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319" r:id="rId3"/>
    <p:sldId id="257" r:id="rId4"/>
    <p:sldId id="258" r:id="rId5"/>
    <p:sldId id="259" r:id="rId6"/>
    <p:sldId id="320" r:id="rId7"/>
    <p:sldId id="321" r:id="rId8"/>
    <p:sldId id="264" r:id="rId9"/>
    <p:sldId id="265" r:id="rId10"/>
    <p:sldId id="266" r:id="rId11"/>
    <p:sldId id="267" r:id="rId12"/>
    <p:sldId id="286" r:id="rId13"/>
    <p:sldId id="287" r:id="rId14"/>
    <p:sldId id="288" r:id="rId15"/>
    <p:sldId id="268" r:id="rId16"/>
    <p:sldId id="269" r:id="rId17"/>
    <p:sldId id="270" r:id="rId18"/>
    <p:sldId id="271" r:id="rId19"/>
    <p:sldId id="272" r:id="rId20"/>
    <p:sldId id="273" r:id="rId21"/>
    <p:sldId id="277" r:id="rId22"/>
    <p:sldId id="274" r:id="rId23"/>
    <p:sldId id="278" r:id="rId24"/>
    <p:sldId id="276" r:id="rId25"/>
    <p:sldId id="275" r:id="rId26"/>
    <p:sldId id="279" r:id="rId27"/>
    <p:sldId id="289" r:id="rId28"/>
    <p:sldId id="280" r:id="rId29"/>
    <p:sldId id="322" r:id="rId30"/>
    <p:sldId id="323" r:id="rId31"/>
    <p:sldId id="324" r:id="rId32"/>
    <p:sldId id="325" r:id="rId33"/>
    <p:sldId id="326" r:id="rId34"/>
    <p:sldId id="327" r:id="rId35"/>
    <p:sldId id="328" r:id="rId36"/>
    <p:sldId id="318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CF65C-21AF-4F77-B48B-9C87B87AFF0C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50607-0911-4EA6-84AC-E04F4BDFD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8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527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D4305-0B1A-4CDC-90DC-EBD803CCD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87D62F-8A63-49C0-8CF8-B23AB7AD9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F16FD-7EA2-4F30-AB62-2E6A4A9A0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3BA34-2549-4266-B4E3-CA1BCE104F7A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27338B-353A-48C1-9B2B-5B24B7BD3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85CC2-4409-4FCC-99CF-50F2FD1BE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84FCC-8B78-450A-A98B-43E6A52C6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61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FCE41-8B33-46D0-809C-A281962A9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6F7B6-4885-4CC2-B40D-4ABE60C78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8EC7CE-F6B5-4EE8-ABC4-0CF88C821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3BA34-2549-4266-B4E3-CA1BCE104F7A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35458-CB04-4A90-B826-E6C930ABC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65760-36ED-477F-BF43-C5184028C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84FCC-8B78-450A-A98B-43E6A52C6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53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73BA34-2549-4266-B4E3-CA1BCE104F7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784FCC-8B78-450A-A98B-43E6A52C6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12" b="85185"/>
          <a:stretch/>
        </p:blipFill>
        <p:spPr>
          <a:xfrm>
            <a:off x="10474036" y="0"/>
            <a:ext cx="1717964" cy="101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60"/>
          <a:stretch/>
        </p:blipFill>
        <p:spPr>
          <a:xfrm>
            <a:off x="0" y="0"/>
            <a:ext cx="40270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671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osovicermina2309@gmail.com" TargetMode="External"/><Relationship Id="rId2" Type="http://schemas.openxmlformats.org/officeDocument/2006/relationships/hyperlink" Target="mailto:imihajlovic@mas.bg.ac.rs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ecosovic@mas.bg.ac.rs" TargetMode="External"/><Relationship Id="rId2" Type="http://schemas.openxmlformats.org/officeDocument/2006/relationships/hyperlink" Target="mailto:imihajlovic@mas.bg.ac.rs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BookShare.org" TargetMode="External"/><Relationship Id="rId2" Type="http://schemas.openxmlformats.org/officeDocument/2006/relationships/hyperlink" Target="ProMujer.com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toms.com/" TargetMode="External"/><Relationship Id="rId4" Type="http://schemas.openxmlformats.org/officeDocument/2006/relationships/hyperlink" Target="http://www.benetech.org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b="1" dirty="0"/>
              <a:t>INDUSTRIJSKI MENADŽMENT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r-Latn-RS" i="1" dirty="0"/>
              <a:t>Prof. </a:t>
            </a:r>
            <a:r>
              <a:rPr lang="en-GB" i="1" dirty="0"/>
              <a:t>d</a:t>
            </a:r>
            <a:r>
              <a:rPr lang="sr-Latn-RS" i="1" dirty="0"/>
              <a:t>r Ivan Mihajlović, </a:t>
            </a:r>
            <a:r>
              <a:rPr lang="en-US" i="1" dirty="0" err="1">
                <a:hlinkClick r:id="rId2"/>
              </a:rPr>
              <a:t>i</a:t>
            </a:r>
            <a:r>
              <a:rPr lang="sr-Latn-RS" i="1" dirty="0">
                <a:hlinkClick r:id="rId2"/>
              </a:rPr>
              <a:t>mihajlovic</a:t>
            </a:r>
            <a:r>
              <a:rPr lang="en-GB" i="1" dirty="0">
                <a:hlinkClick r:id="rId2"/>
              </a:rPr>
              <a:t>@</a:t>
            </a:r>
            <a:r>
              <a:rPr lang="sr-Latn-RS" i="1" dirty="0">
                <a:hlinkClick r:id="rId2"/>
              </a:rPr>
              <a:t>mas.bg.ac.rs</a:t>
            </a:r>
            <a:r>
              <a:rPr lang="sr-Latn-RS" i="1" dirty="0"/>
              <a:t>, kabinet: 401</a:t>
            </a:r>
          </a:p>
          <a:p>
            <a:r>
              <a:rPr lang="sr-Latn-RS" i="1" dirty="0"/>
              <a:t>Asistent Ermina Ćosović, </a:t>
            </a:r>
            <a:r>
              <a:rPr lang="en-US" u="sng" dirty="0">
                <a:hlinkClick r:id="rId3"/>
              </a:rPr>
              <a:t>cosovicermina2309@gmail.com</a:t>
            </a:r>
            <a:r>
              <a:rPr lang="sr-Latn-RS" i="1" dirty="0"/>
              <a:t>, kabinet: 406 </a:t>
            </a:r>
          </a:p>
          <a:p>
            <a:r>
              <a:rPr lang="sr-Latn-RS" i="1" dirty="0"/>
              <a:t>Univerzitet u Beogradu - Mašinski fakultet u Beogradu</a:t>
            </a:r>
          </a:p>
          <a:p>
            <a:endParaRPr lang="sr-Latn-RS" i="1" dirty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33053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sz="3600" b="1" dirty="0">
                <a:solidFill>
                  <a:srgbClr val="002060"/>
                </a:solidFill>
              </a:rPr>
              <a:t>INDUSTRIJSKI MENADŽMENT I PREDUZETNIŠTVO: SPOLJAŠNJE OKRUŽENJE, DRUŠTVENA ODGOVORNOST I POSLOVNA ETIKA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 err="1"/>
              <a:t>Č</a:t>
            </a:r>
            <a:r>
              <a:rPr lang="en-US" dirty="0" err="1"/>
              <a:t>esto</a:t>
            </a:r>
            <a:r>
              <a:rPr lang="en-US" dirty="0"/>
              <a:t> se </a:t>
            </a:r>
            <a:r>
              <a:rPr lang="en-US" dirty="0" err="1"/>
              <a:t>preduzetništvo</a:t>
            </a:r>
            <a:r>
              <a:rPr lang="en-US" dirty="0"/>
              <a:t> </a:t>
            </a:r>
            <a:r>
              <a:rPr lang="en-US" dirty="0" err="1"/>
              <a:t>izjednačava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kreiranjem</a:t>
            </a:r>
            <a:r>
              <a:rPr lang="en-US" dirty="0"/>
              <a:t> </a:t>
            </a:r>
            <a:r>
              <a:rPr lang="en-US" dirty="0" err="1"/>
              <a:t>novog</a:t>
            </a:r>
            <a:r>
              <a:rPr lang="en-US" dirty="0"/>
              <a:t> </a:t>
            </a:r>
            <a:r>
              <a:rPr lang="en-US" dirty="0" err="1"/>
              <a:t>biznisa</a:t>
            </a:r>
            <a:r>
              <a:rPr lang="en-US" dirty="0"/>
              <a:t>, </a:t>
            </a:r>
            <a:r>
              <a:rPr lang="en-US" dirty="0" err="1"/>
              <a:t>menadžmentom</a:t>
            </a:r>
            <a:r>
              <a:rPr lang="sr-Latn-RS" dirty="0"/>
              <a:t> </a:t>
            </a:r>
            <a:r>
              <a:rPr lang="en-US" dirty="0"/>
              <a:t>(</a:t>
            </a:r>
            <a:r>
              <a:rPr lang="sr-Latn-RS" dirty="0"/>
              <a:t>rukovođenjem</a:t>
            </a:r>
            <a:r>
              <a:rPr lang="en-US" dirty="0"/>
              <a:t>) </a:t>
            </a:r>
            <a:r>
              <a:rPr lang="en-US" dirty="0" err="1"/>
              <a:t>malog</a:t>
            </a:r>
            <a:r>
              <a:rPr lang="en-US" dirty="0"/>
              <a:t> </a:t>
            </a:r>
            <a:r>
              <a:rPr lang="en-US" dirty="0" err="1"/>
              <a:t>biznisa</a:t>
            </a:r>
            <a:r>
              <a:rPr lang="en-US" dirty="0"/>
              <a:t>, </a:t>
            </a:r>
            <a:r>
              <a:rPr lang="en-US" dirty="0" err="1"/>
              <a:t>samozapošljavanjem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vlasništvom</a:t>
            </a:r>
            <a:r>
              <a:rPr lang="en-US" dirty="0"/>
              <a:t>. </a:t>
            </a:r>
            <a:endParaRPr lang="sr-Latn-RS" dirty="0"/>
          </a:p>
          <a:p>
            <a:r>
              <a:rPr lang="sr-Latn-RS" dirty="0"/>
              <a:t>Potrebno je istaći da n</a:t>
            </a:r>
            <a:r>
              <a:rPr lang="en-US" dirty="0" err="1"/>
              <a:t>isu</a:t>
            </a:r>
            <a:r>
              <a:rPr lang="en-US" dirty="0"/>
              <a:t> </a:t>
            </a:r>
            <a:r>
              <a:rPr lang="en-US" dirty="0" err="1"/>
              <a:t>svi</a:t>
            </a:r>
            <a:r>
              <a:rPr lang="en-US" dirty="0"/>
              <a:t> </a:t>
            </a:r>
            <a:r>
              <a:rPr lang="en-US" dirty="0" err="1"/>
              <a:t>vlasnici</a:t>
            </a:r>
            <a:r>
              <a:rPr lang="sr-Latn-RS" dirty="0"/>
              <a:t> </a:t>
            </a:r>
            <a:r>
              <a:rPr lang="en-US" dirty="0" err="1"/>
              <a:t>preduzeća</a:t>
            </a:r>
            <a:r>
              <a:rPr lang="en-US" dirty="0"/>
              <a:t> </a:t>
            </a:r>
            <a:r>
              <a:rPr lang="en-US" dirty="0" err="1"/>
              <a:t>preduzetnici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nisu</a:t>
            </a:r>
            <a:r>
              <a:rPr lang="en-US" dirty="0"/>
              <a:t> </a:t>
            </a:r>
            <a:r>
              <a:rPr lang="en-US" dirty="0" err="1"/>
              <a:t>sva</a:t>
            </a:r>
            <a:r>
              <a:rPr lang="en-US" dirty="0"/>
              <a:t> mala </a:t>
            </a:r>
            <a:r>
              <a:rPr lang="en-US" dirty="0" err="1"/>
              <a:t>preduzeća</a:t>
            </a:r>
            <a:r>
              <a:rPr lang="en-US" dirty="0"/>
              <a:t> </a:t>
            </a:r>
            <a:r>
              <a:rPr lang="en-US" dirty="0" err="1"/>
              <a:t>preduzetnička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.</a:t>
            </a:r>
            <a:endParaRPr lang="sr-Latn-RS" dirty="0"/>
          </a:p>
          <a:p>
            <a:r>
              <a:rPr lang="en-US" dirty="0" err="1"/>
              <a:t>Takođe</a:t>
            </a:r>
            <a:r>
              <a:rPr lang="en-US" dirty="0"/>
              <a:t>, </a:t>
            </a:r>
            <a:r>
              <a:rPr lang="en-US" dirty="0" err="1"/>
              <a:t>preduzetništvo</a:t>
            </a:r>
            <a:r>
              <a:rPr lang="en-US" dirty="0"/>
              <a:t> ne </a:t>
            </a:r>
            <a:r>
              <a:rPr lang="en-US" dirty="0" err="1"/>
              <a:t>podrazumeva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kreiranje</a:t>
            </a:r>
            <a:r>
              <a:rPr lang="en-US" dirty="0"/>
              <a:t> </a:t>
            </a:r>
            <a:r>
              <a:rPr lang="en-US" dirty="0" err="1"/>
              <a:t>novog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/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malog</a:t>
            </a:r>
            <a:r>
              <a:rPr lang="en-US" dirty="0"/>
              <a:t> </a:t>
            </a:r>
            <a:r>
              <a:rPr lang="en-US" dirty="0" err="1"/>
              <a:t>biznisa</a:t>
            </a:r>
            <a:r>
              <a:rPr lang="en-US" dirty="0"/>
              <a:t>.</a:t>
            </a:r>
            <a:r>
              <a:rPr lang="sr-Latn-RS" dirty="0"/>
              <a:t> </a:t>
            </a:r>
            <a:r>
              <a:rPr lang="en-US" dirty="0" err="1"/>
              <a:t>Mnoge</a:t>
            </a:r>
            <a:r>
              <a:rPr lang="en-US" dirty="0"/>
              <a:t> </a:t>
            </a:r>
            <a:r>
              <a:rPr lang="en-US" dirty="0" err="1"/>
              <a:t>velike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organizacije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preduzetničke</a:t>
            </a:r>
            <a:r>
              <a:rPr lang="en-US" dirty="0"/>
              <a:t> </a:t>
            </a:r>
            <a:r>
              <a:rPr lang="en-US" dirty="0" err="1"/>
              <a:t>jer</a:t>
            </a:r>
            <a:r>
              <a:rPr lang="en-US" dirty="0"/>
              <a:t> </a:t>
            </a:r>
            <a:r>
              <a:rPr lang="en-US" dirty="0" err="1"/>
              <a:t>implementiraju</a:t>
            </a:r>
            <a:r>
              <a:rPr lang="en-US" dirty="0"/>
              <a:t> </a:t>
            </a:r>
            <a:r>
              <a:rPr lang="en-US" dirty="0" err="1"/>
              <a:t>elemente</a:t>
            </a:r>
            <a:r>
              <a:rPr lang="sr-Latn-RS" dirty="0"/>
              <a:t> </a:t>
            </a:r>
            <a:r>
              <a:rPr lang="en-US" dirty="0" err="1"/>
              <a:t>preduzetničke</a:t>
            </a:r>
            <a:r>
              <a:rPr lang="en-US" dirty="0"/>
              <a:t> </a:t>
            </a:r>
            <a:r>
              <a:rPr lang="en-US" dirty="0" err="1"/>
              <a:t>kulture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ponašaju</a:t>
            </a:r>
            <a:r>
              <a:rPr lang="en-US" dirty="0"/>
              <a:t> se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inovativan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.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881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sz="3600" b="1" dirty="0">
                <a:solidFill>
                  <a:srgbClr val="002060"/>
                </a:solidFill>
              </a:rPr>
              <a:t>INDUSTRIJSKI MENADŽMENT I PREDUZETNIŠTVO: SPOLJAŠNJE OKRUŽENJE, DRUŠTVENA ODGOVORNOST I POSLOVNA ETIKA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RS" dirty="0"/>
              <a:t>Na kraju, </a:t>
            </a:r>
            <a:r>
              <a:rPr lang="en-US" dirty="0" err="1"/>
              <a:t>preduzetništvo</a:t>
            </a:r>
            <a:r>
              <a:rPr lang="en-US" dirty="0"/>
              <a:t> se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definisati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/>
              <a:t>stvaranja</a:t>
            </a:r>
            <a:br>
              <a:rPr lang="en-US" dirty="0"/>
            </a:br>
            <a:r>
              <a:rPr lang="en-US" dirty="0" err="1"/>
              <a:t>nečeg</a:t>
            </a:r>
            <a:r>
              <a:rPr lang="en-US" dirty="0"/>
              <a:t> </a:t>
            </a:r>
            <a:r>
              <a:rPr lang="en-US" dirty="0" err="1"/>
              <a:t>novog</a:t>
            </a:r>
            <a:r>
              <a:rPr lang="en-US" dirty="0"/>
              <a:t> </a:t>
            </a:r>
            <a:r>
              <a:rPr lang="en-US" dirty="0" err="1"/>
              <a:t>ulaganjem</a:t>
            </a:r>
            <a:r>
              <a:rPr lang="en-US" dirty="0"/>
              <a:t> </a:t>
            </a:r>
            <a:r>
              <a:rPr lang="en-US" dirty="0" err="1"/>
              <a:t>neophodnog</a:t>
            </a:r>
            <a:r>
              <a:rPr lang="en-US" dirty="0"/>
              <a:t> </a:t>
            </a:r>
            <a:r>
              <a:rPr lang="en-US" dirty="0" err="1"/>
              <a:t>vremena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napora</a:t>
            </a:r>
            <a:r>
              <a:rPr lang="en-US" dirty="0"/>
              <a:t>,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pretpostavku</a:t>
            </a:r>
            <a:r>
              <a:rPr lang="en-US" dirty="0"/>
              <a:t> </a:t>
            </a:r>
            <a:r>
              <a:rPr lang="en-US" dirty="0" err="1"/>
              <a:t>pratećih</a:t>
            </a:r>
            <a:r>
              <a:rPr lang="sr-Latn-RS" dirty="0"/>
              <a:t> </a:t>
            </a:r>
            <a:r>
              <a:rPr lang="en-US" dirty="0" err="1"/>
              <a:t>finansijskih</a:t>
            </a:r>
            <a:r>
              <a:rPr lang="en-US" dirty="0"/>
              <a:t>, </a:t>
            </a:r>
            <a:r>
              <a:rPr lang="en-US" dirty="0" err="1"/>
              <a:t>fizičkih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društvenih</a:t>
            </a:r>
            <a:r>
              <a:rPr lang="en-US" dirty="0"/>
              <a:t> </a:t>
            </a:r>
            <a:r>
              <a:rPr lang="en-US" dirty="0" err="1"/>
              <a:t>rizika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prihvatanjem</a:t>
            </a:r>
            <a:r>
              <a:rPr lang="en-US" dirty="0"/>
              <a:t> </a:t>
            </a:r>
            <a:r>
              <a:rPr lang="en-US" dirty="0" err="1"/>
              <a:t>odgovarajućih</a:t>
            </a:r>
            <a:r>
              <a:rPr lang="en-US" dirty="0"/>
              <a:t> </a:t>
            </a:r>
            <a:r>
              <a:rPr lang="en-US" dirty="0" err="1"/>
              <a:t>nagrada</a:t>
            </a:r>
            <a:r>
              <a:rPr lang="en-US" dirty="0"/>
              <a:t> u</a:t>
            </a:r>
            <a:r>
              <a:rPr lang="sr-Latn-RS" dirty="0"/>
              <a:t> </a:t>
            </a:r>
            <a:r>
              <a:rPr lang="en-US" dirty="0" err="1"/>
              <a:t>vidu</a:t>
            </a:r>
            <a:r>
              <a:rPr lang="en-US" dirty="0"/>
              <a:t> </a:t>
            </a:r>
            <a:r>
              <a:rPr lang="en-US" dirty="0" err="1"/>
              <a:t>novčanog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ličnog</a:t>
            </a:r>
            <a:r>
              <a:rPr lang="en-US" dirty="0"/>
              <a:t> </a:t>
            </a:r>
            <a:r>
              <a:rPr lang="en-US" dirty="0" err="1"/>
              <a:t>zadovoljstva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nezavisnosti</a:t>
            </a:r>
            <a:r>
              <a:rPr lang="en-US" dirty="0"/>
              <a:t>. </a:t>
            </a:r>
            <a:endParaRPr lang="sr-Latn-RS" dirty="0"/>
          </a:p>
          <a:p>
            <a:r>
              <a:rPr lang="sr-Latn-RS" dirty="0"/>
              <a:t>Kod pokretanja preduzetničkog poduhvata, može se reći da važe svi napred definisani principi menadžmenta, kao i karakteristike i aspekti menadžment procesa. Naime, preduzetništvo predstavlja jedan od vidova savremenih menadžment procesa, koji ima izrazitu dimenziju inovativnosti i praktične primenjivosti osnovnih menadžment koncepata u kreiranju proizvoda/usluga koji se javljaju kao rezultat blagovremeno uočenih potreba kupaca.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143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sz="3600" b="1" dirty="0">
                <a:solidFill>
                  <a:srgbClr val="002060"/>
                </a:solidFill>
              </a:rPr>
              <a:t>INDUSTRIJSKI MENADŽMENT I PREDUZETNIŠTVO: SPOLJAŠNJE OKRUŽENJE, DRUŠTVENA ODGOVORNOST I POSLOVNA ETIKA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US" dirty="0" err="1"/>
              <a:t>Početni</a:t>
            </a:r>
            <a:r>
              <a:rPr lang="en-US" dirty="0"/>
              <a:t> </a:t>
            </a:r>
            <a:r>
              <a:rPr lang="en-US" dirty="0" err="1"/>
              <a:t>korak</a:t>
            </a:r>
            <a:r>
              <a:rPr lang="en-US" dirty="0"/>
              <a:t> </a:t>
            </a:r>
            <a:r>
              <a:rPr lang="en-US" dirty="0" err="1"/>
              <a:t>preduzetničkog</a:t>
            </a:r>
            <a:r>
              <a:rPr lang="sr-Latn-RS" dirty="0"/>
              <a:t> </a:t>
            </a:r>
            <a:r>
              <a:rPr lang="en-US" dirty="0" err="1"/>
              <a:t>poduhvata</a:t>
            </a:r>
            <a:r>
              <a:rPr lang="en-US" dirty="0"/>
              <a:t> </a:t>
            </a:r>
            <a:r>
              <a:rPr lang="en-US" dirty="0" err="1"/>
              <a:t>pretpostavlja</a:t>
            </a:r>
            <a:r>
              <a:rPr lang="en-US" dirty="0"/>
              <a:t> </a:t>
            </a:r>
            <a:r>
              <a:rPr lang="sr-Latn-RS" b="1" dirty="0"/>
              <a:t>p</a:t>
            </a:r>
            <a:r>
              <a:rPr lang="en-US" b="1" dirty="0" err="1"/>
              <a:t>repoznavanje</a:t>
            </a:r>
            <a:r>
              <a:rPr lang="en-US" b="1" dirty="0"/>
              <a:t> </a:t>
            </a:r>
            <a:r>
              <a:rPr lang="en-US" b="1" dirty="0" err="1"/>
              <a:t>preduzetničke</a:t>
            </a:r>
            <a:r>
              <a:rPr lang="en-US" b="1" dirty="0"/>
              <a:t> </a:t>
            </a:r>
            <a:r>
              <a:rPr lang="en-US" b="1" dirty="0" err="1"/>
              <a:t>prilike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generisanje</a:t>
            </a:r>
            <a:r>
              <a:rPr lang="en-US" b="1" dirty="0"/>
              <a:t> </a:t>
            </a:r>
            <a:r>
              <a:rPr lang="en-US" b="1" dirty="0" err="1"/>
              <a:t>ideja</a:t>
            </a:r>
            <a:r>
              <a:rPr lang="en-US" dirty="0"/>
              <a:t>,</a:t>
            </a:r>
            <a:r>
              <a:rPr lang="sr-Latn-RS" dirty="0"/>
              <a:t> 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sr-Latn-RS" dirty="0"/>
              <a:t> </a:t>
            </a:r>
            <a:r>
              <a:rPr lang="en-US" dirty="0"/>
              <a:t>je u </a:t>
            </a:r>
            <a:r>
              <a:rPr lang="en-US" dirty="0" err="1"/>
              <a:t>osnovi</a:t>
            </a:r>
            <a:r>
              <a:rPr lang="en-US" dirty="0"/>
              <a:t> </a:t>
            </a:r>
            <a:r>
              <a:rPr lang="en-US" dirty="0" err="1"/>
              <a:t>kreativni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. </a:t>
            </a:r>
            <a:endParaRPr lang="sr-Latn-RS" dirty="0"/>
          </a:p>
          <a:p>
            <a:pPr algn="just"/>
            <a:r>
              <a:rPr lang="en-US" b="1" dirty="0" err="1"/>
              <a:t>Kreativnost</a:t>
            </a:r>
            <a:r>
              <a:rPr lang="en-US" dirty="0"/>
              <a:t> je </a:t>
            </a:r>
            <a:r>
              <a:rPr lang="en-US" dirty="0" err="1"/>
              <a:t>preduslov</a:t>
            </a:r>
            <a:r>
              <a:rPr lang="en-US" dirty="0"/>
              <a:t> </a:t>
            </a:r>
            <a:r>
              <a:rPr lang="en-US" dirty="0" err="1"/>
              <a:t>inovacije</a:t>
            </a:r>
            <a:r>
              <a:rPr lang="en-US" dirty="0"/>
              <a:t>, </a:t>
            </a:r>
            <a:r>
              <a:rPr lang="en-US" dirty="0" err="1"/>
              <a:t>tj</a:t>
            </a:r>
            <a:r>
              <a:rPr lang="en-US" dirty="0"/>
              <a:t>. </a:t>
            </a:r>
            <a:r>
              <a:rPr lang="en-US" b="1" dirty="0" err="1"/>
              <a:t>inovacija</a:t>
            </a:r>
            <a:r>
              <a:rPr lang="en-US" dirty="0"/>
              <a:t> je</a:t>
            </a:r>
            <a:br>
              <a:rPr lang="en-US" dirty="0"/>
            </a:br>
            <a:r>
              <a:rPr lang="en-US" dirty="0" err="1"/>
              <a:t>transformacija</a:t>
            </a:r>
            <a:r>
              <a:rPr lang="en-US" dirty="0"/>
              <a:t> </a:t>
            </a:r>
            <a:r>
              <a:rPr lang="en-US" dirty="0" err="1"/>
              <a:t>kreativnih</a:t>
            </a:r>
            <a:r>
              <a:rPr lang="en-US" dirty="0"/>
              <a:t> </a:t>
            </a:r>
            <a:r>
              <a:rPr lang="en-US" dirty="0" err="1"/>
              <a:t>ideja</a:t>
            </a:r>
            <a:r>
              <a:rPr lang="en-US" dirty="0"/>
              <a:t> u </a:t>
            </a:r>
            <a:r>
              <a:rPr lang="en-US" dirty="0" err="1"/>
              <a:t>uspešnu</a:t>
            </a:r>
            <a:r>
              <a:rPr lang="en-US" dirty="0"/>
              <a:t> </a:t>
            </a:r>
            <a:r>
              <a:rPr lang="en-US" dirty="0" err="1"/>
              <a:t>aplikaciju</a:t>
            </a:r>
            <a:endParaRPr lang="sr-Latn-RS" dirty="0"/>
          </a:p>
          <a:p>
            <a:pPr algn="just"/>
            <a:r>
              <a:rPr lang="en-US" b="1" dirty="0" err="1"/>
              <a:t>Inovativnost</a:t>
            </a:r>
            <a:r>
              <a:rPr lang="en-US" dirty="0"/>
              <a:t> je </a:t>
            </a:r>
            <a:r>
              <a:rPr lang="en-US" dirty="0" err="1"/>
              <a:t>sposobnost</a:t>
            </a:r>
            <a:r>
              <a:rPr lang="en-US" dirty="0"/>
              <a:t> da se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nov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 </a:t>
            </a:r>
            <a:r>
              <a:rPr lang="en-US" dirty="0" err="1"/>
              <a:t>stavljaju</a:t>
            </a:r>
            <a:r>
              <a:rPr lang="en-US" dirty="0"/>
              <a:t> stare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nove</a:t>
            </a:r>
            <a:r>
              <a:rPr lang="en-US" dirty="0"/>
              <a:t> </a:t>
            </a:r>
            <a:r>
              <a:rPr lang="en-US" dirty="0" err="1"/>
              <a:t>ideje</a:t>
            </a:r>
            <a:r>
              <a:rPr lang="en-US" dirty="0"/>
              <a:t> (</a:t>
            </a:r>
            <a:r>
              <a:rPr lang="en-US" dirty="0" err="1"/>
              <a:t>otkrića</a:t>
            </a:r>
            <a:r>
              <a:rPr lang="en-US" dirty="0"/>
              <a:t>–</a:t>
            </a:r>
            <a:r>
              <a:rPr lang="sr-Latn-RS" dirty="0"/>
              <a:t> </a:t>
            </a:r>
            <a:r>
              <a:rPr lang="en-US" dirty="0" err="1"/>
              <a:t>kreativna</a:t>
            </a:r>
            <a:r>
              <a:rPr lang="en-US" dirty="0"/>
              <a:t> </a:t>
            </a:r>
            <a:r>
              <a:rPr lang="en-US" dirty="0" err="1"/>
              <a:t>rešenja</a:t>
            </a:r>
            <a:r>
              <a:rPr lang="en-US" dirty="0"/>
              <a:t> - </a:t>
            </a:r>
            <a:r>
              <a:rPr lang="en-US" b="1" dirty="0" err="1"/>
              <a:t>invencije</a:t>
            </a:r>
            <a:r>
              <a:rPr lang="en-US" dirty="0"/>
              <a:t>) u </a:t>
            </a:r>
            <a:r>
              <a:rPr lang="en-US" dirty="0" err="1"/>
              <a:t>praksu</a:t>
            </a:r>
            <a:r>
              <a:rPr lang="en-US" dirty="0"/>
              <a:t>, </a:t>
            </a:r>
            <a:r>
              <a:rPr lang="en-US" dirty="0" err="1"/>
              <a:t>kako</a:t>
            </a:r>
            <a:r>
              <a:rPr lang="en-US" dirty="0"/>
              <a:t> bi se </a:t>
            </a:r>
            <a:r>
              <a:rPr lang="en-US" dirty="0" err="1"/>
              <a:t>poboljšao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obogatio</a:t>
            </a:r>
            <a:r>
              <a:rPr lang="en-US" dirty="0"/>
              <a:t> </a:t>
            </a:r>
            <a:r>
              <a:rPr lang="en-US" dirty="0" err="1"/>
              <a:t>ljudski</a:t>
            </a:r>
            <a:r>
              <a:rPr lang="en-US" dirty="0"/>
              <a:t> </a:t>
            </a:r>
            <a:r>
              <a:rPr lang="en-US" dirty="0" err="1"/>
              <a:t>život</a:t>
            </a:r>
            <a:r>
              <a:rPr lang="en-US" dirty="0"/>
              <a:t>. </a:t>
            </a:r>
            <a:endParaRPr lang="sr-Latn-RS" dirty="0"/>
          </a:p>
          <a:p>
            <a:pPr algn="just"/>
            <a:r>
              <a:rPr lang="en-US" dirty="0"/>
              <a:t>U</a:t>
            </a:r>
            <a:r>
              <a:rPr lang="sr-Latn-RS" dirty="0"/>
              <a:t> </a:t>
            </a:r>
            <a:r>
              <a:rPr lang="en-US" dirty="0" err="1"/>
              <a:t>suštini</a:t>
            </a:r>
            <a:r>
              <a:rPr lang="sr-Latn-RS" dirty="0"/>
              <a:t> </a:t>
            </a:r>
            <a:r>
              <a:rPr lang="en-US" dirty="0" err="1"/>
              <a:t>nema</a:t>
            </a:r>
            <a:r>
              <a:rPr lang="en-US" dirty="0"/>
              <a:t> </a:t>
            </a:r>
            <a:r>
              <a:rPr lang="en-US" dirty="0" err="1"/>
              <a:t>potpuno</a:t>
            </a:r>
            <a:r>
              <a:rPr lang="en-US" dirty="0"/>
              <a:t> </a:t>
            </a:r>
            <a:r>
              <a:rPr lang="en-US" dirty="0" err="1"/>
              <a:t>korektne</a:t>
            </a:r>
            <a:r>
              <a:rPr lang="en-US" dirty="0"/>
              <a:t> </a:t>
            </a:r>
            <a:r>
              <a:rPr lang="en-US" dirty="0" err="1"/>
              <a:t>definicije</a:t>
            </a:r>
            <a:r>
              <a:rPr lang="en-US" dirty="0"/>
              <a:t> </a:t>
            </a:r>
            <a:r>
              <a:rPr lang="en-US" dirty="0" err="1"/>
              <a:t>invencije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inovacije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svaka</a:t>
            </a:r>
            <a:r>
              <a:rPr lang="en-US" dirty="0"/>
              <a:t> se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svesti</a:t>
            </a:r>
            <a:r>
              <a:rPr lang="sr-Latn-RS" dirty="0"/>
              <a:t> </a:t>
            </a:r>
            <a:r>
              <a:rPr lang="en-US" dirty="0" err="1"/>
              <a:t>na</a:t>
            </a:r>
            <a:r>
              <a:rPr lang="sr-Latn-RS" dirty="0"/>
              <a:t> </a:t>
            </a:r>
            <a:r>
              <a:rPr lang="en-US" dirty="0"/>
              <a:t>to da je </a:t>
            </a:r>
            <a:r>
              <a:rPr lang="en-US" b="1" dirty="0" err="1"/>
              <a:t>invencija</a:t>
            </a:r>
            <a:r>
              <a:rPr lang="en-US" b="1" dirty="0"/>
              <a:t> – </a:t>
            </a:r>
            <a:r>
              <a:rPr lang="en-US" b="1" dirty="0" err="1"/>
              <a:t>otkriće</a:t>
            </a:r>
            <a:r>
              <a:rPr lang="en-US" dirty="0"/>
              <a:t>, a </a:t>
            </a:r>
            <a:r>
              <a:rPr lang="en-US" b="1" dirty="0" err="1"/>
              <a:t>inovacija</a:t>
            </a:r>
            <a:r>
              <a:rPr lang="en-US" b="1" dirty="0"/>
              <a:t> – </a:t>
            </a:r>
            <a:r>
              <a:rPr lang="en-US" b="1" dirty="0" err="1"/>
              <a:t>način</a:t>
            </a:r>
            <a:r>
              <a:rPr lang="en-US" b="1" dirty="0"/>
              <a:t> </a:t>
            </a:r>
            <a:r>
              <a:rPr lang="en-US" b="1" dirty="0" err="1"/>
              <a:t>njene</a:t>
            </a:r>
            <a:r>
              <a:rPr lang="en-US" b="1" dirty="0"/>
              <a:t> </a:t>
            </a:r>
            <a:r>
              <a:rPr lang="en-US" b="1" dirty="0" err="1"/>
              <a:t>primene</a:t>
            </a:r>
            <a:r>
              <a:rPr lang="en-US" b="1" dirty="0"/>
              <a:t> u </a:t>
            </a:r>
            <a:r>
              <a:rPr lang="en-US" b="1" dirty="0" err="1"/>
              <a:t>praksi</a:t>
            </a:r>
            <a:endParaRPr lang="sr-Latn-RS" b="1" dirty="0"/>
          </a:p>
          <a:p>
            <a:pPr algn="just"/>
            <a:r>
              <a:rPr lang="en-US" dirty="0" err="1"/>
              <a:t>Kreativnost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inovativnost</a:t>
            </a:r>
            <a:r>
              <a:rPr lang="en-US" dirty="0"/>
              <a:t> (</a:t>
            </a:r>
            <a:r>
              <a:rPr lang="en-US" dirty="0" err="1"/>
              <a:t>kreacije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inovacije</a:t>
            </a:r>
            <a:r>
              <a:rPr lang="en-US" dirty="0"/>
              <a:t>)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glavni</a:t>
            </a:r>
            <a:r>
              <a:rPr lang="en-US" dirty="0"/>
              <a:t> </a:t>
            </a:r>
            <a:r>
              <a:rPr lang="en-US" dirty="0" err="1"/>
              <a:t>faktori</a:t>
            </a:r>
            <a:r>
              <a:rPr lang="en-US" dirty="0"/>
              <a:t> </a:t>
            </a:r>
            <a:r>
              <a:rPr lang="en-US" dirty="0" err="1"/>
              <a:t>preduzetništva</a:t>
            </a:r>
            <a:r>
              <a:rPr lang="en-US" dirty="0"/>
              <a:t>, </a:t>
            </a:r>
            <a:r>
              <a:rPr lang="en-US" dirty="0" err="1"/>
              <a:t>koji</a:t>
            </a:r>
            <a:r>
              <a:rPr lang="sr-Latn-RS" dirty="0"/>
              <a:t> </a:t>
            </a:r>
            <a:r>
              <a:rPr lang="en-US" dirty="0" err="1"/>
              <a:t>idu</a:t>
            </a:r>
            <a:r>
              <a:rPr lang="en-US" dirty="0"/>
              <a:t> u </a:t>
            </a:r>
            <a:r>
              <a:rPr lang="en-US" dirty="0" err="1"/>
              <a:t>susret</a:t>
            </a:r>
            <a:r>
              <a:rPr lang="en-US" dirty="0"/>
              <a:t> </a:t>
            </a:r>
            <a:r>
              <a:rPr lang="en-US" dirty="0" err="1"/>
              <a:t>promenama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potrebama</a:t>
            </a:r>
            <a:r>
              <a:rPr lang="en-US" dirty="0"/>
              <a:t> </a:t>
            </a:r>
            <a:r>
              <a:rPr lang="en-US" dirty="0" err="1"/>
              <a:t>društva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osnovni</a:t>
            </a:r>
            <a:r>
              <a:rPr lang="en-US" dirty="0"/>
              <a:t> </a:t>
            </a:r>
            <a:r>
              <a:rPr lang="en-US" dirty="0" err="1"/>
              <a:t>kriterijum</a:t>
            </a:r>
            <a:r>
              <a:rPr lang="en-US" dirty="0"/>
              <a:t> </a:t>
            </a:r>
            <a:r>
              <a:rPr lang="en-US" dirty="0" err="1"/>
              <a:t>razlikovanja</a:t>
            </a:r>
            <a:r>
              <a:rPr lang="sr-Latn-RS" dirty="0"/>
              <a:t> </a:t>
            </a:r>
            <a:r>
              <a:rPr lang="en-US" dirty="0" err="1"/>
              <a:t>preduzetnika</a:t>
            </a:r>
            <a:r>
              <a:rPr lang="en-US" dirty="0"/>
              <a:t> od </a:t>
            </a:r>
            <a:r>
              <a:rPr lang="en-US" dirty="0" err="1"/>
              <a:t>običnog</a:t>
            </a:r>
            <a:r>
              <a:rPr lang="en-US" dirty="0"/>
              <a:t> </a:t>
            </a:r>
            <a:r>
              <a:rPr lang="en-US" dirty="0" err="1"/>
              <a:t>biznismena</a:t>
            </a:r>
            <a:r>
              <a:rPr lang="en-US" dirty="0"/>
              <a:t>. </a:t>
            </a:r>
            <a:endParaRPr lang="sr-Latn-RS" dirty="0"/>
          </a:p>
          <a:p>
            <a:pPr algn="just"/>
            <a:r>
              <a:rPr lang="en-US" dirty="0" err="1"/>
              <a:t>Preduzetnički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 se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prikazati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sr-Latn-RS" dirty="0"/>
              <a:t> slici: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015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sz="3600" b="1" dirty="0">
                <a:solidFill>
                  <a:srgbClr val="002060"/>
                </a:solidFill>
              </a:rPr>
              <a:t>INDUSTRIJSKI MENADŽMENT I PREDUZETNIŠTVO: SPOLJAŠNJE OKRUŽENJE, DRUŠTVENA ODGOVORNOST I POSLOVNA ETIKA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Preduzetnički proces: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08314" y="4855029"/>
            <a:ext cx="100148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Markovi</a:t>
            </a:r>
            <a:r>
              <a:rPr lang="sr-Latn-RS" dirty="0"/>
              <a:t>ć</a:t>
            </a:r>
            <a:r>
              <a:rPr lang="en-US" dirty="0"/>
              <a:t>, N. (2007). </a:t>
            </a:r>
            <a:r>
              <a:rPr lang="en-US" dirty="0" err="1"/>
              <a:t>Preduzetni</a:t>
            </a:r>
            <a:r>
              <a:rPr lang="sr-Latn-RS" dirty="0"/>
              <a:t>š</a:t>
            </a:r>
            <a:r>
              <a:rPr lang="en-US" dirty="0" err="1"/>
              <a:t>tvo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praktikumom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samostalnu</a:t>
            </a:r>
            <a:r>
              <a:rPr lang="en-US" dirty="0"/>
              <a:t> </a:t>
            </a:r>
            <a:r>
              <a:rPr lang="en-US" dirty="0" err="1"/>
              <a:t>izradu</a:t>
            </a:r>
            <a:r>
              <a:rPr lang="en-US" dirty="0"/>
              <a:t> </a:t>
            </a:r>
            <a:r>
              <a:rPr lang="en-US" dirty="0" err="1"/>
              <a:t>biznis</a:t>
            </a:r>
            <a:r>
              <a:rPr lang="en-US" dirty="0"/>
              <a:t> </a:t>
            </a:r>
            <a:r>
              <a:rPr lang="en-US" dirty="0" err="1"/>
              <a:t>plana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”CEKOM”-books </a:t>
            </a:r>
            <a:r>
              <a:rPr lang="en-US" dirty="0" err="1"/>
              <a:t>d.o.o</a:t>
            </a:r>
            <a:r>
              <a:rPr lang="en-US" dirty="0"/>
              <a:t>., Novi Sad </a:t>
            </a:r>
            <a:br>
              <a:rPr lang="en-US" dirty="0"/>
            </a:b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40CD35E-BB10-4773-8FB4-0FD5EB00A444}"/>
              </a:ext>
            </a:extLst>
          </p:cNvPr>
          <p:cNvGrpSpPr/>
          <p:nvPr/>
        </p:nvGrpSpPr>
        <p:grpSpPr>
          <a:xfrm>
            <a:off x="838200" y="2592159"/>
            <a:ext cx="10516898" cy="1816555"/>
            <a:chOff x="838200" y="2592159"/>
            <a:chExt cx="10516898" cy="181655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2592159"/>
              <a:ext cx="10516898" cy="181655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AE5991C-768A-466E-92E8-221FBE340090}"/>
                </a:ext>
              </a:extLst>
            </p:cNvPr>
            <p:cNvSpPr txBox="1"/>
            <p:nvPr/>
          </p:nvSpPr>
          <p:spPr>
            <a:xfrm>
              <a:off x="8376557" y="3314700"/>
              <a:ext cx="271870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(realizacija novih otkrića na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67605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sz="3600" b="1" dirty="0">
                <a:solidFill>
                  <a:srgbClr val="002060"/>
                </a:solidFill>
              </a:rPr>
              <a:t>INDUSTRIJSKI MENADŽMENT I PREDUZETNIŠTVO: SPOLJAŠNJE OKRUŽENJE, DRUŠTVENA ODGOVORNOST I POSLOVNA ETIKA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0824"/>
            <a:ext cx="10515600" cy="4351338"/>
          </a:xfrm>
        </p:spPr>
        <p:txBody>
          <a:bodyPr>
            <a:normAutofit/>
          </a:bodyPr>
          <a:lstStyle/>
          <a:p>
            <a:r>
              <a:rPr lang="sr-Latn-RS" sz="2000" dirty="0"/>
              <a:t>Individualni faktori </a:t>
            </a:r>
          </a:p>
          <a:p>
            <a:pPr marL="0" indent="0">
              <a:buNone/>
            </a:pPr>
            <a:r>
              <a:rPr lang="sr-Latn-RS" sz="2000" dirty="0"/>
              <a:t>kreativnosti preduzetnika: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102" y="1506538"/>
            <a:ext cx="7410618" cy="54604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0280" y="3096328"/>
            <a:ext cx="3548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Bahtijarevi</a:t>
            </a:r>
            <a:r>
              <a:rPr lang="sr-Latn-RS" dirty="0"/>
              <a:t>ć</a:t>
            </a:r>
            <a:r>
              <a:rPr lang="en-US" dirty="0"/>
              <a:t> </a:t>
            </a:r>
            <a:r>
              <a:rPr lang="en-US" dirty="0" err="1"/>
              <a:t>Siber</a:t>
            </a:r>
            <a:r>
              <a:rPr lang="en-US" dirty="0"/>
              <a:t>, F. (1999). </a:t>
            </a:r>
            <a:r>
              <a:rPr lang="en-US" dirty="0" err="1"/>
              <a:t>Menad</a:t>
            </a:r>
            <a:r>
              <a:rPr lang="sr-Latn-RS" dirty="0"/>
              <a:t>ž</a:t>
            </a:r>
            <a:r>
              <a:rPr lang="en-US" dirty="0" err="1"/>
              <a:t>ment</a:t>
            </a:r>
            <a:r>
              <a:rPr lang="en-US" dirty="0"/>
              <a:t> </a:t>
            </a:r>
            <a:r>
              <a:rPr lang="en-US" dirty="0" err="1"/>
              <a:t>ljudskih</a:t>
            </a:r>
            <a:r>
              <a:rPr lang="en-US" dirty="0"/>
              <a:t> </a:t>
            </a:r>
            <a:r>
              <a:rPr lang="en-US" dirty="0" err="1"/>
              <a:t>potencijala</a:t>
            </a:r>
            <a:r>
              <a:rPr lang="en-US" dirty="0"/>
              <a:t>. Golden marketing, Zagreb.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397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sz="3600" b="1" dirty="0">
                <a:solidFill>
                  <a:srgbClr val="002060"/>
                </a:solidFill>
              </a:rPr>
              <a:t>INDUSTRIJSKI MENADŽMENT I PREDUZETNIŠTVO: SPOLJAŠNJE OKRUŽENJE, DRUŠTVENA ODGOVORNOST I POSLOVNA ETIKA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RS" b="1" dirty="0"/>
              <a:t>POSLOVNO OKRUŽENJE:</a:t>
            </a:r>
          </a:p>
          <a:p>
            <a:r>
              <a:rPr lang="sr-Latn-RS" dirty="0"/>
              <a:t>Poslovno-proizvodni sistemi, koji mogu biti kompanije ili preduzeća (uključujući i MSP-e), ne mogu se posmatrati izolovano – već su u stalnoj interakciji sa svojim poslovnim okruženjem.</a:t>
            </a:r>
          </a:p>
          <a:p>
            <a:r>
              <a:rPr lang="sr-Latn-RS" dirty="0"/>
              <a:t>U okruženju preduzeća/kompanije, nalazi se značajna grupa stejkholdera – eksterni stejkholderi. Pored eksternih, postoje i interesne grupacije, koje predstavljaju interne stejkholdere: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321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sz="3600" b="1" dirty="0">
                <a:solidFill>
                  <a:srgbClr val="002060"/>
                </a:solidFill>
              </a:rPr>
              <a:t>INDUSTRIJSKI MENADŽMENT I PREDUZETNIŠTVO: SPOLJAŠNJE OKRUŽENJE, DRUŠTVENA ODGOVORNOST I POSLOVNA ETIKA</a:t>
            </a:r>
            <a:endParaRPr lang="en-US" sz="3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190" y="1690688"/>
            <a:ext cx="9349921" cy="482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6515688"/>
            <a:ext cx="9521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N. Slack, et al., Operations Management, sixt edition, Prentice Hall, 2010.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295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sz="3600" b="1" dirty="0">
                <a:solidFill>
                  <a:srgbClr val="002060"/>
                </a:solidFill>
              </a:rPr>
              <a:t>INDUSTRIJSKI MENADŽMENT I PREDUZETNIŠTVO: SPOLJAŠNJE OKRUŽENJE, DRUŠTVENA ODGOVORNOST I POSLOVNA ETIKA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Definicija </a:t>
            </a:r>
            <a:r>
              <a:rPr lang="sr-Latn-RS" b="1" dirty="0"/>
              <a:t>stejkholdera</a:t>
            </a:r>
            <a:r>
              <a:rPr lang="sr-Latn-RS" dirty="0"/>
              <a:t> je da su to pojedinci ili grupe koji imaju legitimni interes u aktivnostima poslovnih operacija peduzeća. </a:t>
            </a:r>
          </a:p>
          <a:p>
            <a:r>
              <a:rPr lang="sr-Latn-RS" dirty="0"/>
              <a:t>Potrebno je istaći da </a:t>
            </a:r>
            <a:r>
              <a:rPr lang="en-GB" dirty="0"/>
              <a:t>i </a:t>
            </a:r>
            <a:r>
              <a:rPr lang="sr-Latn-RS" dirty="0"/>
              <a:t>ako sve grupe stejkholdera, sa prethodne slike, imaju svoje legitimne interese u poslovanju preduzeća, njihovi interesi svakako mogu biti dosta razičiti a po nekad čak i suprotstavljeni.</a:t>
            </a:r>
          </a:p>
          <a:p>
            <a:r>
              <a:rPr lang="sr-Latn-RS" dirty="0"/>
              <a:t>Uspešan menadžment poslovnih operacija mora </a:t>
            </a:r>
            <a:r>
              <a:rPr lang="en-US" dirty="0"/>
              <a:t>u</a:t>
            </a:r>
            <a:r>
              <a:rPr lang="sr-Latn-RS" dirty="0"/>
              <a:t>zeti u obzir interes svih grupacija stejkholdera, u okviru poslovnog okruženja preduzeća i uspostaviti njihov optimalan balans.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396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7398969"/>
              </p:ext>
            </p:extLst>
          </p:nvPr>
        </p:nvGraphicFramePr>
        <p:xfrm>
          <a:off x="87087" y="167640"/>
          <a:ext cx="11974284" cy="676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0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2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914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Latn-RS" sz="1600" dirty="0"/>
                        <a:t>Stejkholderi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dirty="0"/>
                        <a:t>Šta stejkholderi žele od preduzeća/kompanije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dirty="0"/>
                        <a:t>Šta preduzeće/kompanija želi od stejkholdera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sz="1600" dirty="0"/>
                        <a:t>Akcionari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Povrat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ulaganja</a:t>
                      </a:r>
                      <a:r>
                        <a:rPr lang="sr-Latn-RS" sz="1600" dirty="0"/>
                        <a:t>;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Stabilnost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zarade</a:t>
                      </a:r>
                      <a:r>
                        <a:rPr lang="sr-Latn-RS" sz="1600" dirty="0"/>
                        <a:t>;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Likvidnost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ulaganja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Investicioni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kapital</a:t>
                      </a:r>
                      <a:r>
                        <a:rPr lang="sr-Latn-RS" sz="1600" dirty="0"/>
                        <a:t>;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Dugoročn</a:t>
                      </a:r>
                      <a:r>
                        <a:rPr lang="sr-Latn-RS" sz="1600" dirty="0"/>
                        <a:t>u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posvećenost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sz="1600" dirty="0"/>
                        <a:t>Direktori/Top menadžment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Niski</a:t>
                      </a:r>
                      <a:r>
                        <a:rPr lang="en-US" sz="1600" dirty="0"/>
                        <a:t>/</a:t>
                      </a:r>
                      <a:r>
                        <a:rPr lang="en-US" sz="1600" dirty="0" err="1"/>
                        <a:t>prihvatljivi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operativni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troškovi</a:t>
                      </a:r>
                      <a:r>
                        <a:rPr lang="sr-Latn-RS" sz="1600" dirty="0"/>
                        <a:t>;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Siguran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prihod</a:t>
                      </a:r>
                      <a:r>
                        <a:rPr lang="sr-Latn-RS" sz="1600" dirty="0"/>
                        <a:t>;</a:t>
                      </a:r>
                      <a:r>
                        <a:rPr lang="en-US" sz="1600" dirty="0"/>
                        <a:t> Dobro </a:t>
                      </a:r>
                      <a:r>
                        <a:rPr lang="en-US" sz="1600" dirty="0" err="1"/>
                        <a:t>ciljana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investicija</a:t>
                      </a:r>
                      <a:r>
                        <a:rPr lang="sr-Latn-RS" sz="1600" dirty="0"/>
                        <a:t>;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Nizak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rizik</a:t>
                      </a:r>
                      <a:r>
                        <a:rPr lang="en-US" sz="1600" dirty="0"/>
                        <a:t> od </a:t>
                      </a:r>
                      <a:r>
                        <a:rPr lang="en-US" sz="1600" dirty="0" err="1"/>
                        <a:t>neuspeha</a:t>
                      </a:r>
                      <a:r>
                        <a:rPr lang="sr-Latn-RS" sz="1600" dirty="0"/>
                        <a:t>;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Buduća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inovacija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Koherentn</a:t>
                      </a:r>
                      <a:r>
                        <a:rPr lang="sr-Latn-RS" sz="1600" dirty="0"/>
                        <a:t>e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dosledn</a:t>
                      </a:r>
                      <a:r>
                        <a:rPr lang="sr-Latn-RS" sz="1600" dirty="0"/>
                        <a:t>e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jasn</a:t>
                      </a:r>
                      <a:r>
                        <a:rPr lang="sr-Latn-RS" sz="1600" dirty="0"/>
                        <a:t>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ostvarive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strategije</a:t>
                      </a:r>
                      <a:r>
                        <a:rPr lang="sr-Latn-RS" sz="1600" dirty="0"/>
                        <a:t>; Iznalaženje</a:t>
                      </a:r>
                      <a:r>
                        <a:rPr lang="en-US" sz="1600" dirty="0"/>
                        <a:t> </a:t>
                      </a:r>
                      <a:r>
                        <a:rPr lang="sr-Latn-RS" sz="1600" dirty="0"/>
                        <a:t>o</a:t>
                      </a:r>
                      <a:r>
                        <a:rPr lang="en-US" sz="1600" dirty="0" err="1"/>
                        <a:t>dgovarajuc</a:t>
                      </a:r>
                      <a:r>
                        <a:rPr lang="en-US" sz="1600" dirty="0"/>
                        <a:t>́</a:t>
                      </a:r>
                      <a:r>
                        <a:rPr lang="sr-Latn-RS" sz="1600" dirty="0"/>
                        <a:t>ih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investicija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sz="1600" dirty="0"/>
                        <a:t>Osoblje/Zaposleni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Poštene</a:t>
                      </a:r>
                      <a:r>
                        <a:rPr lang="en-US" sz="1600" dirty="0"/>
                        <a:t> plate</a:t>
                      </a:r>
                      <a:r>
                        <a:rPr lang="sr-Latn-RS" sz="1600" dirty="0"/>
                        <a:t>;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Dobri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uslovi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za</a:t>
                      </a:r>
                      <a:r>
                        <a:rPr lang="en-US" sz="1600" dirty="0"/>
                        <a:t> rad</a:t>
                      </a:r>
                      <a:r>
                        <a:rPr lang="sr-Latn-RS" sz="1600" dirty="0"/>
                        <a:t>;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Bezbedno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radno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okruženje</a:t>
                      </a:r>
                      <a:r>
                        <a:rPr lang="sr-Latn-RS" sz="1600" dirty="0"/>
                        <a:t>;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Lični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karijerni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razvoj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dirty="0"/>
                        <a:t>Prisutnost;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Marljivost</a:t>
                      </a:r>
                      <a:r>
                        <a:rPr lang="en-US" sz="1600" dirty="0"/>
                        <a:t>/</a:t>
                      </a:r>
                      <a:r>
                        <a:rPr lang="en-US" sz="1600" dirty="0" err="1"/>
                        <a:t>najbolji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napori</a:t>
                      </a:r>
                      <a:r>
                        <a:rPr lang="sr-Latn-RS" sz="1600" dirty="0"/>
                        <a:t>;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Iskrenost</a:t>
                      </a:r>
                      <a:r>
                        <a:rPr lang="sr-Latn-RS" sz="1600" dirty="0"/>
                        <a:t>;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Angažovanje</a:t>
                      </a:r>
                      <a:r>
                        <a:rPr lang="sr-Latn-RS" sz="1600" dirty="0"/>
                        <a:t>; Lojalnost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600" dirty="0"/>
                        <a:t>Predstavni</a:t>
                      </a:r>
                      <a:r>
                        <a:rPr lang="sr-Latn-RS" sz="1600" dirty="0"/>
                        <a:t>ci tela</a:t>
                      </a:r>
                      <a:r>
                        <a:rPr lang="sv-SE" sz="1600" dirty="0"/>
                        <a:t> osoblja</a:t>
                      </a:r>
                      <a:r>
                        <a:rPr lang="sr-Latn-RS" sz="1600" dirty="0"/>
                        <a:t>,</a:t>
                      </a:r>
                      <a:r>
                        <a:rPr lang="sr-Latn-RS" sz="1600" baseline="0" dirty="0"/>
                        <a:t> </a:t>
                      </a:r>
                      <a:r>
                        <a:rPr lang="sv-SE" sz="1600" dirty="0"/>
                        <a:t>na primer sindikati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Usklađenost sa nacionalnim sporazumima; Konsultacije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Razumevanje</a:t>
                      </a:r>
                      <a:r>
                        <a:rPr lang="sr-Latn-RS" sz="1600" dirty="0"/>
                        <a:t>;</a:t>
                      </a:r>
                      <a:r>
                        <a:rPr lang="en-US" sz="1600" dirty="0"/>
                        <a:t> </a:t>
                      </a:r>
                      <a:r>
                        <a:rPr lang="sr-Latn-RS" sz="1600" dirty="0"/>
                        <a:t>Fer pristup;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Pomoc</a:t>
                      </a:r>
                      <a:r>
                        <a:rPr lang="en-US" sz="1600" dirty="0"/>
                        <a:t>́ u </a:t>
                      </a:r>
                      <a:r>
                        <a:rPr lang="en-US" sz="1600" dirty="0" err="1"/>
                        <a:t>rešavanju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problema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sz="1600" dirty="0"/>
                        <a:t>Snabdevači materijalom, uslugama, opremom, itd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dirty="0"/>
                        <a:t>Blagovremeno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obaveštenje</a:t>
                      </a:r>
                      <a:r>
                        <a:rPr lang="en-US" sz="1600" dirty="0"/>
                        <a:t> o </a:t>
                      </a:r>
                      <a:r>
                        <a:rPr lang="en-US" sz="1600" dirty="0" err="1"/>
                        <a:t>zahtevima</a:t>
                      </a:r>
                      <a:r>
                        <a:rPr lang="sr-Latn-RS" sz="1600" dirty="0"/>
                        <a:t>;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Dugoročne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porudžbine</a:t>
                      </a:r>
                      <a:r>
                        <a:rPr lang="sr-Latn-RS" sz="1600" dirty="0"/>
                        <a:t>;</a:t>
                      </a:r>
                      <a:r>
                        <a:rPr lang="en-US" sz="1600" dirty="0"/>
                        <a:t> </a:t>
                      </a:r>
                      <a:r>
                        <a:rPr lang="sr-Latn-RS" sz="1600" dirty="0"/>
                        <a:t>Realna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cena</a:t>
                      </a:r>
                      <a:r>
                        <a:rPr lang="sr-Latn-RS" sz="1600" dirty="0"/>
                        <a:t>;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Plaćanje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na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vreme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Integritet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isporuke</a:t>
                      </a:r>
                      <a:r>
                        <a:rPr lang="sr-Latn-RS" sz="1600" dirty="0"/>
                        <a:t>,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kvalitet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obim</a:t>
                      </a:r>
                      <a:r>
                        <a:rPr lang="sr-Latn-RS" sz="1600" dirty="0"/>
                        <a:t>;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Inovacija</a:t>
                      </a:r>
                      <a:r>
                        <a:rPr lang="sr-Latn-RS" sz="1600" dirty="0"/>
                        <a:t>;</a:t>
                      </a:r>
                      <a:r>
                        <a:rPr lang="en-US" sz="1600" dirty="0"/>
                        <a:t> </a:t>
                      </a:r>
                      <a:r>
                        <a:rPr lang="sr-Latn-RS" sz="1600" dirty="0"/>
                        <a:t>Odgovornost;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Progresivna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sniženja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cena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dirty="0"/>
                        <a:t>Regulatorna</a:t>
                      </a:r>
                      <a:r>
                        <a:rPr lang="pl-PL" sz="1600" baseline="0" dirty="0"/>
                        <a:t> tela,</a:t>
                      </a:r>
                      <a:r>
                        <a:rPr lang="pl-PL" sz="1600" dirty="0"/>
                        <a:t> na primer finansijska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Usklađenost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propisima</a:t>
                      </a:r>
                      <a:r>
                        <a:rPr lang="sr-Latn-RS" sz="1600" dirty="0"/>
                        <a:t>;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Povratne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informacije</a:t>
                      </a:r>
                      <a:r>
                        <a:rPr lang="en-US" sz="1600" dirty="0"/>
                        <a:t> o </a:t>
                      </a:r>
                      <a:r>
                        <a:rPr lang="en-US" sz="1600" dirty="0" err="1"/>
                        <a:t>efikasnosti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propis</a:t>
                      </a:r>
                      <a:r>
                        <a:rPr lang="sr-Latn-RS" sz="1600" dirty="0"/>
                        <a:t>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Konzistentnost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propisa</a:t>
                      </a:r>
                      <a:r>
                        <a:rPr lang="sr-Latn-RS" sz="1600" dirty="0"/>
                        <a:t>;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Doslednost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primene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propis</a:t>
                      </a:r>
                      <a:r>
                        <a:rPr lang="sr-Latn-RS" sz="1600" dirty="0"/>
                        <a:t>a;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Reagovanje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na</a:t>
                      </a:r>
                      <a:r>
                        <a:rPr lang="en-US" sz="1600" dirty="0"/>
                        <a:t> </a:t>
                      </a:r>
                      <a:r>
                        <a:rPr lang="sr-Latn-RS" sz="1600" dirty="0"/>
                        <a:t>reakcije iz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industrije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Vla</a:t>
                      </a:r>
                      <a:r>
                        <a:rPr lang="sr-Latn-RS" sz="1600" dirty="0"/>
                        <a:t>st</a:t>
                      </a:r>
                      <a:r>
                        <a:rPr lang="en-US" sz="1600" dirty="0"/>
                        <a:t>: </a:t>
                      </a:r>
                      <a:r>
                        <a:rPr lang="en-US" sz="1600" dirty="0" err="1"/>
                        <a:t>lokalna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nacionaln</a:t>
                      </a:r>
                      <a:r>
                        <a:rPr lang="sr-Latn-RS" sz="1600" dirty="0"/>
                        <a:t>a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regionaln</a:t>
                      </a:r>
                      <a:r>
                        <a:rPr lang="sr-Latn-RS" sz="1600" dirty="0"/>
                        <a:t>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Usklađenost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zakonskim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zahtevima</a:t>
                      </a:r>
                      <a:r>
                        <a:rPr lang="sr-Latn-RS" sz="1600" dirty="0"/>
                        <a:t>;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Doprinos</a:t>
                      </a:r>
                      <a:r>
                        <a:rPr lang="sr-Latn-RS" sz="1600" dirty="0"/>
                        <a:t>i</a:t>
                      </a:r>
                      <a:r>
                        <a:rPr lang="en-US" sz="1600" dirty="0"/>
                        <a:t> (</a:t>
                      </a:r>
                      <a:r>
                        <a:rPr lang="en-US" sz="1600" dirty="0" err="1"/>
                        <a:t>lokaln</a:t>
                      </a:r>
                      <a:r>
                        <a:rPr lang="sr-Latn-RS" sz="1600" dirty="0"/>
                        <a:t>oj</a:t>
                      </a:r>
                      <a:r>
                        <a:rPr lang="en-US" sz="1600" dirty="0"/>
                        <a:t>/</a:t>
                      </a:r>
                      <a:r>
                        <a:rPr lang="en-US" sz="1600" dirty="0" err="1"/>
                        <a:t>nacionaln</a:t>
                      </a:r>
                      <a:r>
                        <a:rPr lang="sr-Latn-RS" sz="1600" dirty="0"/>
                        <a:t>oj</a:t>
                      </a:r>
                      <a:r>
                        <a:rPr lang="en-US" sz="1600" dirty="0"/>
                        <a:t>/ </a:t>
                      </a:r>
                      <a:r>
                        <a:rPr lang="en-US" sz="1600" dirty="0" err="1"/>
                        <a:t>regionaln</a:t>
                      </a:r>
                      <a:r>
                        <a:rPr lang="sr-Latn-RS" sz="1600" dirty="0"/>
                        <a:t>oj</a:t>
                      </a:r>
                      <a:r>
                        <a:rPr lang="en-US" sz="1600" dirty="0"/>
                        <a:t>) </a:t>
                      </a:r>
                      <a:r>
                        <a:rPr lang="sr-Latn-RS" sz="1600" dirty="0"/>
                        <a:t>ekonomiji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Nisko</a:t>
                      </a:r>
                      <a:r>
                        <a:rPr lang="en-US" sz="1600" dirty="0"/>
                        <a:t>/</a:t>
                      </a:r>
                      <a:r>
                        <a:rPr lang="en-US" sz="1600" dirty="0" err="1"/>
                        <a:t>jednostavno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oporezivanje</a:t>
                      </a:r>
                      <a:r>
                        <a:rPr lang="sr-Latn-RS" sz="1600" dirty="0"/>
                        <a:t>;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Zastupanje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lokalnih</a:t>
                      </a:r>
                      <a:r>
                        <a:rPr lang="en-US" sz="1600" dirty="0"/>
                        <a:t> </a:t>
                      </a:r>
                      <a:r>
                        <a:rPr lang="sr-Latn-RS" sz="1600" dirty="0"/>
                        <a:t>interesa;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Odgovarajuća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infrastruktura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600" dirty="0"/>
                        <a:t>Lobi grupe na primer. ekološki </a:t>
                      </a:r>
                      <a:r>
                        <a:rPr lang="sr-Latn-RS" sz="1600" dirty="0"/>
                        <a:t>pokreti</a:t>
                      </a:r>
                      <a:r>
                        <a:rPr lang="sr-Latn-RS" sz="1600" baseline="0" dirty="0"/>
                        <a:t> i</a:t>
                      </a:r>
                      <a:r>
                        <a:rPr lang="nb-NO" sz="1600" dirty="0"/>
                        <a:t> grupe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Usklađenost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aktivnosti</a:t>
                      </a:r>
                      <a:r>
                        <a:rPr lang="en-US" sz="1600" dirty="0"/>
                        <a:t> </a:t>
                      </a:r>
                      <a:r>
                        <a:rPr lang="sr-Latn-RS" sz="1600" dirty="0"/>
                        <a:t> poslovanja</a:t>
                      </a:r>
                      <a:r>
                        <a:rPr lang="sr-Latn-RS" sz="1600" baseline="0" dirty="0"/>
                        <a:t> </a:t>
                      </a:r>
                      <a:r>
                        <a:rPr lang="en-US" sz="1600" dirty="0" err="1"/>
                        <a:t>sa</a:t>
                      </a:r>
                      <a:r>
                        <a:rPr lang="en-US" sz="1600" dirty="0"/>
                        <a:t> </a:t>
                      </a:r>
                      <a:r>
                        <a:rPr lang="sr-Latn-RS" sz="1600" dirty="0"/>
                        <a:t>principima </a:t>
                      </a:r>
                      <a:r>
                        <a:rPr lang="en-US" sz="1600" dirty="0" err="1"/>
                        <a:t>koj</a:t>
                      </a:r>
                      <a:r>
                        <a:rPr lang="sr-Latn-RS" sz="1600" dirty="0"/>
                        <a:t>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grup</a:t>
                      </a:r>
                      <a:r>
                        <a:rPr lang="sr-Latn-RS" sz="1600" dirty="0"/>
                        <a:t>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promoviše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dirty="0"/>
                        <a:t>Bez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nepravednog</a:t>
                      </a:r>
                      <a:r>
                        <a:rPr lang="en-US" sz="1600" dirty="0"/>
                        <a:t> </a:t>
                      </a:r>
                      <a:r>
                        <a:rPr lang="sr-Latn-RS" sz="1600" dirty="0"/>
                        <a:t>targetiranja; </a:t>
                      </a:r>
                      <a:r>
                        <a:rPr lang="en-US" sz="1600" dirty="0" err="1"/>
                        <a:t>Praktična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pomoc</a:t>
                      </a:r>
                      <a:r>
                        <a:rPr lang="en-US" sz="1600" dirty="0"/>
                        <a:t>́ u </a:t>
                      </a:r>
                      <a:r>
                        <a:rPr lang="en-US" sz="1600" dirty="0" err="1"/>
                        <a:t>postizanju</a:t>
                      </a:r>
                      <a:r>
                        <a:rPr lang="en-US" sz="1600" dirty="0"/>
                        <a:t> </a:t>
                      </a:r>
                      <a:r>
                        <a:rPr lang="sr-Latn-RS" sz="1600" dirty="0"/>
                        <a:t>ciljeva </a:t>
                      </a:r>
                      <a:r>
                        <a:rPr lang="en-US" sz="1600" dirty="0" err="1"/>
                        <a:t>stejkholdera</a:t>
                      </a:r>
                      <a:r>
                        <a:rPr lang="en-US" sz="1600" dirty="0"/>
                        <a:t> (</a:t>
                      </a:r>
                      <a:r>
                        <a:rPr lang="en-US" sz="1600" dirty="0" err="1"/>
                        <a:t>ako</a:t>
                      </a:r>
                      <a:r>
                        <a:rPr lang="en-US" sz="1600" dirty="0"/>
                        <a:t> </a:t>
                      </a:r>
                      <a:r>
                        <a:rPr lang="sr-Latn-RS" sz="1600" dirty="0"/>
                        <a:t>ih </a:t>
                      </a:r>
                      <a:r>
                        <a:rPr lang="en-US" sz="1600" dirty="0" err="1"/>
                        <a:t>organizacija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želi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postići</a:t>
                      </a:r>
                      <a:r>
                        <a:rPr lang="en-US" sz="16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sz="1600" dirty="0"/>
                        <a:t>Šira društvena zajednica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Smanj</a:t>
                      </a:r>
                      <a:r>
                        <a:rPr lang="sr-Latn-RS" sz="1600" dirty="0"/>
                        <a:t>enje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negativn</a:t>
                      </a:r>
                      <a:r>
                        <a:rPr lang="sr-Latn-RS" sz="1600" dirty="0"/>
                        <a:t>ih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efek</a:t>
                      </a:r>
                      <a:r>
                        <a:rPr lang="sr-Latn-RS" sz="1600" dirty="0"/>
                        <a:t>ata</a:t>
                      </a:r>
                      <a:r>
                        <a:rPr lang="en-US" sz="1600" dirty="0"/>
                        <a:t> od rad</a:t>
                      </a:r>
                      <a:r>
                        <a:rPr lang="sr-Latn-RS" sz="1600" dirty="0"/>
                        <a:t>a kompanije/preduzeća</a:t>
                      </a:r>
                      <a:r>
                        <a:rPr lang="en-US" sz="1600" dirty="0"/>
                        <a:t> (</a:t>
                      </a:r>
                      <a:r>
                        <a:rPr lang="en-US" sz="1600" dirty="0" err="1"/>
                        <a:t>buka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saobraćaj</a:t>
                      </a:r>
                      <a:r>
                        <a:rPr lang="sr-Latn-RS" sz="1600" dirty="0"/>
                        <a:t>na gužva, zagađenje,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itd</a:t>
                      </a:r>
                      <a:r>
                        <a:rPr lang="en-US" sz="1600" dirty="0"/>
                        <a:t>.) </a:t>
                      </a:r>
                      <a:r>
                        <a:rPr lang="en-US" sz="1600" dirty="0" err="1"/>
                        <a:t>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maksimizirati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pozitivne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efekte</a:t>
                      </a:r>
                      <a:r>
                        <a:rPr lang="en-US" sz="1600" dirty="0"/>
                        <a:t> (</a:t>
                      </a:r>
                      <a:r>
                        <a:rPr lang="sr-Latn-RS" sz="1600" dirty="0"/>
                        <a:t>nova radna</a:t>
                      </a:r>
                      <a:r>
                        <a:rPr lang="sr-Latn-RS" sz="1600" baseline="0" dirty="0"/>
                        <a:t> mesta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lokalno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sponzorstvo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itd</a:t>
                      </a:r>
                      <a:r>
                        <a:rPr lang="en-US" sz="1600" dirty="0"/>
                        <a:t>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dirty="0"/>
                        <a:t>Podrška organizacionih planova i strategija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3482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sz="3600" b="1" dirty="0">
                <a:solidFill>
                  <a:srgbClr val="002060"/>
                </a:solidFill>
              </a:rPr>
              <a:t>INDUSTRIJSKI MENADŽMENT I PREDUZETNIŠTVO: SPOLJAŠNJE OKRUŽENJE, DRUŠTVENA ODGOVORNOST I POSLOVNA ETIKA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Pronalaženje optimalnog balansa u odnosima sa stejkholderima, predstavlja izazov, koji u savremenom poslovanju zahteva uvođenje novog koncepta u poslovanju. U većim kompanijama, formiraju se zasebna odeljenja koja se bave </a:t>
            </a:r>
            <a:r>
              <a:rPr lang="sr-Latn-RS" b="1" dirty="0"/>
              <a:t>KORPORATIVNOM DRUŠTVENOM ODGOVORNOŠĆU</a:t>
            </a:r>
            <a:r>
              <a:rPr lang="sr-Latn-RS" dirty="0"/>
              <a:t>. U manjim preduzećima, prvenstveno u MSP sektoru, kao odgovor se javljaju inicijative </a:t>
            </a:r>
            <a:r>
              <a:rPr lang="sr-Latn-RS" b="1" dirty="0"/>
              <a:t>DRUŠTVENO ODGOVORNOG PREDUZETNIŠTVA</a:t>
            </a:r>
            <a:r>
              <a:rPr lang="sr-Latn-RS" dirty="0"/>
              <a:t>, koje se još naziva (SOCIJALNO PREDUZETNIŠTVO – Social Entrepreneurship - SE).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98D2C-6D7F-4C2A-BA37-72C638593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Raspored</a:t>
            </a:r>
            <a:r>
              <a:rPr lang="en-US" dirty="0"/>
              <a:t> </a:t>
            </a:r>
            <a:r>
              <a:rPr lang="en-US" dirty="0" err="1"/>
              <a:t>poena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C5C1E-BF2E-4414-A744-0164C9C1B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Testovi</a:t>
            </a:r>
            <a:r>
              <a:rPr lang="en-US" dirty="0"/>
              <a:t> / </a:t>
            </a:r>
            <a:r>
              <a:rPr lang="en-US" dirty="0" err="1"/>
              <a:t>kolokvijumi</a:t>
            </a:r>
            <a:r>
              <a:rPr lang="en-US" dirty="0"/>
              <a:t>: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klokvijuma</a:t>
            </a:r>
            <a:r>
              <a:rPr lang="en-US" dirty="0"/>
              <a:t> po </a:t>
            </a:r>
            <a:r>
              <a:rPr lang="sr-Latn-RS" dirty="0"/>
              <a:t>4</a:t>
            </a:r>
            <a:r>
              <a:rPr lang="en-US" dirty="0"/>
              <a:t>0 </a:t>
            </a:r>
            <a:r>
              <a:rPr lang="en-US" dirty="0" err="1"/>
              <a:t>poena</a:t>
            </a:r>
            <a:r>
              <a:rPr lang="en-US" dirty="0"/>
              <a:t>, </a:t>
            </a:r>
            <a:r>
              <a:rPr lang="en-US" dirty="0" err="1"/>
              <a:t>ukupno</a:t>
            </a:r>
            <a:r>
              <a:rPr lang="en-US" dirty="0"/>
              <a:t> </a:t>
            </a:r>
            <a:r>
              <a:rPr lang="sr-Latn-RS" dirty="0"/>
              <a:t>8</a:t>
            </a:r>
            <a:r>
              <a:rPr lang="en-US" dirty="0"/>
              <a:t>0 </a:t>
            </a:r>
            <a:r>
              <a:rPr lang="en-US" dirty="0" err="1"/>
              <a:t>poena</a:t>
            </a:r>
            <a:endParaRPr lang="sr-Latn-RS" dirty="0"/>
          </a:p>
          <a:p>
            <a:pPr lvl="1"/>
            <a:r>
              <a:rPr lang="sr-Latn-RS" dirty="0"/>
              <a:t>I kolokvijum u 7. terminu predavanja (1</a:t>
            </a:r>
            <a:r>
              <a:rPr lang="sr-Cyrl-RS" dirty="0"/>
              <a:t>9</a:t>
            </a:r>
            <a:r>
              <a:rPr lang="sr-Latn-RS" dirty="0"/>
              <a:t>. decembra 2025); </a:t>
            </a:r>
          </a:p>
          <a:p>
            <a:pPr lvl="1"/>
            <a:r>
              <a:rPr lang="sr-Latn-RS" dirty="0"/>
              <a:t>II kolokvijum u 13. terminu predavanja (</a:t>
            </a:r>
            <a:r>
              <a:rPr lang="en-US" dirty="0"/>
              <a:t>30</a:t>
            </a:r>
            <a:r>
              <a:rPr lang="sr-Latn-RS" dirty="0"/>
              <a:t>. </a:t>
            </a:r>
            <a:r>
              <a:rPr lang="en-US" dirty="0" err="1"/>
              <a:t>januara</a:t>
            </a:r>
            <a:r>
              <a:rPr lang="sr-Latn-RS" dirty="0"/>
              <a:t> 2026)</a:t>
            </a:r>
          </a:p>
          <a:p>
            <a:pPr lvl="1"/>
            <a:r>
              <a:rPr lang="sr-Latn-RS" dirty="0"/>
              <a:t>Popravni kolokvijum u 14. terminu predavanja (</a:t>
            </a:r>
            <a:r>
              <a:rPr lang="en-US" dirty="0"/>
              <a:t>6</a:t>
            </a:r>
            <a:r>
              <a:rPr lang="sr-Latn-RS" dirty="0"/>
              <a:t>. februara 2026.)</a:t>
            </a:r>
          </a:p>
          <a:p>
            <a:r>
              <a:rPr lang="en-US" dirty="0" err="1"/>
              <a:t>Projekat</a:t>
            </a:r>
            <a:r>
              <a:rPr lang="en-US" dirty="0"/>
              <a:t>: 20 </a:t>
            </a:r>
            <a:r>
              <a:rPr lang="en-US" dirty="0" err="1"/>
              <a:t>poena</a:t>
            </a:r>
            <a:endParaRPr lang="sr-Latn-RS" dirty="0"/>
          </a:p>
          <a:p>
            <a:pPr lvl="1"/>
            <a:r>
              <a:rPr lang="sr-Latn-RS" dirty="0"/>
              <a:t>Odbrana projekta u 14. terminu predavanja, nakon popravnog kolokvijuma (</a:t>
            </a:r>
            <a:r>
              <a:rPr lang="en-US" dirty="0"/>
              <a:t>6</a:t>
            </a:r>
            <a:r>
              <a:rPr lang="sr-Latn-RS" dirty="0"/>
              <a:t>. februara 2026.)</a:t>
            </a:r>
            <a:endParaRPr lang="en-US" dirty="0"/>
          </a:p>
          <a:p>
            <a:pPr lvl="1"/>
            <a:r>
              <a:rPr lang="en-US" dirty="0" err="1"/>
              <a:t>Potrebno</a:t>
            </a:r>
            <a:r>
              <a:rPr lang="en-US" dirty="0"/>
              <a:t> je da student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ura</a:t>
            </a:r>
            <a:r>
              <a:rPr lang="sr-Latn-RS" dirty="0"/>
              <a:t>đ</a:t>
            </a:r>
            <a:r>
              <a:rPr lang="en-US" dirty="0" err="1"/>
              <a:t>ene</a:t>
            </a:r>
            <a:r>
              <a:rPr lang="en-US" dirty="0"/>
              <a:t> </a:t>
            </a:r>
            <a:r>
              <a:rPr lang="en-US" dirty="0" err="1"/>
              <a:t>seminarske</a:t>
            </a:r>
            <a:r>
              <a:rPr lang="en-US" dirty="0"/>
              <a:t> </a:t>
            </a:r>
            <a:r>
              <a:rPr lang="en-US" dirty="0" err="1"/>
              <a:t>radove</a:t>
            </a:r>
            <a:r>
              <a:rPr lang="sr-Latn-RS" dirty="0"/>
              <a:t> pošalju, najmanje jedan dan pre odbrane (do 16h), na mejl adrese </a:t>
            </a:r>
            <a:r>
              <a:rPr lang="en-US" i="1" dirty="0" err="1">
                <a:hlinkClick r:id="rId2"/>
              </a:rPr>
              <a:t>i</a:t>
            </a:r>
            <a:r>
              <a:rPr lang="sr-Latn-RS" i="1" dirty="0">
                <a:hlinkClick r:id="rId2"/>
              </a:rPr>
              <a:t>mihajlovic</a:t>
            </a:r>
            <a:r>
              <a:rPr lang="en-GB" i="1" dirty="0">
                <a:hlinkClick r:id="rId2"/>
              </a:rPr>
              <a:t>@</a:t>
            </a:r>
            <a:r>
              <a:rPr lang="sr-Latn-RS" i="1" dirty="0">
                <a:hlinkClick r:id="rId2"/>
              </a:rPr>
              <a:t>mas.bg.ac.rs</a:t>
            </a:r>
            <a:r>
              <a:rPr lang="sr-Latn-RS" i="1" dirty="0"/>
              <a:t>  i </a:t>
            </a:r>
            <a:r>
              <a:rPr lang="sr-Latn-RS" i="1" dirty="0">
                <a:hlinkClick r:id="rId3"/>
              </a:rPr>
              <a:t>ecosovic</a:t>
            </a:r>
            <a:r>
              <a:rPr lang="en-GB" i="1" dirty="0">
                <a:hlinkClick r:id="rId3"/>
              </a:rPr>
              <a:t>@</a:t>
            </a:r>
            <a:r>
              <a:rPr lang="sr-Latn-RS" i="1" dirty="0">
                <a:hlinkClick r:id="rId3"/>
              </a:rPr>
              <a:t>mas.bg.ac.rs</a:t>
            </a:r>
            <a:r>
              <a:rPr lang="sr-Latn-RS" i="1" dirty="0"/>
              <a:t>  </a:t>
            </a:r>
            <a:endParaRPr lang="en-US" dirty="0"/>
          </a:p>
          <a:p>
            <a:pPr lvl="1"/>
            <a:r>
              <a:rPr lang="en-US" dirty="0" err="1"/>
              <a:t>Zavr</a:t>
            </a:r>
            <a:r>
              <a:rPr lang="sr-Latn-RS" dirty="0"/>
              <a:t>šni ispit: </a:t>
            </a:r>
            <a:r>
              <a:rPr lang="en-US" dirty="0"/>
              <a:t>max 80</a:t>
            </a:r>
            <a:r>
              <a:rPr lang="sr-Latn-RS" dirty="0"/>
              <a:t> poena</a:t>
            </a:r>
          </a:p>
          <a:p>
            <a:r>
              <a:rPr lang="sr-Latn-RS" dirty="0"/>
              <a:t>Uslov za izlazak na ispit: 30 poena</a:t>
            </a:r>
          </a:p>
          <a:p>
            <a:r>
              <a:rPr lang="sr-Latn-RS" dirty="0"/>
              <a:t>Potrebno poena za ocenu 6 (šest): 51 poena</a:t>
            </a:r>
          </a:p>
        </p:txBody>
      </p:sp>
    </p:spTree>
    <p:extLst>
      <p:ext uri="{BB962C8B-B14F-4D97-AF65-F5344CB8AC3E}">
        <p14:creationId xmlns:p14="http://schemas.microsoft.com/office/powerpoint/2010/main" val="37191512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sz="3600" b="1" dirty="0">
                <a:solidFill>
                  <a:srgbClr val="002060"/>
                </a:solidFill>
              </a:rPr>
              <a:t>INDUSTRIJSKI MENADŽMENT I PREDUZETNIŠTVO: SPOLJAŠNJE OKRUŽENJE, DRUŠTVENA ODGOVORNOST I POSLOVNA ETIKA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r-Latn-RS" dirty="0"/>
              <a:t>Korporativna društvena odgovornost (CSR) se može posmatrati kao Perspektiva stejkholdera u odnosu na performanse poslovanja kompanije i obratno – Perspektiva kompanije na zahteve stejkholdera. </a:t>
            </a:r>
          </a:p>
          <a:p>
            <a:r>
              <a:rPr lang="sr-Latn-RS" dirty="0"/>
              <a:t>Prema jednoj od definicija, CSR se u suštini odnosi na to kako kompanija uzima u obzir svoj ekonomski, socijalni i ekološki uticaj kao posledicu načina na koji funkcioniše –uz cilj maksimiziranja koristi i minimiziranja nedostataka. . . .</a:t>
            </a:r>
          </a:p>
          <a:p>
            <a:r>
              <a:rPr lang="sr-Latn-RS" dirty="0"/>
              <a:t>Konkretno, kompanie trebaju da vide CSR kao dobrovoljne radnje koje biznis može da preduzme, iznad jednostavne usklađenosti sa minimalnim zakonskim zahtevima.</a:t>
            </a:r>
          </a:p>
          <a:p>
            <a:r>
              <a:rPr lang="sr-Latn-RS" dirty="0"/>
              <a:t> Direktnija vezu sa konceptom stejkholdera, može se naći u definiciji koju koriste u kompaniji Marks i Spenser :  </a:t>
            </a:r>
            <a:r>
              <a:rPr lang="sr-Latn-RS" i="1" dirty="0"/>
              <a:t>Korporativna društvena odgovornost  je slušanje i odgovor na potrebe stejkholdera</a:t>
            </a:r>
            <a:r>
              <a:rPr lang="en-GB" i="1" dirty="0"/>
              <a:t> </a:t>
            </a:r>
            <a:r>
              <a:rPr lang="sr-Latn-RS" i="1" dirty="0"/>
              <a:t>kompanije. Ovo uključuje maksimalni odgovor na zahteve održivog razvoja</a:t>
            </a:r>
            <a:r>
              <a:rPr lang="sr-Latn-RS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5715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b="1" dirty="0">
                <a:solidFill>
                  <a:srgbClr val="002060"/>
                </a:solidFill>
              </a:rPr>
              <a:t>INDUSTRIJSKI MENADŽMENT I PREDUZETNIŠTVO: SPOLJAŠNJE OKRUŽENJE, DRUŠTVENA ODGOVORNOST I POSLOVNA ETIKA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2" charset="0"/>
              <a:buChar char="•"/>
              <a:defRPr sz="2200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sr-Latn-RS" i="1" dirty="0"/>
              <a:t>Takođe: </a:t>
            </a:r>
            <a:r>
              <a:rPr lang="en-US" i="1" dirty="0"/>
              <a:t>‘</a:t>
            </a:r>
            <a:r>
              <a:rPr lang="en-US" i="1" dirty="0" err="1"/>
              <a:t>Korporativna</a:t>
            </a:r>
            <a:r>
              <a:rPr lang="en-US" i="1" dirty="0"/>
              <a:t> </a:t>
            </a:r>
            <a:r>
              <a:rPr lang="en-US" i="1" dirty="0" err="1"/>
              <a:t>Društvena</a:t>
            </a:r>
            <a:r>
              <a:rPr lang="en-US" i="1" dirty="0"/>
              <a:t> </a:t>
            </a:r>
            <a:r>
              <a:rPr lang="en-US" i="1" dirty="0" err="1"/>
              <a:t>Odgovornost</a:t>
            </a:r>
            <a:r>
              <a:rPr lang="en-US" i="1" dirty="0"/>
              <a:t> je </a:t>
            </a:r>
            <a:r>
              <a:rPr lang="en-US" i="1" dirty="0" err="1"/>
              <a:t>posvećenost</a:t>
            </a:r>
            <a:r>
              <a:rPr lang="en-US" i="1" dirty="0"/>
              <a:t> </a:t>
            </a:r>
            <a:r>
              <a:rPr lang="en-US" i="1" dirty="0" err="1"/>
              <a:t>kompanija</a:t>
            </a:r>
            <a:r>
              <a:rPr lang="en-US" i="1" dirty="0"/>
              <a:t> da </a:t>
            </a:r>
            <a:r>
              <a:rPr lang="en-US" i="1" dirty="0" err="1"/>
              <a:t>doprinesu</a:t>
            </a:r>
            <a:r>
              <a:rPr lang="en-US" i="1" dirty="0"/>
              <a:t> </a:t>
            </a:r>
            <a:r>
              <a:rPr lang="en-US" i="1" dirty="0" err="1"/>
              <a:t>održivom</a:t>
            </a:r>
            <a:r>
              <a:rPr lang="en-US" i="1" dirty="0"/>
              <a:t> </a:t>
            </a:r>
            <a:r>
              <a:rPr lang="en-US" i="1" dirty="0" err="1"/>
              <a:t>ekonomskom</a:t>
            </a:r>
            <a:r>
              <a:rPr lang="en-US" i="1" dirty="0"/>
              <a:t> </a:t>
            </a:r>
            <a:r>
              <a:rPr lang="en-US" i="1" dirty="0" err="1"/>
              <a:t>razvoju</a:t>
            </a:r>
            <a:r>
              <a:rPr lang="en-US" i="1" dirty="0"/>
              <a:t> </a:t>
            </a:r>
            <a:r>
              <a:rPr lang="en-US" i="1" dirty="0" err="1"/>
              <a:t>angažmanom</a:t>
            </a:r>
            <a:r>
              <a:rPr lang="en-US" i="1" dirty="0"/>
              <a:t> </a:t>
            </a:r>
            <a:r>
              <a:rPr lang="en-US" i="1" dirty="0" err="1"/>
              <a:t>prema</a:t>
            </a:r>
            <a:r>
              <a:rPr lang="en-US" i="1" dirty="0"/>
              <a:t> </a:t>
            </a:r>
            <a:r>
              <a:rPr lang="en-US" i="1" dirty="0" err="1"/>
              <a:t>zaposlenima</a:t>
            </a:r>
            <a:r>
              <a:rPr lang="en-US" i="1" dirty="0"/>
              <a:t>, </a:t>
            </a:r>
            <a:r>
              <a:rPr lang="en-US" i="1" dirty="0" err="1"/>
              <a:t>njihovim</a:t>
            </a:r>
            <a:r>
              <a:rPr lang="en-US" i="1" dirty="0"/>
              <a:t> </a:t>
            </a:r>
            <a:r>
              <a:rPr lang="en-US" i="1" dirty="0" err="1"/>
              <a:t>porodicama</a:t>
            </a:r>
            <a:r>
              <a:rPr lang="en-US" i="1" dirty="0"/>
              <a:t>, </a:t>
            </a:r>
            <a:r>
              <a:rPr lang="en-US" i="1" dirty="0" err="1"/>
              <a:t>lokalnoj</a:t>
            </a:r>
            <a:r>
              <a:rPr lang="en-US" i="1" dirty="0"/>
              <a:t> </a:t>
            </a:r>
            <a:r>
              <a:rPr lang="en-US" i="1" dirty="0" err="1"/>
              <a:t>zajednici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društvu</a:t>
            </a:r>
            <a:r>
              <a:rPr lang="en-US" i="1" dirty="0"/>
              <a:t> u </a:t>
            </a:r>
            <a:r>
              <a:rPr lang="en-US" i="1" dirty="0" err="1"/>
              <a:t>celini</a:t>
            </a:r>
            <a:r>
              <a:rPr lang="en-US" i="1" dirty="0"/>
              <a:t>, </a:t>
            </a:r>
            <a:r>
              <a:rPr lang="en-US" i="1" dirty="0" err="1"/>
              <a:t>kako</a:t>
            </a:r>
            <a:r>
              <a:rPr lang="en-US" i="1" dirty="0"/>
              <a:t> bi se </a:t>
            </a:r>
            <a:r>
              <a:rPr lang="en-US" i="1" dirty="0" err="1"/>
              <a:t>unapredili</a:t>
            </a:r>
            <a:r>
              <a:rPr lang="en-US" i="1" dirty="0"/>
              <a:t> </a:t>
            </a:r>
            <a:r>
              <a:rPr lang="en-US" i="1" dirty="0" err="1"/>
              <a:t>njihovi</a:t>
            </a:r>
            <a:r>
              <a:rPr lang="en-US" i="1" dirty="0"/>
              <a:t> </a:t>
            </a:r>
            <a:r>
              <a:rPr lang="en-US" i="1" dirty="0" err="1"/>
              <a:t>životi</a:t>
            </a:r>
            <a:r>
              <a:rPr lang="en-US" i="1" dirty="0"/>
              <a:t> </a:t>
            </a:r>
            <a:r>
              <a:rPr lang="en-US" i="1" dirty="0" err="1"/>
              <a:t>na</a:t>
            </a:r>
            <a:r>
              <a:rPr lang="en-US" i="1" dirty="0"/>
              <a:t> </a:t>
            </a:r>
            <a:r>
              <a:rPr lang="en-US" i="1" dirty="0" err="1"/>
              <a:t>način</a:t>
            </a:r>
            <a:r>
              <a:rPr lang="en-US" i="1" dirty="0"/>
              <a:t> </a:t>
            </a:r>
            <a:r>
              <a:rPr lang="en-US" i="1" dirty="0" err="1"/>
              <a:t>koji</a:t>
            </a:r>
            <a:r>
              <a:rPr lang="en-US" i="1" dirty="0"/>
              <a:t> je </a:t>
            </a:r>
            <a:r>
              <a:rPr lang="en-US" i="1" dirty="0" err="1"/>
              <a:t>dobar</a:t>
            </a:r>
            <a:r>
              <a:rPr lang="en-US" i="1" dirty="0"/>
              <a:t> </a:t>
            </a:r>
            <a:r>
              <a:rPr lang="en-US" i="1" dirty="0" err="1"/>
              <a:t>za</a:t>
            </a:r>
            <a:r>
              <a:rPr lang="en-US" i="1" dirty="0"/>
              <a:t> </a:t>
            </a:r>
            <a:r>
              <a:rPr lang="en-US" i="1" dirty="0" err="1"/>
              <a:t>poslovanje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za</a:t>
            </a:r>
            <a:r>
              <a:rPr lang="en-US" i="1" dirty="0"/>
              <a:t> </a:t>
            </a:r>
            <a:r>
              <a:rPr lang="en-US" i="1" dirty="0" err="1"/>
              <a:t>razvoj</a:t>
            </a:r>
            <a:r>
              <a:rPr lang="en-US" i="1" dirty="0"/>
              <a:t>.’ (</a:t>
            </a:r>
            <a:r>
              <a:rPr lang="en-US" dirty="0"/>
              <a:t>International Finance Corporation)</a:t>
            </a:r>
            <a:endParaRPr lang="en-US" i="1" dirty="0"/>
          </a:p>
          <a:p>
            <a:pPr>
              <a:defRPr sz="2200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sr-Latn-RS" i="1" dirty="0"/>
              <a:t>Pored toga: </a:t>
            </a:r>
            <a:r>
              <a:rPr lang="en-US" i="1" dirty="0"/>
              <a:t>‘CSR je </a:t>
            </a:r>
            <a:r>
              <a:rPr lang="en-US" i="1" dirty="0" err="1"/>
              <a:t>koncept</a:t>
            </a:r>
            <a:r>
              <a:rPr lang="en-US" i="1" dirty="0"/>
              <a:t> </a:t>
            </a:r>
            <a:r>
              <a:rPr lang="en-US" i="1" dirty="0" err="1"/>
              <a:t>gde</a:t>
            </a:r>
            <a:r>
              <a:rPr lang="en-US" i="1" dirty="0"/>
              <a:t> </a:t>
            </a:r>
            <a:r>
              <a:rPr lang="en-US" i="1" dirty="0" err="1"/>
              <a:t>kompanije</a:t>
            </a:r>
            <a:r>
              <a:rPr lang="en-US" i="1" dirty="0"/>
              <a:t> </a:t>
            </a:r>
            <a:r>
              <a:rPr lang="en-US" i="1" dirty="0" err="1"/>
              <a:t>integrišu</a:t>
            </a:r>
            <a:r>
              <a:rPr lang="en-US" i="1" dirty="0"/>
              <a:t>  </a:t>
            </a:r>
            <a:r>
              <a:rPr lang="en-US" i="1" dirty="0" err="1"/>
              <a:t>pozitivne</a:t>
            </a:r>
            <a:r>
              <a:rPr lang="en-US" i="1" dirty="0"/>
              <a:t> </a:t>
            </a:r>
            <a:r>
              <a:rPr lang="en-US" i="1" dirty="0" err="1"/>
              <a:t>društvene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ekološke</a:t>
            </a:r>
            <a:r>
              <a:rPr lang="en-US" i="1" dirty="0"/>
              <a:t> </a:t>
            </a:r>
            <a:r>
              <a:rPr lang="en-US" i="1" dirty="0" err="1"/>
              <a:t>aspekte</a:t>
            </a:r>
            <a:r>
              <a:rPr lang="en-US" i="1" dirty="0"/>
              <a:t> u </a:t>
            </a:r>
            <a:r>
              <a:rPr lang="en-US" i="1" dirty="0" err="1"/>
              <a:t>svojim</a:t>
            </a:r>
            <a:r>
              <a:rPr lang="en-US" i="1" dirty="0"/>
              <a:t> </a:t>
            </a:r>
            <a:r>
              <a:rPr lang="en-US" i="1" dirty="0" err="1"/>
              <a:t>poslovnim</a:t>
            </a:r>
            <a:r>
              <a:rPr lang="en-US" i="1" dirty="0"/>
              <a:t> </a:t>
            </a:r>
            <a:r>
              <a:rPr lang="en-US" i="1" dirty="0" err="1"/>
              <a:t>operacijama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u </a:t>
            </a:r>
            <a:r>
              <a:rPr lang="en-US" i="1" dirty="0" err="1"/>
              <a:t>svojim</a:t>
            </a:r>
            <a:r>
              <a:rPr lang="en-US" i="1" dirty="0"/>
              <a:t> </a:t>
            </a:r>
            <a:r>
              <a:rPr lang="en-US" i="1" dirty="0" err="1"/>
              <a:t>interakcijama</a:t>
            </a:r>
            <a:r>
              <a:rPr lang="en-US" i="1" dirty="0"/>
              <a:t> </a:t>
            </a:r>
            <a:r>
              <a:rPr lang="en-US" i="1" dirty="0" err="1"/>
              <a:t>sa</a:t>
            </a:r>
            <a:r>
              <a:rPr lang="en-US" i="1" dirty="0"/>
              <a:t> </a:t>
            </a:r>
            <a:r>
              <a:rPr lang="en-US" i="1" dirty="0" err="1"/>
              <a:t>stejkholderima</a:t>
            </a:r>
            <a:r>
              <a:rPr lang="en-US" i="1" dirty="0"/>
              <a:t> – </a:t>
            </a:r>
            <a:r>
              <a:rPr lang="en-US" i="1" dirty="0" err="1"/>
              <a:t>na</a:t>
            </a:r>
            <a:r>
              <a:rPr lang="en-US" i="1" dirty="0"/>
              <a:t> </a:t>
            </a:r>
            <a:r>
              <a:rPr lang="en-US" i="1" dirty="0" err="1"/>
              <a:t>dobrovoljnoj</a:t>
            </a:r>
            <a:r>
              <a:rPr lang="en-US" i="1" dirty="0"/>
              <a:t> </a:t>
            </a:r>
            <a:r>
              <a:rPr lang="en-US" i="1" dirty="0" err="1"/>
              <a:t>osnovi</a:t>
            </a:r>
            <a:r>
              <a:rPr lang="en-US" i="1" dirty="0"/>
              <a:t>’ (</a:t>
            </a:r>
            <a:r>
              <a:rPr lang="en-US" dirty="0"/>
              <a:t>European Commission)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180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sz="3600" b="1" dirty="0">
                <a:solidFill>
                  <a:srgbClr val="002060"/>
                </a:solidFill>
              </a:rPr>
              <a:t>INDUSTRIJSKI MENADŽMENT I PREDUZETNIŠTVO: SPOLJAŠNJE OKRUŽENJE, DRUŠTVENA ODGOVORNOST I POSLOVNA ETIKA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Takođe, CSR se može posmatrati i kao </a:t>
            </a:r>
            <a:r>
              <a:rPr lang="en-US" i="1" dirty="0" err="1">
                <a:latin typeface="Calibri" pitchFamily="2" charset="0"/>
                <a:ea typeface="Calibri" pitchFamily="2" charset="0"/>
                <a:cs typeface="Calibri" pitchFamily="2" charset="0"/>
              </a:rPr>
              <a:t>način</a:t>
            </a:r>
            <a:r>
              <a:rPr lang="en-US" i="1" dirty="0">
                <a:latin typeface="Calibri" pitchFamily="2" charset="0"/>
                <a:ea typeface="Calibri" pitchFamily="2" charset="0"/>
                <a:cs typeface="Calibri" pitchFamily="2" charset="0"/>
              </a:rPr>
              <a:t> </a:t>
            </a:r>
            <a:r>
              <a:rPr lang="en-US" i="1" dirty="0" err="1">
                <a:latin typeface="Calibri" pitchFamily="2" charset="0"/>
                <a:ea typeface="Calibri" pitchFamily="2" charset="0"/>
                <a:cs typeface="Calibri" pitchFamily="2" charset="0"/>
              </a:rPr>
              <a:t>na</a:t>
            </a:r>
            <a:r>
              <a:rPr lang="en-US" i="1" dirty="0">
                <a:latin typeface="Calibri" pitchFamily="2" charset="0"/>
                <a:ea typeface="Calibri" pitchFamily="2" charset="0"/>
                <a:cs typeface="Calibri" pitchFamily="2" charset="0"/>
              </a:rPr>
              <a:t> </a:t>
            </a:r>
            <a:r>
              <a:rPr lang="en-US" i="1" dirty="0" err="1">
                <a:latin typeface="Calibri" pitchFamily="2" charset="0"/>
                <a:ea typeface="Calibri" pitchFamily="2" charset="0"/>
                <a:cs typeface="Calibri" pitchFamily="2" charset="0"/>
              </a:rPr>
              <a:t>koji</a:t>
            </a:r>
            <a:r>
              <a:rPr lang="en-US" i="1" dirty="0">
                <a:latin typeface="Calibri" pitchFamily="2" charset="0"/>
                <a:ea typeface="Calibri" pitchFamily="2" charset="0"/>
                <a:cs typeface="Calibri" pitchFamily="2" charset="0"/>
              </a:rPr>
              <a:t> se </a:t>
            </a:r>
            <a:r>
              <a:rPr lang="en-US" i="1" dirty="0" err="1">
                <a:latin typeface="Calibri" pitchFamily="2" charset="0"/>
                <a:ea typeface="Calibri" pitchFamily="2" charset="0"/>
                <a:cs typeface="Calibri" pitchFamily="2" charset="0"/>
              </a:rPr>
              <a:t>odnosi</a:t>
            </a:r>
            <a:r>
              <a:rPr lang="en-US" i="1" dirty="0">
                <a:latin typeface="Calibri" pitchFamily="2" charset="0"/>
                <a:ea typeface="Calibri" pitchFamily="2" charset="0"/>
                <a:cs typeface="Calibri" pitchFamily="2" charset="0"/>
              </a:rPr>
              <a:t> </a:t>
            </a:r>
            <a:r>
              <a:rPr lang="en-US" i="1" dirty="0" err="1">
                <a:latin typeface="Calibri" pitchFamily="2" charset="0"/>
                <a:ea typeface="Calibri" pitchFamily="2" charset="0"/>
                <a:cs typeface="Calibri" pitchFamily="2" charset="0"/>
              </a:rPr>
              <a:t>između</a:t>
            </a:r>
            <a:r>
              <a:rPr lang="en-US" i="1" dirty="0">
                <a:latin typeface="Calibri" pitchFamily="2" charset="0"/>
                <a:ea typeface="Calibri" pitchFamily="2" charset="0"/>
                <a:cs typeface="Calibri" pitchFamily="2" charset="0"/>
              </a:rPr>
              <a:t> </a:t>
            </a:r>
            <a:r>
              <a:rPr lang="en-US" i="1" dirty="0" err="1">
                <a:latin typeface="Calibri" pitchFamily="2" charset="0"/>
                <a:ea typeface="Calibri" pitchFamily="2" charset="0"/>
                <a:cs typeface="Calibri" pitchFamily="2" charset="0"/>
              </a:rPr>
              <a:t>poslovanja</a:t>
            </a:r>
            <a:r>
              <a:rPr lang="sr-Latn-RS" i="1" dirty="0">
                <a:latin typeface="Calibri" pitchFamily="2" charset="0"/>
                <a:ea typeface="Calibri" pitchFamily="2" charset="0"/>
                <a:cs typeface="Calibri" pitchFamily="2" charset="0"/>
              </a:rPr>
              <a:t> kompanija</a:t>
            </a:r>
            <a:r>
              <a:rPr lang="en-US" i="1" dirty="0">
                <a:latin typeface="Calibri" pitchFamily="2" charset="0"/>
                <a:ea typeface="Calibri" pitchFamily="2" charset="0"/>
                <a:cs typeface="Calibri" pitchFamily="2" charset="0"/>
              </a:rPr>
              <a:t> </a:t>
            </a:r>
            <a:r>
              <a:rPr lang="en-US" i="1" dirty="0" err="1">
                <a:latin typeface="Calibri" pitchFamily="2" charset="0"/>
                <a:ea typeface="Calibri" pitchFamily="2" charset="0"/>
                <a:cs typeface="Calibri" pitchFamily="2" charset="0"/>
              </a:rPr>
              <a:t>i</a:t>
            </a:r>
            <a:r>
              <a:rPr lang="en-US" i="1" dirty="0">
                <a:latin typeface="Calibri" pitchFamily="2" charset="0"/>
                <a:ea typeface="Calibri" pitchFamily="2" charset="0"/>
                <a:cs typeface="Calibri" pitchFamily="2" charset="0"/>
              </a:rPr>
              <a:t> </a:t>
            </a:r>
            <a:r>
              <a:rPr lang="en-US" i="1" dirty="0" err="1">
                <a:latin typeface="Calibri" pitchFamily="2" charset="0"/>
                <a:ea typeface="Calibri" pitchFamily="2" charset="0"/>
                <a:cs typeface="Calibri" pitchFamily="2" charset="0"/>
              </a:rPr>
              <a:t>šireg</a:t>
            </a:r>
            <a:r>
              <a:rPr lang="en-US" i="1" dirty="0">
                <a:latin typeface="Calibri" pitchFamily="2" charset="0"/>
                <a:ea typeface="Calibri" pitchFamily="2" charset="0"/>
                <a:cs typeface="Calibri" pitchFamily="2" charset="0"/>
              </a:rPr>
              <a:t> </a:t>
            </a:r>
            <a:r>
              <a:rPr lang="en-US" i="1" dirty="0" err="1">
                <a:latin typeface="Calibri" pitchFamily="2" charset="0"/>
                <a:ea typeface="Calibri" pitchFamily="2" charset="0"/>
                <a:cs typeface="Calibri" pitchFamily="2" charset="0"/>
              </a:rPr>
              <a:t>društvenog</a:t>
            </a:r>
            <a:r>
              <a:rPr lang="en-US" i="1" dirty="0">
                <a:latin typeface="Calibri" pitchFamily="2" charset="0"/>
                <a:ea typeface="Calibri" pitchFamily="2" charset="0"/>
                <a:cs typeface="Calibri" pitchFamily="2" charset="0"/>
              </a:rPr>
              <a:t> </a:t>
            </a:r>
            <a:r>
              <a:rPr lang="en-US" i="1" dirty="0" err="1">
                <a:latin typeface="Calibri" pitchFamily="2" charset="0"/>
                <a:ea typeface="Calibri" pitchFamily="2" charset="0"/>
                <a:cs typeface="Calibri" pitchFamily="2" charset="0"/>
              </a:rPr>
              <a:t>okruženja</a:t>
            </a:r>
            <a:r>
              <a:rPr lang="en-US" i="1" dirty="0">
                <a:latin typeface="Calibri" pitchFamily="2" charset="0"/>
                <a:ea typeface="Calibri" pitchFamily="2" charset="0"/>
                <a:cs typeface="Calibri" pitchFamily="2" charset="0"/>
              </a:rPr>
              <a:t> </a:t>
            </a:r>
            <a:r>
              <a:rPr lang="en-US" i="1" dirty="0" err="1">
                <a:latin typeface="Calibri" pitchFamily="2" charset="0"/>
                <a:ea typeface="Calibri" pitchFamily="2" charset="0"/>
                <a:cs typeface="Calibri" pitchFamily="2" charset="0"/>
              </a:rPr>
              <a:t>trebaju</a:t>
            </a:r>
            <a:r>
              <a:rPr lang="en-US" i="1" dirty="0">
                <a:latin typeface="Calibri" pitchFamily="2" charset="0"/>
                <a:ea typeface="Calibri" pitchFamily="2" charset="0"/>
                <a:cs typeface="Calibri" pitchFamily="2" charset="0"/>
              </a:rPr>
              <a:t> da </a:t>
            </a:r>
            <a:r>
              <a:rPr lang="en-US" i="1" dirty="0" err="1">
                <a:latin typeface="Calibri" pitchFamily="2" charset="0"/>
                <a:ea typeface="Calibri" pitchFamily="2" charset="0"/>
                <a:cs typeface="Calibri" pitchFamily="2" charset="0"/>
              </a:rPr>
              <a:t>posmatraju</a:t>
            </a:r>
            <a:r>
              <a:rPr lang="en-US" i="1" dirty="0">
                <a:latin typeface="Calibri" pitchFamily="2" charset="0"/>
                <a:ea typeface="Calibri" pitchFamily="2" charset="0"/>
                <a:cs typeface="Calibri" pitchFamily="2" charset="0"/>
              </a:rPr>
              <a:t>, </a:t>
            </a:r>
            <a:r>
              <a:rPr lang="en-US" i="1" dirty="0" err="1">
                <a:latin typeface="Calibri" pitchFamily="2" charset="0"/>
                <a:ea typeface="Calibri" pitchFamily="2" charset="0"/>
                <a:cs typeface="Calibri" pitchFamily="2" charset="0"/>
              </a:rPr>
              <a:t>kako</a:t>
            </a:r>
            <a:r>
              <a:rPr lang="en-US" i="1" dirty="0">
                <a:latin typeface="Calibri" pitchFamily="2" charset="0"/>
                <a:ea typeface="Calibri" pitchFamily="2" charset="0"/>
                <a:cs typeface="Calibri" pitchFamily="2" charset="0"/>
              </a:rPr>
              <a:t> da </a:t>
            </a:r>
            <a:r>
              <a:rPr lang="en-US" i="1" dirty="0" err="1">
                <a:latin typeface="Calibri" pitchFamily="2" charset="0"/>
                <a:ea typeface="Calibri" pitchFamily="2" charset="0"/>
                <a:cs typeface="Calibri" pitchFamily="2" charset="0"/>
              </a:rPr>
              <a:t>im</a:t>
            </a:r>
            <a:r>
              <a:rPr lang="en-US" i="1" dirty="0">
                <a:latin typeface="Calibri" pitchFamily="2" charset="0"/>
                <a:ea typeface="Calibri" pitchFamily="2" charset="0"/>
                <a:cs typeface="Calibri" pitchFamily="2" charset="0"/>
              </a:rPr>
              <a:t> se </a:t>
            </a:r>
            <a:r>
              <a:rPr lang="en-US" i="1" dirty="0" err="1">
                <a:latin typeface="Calibri" pitchFamily="2" charset="0"/>
                <a:ea typeface="Calibri" pitchFamily="2" charset="0"/>
                <a:cs typeface="Calibri" pitchFamily="2" charset="0"/>
              </a:rPr>
              <a:t>pristupi</a:t>
            </a:r>
            <a:r>
              <a:rPr lang="en-US" i="1" dirty="0">
                <a:latin typeface="Calibri" pitchFamily="2" charset="0"/>
                <a:ea typeface="Calibri" pitchFamily="2" charset="0"/>
                <a:cs typeface="Calibri" pitchFamily="2" charset="0"/>
              </a:rPr>
              <a:t> </a:t>
            </a:r>
            <a:r>
              <a:rPr lang="en-US" i="1" dirty="0" err="1">
                <a:latin typeface="Calibri" pitchFamily="2" charset="0"/>
                <a:ea typeface="Calibri" pitchFamily="2" charset="0"/>
                <a:cs typeface="Calibri" pitchFamily="2" charset="0"/>
              </a:rPr>
              <a:t>i</a:t>
            </a:r>
            <a:r>
              <a:rPr lang="en-US" i="1" dirty="0">
                <a:latin typeface="Calibri" pitchFamily="2" charset="0"/>
                <a:ea typeface="Calibri" pitchFamily="2" charset="0"/>
                <a:cs typeface="Calibri" pitchFamily="2" charset="0"/>
              </a:rPr>
              <a:t> (</a:t>
            </a:r>
            <a:r>
              <a:rPr lang="en-US" i="1" dirty="0" err="1">
                <a:latin typeface="Calibri" pitchFamily="2" charset="0"/>
                <a:ea typeface="Calibri" pitchFamily="2" charset="0"/>
                <a:cs typeface="Calibri" pitchFamily="2" charset="0"/>
              </a:rPr>
              <a:t>ukoliko</a:t>
            </a:r>
            <a:r>
              <a:rPr lang="en-US" i="1" dirty="0">
                <a:latin typeface="Calibri" pitchFamily="2" charset="0"/>
                <a:ea typeface="Calibri" pitchFamily="2" charset="0"/>
                <a:cs typeface="Calibri" pitchFamily="2" charset="0"/>
              </a:rPr>
              <a:t>  je to </a:t>
            </a:r>
            <a:r>
              <a:rPr lang="en-US" i="1" dirty="0" err="1">
                <a:latin typeface="Calibri" pitchFamily="2" charset="0"/>
                <a:ea typeface="Calibri" pitchFamily="2" charset="0"/>
                <a:cs typeface="Calibri" pitchFamily="2" charset="0"/>
              </a:rPr>
              <a:t>moguće</a:t>
            </a:r>
            <a:r>
              <a:rPr lang="en-US" i="1" dirty="0">
                <a:latin typeface="Calibri" pitchFamily="2" charset="0"/>
                <a:ea typeface="Calibri" pitchFamily="2" charset="0"/>
                <a:cs typeface="Calibri" pitchFamily="2" charset="0"/>
              </a:rPr>
              <a:t>) </a:t>
            </a:r>
            <a:r>
              <a:rPr lang="en-US" i="1" dirty="0" err="1">
                <a:latin typeface="Calibri" pitchFamily="2" charset="0"/>
                <a:ea typeface="Calibri" pitchFamily="2" charset="0"/>
                <a:cs typeface="Calibri" pitchFamily="2" charset="0"/>
              </a:rPr>
              <a:t>kako</a:t>
            </a:r>
            <a:r>
              <a:rPr lang="en-US" i="1" dirty="0">
                <a:latin typeface="Calibri" pitchFamily="2" charset="0"/>
                <a:ea typeface="Calibri" pitchFamily="2" charset="0"/>
                <a:cs typeface="Calibri" pitchFamily="2" charset="0"/>
              </a:rPr>
              <a:t> </a:t>
            </a:r>
            <a:r>
              <a:rPr lang="en-US" i="1" dirty="0" err="1">
                <a:latin typeface="Calibri" pitchFamily="2" charset="0"/>
                <a:ea typeface="Calibri" pitchFamily="2" charset="0"/>
                <a:cs typeface="Calibri" pitchFamily="2" charset="0"/>
              </a:rPr>
              <a:t>njima</a:t>
            </a:r>
            <a:r>
              <a:rPr lang="en-US" i="1" dirty="0">
                <a:latin typeface="Calibri" pitchFamily="2" charset="0"/>
                <a:ea typeface="Calibri" pitchFamily="2" charset="0"/>
                <a:cs typeface="Calibri" pitchFamily="2" charset="0"/>
              </a:rPr>
              <a:t> </a:t>
            </a:r>
            <a:r>
              <a:rPr lang="en-US" i="1" dirty="0" err="1">
                <a:latin typeface="Calibri" pitchFamily="2" charset="0"/>
                <a:ea typeface="Calibri" pitchFamily="2" charset="0"/>
                <a:cs typeface="Calibri" pitchFamily="2" charset="0"/>
              </a:rPr>
              <a:t>upravljati</a:t>
            </a:r>
            <a:r>
              <a:rPr lang="en-US" i="1" dirty="0">
                <a:latin typeface="Calibri" pitchFamily="2" charset="0"/>
                <a:ea typeface="Calibri" pitchFamily="2" charset="0"/>
                <a:cs typeface="Calibri" pitchFamily="2" charset="0"/>
              </a:rPr>
              <a:t> ?</a:t>
            </a:r>
            <a:endParaRPr lang="sr-Latn-RS" i="1" dirty="0">
              <a:latin typeface="Calibri" pitchFamily="2" charset="0"/>
              <a:ea typeface="Calibri" pitchFamily="2" charset="0"/>
              <a:cs typeface="Calibri" pitchFamily="2" charset="0"/>
            </a:endParaRPr>
          </a:p>
          <a:p>
            <a:pPr>
              <a:defRPr sz="2800"/>
            </a:pPr>
            <a:r>
              <a:rPr lang="en-US" dirty="0"/>
              <a:t>CSR - </a:t>
            </a:r>
            <a:r>
              <a:rPr lang="en-US" dirty="0" err="1"/>
              <a:t>korporativna</a:t>
            </a:r>
            <a:r>
              <a:rPr lang="en-US" dirty="0"/>
              <a:t> </a:t>
            </a:r>
            <a:r>
              <a:rPr lang="en-US" dirty="0" err="1"/>
              <a:t>društvena</a:t>
            </a:r>
            <a:r>
              <a:rPr lang="en-US" dirty="0"/>
              <a:t> </a:t>
            </a:r>
            <a:r>
              <a:rPr lang="en-US" dirty="0" err="1"/>
              <a:t>odgovornost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sr-Latn-RS" dirty="0"/>
              <a:t>odnosi se na kompanije odnosno velika preduzeća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8616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sz="3600" b="1" dirty="0">
                <a:solidFill>
                  <a:srgbClr val="002060"/>
                </a:solidFill>
              </a:rPr>
              <a:t>INDUSTRIJSKI MENADŽMENT I PREDUZETNIŠTVO: SPOLJAŠNJE OKRUŽENJE, DRUŠTVENA ODGOVORNOST I POSLOVNA ETIKA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Calibri" pitchFamily="2" charset="0"/>
                <a:ea typeface="Calibri" pitchFamily="2" charset="0"/>
                <a:cs typeface="Calibri" pitchFamily="2" charset="0"/>
              </a:rPr>
              <a:t>Iako</a:t>
            </a:r>
            <a:r>
              <a:rPr lang="en-US" dirty="0">
                <a:latin typeface="Calibri" pitchFamily="2" charset="0"/>
                <a:ea typeface="Calibri" pitchFamily="2" charset="0"/>
                <a:cs typeface="Calibri" pitchFamily="2" charset="0"/>
              </a:rPr>
              <a:t> </a:t>
            </a:r>
            <a:r>
              <a:rPr lang="en-US" dirty="0" err="1">
                <a:latin typeface="Calibri" pitchFamily="2" charset="0"/>
                <a:ea typeface="Calibri" pitchFamily="2" charset="0"/>
                <a:cs typeface="Calibri" pitchFamily="2" charset="0"/>
              </a:rPr>
              <a:t>postoji</a:t>
            </a:r>
            <a:r>
              <a:rPr lang="en-US" dirty="0">
                <a:latin typeface="Calibri" pitchFamily="2" charset="0"/>
                <a:ea typeface="Calibri" pitchFamily="2" charset="0"/>
                <a:cs typeface="Calibri" pitchFamily="2" charset="0"/>
              </a:rPr>
              <a:t> </a:t>
            </a:r>
            <a:r>
              <a:rPr lang="en-US" dirty="0" err="1">
                <a:latin typeface="Calibri" pitchFamily="2" charset="0"/>
                <a:ea typeface="Calibri" pitchFamily="2" charset="0"/>
                <a:cs typeface="Calibri" pitchFamily="2" charset="0"/>
              </a:rPr>
              <a:t>tako</a:t>
            </a:r>
            <a:r>
              <a:rPr lang="en-US" dirty="0">
                <a:latin typeface="Calibri" pitchFamily="2" charset="0"/>
                <a:ea typeface="Calibri" pitchFamily="2" charset="0"/>
                <a:cs typeface="Calibri" pitchFamily="2" charset="0"/>
              </a:rPr>
              <a:t> </a:t>
            </a:r>
            <a:r>
              <a:rPr lang="en-US" dirty="0" err="1">
                <a:latin typeface="Calibri" pitchFamily="2" charset="0"/>
                <a:ea typeface="Calibri" pitchFamily="2" charset="0"/>
                <a:cs typeface="Calibri" pitchFamily="2" charset="0"/>
              </a:rPr>
              <a:t>puno</a:t>
            </a:r>
            <a:r>
              <a:rPr lang="en-US" dirty="0">
                <a:latin typeface="Calibri" pitchFamily="2" charset="0"/>
                <a:ea typeface="Calibri" pitchFamily="2" charset="0"/>
                <a:cs typeface="Calibri" pitchFamily="2" charset="0"/>
              </a:rPr>
              <a:t> </a:t>
            </a:r>
            <a:r>
              <a:rPr lang="en-US" dirty="0" err="1">
                <a:latin typeface="Calibri" pitchFamily="2" charset="0"/>
                <a:ea typeface="Calibri" pitchFamily="2" charset="0"/>
                <a:cs typeface="Calibri" pitchFamily="2" charset="0"/>
              </a:rPr>
              <a:t>definicija</a:t>
            </a:r>
            <a:r>
              <a:rPr lang="en-US" dirty="0">
                <a:latin typeface="Calibri" pitchFamily="2" charset="0"/>
                <a:ea typeface="Calibri" pitchFamily="2" charset="0"/>
                <a:cs typeface="Calibri" pitchFamily="2" charset="0"/>
              </a:rPr>
              <a:t>, </a:t>
            </a:r>
            <a:r>
              <a:rPr lang="en-US" dirty="0" err="1">
                <a:latin typeface="Calibri" pitchFamily="2" charset="0"/>
                <a:ea typeface="Calibri" pitchFamily="2" charset="0"/>
                <a:cs typeface="Calibri" pitchFamily="2" charset="0"/>
              </a:rPr>
              <a:t>prema</a:t>
            </a:r>
            <a:r>
              <a:rPr lang="en-US" dirty="0">
                <a:latin typeface="Calibri" pitchFamily="2" charset="0"/>
                <a:ea typeface="Calibri" pitchFamily="2" charset="0"/>
                <a:cs typeface="Calibri" pitchFamily="2" charset="0"/>
              </a:rPr>
              <a:t> Alexander </a:t>
            </a:r>
            <a:r>
              <a:rPr lang="en-US" dirty="0" err="1">
                <a:latin typeface="Calibri" pitchFamily="2" charset="0"/>
                <a:ea typeface="Calibri" pitchFamily="2" charset="0"/>
                <a:cs typeface="Calibri" pitchFamily="2" charset="0"/>
              </a:rPr>
              <a:t>Dahlsrud</a:t>
            </a:r>
            <a:r>
              <a:rPr lang="en-US" dirty="0">
                <a:latin typeface="Calibri" pitchFamily="2" charset="0"/>
                <a:ea typeface="Calibri" pitchFamily="2" charset="0"/>
                <a:cs typeface="Calibri" pitchFamily="2" charset="0"/>
              </a:rPr>
              <a:t>-u </a:t>
            </a:r>
            <a:r>
              <a:rPr lang="en-US" dirty="0" err="1">
                <a:latin typeface="Calibri" pitchFamily="2" charset="0"/>
                <a:ea typeface="Calibri" pitchFamily="2" charset="0"/>
                <a:cs typeface="Calibri" pitchFamily="2" charset="0"/>
              </a:rPr>
              <a:t>sa</a:t>
            </a:r>
            <a:r>
              <a:rPr lang="en-US" dirty="0">
                <a:latin typeface="Calibri" pitchFamily="2" charset="0"/>
                <a:ea typeface="Calibri" pitchFamily="2" charset="0"/>
                <a:cs typeface="Calibri" pitchFamily="2" charset="0"/>
              </a:rPr>
              <a:t> </a:t>
            </a:r>
            <a:r>
              <a:rPr lang="en-US" dirty="0" err="1">
                <a:latin typeface="Calibri" pitchFamily="2" charset="0"/>
                <a:ea typeface="Calibri" pitchFamily="2" charset="0"/>
                <a:cs typeface="Calibri" pitchFamily="2" charset="0"/>
              </a:rPr>
              <a:t>Norveškog</a:t>
            </a:r>
            <a:r>
              <a:rPr lang="en-US" dirty="0">
                <a:latin typeface="Calibri" pitchFamily="2" charset="0"/>
                <a:ea typeface="Calibri" pitchFamily="2" charset="0"/>
                <a:cs typeface="Calibri" pitchFamily="2" charset="0"/>
              </a:rPr>
              <a:t> </a:t>
            </a:r>
            <a:r>
              <a:rPr lang="en-US" dirty="0" err="1">
                <a:latin typeface="Calibri" pitchFamily="2" charset="0"/>
                <a:ea typeface="Calibri" pitchFamily="2" charset="0"/>
                <a:cs typeface="Calibri" pitchFamily="2" charset="0"/>
              </a:rPr>
              <a:t>Naučno-Tehnološkog</a:t>
            </a:r>
            <a:r>
              <a:rPr lang="en-US" dirty="0">
                <a:latin typeface="Calibri" pitchFamily="2" charset="0"/>
                <a:ea typeface="Calibri" pitchFamily="2" charset="0"/>
                <a:cs typeface="Calibri" pitchFamily="2" charset="0"/>
              </a:rPr>
              <a:t> </a:t>
            </a:r>
            <a:r>
              <a:rPr lang="en-US" dirty="0" err="1">
                <a:latin typeface="Calibri" pitchFamily="2" charset="0"/>
                <a:ea typeface="Calibri" pitchFamily="2" charset="0"/>
                <a:cs typeface="Calibri" pitchFamily="2" charset="0"/>
              </a:rPr>
              <a:t>Univerziteta</a:t>
            </a:r>
            <a:r>
              <a:rPr lang="en-US" dirty="0">
                <a:latin typeface="Calibri" pitchFamily="2" charset="0"/>
                <a:ea typeface="Calibri" pitchFamily="2" charset="0"/>
                <a:cs typeface="Calibri" pitchFamily="2" charset="0"/>
              </a:rPr>
              <a:t> </a:t>
            </a:r>
            <a:r>
              <a:rPr lang="en-US" dirty="0" err="1">
                <a:latin typeface="Calibri" pitchFamily="2" charset="0"/>
                <a:ea typeface="Calibri" pitchFamily="2" charset="0"/>
                <a:cs typeface="Calibri" pitchFamily="2" charset="0"/>
              </a:rPr>
              <a:t>skoro</a:t>
            </a:r>
            <a:r>
              <a:rPr lang="en-US" dirty="0">
                <a:latin typeface="Calibri" pitchFamily="2" charset="0"/>
                <a:ea typeface="Calibri" pitchFamily="2" charset="0"/>
                <a:cs typeface="Calibri" pitchFamily="2" charset="0"/>
              </a:rPr>
              <a:t> </a:t>
            </a:r>
            <a:r>
              <a:rPr lang="en-US" dirty="0" err="1">
                <a:latin typeface="Calibri" pitchFamily="2" charset="0"/>
                <a:ea typeface="Calibri" pitchFamily="2" charset="0"/>
                <a:cs typeface="Calibri" pitchFamily="2" charset="0"/>
              </a:rPr>
              <a:t>sve</a:t>
            </a:r>
            <a:r>
              <a:rPr lang="en-US" dirty="0">
                <a:latin typeface="Calibri" pitchFamily="2" charset="0"/>
                <a:ea typeface="Calibri" pitchFamily="2" charset="0"/>
                <a:cs typeface="Calibri" pitchFamily="2" charset="0"/>
              </a:rPr>
              <a:t> </a:t>
            </a:r>
            <a:r>
              <a:rPr lang="en-US" dirty="0" err="1">
                <a:latin typeface="Calibri" pitchFamily="2" charset="0"/>
                <a:ea typeface="Calibri" pitchFamily="2" charset="0"/>
                <a:cs typeface="Calibri" pitchFamily="2" charset="0"/>
              </a:rPr>
              <a:t>uključuju</a:t>
            </a:r>
            <a:r>
              <a:rPr lang="en-US" dirty="0">
                <a:latin typeface="Calibri" pitchFamily="2" charset="0"/>
                <a:ea typeface="Calibri" pitchFamily="2" charset="0"/>
                <a:cs typeface="Calibri" pitchFamily="2" charset="0"/>
              </a:rPr>
              <a:t> pet ‘</a:t>
            </a:r>
            <a:r>
              <a:rPr lang="en-US" dirty="0" err="1">
                <a:latin typeface="Calibri" pitchFamily="2" charset="0"/>
                <a:ea typeface="Calibri" pitchFamily="2" charset="0"/>
                <a:cs typeface="Calibri" pitchFamily="2" charset="0"/>
              </a:rPr>
              <a:t>dimenzija</a:t>
            </a:r>
            <a:r>
              <a:rPr lang="en-US" dirty="0">
                <a:latin typeface="Calibri" pitchFamily="2" charset="0"/>
                <a:ea typeface="Calibri" pitchFamily="2" charset="0"/>
                <a:cs typeface="Calibri" pitchFamily="2" charset="0"/>
              </a:rPr>
              <a:t>’ CSR-a:</a:t>
            </a:r>
          </a:p>
          <a:p>
            <a:pPr lvl="1">
              <a:defRPr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n-US" dirty="0" err="1"/>
              <a:t>Ekonomska</a:t>
            </a:r>
            <a:r>
              <a:rPr lang="en-US" dirty="0"/>
              <a:t> </a:t>
            </a:r>
            <a:r>
              <a:rPr lang="en-US" dirty="0" err="1"/>
              <a:t>dimenzija</a:t>
            </a:r>
            <a:endParaRPr lang="en-US" dirty="0"/>
          </a:p>
          <a:p>
            <a:pPr lvl="1">
              <a:defRPr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n-US" dirty="0" err="1"/>
              <a:t>Društvena</a:t>
            </a:r>
            <a:r>
              <a:rPr lang="en-US" dirty="0"/>
              <a:t> </a:t>
            </a:r>
            <a:r>
              <a:rPr lang="en-US" dirty="0" err="1"/>
              <a:t>dimenzija</a:t>
            </a:r>
            <a:endParaRPr lang="en-US" dirty="0"/>
          </a:p>
          <a:p>
            <a:pPr lvl="1">
              <a:defRPr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n-US" dirty="0" err="1"/>
              <a:t>Ekološka</a:t>
            </a:r>
            <a:r>
              <a:rPr lang="en-US" dirty="0"/>
              <a:t> </a:t>
            </a:r>
            <a:r>
              <a:rPr lang="en-US" dirty="0" err="1"/>
              <a:t>dimenzija</a:t>
            </a:r>
            <a:endParaRPr lang="en-US" dirty="0"/>
          </a:p>
          <a:p>
            <a:pPr lvl="1">
              <a:defRPr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n-US" dirty="0" err="1"/>
              <a:t>Dimenzija</a:t>
            </a:r>
            <a:r>
              <a:rPr lang="en-US" dirty="0"/>
              <a:t> </a:t>
            </a:r>
            <a:r>
              <a:rPr lang="en-US" dirty="0" err="1"/>
              <a:t>stejkholdera</a:t>
            </a:r>
            <a:endParaRPr lang="en-US" dirty="0"/>
          </a:p>
          <a:p>
            <a:pPr lvl="1">
              <a:defRPr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n-US" dirty="0" err="1"/>
              <a:t>Dimenzija</a:t>
            </a:r>
            <a:r>
              <a:rPr lang="en-US" dirty="0"/>
              <a:t> </a:t>
            </a:r>
            <a:r>
              <a:rPr lang="en-US" dirty="0" err="1"/>
              <a:t>dobrovoljnosti</a:t>
            </a:r>
            <a:endParaRPr lang="en-US" dirty="0"/>
          </a:p>
          <a:p>
            <a:endParaRPr lang="en-US" dirty="0"/>
          </a:p>
        </p:txBody>
      </p:sp>
      <p:sp>
        <p:nvSpPr>
          <p:cNvPr id="4" name="AutoShape1"/>
          <p:cNvSpPr>
            <a:extLst>
              <a:ext uri="smNativeData">
                <pr:smNativeData xmlns="" xmlns:p14="http://schemas.microsoft.com/office/powerpoint/2010/main" xmlns:pr="smNativeData" val="SMDATA_16_Z8spYhMAAAAlAAAAgwAAAA8BAAAAkAAAAEgAAACQAAAASAAAAAAAAAAAAAAAAAAAAAEAAABQAAAAHoXrUbge5T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AAAAJ/f38AZpmZA8zMzADAwP8Af39/AAAAAAAAAAAAAAAAAAAAAAAAAAAAIQAAABgAAAAUAAAAMx8AABgVAACqIAAA9B0AABAAAAAmAAAACAAAAP//////////"/>
              </a:ext>
            </a:extLst>
          </p:cNvSpPr>
          <p:nvPr/>
        </p:nvSpPr>
        <p:spPr>
          <a:xfrm>
            <a:off x="4678181" y="2889206"/>
            <a:ext cx="238125" cy="1440180"/>
          </a:xfrm>
          <a:prstGeom prst="rightBrace">
            <a:avLst>
              <a:gd name="adj1" fmla="val 8500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  <p:sp>
        <p:nvSpPr>
          <p:cNvPr id="5" name="Textbox2"/>
          <p:cNvSpPr txBox="1">
            <a:extLst>
              <a:ext uri="smNativeData">
                <pr:smNativeData xmlns="" xmlns:p14="http://schemas.microsoft.com/office/powerpoint/2010/main" xmlns:pr="smNativeData" val="SMDATA_16_Z8spYhMAAAAlAAAAEgAAAE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NwI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AAAAJ/f38AZpmZA8zMzADAwP8Af39/AAAAAAAAAAAAAAAAAAAAAAAAAAAAIQAAABgAAAAUAAAAjCEAAGYYAABsMQAAphoAABAgAAAmAAAACAAAAP//////////"/>
              </a:ext>
            </a:extLst>
          </p:cNvSpPr>
          <p:nvPr/>
        </p:nvSpPr>
        <p:spPr>
          <a:xfrm>
            <a:off x="4996180" y="3356610"/>
            <a:ext cx="2580640" cy="3657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t"/>
          <a:lstStyle/>
          <a:p>
            <a:r>
              <a:rPr b="1"/>
              <a:t>triple bottom line</a:t>
            </a:r>
          </a:p>
        </p:txBody>
      </p:sp>
      <p:sp>
        <p:nvSpPr>
          <p:cNvPr id="6" name="Textbox1"/>
          <p:cNvSpPr txBox="1">
            <a:extLst>
              <a:ext uri="smNativeData">
                <pr:smNativeData xmlns="" xmlns:p14="http://schemas.microsoft.com/office/powerpoint/2010/main" xmlns:pr="smNativeData" val="SMDATA_16_Z8spYhMAAAAlAAAAEgAAAE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NwI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AAAAJ/f38AZpmZA8zMzADAwP8Af39/AAAAAAAAAAAAAAAAAAAAAAAAAAAAIQAAABgAAAAUAAAAugMAANgkAACCMgAAMCoAABAgAAAmAAAACAAAAP//////////"/>
              </a:ext>
            </a:extLst>
          </p:cNvSpPr>
          <p:nvPr/>
        </p:nvSpPr>
        <p:spPr>
          <a:xfrm>
            <a:off x="678452" y="5640978"/>
            <a:ext cx="10835096" cy="8686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t"/>
          <a:lstStyle/>
          <a:p>
            <a:r>
              <a:rPr sz="1700" dirty="0" err="1"/>
              <a:t>Izvor</a:t>
            </a:r>
            <a:r>
              <a:rPr sz="1700" dirty="0"/>
              <a:t>: </a:t>
            </a:r>
            <a:r>
              <a:rPr lang="en-US" sz="1700" i="1" dirty="0" err="1"/>
              <a:t>Dahlsrud</a:t>
            </a:r>
            <a:r>
              <a:rPr lang="en-US" sz="1700" i="1" dirty="0"/>
              <a:t>, A. (2006) How corporate social responsibility is</a:t>
            </a:r>
            <a:r>
              <a:rPr sz="1700" i="1" dirty="0"/>
              <a:t> </a:t>
            </a:r>
            <a:r>
              <a:rPr lang="en-US" sz="1700" i="1" dirty="0"/>
              <a:t>defined: an analysis of 37 definitions, Corporate Social Responsibility</a:t>
            </a:r>
            <a:r>
              <a:rPr sz="1700" i="1" dirty="0"/>
              <a:t> and Environmental Management, vol. 12, no. 2</a:t>
            </a:r>
          </a:p>
        </p:txBody>
      </p:sp>
    </p:spTree>
    <p:extLst>
      <p:ext uri="{BB962C8B-B14F-4D97-AF65-F5344CB8AC3E}">
        <p14:creationId xmlns:p14="http://schemas.microsoft.com/office/powerpoint/2010/main" val="20981537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sz="3600" b="1" dirty="0">
                <a:solidFill>
                  <a:srgbClr val="002060"/>
                </a:solidFill>
              </a:rPr>
              <a:t>INDUSTRIJSKI MENADŽMENT I PREDUZETNIŠTVO: SPOLJAŠNJE OKRUŽENJE, DRUŠTVENA ODGOVORNOST I POSLOVNA ETIKA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defRPr sz="2800"/>
            </a:pPr>
            <a:r>
              <a:rPr lang="sr-Latn-RS" dirty="0"/>
              <a:t>U slučaju preduzetničkih aktivnosti u okviru malih i srednjih preduzeća (MSP), obično nema dovoljnih kapaciteta za formiranje zasebnih odeljenja koja bi se bavila korporativnom društvenom odgovornošću. U ovom sektoru se odnos prema potrebama stejkholdera – posebno eksternih – najčešće zasnova na volonterskim akcijama pomoći široj društvenoj zajednici ( kroz različite podrške, sponzorstva, zapošljavanja socijalno ugrošenih pojedinaca , itd)</a:t>
            </a:r>
          </a:p>
          <a:p>
            <a:pPr>
              <a:defRPr sz="2800"/>
            </a:pPr>
            <a:r>
              <a:rPr lang="sr-Latn-RS" dirty="0"/>
              <a:t>Kao viši nivo društveno odgovornog poslovanja u sektoru MSP-a, javlja se </a:t>
            </a:r>
            <a:r>
              <a:rPr lang="en-US" b="1" dirty="0" err="1"/>
              <a:t>društveno</a:t>
            </a:r>
            <a:r>
              <a:rPr lang="en-US" b="1" dirty="0"/>
              <a:t> </a:t>
            </a:r>
            <a:r>
              <a:rPr lang="en-US" b="1" dirty="0" err="1"/>
              <a:t>odgovorno</a:t>
            </a:r>
            <a:r>
              <a:rPr lang="en-US" b="1" dirty="0"/>
              <a:t> </a:t>
            </a:r>
            <a:r>
              <a:rPr lang="en-US" b="1" dirty="0" err="1"/>
              <a:t>preduzetništvo</a:t>
            </a:r>
            <a:r>
              <a:rPr lang="sr-Latn-RS" b="1" dirty="0"/>
              <a:t> </a:t>
            </a:r>
            <a:r>
              <a:rPr lang="sr-Latn-RS" dirty="0"/>
              <a:t>(SE). Društveno odgovorno preduzeće se upravlja svim principima poslovanja kao i regularno malo i sednje preduzeće, nastalo kao težnja za sprovođenje preduzetničkih aktivnosti, sa jedinom razlikom u tome da su SE – preduzeća  koja su</a:t>
            </a:r>
            <a:r>
              <a:rPr lang="en-US" dirty="0"/>
              <a:t> </a:t>
            </a:r>
            <a:r>
              <a:rPr lang="en-US" dirty="0" err="1"/>
              <a:t>formiran</a:t>
            </a:r>
            <a:r>
              <a:rPr lang="sr-Latn-RS" dirty="0"/>
              <a:t>a</a:t>
            </a:r>
            <a:r>
              <a:rPr lang="en-US" dirty="0"/>
              <a:t> </a:t>
            </a:r>
            <a:r>
              <a:rPr lang="en-US" dirty="0" err="1"/>
              <a:t>isključivo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rešavanje</a:t>
            </a:r>
            <a:r>
              <a:rPr lang="en-US" dirty="0"/>
              <a:t> </a:t>
            </a:r>
            <a:r>
              <a:rPr lang="en-US" dirty="0" err="1"/>
              <a:t>određenih</a:t>
            </a:r>
            <a:r>
              <a:rPr lang="en-US" dirty="0"/>
              <a:t> </a:t>
            </a:r>
            <a:r>
              <a:rPr lang="en-US" dirty="0" err="1"/>
              <a:t>društvenih</a:t>
            </a:r>
            <a:r>
              <a:rPr lang="en-US" dirty="0"/>
              <a:t> </a:t>
            </a:r>
            <a:r>
              <a:rPr lang="en-US" dirty="0" err="1"/>
              <a:t>izazova</a:t>
            </a:r>
            <a:endParaRPr lang="en-US" dirty="0"/>
          </a:p>
          <a:p>
            <a:pPr lvl="1">
              <a:defRPr sz="2400"/>
            </a:pPr>
            <a:r>
              <a:rPr lang="en-US" dirty="0"/>
              <a:t>oblast </a:t>
            </a:r>
            <a:r>
              <a:rPr lang="en-US" dirty="0" err="1"/>
              <a:t>ekologije</a:t>
            </a:r>
            <a:r>
              <a:rPr lang="en-US" dirty="0"/>
              <a:t>, </a:t>
            </a:r>
            <a:r>
              <a:rPr lang="en-US" dirty="0" err="1"/>
              <a:t>marginalizovanih</a:t>
            </a:r>
            <a:r>
              <a:rPr lang="en-US" dirty="0"/>
              <a:t> </a:t>
            </a:r>
            <a:r>
              <a:rPr lang="en-US" dirty="0" err="1"/>
              <a:t>društvenih</a:t>
            </a:r>
            <a:r>
              <a:rPr lang="en-US" dirty="0"/>
              <a:t> </a:t>
            </a:r>
            <a:r>
              <a:rPr lang="en-US" dirty="0" err="1"/>
              <a:t>zajednica</a:t>
            </a:r>
            <a:r>
              <a:rPr lang="en-US" dirty="0"/>
              <a:t>, </a:t>
            </a:r>
            <a:r>
              <a:rPr lang="en-US" dirty="0" err="1"/>
              <a:t>osoba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posebnim</a:t>
            </a:r>
            <a:r>
              <a:rPr lang="en-US" dirty="0"/>
              <a:t> </a:t>
            </a:r>
            <a:r>
              <a:rPr lang="en-US" dirty="0" err="1"/>
              <a:t>potrebama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3191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sz="3600" b="1" dirty="0">
                <a:solidFill>
                  <a:srgbClr val="002060"/>
                </a:solidFill>
              </a:rPr>
              <a:t>INDUSTRIJSKI MENADŽMENT I PREDUZETNIŠTVO: SPOLJAŠNJE OKRUŽENJE, DRUŠTVENA ODGOVORNOST I POSLOVNA ETIKA</a:t>
            </a:r>
            <a:endParaRPr lang="en-US" sz="33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5262370"/>
              </p:ext>
            </p:extLst>
          </p:nvPr>
        </p:nvGraphicFramePr>
        <p:xfrm>
          <a:off x="1807028" y="2097767"/>
          <a:ext cx="7924800" cy="24485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4170"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sz="2000" b="1"/>
                      </a:pPr>
                      <a:r>
                        <a:rPr dirty="0"/>
                        <a:t>CSR</a:t>
                      </a:r>
                    </a:p>
                  </a:txBody>
                  <a:tcPr marL="35560" marR="35560" marT="35560" marB="35560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sz="2000" b="1"/>
                      </a:pPr>
                      <a:r>
                        <a:rPr dirty="0"/>
                        <a:t>SE</a:t>
                      </a:r>
                    </a:p>
                  </a:txBody>
                  <a:tcPr marL="35560" marR="35560" marT="35560" marB="35560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170">
                <a:tc>
                  <a:txBody>
                    <a:bodyPr/>
                    <a:lstStyle/>
                    <a:p>
                      <a:pPr marL="0" marR="0" indent="0" algn="l">
                        <a:buNone/>
                      </a:pPr>
                      <a:r>
                        <a:rPr dirty="0" err="1"/>
                        <a:t>Smanjenje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negativnog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uticaja</a:t>
                      </a:r>
                      <a:endParaRPr dirty="0"/>
                    </a:p>
                  </a:txBody>
                  <a:tcPr marL="35560" marR="35560" marT="35560" marB="35560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</a:pPr>
                      <a:r>
                        <a:t>Maksimalni pozitivni uticaj</a:t>
                      </a:r>
                    </a:p>
                  </a:txBody>
                  <a:tcPr marL="35560" marR="35560" marT="35560" marB="35560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170">
                <a:tc>
                  <a:txBody>
                    <a:bodyPr/>
                    <a:lstStyle/>
                    <a:p>
                      <a:pPr marL="0" marR="0" indent="0" algn="l">
                        <a:buNone/>
                      </a:pPr>
                      <a:r>
                        <a:t>Postepena inovacija</a:t>
                      </a:r>
                    </a:p>
                  </a:txBody>
                  <a:tcPr marL="35560" marR="35560" marT="35560" marB="35560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</a:pPr>
                      <a:r>
                        <a:rPr dirty="0" err="1"/>
                        <a:t>Transformaciona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inovacija</a:t>
                      </a:r>
                      <a:endParaRPr dirty="0"/>
                    </a:p>
                  </a:txBody>
                  <a:tcPr marL="35560" marR="35560" marT="35560" marB="35560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170">
                <a:tc>
                  <a:txBody>
                    <a:bodyPr/>
                    <a:lstStyle/>
                    <a:p>
                      <a:pPr marL="0" marR="0" indent="0" algn="l">
                        <a:buNone/>
                      </a:pPr>
                      <a:r>
                        <a:t>Izdvojeno od osnovnog poslovanja</a:t>
                      </a:r>
                    </a:p>
                  </a:txBody>
                  <a:tcPr marL="35560" marR="35560" marT="35560" marB="35560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</a:pPr>
                      <a:r>
                        <a:rPr dirty="0" err="1"/>
                        <a:t>Deo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osnovnog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poslovanja</a:t>
                      </a:r>
                      <a:endParaRPr dirty="0"/>
                    </a:p>
                  </a:txBody>
                  <a:tcPr marL="35560" marR="35560" marT="35560" marB="35560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170">
                <a:tc>
                  <a:txBody>
                    <a:bodyPr/>
                    <a:lstStyle/>
                    <a:p>
                      <a:pPr marL="0" marR="0" indent="0" algn="l">
                        <a:buNone/>
                      </a:pPr>
                      <a:r>
                        <a:t>Reaktivnost</a:t>
                      </a:r>
                    </a:p>
                  </a:txBody>
                  <a:tcPr marL="35560" marR="35560" marT="35560" marB="35560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</a:pPr>
                      <a:r>
                        <a:rPr dirty="0"/>
                        <a:t>Pro-</a:t>
                      </a:r>
                      <a:r>
                        <a:rPr dirty="0" err="1"/>
                        <a:t>aktivnost</a:t>
                      </a:r>
                      <a:endParaRPr dirty="0"/>
                    </a:p>
                  </a:txBody>
                  <a:tcPr marL="35560" marR="35560" marT="35560" marB="35560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170">
                <a:tc>
                  <a:txBody>
                    <a:bodyPr/>
                    <a:lstStyle/>
                    <a:p>
                      <a:pPr marL="0" marR="0" indent="0" algn="l">
                        <a:buNone/>
                      </a:pPr>
                      <a:r>
                        <a:t>Uobičajno poslovanje</a:t>
                      </a:r>
                    </a:p>
                  </a:txBody>
                  <a:tcPr marL="35560" marR="35560" marT="35560" marB="35560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</a:pPr>
                      <a:r>
                        <a:rPr dirty="0" err="1"/>
                        <a:t>Istraživanje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novih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tržišta</a:t>
                      </a:r>
                      <a:endParaRPr dirty="0"/>
                    </a:p>
                  </a:txBody>
                  <a:tcPr marL="35560" marR="35560" marT="35560" marB="35560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170">
                <a:tc>
                  <a:txBody>
                    <a:bodyPr/>
                    <a:lstStyle/>
                    <a:p>
                      <a:pPr marL="0" marR="0" indent="0" algn="l">
                        <a:buNone/>
                      </a:pPr>
                      <a:r>
                        <a:t>Odgovori na trenutne potrebe</a:t>
                      </a:r>
                    </a:p>
                  </a:txBody>
                  <a:tcPr marL="35560" marR="35560" marT="35560" marB="35560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</a:pPr>
                      <a:r>
                        <a:rPr dirty="0"/>
                        <a:t>U </a:t>
                      </a:r>
                      <a:r>
                        <a:rPr dirty="0" err="1"/>
                        <a:t>susret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izazovima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sutrašnjice</a:t>
                      </a:r>
                      <a:endParaRPr dirty="0"/>
                    </a:p>
                  </a:txBody>
                  <a:tcPr marL="35560" marR="35560" marT="35560" marB="35560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44286" y="4702628"/>
            <a:ext cx="1157151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 sz="2400"/>
            </a:pPr>
            <a:r>
              <a:rPr lang="sr-Latn-RS" sz="2200" dirty="0"/>
              <a:t>Razlika između SE i NGO je u tome što NGO ima izraženu z</a:t>
            </a:r>
            <a:r>
              <a:rPr lang="en-US" sz="2200" dirty="0" err="1"/>
              <a:t>avisnost</a:t>
            </a:r>
            <a:r>
              <a:rPr lang="en-US" sz="2200" dirty="0"/>
              <a:t> od </a:t>
            </a:r>
            <a:r>
              <a:rPr lang="en-US" sz="2200" dirty="0" err="1"/>
              <a:t>donacija</a:t>
            </a:r>
            <a:r>
              <a:rPr lang="en-US" sz="2200" dirty="0"/>
              <a:t> – NGO</a:t>
            </a:r>
            <a:r>
              <a:rPr lang="sr-Latn-RS" sz="2200" dirty="0"/>
              <a:t>, dok SE ostvaruje kapital sopstvenim poslovanjem;</a:t>
            </a:r>
          </a:p>
          <a:p>
            <a:pPr algn="just">
              <a:defRPr sz="2400"/>
            </a:pPr>
            <a:r>
              <a:rPr lang="sr-Latn-RS" sz="2200" dirty="0"/>
              <a:t>Razlika između SE i NPO je u tome što </a:t>
            </a:r>
            <a:r>
              <a:rPr lang="en-GB" sz="2200" dirty="0" err="1"/>
              <a:t>iako</a:t>
            </a:r>
            <a:r>
              <a:rPr lang="en-GB" sz="2200" dirty="0"/>
              <a:t> </a:t>
            </a:r>
            <a:r>
              <a:rPr lang="sr-Latn-RS" sz="2200" dirty="0"/>
              <a:t>NPO nema direktnu zavisnost od donacija, nema ni ostvareni profit koji bi magla da investira u nove aktivnosti, dok SE kao i svaka preduzetnička aktivnost ostvaruje profit koji investira u rešavanje novih društvenih izazova. Dakle, aktivnosti društveno odgovornog preduzetništva se zasnivaju na održivosti sopstvenog poslovanja.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3537857" y="1502229"/>
            <a:ext cx="4680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Razlika između CSR i SE: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5528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sz="3600" b="1" dirty="0">
                <a:solidFill>
                  <a:srgbClr val="002060"/>
                </a:solidFill>
              </a:rPr>
              <a:t>INDUSTRIJSKI MENADŽMENT I PREDUZETNIŠTVO: SPOLJAŠNJE OKRUŽENJE, DRUŠTVENA ODGOVORNOST I POSLOVNA ETIKA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Latn-RS" dirty="0"/>
              <a:t>Modeli društveno odgovornog preduzetništva:</a:t>
            </a:r>
          </a:p>
          <a:p>
            <a:pPr lvl="1"/>
            <a:r>
              <a:rPr lang="sr-Latn-RS" b="1" dirty="0"/>
              <a:t>Model podrške preduzetnicima </a:t>
            </a:r>
            <a:r>
              <a:rPr lang="sr-Latn-RS" dirty="0"/>
              <a:t>– primer </a:t>
            </a:r>
            <a:r>
              <a:rPr lang="en-US" dirty="0">
                <a:hlinkClick r:id="rId2"/>
              </a:rPr>
              <a:t>ProMujer.com</a:t>
            </a:r>
            <a:r>
              <a:rPr lang="en-US" dirty="0"/>
              <a:t> Bolivia </a:t>
            </a:r>
            <a:r>
              <a:rPr lang="sr-Latn-RS" dirty="0"/>
              <a:t>(direktni povoljni zajmovi za pokretanje malih i mikro preduzeća, za predstavnike teško zapošljivih zajednica i grupa koji poseduju izvesna znanja iz oblasti zanatstva – i njihova dodatna obuka iz oblasti preduzetništva)</a:t>
            </a:r>
          </a:p>
          <a:p>
            <a:pPr lvl="1"/>
            <a:r>
              <a:rPr lang="sr-Latn-RS" b="1" dirty="0"/>
              <a:t>Model posredovanja na tržištu </a:t>
            </a:r>
            <a:r>
              <a:rPr lang="sr-Latn-RS" dirty="0"/>
              <a:t>– primer </a:t>
            </a:r>
            <a:r>
              <a:rPr lang="en-GB" dirty="0"/>
              <a:t>Marketing Cooperative Blue Stone – Philippines</a:t>
            </a:r>
            <a:r>
              <a:rPr lang="sr-Latn-RS" dirty="0"/>
              <a:t> </a:t>
            </a:r>
            <a:r>
              <a:rPr lang="en-GB" dirty="0"/>
              <a:t>- </a:t>
            </a:r>
            <a:r>
              <a:rPr lang="en-GB" dirty="0" err="1"/>
              <a:t>Maunt</a:t>
            </a:r>
            <a:r>
              <a:rPr lang="en-GB" dirty="0"/>
              <a:t> </a:t>
            </a:r>
            <a:r>
              <a:rPr lang="en-GB" dirty="0" err="1"/>
              <a:t>Pintubo</a:t>
            </a:r>
            <a:r>
              <a:rPr lang="en-GB" dirty="0"/>
              <a:t>, 1990.</a:t>
            </a:r>
            <a:r>
              <a:rPr lang="sr-Latn-RS" dirty="0"/>
              <a:t> (osposobljavanje predstavnika ugroženih i teško zapošljivih grupa za nova zanimanja u oblasti preduzetništva i pomoć kod promocije i plasmana gotovih proizvoda)</a:t>
            </a:r>
          </a:p>
          <a:p>
            <a:pPr lvl="1"/>
            <a:r>
              <a:rPr lang="sr-Latn-RS" b="1" dirty="0"/>
              <a:t>Model zapošljavanja </a:t>
            </a:r>
            <a:r>
              <a:rPr lang="sr-Latn-RS" dirty="0"/>
              <a:t>– primer „</a:t>
            </a:r>
            <a:r>
              <a:rPr lang="en-US" dirty="0" err="1"/>
              <a:t>Kosmos</a:t>
            </a:r>
            <a:r>
              <a:rPr lang="en-US" dirty="0"/>
              <a:t>” </a:t>
            </a:r>
            <a:r>
              <a:rPr lang="en-US" dirty="0" err="1"/>
              <a:t>štamparija</a:t>
            </a:r>
            <a:r>
              <a:rPr lang="en-US" dirty="0"/>
              <a:t>, BGD, Serbia</a:t>
            </a:r>
            <a:r>
              <a:rPr lang="sr-Latn-RS" dirty="0"/>
              <a:t> (</a:t>
            </a:r>
            <a:r>
              <a:rPr lang="en-US" dirty="0" err="1"/>
              <a:t>Zapošljavanje</a:t>
            </a:r>
            <a:r>
              <a:rPr lang="en-US" dirty="0"/>
              <a:t> </a:t>
            </a:r>
            <a:r>
              <a:rPr lang="en-US" dirty="0" err="1"/>
              <a:t>teško</a:t>
            </a:r>
            <a:r>
              <a:rPr lang="en-US" dirty="0"/>
              <a:t> </a:t>
            </a:r>
            <a:r>
              <a:rPr lang="en-US" dirty="0" err="1"/>
              <a:t>zapošljivih</a:t>
            </a:r>
            <a:r>
              <a:rPr lang="en-US" dirty="0"/>
              <a:t> </a:t>
            </a:r>
            <a:r>
              <a:rPr lang="en-US" dirty="0" err="1"/>
              <a:t>grupa</a:t>
            </a:r>
            <a:r>
              <a:rPr lang="sr-Latn-RS" dirty="0"/>
              <a:t> - s</a:t>
            </a:r>
            <a:r>
              <a:rPr lang="en-US" dirty="0" err="1"/>
              <a:t>lepi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slabovidi</a:t>
            </a:r>
            <a:r>
              <a:rPr lang="sr-Latn-RS" dirty="0"/>
              <a:t> </a:t>
            </a:r>
            <a:r>
              <a:rPr lang="en-US" dirty="0"/>
              <a:t>35/67 </a:t>
            </a:r>
            <a:r>
              <a:rPr lang="en-US" dirty="0" err="1"/>
              <a:t>zaposlenih</a:t>
            </a:r>
            <a:r>
              <a:rPr lang="sr-Latn-RS" dirty="0"/>
              <a:t>)</a:t>
            </a:r>
          </a:p>
          <a:p>
            <a:pPr lvl="1"/>
            <a:r>
              <a:rPr lang="sr-Latn-RS" b="1" dirty="0"/>
              <a:t>Model direktnog učešća u ceni proizvoda ili usluge </a:t>
            </a:r>
            <a:r>
              <a:rPr lang="sr-Latn-RS" dirty="0"/>
              <a:t>- </a:t>
            </a:r>
            <a:r>
              <a:rPr lang="en-US" dirty="0"/>
              <a:t>Primer: </a:t>
            </a:r>
            <a:r>
              <a:rPr lang="en-US" dirty="0">
                <a:hlinkClick r:id="rId3"/>
              </a:rPr>
              <a:t>BookShare.org</a:t>
            </a:r>
            <a:r>
              <a:rPr lang="sr-Latn-RS" dirty="0"/>
              <a:t>  (</a:t>
            </a:r>
            <a:r>
              <a:rPr lang="en-US" dirty="0" err="1"/>
              <a:t>Manje</a:t>
            </a:r>
            <a:r>
              <a:rPr lang="en-US" dirty="0"/>
              <a:t> of 5% </a:t>
            </a:r>
            <a:r>
              <a:rPr lang="en-US" dirty="0" err="1"/>
              <a:t>knjiga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dostupne</a:t>
            </a:r>
            <a:r>
              <a:rPr lang="en-US" dirty="0"/>
              <a:t> </a:t>
            </a:r>
            <a:r>
              <a:rPr lang="en-US" dirty="0" err="1"/>
              <a:t>slepim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slabovidim</a:t>
            </a:r>
            <a:r>
              <a:rPr lang="en-US" dirty="0"/>
              <a:t> </a:t>
            </a:r>
            <a:r>
              <a:rPr lang="en-US" dirty="0" err="1"/>
              <a:t>ljudima</a:t>
            </a:r>
            <a:r>
              <a:rPr lang="sr-Latn-RS" dirty="0"/>
              <a:t>; </a:t>
            </a:r>
            <a:r>
              <a:rPr lang="en-US" dirty="0" err="1"/>
              <a:t>Benetech</a:t>
            </a:r>
            <a:r>
              <a:rPr lang="en-US" dirty="0"/>
              <a:t> </a:t>
            </a:r>
            <a:r>
              <a:rPr lang="en-US" dirty="0" err="1"/>
              <a:t>initicijativa</a:t>
            </a:r>
            <a:r>
              <a:rPr lang="en-US" dirty="0"/>
              <a:t>  (</a:t>
            </a:r>
            <a:r>
              <a:rPr lang="en-US" dirty="0" err="1"/>
              <a:t>Silikonska</a:t>
            </a:r>
            <a:r>
              <a:rPr lang="en-US" dirty="0"/>
              <a:t> </a:t>
            </a:r>
            <a:r>
              <a:rPr lang="en-US" dirty="0" err="1"/>
              <a:t>dolina</a:t>
            </a:r>
            <a:r>
              <a:rPr lang="en-US" dirty="0"/>
              <a:t>) </a:t>
            </a:r>
            <a:r>
              <a:rPr lang="en-US" dirty="0">
                <a:hlinkClick r:id="rId4"/>
              </a:rPr>
              <a:t>http://www.benetech.org/</a:t>
            </a:r>
            <a:r>
              <a:rPr lang="sr-Latn-RS" dirty="0"/>
              <a:t> razvija softver za prevođenje knjiga u a</a:t>
            </a:r>
            <a:r>
              <a:rPr lang="en-US" dirty="0" err="1"/>
              <a:t>udio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Braille (</a:t>
            </a:r>
            <a:r>
              <a:rPr lang="en-US" dirty="0" err="1"/>
              <a:t>Brajov</a:t>
            </a:r>
            <a:r>
              <a:rPr lang="en-US" dirty="0"/>
              <a:t>) format</a:t>
            </a:r>
            <a:r>
              <a:rPr lang="sr-Latn-RS" dirty="0"/>
              <a:t>; učešće predstavnika osetljive zajednice u ceni je </a:t>
            </a:r>
            <a:r>
              <a:rPr lang="en-US" dirty="0"/>
              <a:t>50$ </a:t>
            </a:r>
            <a:r>
              <a:rPr lang="sr-Latn-RS" dirty="0"/>
              <a:t>za </a:t>
            </a:r>
            <a:r>
              <a:rPr lang="en-US" dirty="0" err="1"/>
              <a:t>registracij</a:t>
            </a:r>
            <a:r>
              <a:rPr lang="sr-Latn-RS" dirty="0"/>
              <a:t>u</a:t>
            </a:r>
            <a:r>
              <a:rPr lang="en-US" dirty="0"/>
              <a:t> + 25$/</a:t>
            </a:r>
            <a:r>
              <a:rPr lang="en-US" dirty="0" err="1"/>
              <a:t>godišnja</a:t>
            </a:r>
            <a:r>
              <a:rPr lang="en-US" dirty="0"/>
              <a:t> </a:t>
            </a:r>
            <a:r>
              <a:rPr lang="en-US" dirty="0" err="1"/>
              <a:t>članarina</a:t>
            </a:r>
            <a:r>
              <a:rPr lang="sr-Latn-RS" dirty="0"/>
              <a:t>; </a:t>
            </a:r>
            <a:r>
              <a:rPr lang="en-US" dirty="0" err="1"/>
              <a:t>Više</a:t>
            </a:r>
            <a:r>
              <a:rPr lang="en-US" dirty="0"/>
              <a:t> of 100.000 </a:t>
            </a:r>
            <a:r>
              <a:rPr lang="en-US" dirty="0" err="1"/>
              <a:t>studenata</a:t>
            </a:r>
            <a:r>
              <a:rPr lang="en-US" dirty="0"/>
              <a:t> u SAD</a:t>
            </a:r>
            <a:r>
              <a:rPr lang="sr-Latn-RS" dirty="0"/>
              <a:t> koristi usluge ove inicijative)</a:t>
            </a:r>
          </a:p>
          <a:p>
            <a:pPr lvl="1"/>
            <a:r>
              <a:rPr lang="sr-Latn-RS" b="1" dirty="0"/>
              <a:t>Model subvencije </a:t>
            </a:r>
            <a:r>
              <a:rPr lang="sr-Latn-RS" dirty="0"/>
              <a:t>– primer </a:t>
            </a:r>
            <a:r>
              <a:rPr lang="en-US" dirty="0"/>
              <a:t>Toms Shoes </a:t>
            </a:r>
            <a:r>
              <a:rPr lang="en-US" dirty="0">
                <a:hlinkClick r:id="rId5"/>
              </a:rPr>
              <a:t>http://www.toms.com/</a:t>
            </a:r>
            <a:r>
              <a:rPr lang="sr-Latn-RS" dirty="0"/>
              <a:t> (pronalaženje velikih kompanija koje su spremne da doniraju deo svojih proizvoda – obuću, koja se potom preko mreža lokalnih organizacija distribuira ugroženim zajednicama u zemljama u razvoju).</a:t>
            </a:r>
            <a:endParaRPr lang="en-US" dirty="0"/>
          </a:p>
          <a:p>
            <a:pPr marL="457200" lvl="1" indent="0">
              <a:buNone/>
            </a:pPr>
            <a:r>
              <a:rPr lang="sr-Latn-RS" sz="2000" dirty="0"/>
              <a:t> </a:t>
            </a:r>
            <a:endParaRPr lang="en-US" sz="2000" dirty="0"/>
          </a:p>
          <a:p>
            <a:pPr lvl="1"/>
            <a:endParaRPr lang="sr-Latn-RS" sz="2000" dirty="0"/>
          </a:p>
          <a:p>
            <a:pPr lvl="1"/>
            <a:endParaRPr lang="en-GB" sz="20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105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sz="3600" b="1" dirty="0">
                <a:solidFill>
                  <a:srgbClr val="002060"/>
                </a:solidFill>
              </a:rPr>
              <a:t>INDUSTRIJSKI MENADŽMENT I PREDUZETNIŠTVO: SPOLJAŠNJE OKRUŽENJE, DRUŠTVENA ODGOVORNOST I POSLOVNA ETIKA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I kod društveno odgovornog preduzetništva važe isti preduslovi za kreativnu ličnost preduzetnika, kao i kod klasičnog preduzetničkog poduhvata.</a:t>
            </a:r>
          </a:p>
          <a:p>
            <a:r>
              <a:rPr lang="sr-Latn-RS" dirty="0"/>
              <a:t>Pored inovativnosti i kreativnosti, kao i sposobnosti i odgovornosti da se preduzme poslovni rizik u cilju samoaktualizacije i ostvarenja lične koristi preduzetnika, kod SE se javlja i šira dimenzija sposobnosti preuzomanja rizika u rešavanju društvenog izazova. Svakako, ovde je takođe od presudnog značaja inovativnost preduzetnika u kreiranju odgovora na prepoznat izazov, u smislu adekvatno razvijenog proizvoda – usluge koji će se ponuditi tržištu – poslovnom okruženju.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3519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sz="3600" b="1" dirty="0">
                <a:solidFill>
                  <a:srgbClr val="002060"/>
                </a:solidFill>
              </a:rPr>
              <a:t>INDUSTRIJSKI MENADŽMENT I PREDUZETNIŠTVO: SPOLJAŠNJE OKRUŽENJE, DRUŠTVENA ODGOVORNOST I POSLOVNA ETIKA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 noProof="1"/>
            </a:pPr>
            <a:r>
              <a:rPr lang="sr-Latn-RS" b="1" dirty="0"/>
              <a:t>POSLOVNA ETIKA </a:t>
            </a:r>
            <a:r>
              <a:rPr lang="en-US" dirty="0"/>
              <a:t>je </a:t>
            </a:r>
            <a:r>
              <a:rPr lang="en-US" dirty="0" err="1"/>
              <a:t>deo</a:t>
            </a:r>
            <a:r>
              <a:rPr lang="en-US" dirty="0"/>
              <a:t> </a:t>
            </a:r>
            <a:r>
              <a:rPr lang="en-US" dirty="0" err="1"/>
              <a:t>primenjene</a:t>
            </a:r>
            <a:r>
              <a:rPr lang="en-US" dirty="0"/>
              <a:t> </a:t>
            </a:r>
            <a:r>
              <a:rPr lang="en-US" dirty="0" err="1"/>
              <a:t>etike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mogla</a:t>
            </a:r>
            <a:r>
              <a:rPr lang="en-US" dirty="0"/>
              <a:t> bi se </a:t>
            </a:r>
            <a:r>
              <a:rPr lang="en-US" dirty="0" err="1"/>
              <a:t>opisati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primena</a:t>
            </a:r>
            <a:r>
              <a:rPr lang="en-US" dirty="0"/>
              <a:t> </a:t>
            </a:r>
            <a:r>
              <a:rPr lang="en-US" dirty="0" err="1"/>
              <a:t>etičkih</a:t>
            </a:r>
            <a:r>
              <a:rPr lang="en-US" dirty="0"/>
              <a:t> </a:t>
            </a:r>
            <a:r>
              <a:rPr lang="en-US" dirty="0" err="1"/>
              <a:t>vrednosti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poslovno</a:t>
            </a:r>
            <a:r>
              <a:rPr lang="en-US" dirty="0"/>
              <a:t> </a:t>
            </a:r>
            <a:r>
              <a:rPr lang="en-US" dirty="0" err="1"/>
              <a:t>ponašanje</a:t>
            </a:r>
            <a:r>
              <a:rPr lang="en-US" dirty="0"/>
              <a:t>. </a:t>
            </a:r>
            <a:r>
              <a:rPr lang="en-US" dirty="0" err="1"/>
              <a:t>Primenjuje</a:t>
            </a:r>
            <a:r>
              <a:rPr lang="en-US" dirty="0"/>
              <a:t> se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aspekte</a:t>
            </a:r>
            <a:r>
              <a:rPr lang="en-US" dirty="0"/>
              <a:t> </a:t>
            </a:r>
            <a:r>
              <a:rPr lang="en-US" dirty="0" err="1"/>
              <a:t>poslovnog</a:t>
            </a:r>
            <a:r>
              <a:rPr lang="en-US" dirty="0"/>
              <a:t> </a:t>
            </a:r>
            <a:r>
              <a:rPr lang="en-US" dirty="0" err="1"/>
              <a:t>ponašanja</a:t>
            </a:r>
            <a:r>
              <a:rPr lang="en-US" dirty="0"/>
              <a:t>, od </a:t>
            </a:r>
            <a:r>
              <a:rPr lang="en-US" dirty="0" err="1"/>
              <a:t>strateških</a:t>
            </a:r>
            <a:r>
              <a:rPr lang="en-US" dirty="0"/>
              <a:t> </a:t>
            </a:r>
            <a:r>
              <a:rPr lang="en-US" dirty="0" err="1"/>
              <a:t>odluka</a:t>
            </a:r>
            <a:r>
              <a:rPr lang="en-US" dirty="0"/>
              <a:t> do </a:t>
            </a:r>
            <a:r>
              <a:rPr lang="en-US" dirty="0" err="1"/>
              <a:t>ponašanja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kupcima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dobavljačima</a:t>
            </a:r>
            <a:r>
              <a:rPr lang="en-US" dirty="0"/>
              <a:t>.</a:t>
            </a:r>
            <a:endParaRPr lang="en-US" noProof="1"/>
          </a:p>
          <a:p>
            <a:pPr>
              <a:defRPr noProof="1"/>
            </a:pPr>
            <a:r>
              <a:rPr lang="en-US" noProof="1"/>
              <a:t> E</a:t>
            </a:r>
            <a:r>
              <a:rPr lang="en-US" dirty="0" err="1"/>
              <a:t>tički</a:t>
            </a:r>
            <a:r>
              <a:rPr lang="en-US" dirty="0"/>
              <a:t> </a:t>
            </a:r>
            <a:r>
              <a:rPr lang="en-US" dirty="0" err="1"/>
              <a:t>zahtevi</a:t>
            </a:r>
            <a:r>
              <a:rPr lang="en-US" dirty="0"/>
              <a:t> (</a:t>
            </a:r>
            <a:r>
              <a:rPr lang="en-US" dirty="0" err="1"/>
              <a:t>legitimnost</a:t>
            </a:r>
            <a:r>
              <a:rPr lang="en-US" dirty="0"/>
              <a:t>, </a:t>
            </a:r>
            <a:r>
              <a:rPr lang="en-US" dirty="0" err="1"/>
              <a:t>opravdanost</a:t>
            </a:r>
            <a:r>
              <a:rPr lang="en-US" dirty="0"/>
              <a:t>, </a:t>
            </a:r>
            <a:r>
              <a:rPr lang="en-US" dirty="0" err="1"/>
              <a:t>prihvatljivost</a:t>
            </a:r>
            <a:r>
              <a:rPr lang="en-US" dirty="0"/>
              <a:t>) </a:t>
            </a:r>
            <a:r>
              <a:rPr lang="en-US" dirty="0" err="1"/>
              <a:t>idu</a:t>
            </a:r>
            <a:r>
              <a:rPr lang="en-US" dirty="0"/>
              <a:t> </a:t>
            </a:r>
            <a:r>
              <a:rPr lang="en-US" dirty="0" err="1"/>
              <a:t>dalje</a:t>
            </a:r>
            <a:r>
              <a:rPr lang="en-US" dirty="0"/>
              <a:t> od </a:t>
            </a:r>
            <a:r>
              <a:rPr lang="en-US" dirty="0" err="1"/>
              <a:t>zahteva</a:t>
            </a:r>
            <a:r>
              <a:rPr lang="en-US" dirty="0"/>
              <a:t> </a:t>
            </a:r>
            <a:r>
              <a:rPr lang="en-US" dirty="0" err="1"/>
              <a:t>zakonske</a:t>
            </a:r>
            <a:r>
              <a:rPr lang="en-US" dirty="0"/>
              <a:t> regulative (</a:t>
            </a:r>
            <a:r>
              <a:rPr lang="en-US" dirty="0" err="1"/>
              <a:t>legalnost</a:t>
            </a:r>
            <a:r>
              <a:rPr lang="en-US" dirty="0"/>
              <a:t>), a </a:t>
            </a:r>
            <a:r>
              <a:rPr lang="en-US" dirty="0" err="1"/>
              <a:t>poslovna</a:t>
            </a:r>
            <a:r>
              <a:rPr lang="en-US" dirty="0"/>
              <a:t> </a:t>
            </a:r>
            <a:r>
              <a:rPr lang="en-US" dirty="0" err="1"/>
              <a:t>etika</a:t>
            </a:r>
            <a:r>
              <a:rPr lang="en-US" dirty="0"/>
              <a:t> </a:t>
            </a:r>
            <a:r>
              <a:rPr lang="en-US" dirty="0" err="1"/>
              <a:t>primenjuje</a:t>
            </a:r>
            <a:r>
              <a:rPr lang="en-US" dirty="0"/>
              <a:t> se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ponašanje</a:t>
            </a:r>
            <a:r>
              <a:rPr lang="en-US" dirty="0"/>
              <a:t> </a:t>
            </a:r>
            <a:r>
              <a:rPr lang="en-US" dirty="0" err="1"/>
              <a:t>pojedinca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organizacije</a:t>
            </a:r>
            <a:r>
              <a:rPr lang="en-US" dirty="0"/>
              <a:t> u </a:t>
            </a:r>
            <a:r>
              <a:rPr lang="en-US" dirty="0" err="1"/>
              <a:t>celini</a:t>
            </a:r>
            <a:r>
              <a:rPr lang="en-US" dirty="0"/>
              <a:t>.</a:t>
            </a:r>
            <a:endParaRPr lang="en-US" noProof="1"/>
          </a:p>
          <a:p>
            <a:pPr>
              <a:defRPr noProof="1"/>
            </a:pPr>
            <a:r>
              <a:rPr lang="en-US" noProof="1"/>
              <a:t> </a:t>
            </a:r>
            <a:r>
              <a:rPr lang="en-US" dirty="0" err="1"/>
              <a:t>Reč</a:t>
            </a:r>
            <a:r>
              <a:rPr lang="en-US" dirty="0"/>
              <a:t> </a:t>
            </a:r>
            <a:r>
              <a:rPr lang="en-US" dirty="0" err="1"/>
              <a:t>etika</a:t>
            </a:r>
            <a:r>
              <a:rPr lang="en-US" dirty="0"/>
              <a:t> </a:t>
            </a:r>
            <a:r>
              <a:rPr lang="en-US" dirty="0" err="1"/>
              <a:t>dolazi</a:t>
            </a:r>
            <a:r>
              <a:rPr lang="en-US" dirty="0"/>
              <a:t> od </a:t>
            </a:r>
            <a:r>
              <a:rPr lang="en-US" dirty="0" err="1"/>
              <a:t>grčke</a:t>
            </a:r>
            <a:r>
              <a:rPr lang="en-US" dirty="0"/>
              <a:t> </a:t>
            </a:r>
            <a:r>
              <a:rPr lang="en-US" dirty="0" err="1"/>
              <a:t>reči</a:t>
            </a:r>
            <a:r>
              <a:rPr lang="en-US" dirty="0"/>
              <a:t> </a:t>
            </a:r>
            <a:r>
              <a:rPr lang="en-US" b="1" dirty="0"/>
              <a:t>„</a:t>
            </a:r>
            <a:r>
              <a:rPr lang="en-US" b="1" dirty="0" err="1"/>
              <a:t>ethikes</a:t>
            </a:r>
            <a:r>
              <a:rPr lang="en-US" b="1" dirty="0"/>
              <a:t>” </a:t>
            </a:r>
            <a:r>
              <a:rPr lang="en-US" b="1" dirty="0" err="1"/>
              <a:t>i</a:t>
            </a:r>
            <a:r>
              <a:rPr lang="en-US" b="1" dirty="0"/>
              <a:t> „ethos”</a:t>
            </a:r>
            <a:r>
              <a:rPr lang="en-US" dirty="0"/>
              <a:t>,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znači</a:t>
            </a:r>
            <a:r>
              <a:rPr lang="en-US" dirty="0"/>
              <a:t> </a:t>
            </a:r>
            <a:r>
              <a:rPr lang="en-US" i="1" dirty="0" err="1"/>
              <a:t>uobičajeno</a:t>
            </a:r>
            <a:r>
              <a:rPr lang="en-US" dirty="0"/>
              <a:t>.</a:t>
            </a:r>
            <a:endParaRPr lang="en-US" noProof="1"/>
          </a:p>
          <a:p>
            <a:pPr>
              <a:defRPr noProof="1"/>
            </a:pPr>
            <a:r>
              <a:rPr lang="en-US" noProof="1"/>
              <a:t> </a:t>
            </a:r>
            <a:r>
              <a:rPr lang="en-US" b="1" noProof="1"/>
              <a:t>E</a:t>
            </a:r>
            <a:r>
              <a:rPr lang="en-US" b="1" dirty="0" err="1"/>
              <a:t>tika</a:t>
            </a:r>
            <a:r>
              <a:rPr lang="en-US" b="1" dirty="0"/>
              <a:t> se </a:t>
            </a:r>
            <a:r>
              <a:rPr lang="en-US" b="1" dirty="0" err="1"/>
              <a:t>može</a:t>
            </a:r>
            <a:r>
              <a:rPr lang="en-US" b="1" dirty="0"/>
              <a:t> </a:t>
            </a:r>
            <a:r>
              <a:rPr lang="en-US" b="1" dirty="0" err="1"/>
              <a:t>definisati</a:t>
            </a:r>
            <a:r>
              <a:rPr lang="en-US" b="1" dirty="0"/>
              <a:t> </a:t>
            </a:r>
            <a:r>
              <a:rPr lang="en-US" b="1" dirty="0" err="1"/>
              <a:t>kao</a:t>
            </a:r>
            <a:r>
              <a:rPr lang="en-US" b="1" dirty="0"/>
              <a:t> </a:t>
            </a:r>
            <a:r>
              <a:rPr lang="en-US" b="1" dirty="0" err="1"/>
              <a:t>skup</a:t>
            </a:r>
            <a:r>
              <a:rPr lang="en-US" b="1" dirty="0"/>
              <a:t> </a:t>
            </a:r>
            <a:r>
              <a:rPr lang="en-US" b="1" dirty="0" err="1"/>
              <a:t>pravila</a:t>
            </a:r>
            <a:r>
              <a:rPr lang="en-US" b="1" dirty="0"/>
              <a:t> </a:t>
            </a:r>
            <a:r>
              <a:rPr lang="en-US" b="1" dirty="0" err="1"/>
              <a:t>koja</a:t>
            </a:r>
            <a:r>
              <a:rPr lang="en-US" b="1" dirty="0"/>
              <a:t> </a:t>
            </a:r>
            <a:r>
              <a:rPr lang="en-US" b="1" dirty="0" err="1"/>
              <a:t>definišu</a:t>
            </a:r>
            <a:r>
              <a:rPr lang="en-US" b="1" dirty="0"/>
              <a:t> dobro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loše</a:t>
            </a:r>
            <a:r>
              <a:rPr lang="en-US" b="1" dirty="0"/>
              <a:t> </a:t>
            </a:r>
            <a:r>
              <a:rPr lang="en-US" b="1" dirty="0" err="1"/>
              <a:t>ponašanje</a:t>
            </a:r>
            <a:r>
              <a:rPr lang="en-US" b="1" dirty="0"/>
              <a:t>, </a:t>
            </a:r>
            <a:r>
              <a:rPr lang="en-US" b="1" dirty="0" err="1"/>
              <a:t>odnosno</a:t>
            </a:r>
            <a:r>
              <a:rPr lang="en-US" b="1" dirty="0"/>
              <a:t> </a:t>
            </a:r>
            <a:r>
              <a:rPr lang="en-US" b="1" dirty="0" err="1"/>
              <a:t>pristup</a:t>
            </a:r>
            <a:r>
              <a:rPr lang="en-US" b="1" dirty="0"/>
              <a:t> </a:t>
            </a:r>
            <a:r>
              <a:rPr lang="en-US" b="1" dirty="0" err="1"/>
              <a:t>koji</a:t>
            </a:r>
            <a:r>
              <a:rPr lang="en-US" b="1" dirty="0"/>
              <a:t> </a:t>
            </a:r>
            <a:r>
              <a:rPr lang="en-US" b="1" dirty="0" err="1"/>
              <a:t>uzima</a:t>
            </a:r>
            <a:r>
              <a:rPr lang="en-US" b="1" dirty="0"/>
              <a:t> u </a:t>
            </a:r>
            <a:r>
              <a:rPr lang="en-US" b="1" dirty="0" err="1"/>
              <a:t>obzir</a:t>
            </a:r>
            <a:r>
              <a:rPr lang="en-US" b="1" dirty="0"/>
              <a:t> </a:t>
            </a:r>
            <a:r>
              <a:rPr lang="en-US" b="1" dirty="0" err="1"/>
              <a:t>kako</a:t>
            </a:r>
            <a:r>
              <a:rPr lang="en-US" b="1" dirty="0"/>
              <a:t> </a:t>
            </a:r>
            <a:r>
              <a:rPr lang="en-US" b="1" dirty="0" err="1"/>
              <a:t>ponašanje</a:t>
            </a:r>
            <a:r>
              <a:rPr lang="en-US" b="1" dirty="0"/>
              <a:t> </a:t>
            </a:r>
            <a:r>
              <a:rPr lang="en-US" b="1" dirty="0" err="1"/>
              <a:t>pojedinca</a:t>
            </a:r>
            <a:r>
              <a:rPr lang="en-US" b="1" dirty="0"/>
              <a:t> </a:t>
            </a:r>
            <a:r>
              <a:rPr lang="en-US" b="1" dirty="0" err="1"/>
              <a:t>utiče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druge</a:t>
            </a:r>
            <a:r>
              <a:rPr lang="en-US" b="1" dirty="0"/>
              <a:t> </a:t>
            </a:r>
            <a:r>
              <a:rPr lang="en-US" b="1" dirty="0" err="1"/>
              <a:t>ljude</a:t>
            </a:r>
            <a:r>
              <a:rPr lang="en-US" b="1" dirty="0"/>
              <a:t>. To je, </a:t>
            </a:r>
            <a:r>
              <a:rPr lang="en-US" b="1" dirty="0" err="1"/>
              <a:t>zapravo</a:t>
            </a:r>
            <a:r>
              <a:rPr lang="en-US" b="1" dirty="0"/>
              <a:t>, </a:t>
            </a:r>
            <a:r>
              <a:rPr lang="en-US" b="1" dirty="0" err="1"/>
              <a:t>skup</a:t>
            </a:r>
            <a:r>
              <a:rPr lang="en-US" b="1" dirty="0"/>
              <a:t> </a:t>
            </a:r>
            <a:r>
              <a:rPr lang="en-US" b="1" dirty="0" err="1"/>
              <a:t>prava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dužnosti</a:t>
            </a:r>
            <a:r>
              <a:rPr lang="en-US" b="1" dirty="0"/>
              <a:t> </a:t>
            </a:r>
            <a:r>
              <a:rPr lang="en-US" b="1" dirty="0" err="1"/>
              <a:t>koje</a:t>
            </a:r>
            <a:r>
              <a:rPr lang="en-US" b="1" dirty="0"/>
              <a:t> </a:t>
            </a:r>
            <a:r>
              <a:rPr lang="en-US" b="1" dirty="0" err="1"/>
              <a:t>ljudi</a:t>
            </a:r>
            <a:r>
              <a:rPr lang="en-US" b="1" dirty="0"/>
              <a:t> </a:t>
            </a:r>
            <a:r>
              <a:rPr lang="en-US" b="1" dirty="0" err="1"/>
              <a:t>primenjuju</a:t>
            </a:r>
            <a:r>
              <a:rPr lang="en-US" b="1" dirty="0"/>
              <a:t> </a:t>
            </a:r>
            <a:r>
              <a:rPr lang="en-US" b="1" dirty="0" err="1"/>
              <a:t>pri</a:t>
            </a:r>
            <a:r>
              <a:rPr lang="en-US" b="1" dirty="0"/>
              <a:t> </a:t>
            </a:r>
            <a:r>
              <a:rPr lang="en-US" b="1" dirty="0" err="1"/>
              <a:t>donošenju</a:t>
            </a:r>
            <a:r>
              <a:rPr lang="en-US" b="1" dirty="0"/>
              <a:t> </a:t>
            </a:r>
            <a:r>
              <a:rPr lang="en-US" b="1" dirty="0" err="1"/>
              <a:t>različitih</a:t>
            </a:r>
            <a:r>
              <a:rPr lang="en-US" b="1" dirty="0"/>
              <a:t> </a:t>
            </a:r>
            <a:r>
              <a:rPr lang="en-US" b="1" dirty="0" err="1"/>
              <a:t>odluka</a:t>
            </a:r>
            <a:r>
              <a:rPr lang="en-US" b="1" dirty="0"/>
              <a:t>. </a:t>
            </a:r>
            <a:r>
              <a:rPr lang="en-US" b="1" dirty="0" err="1"/>
              <a:t>Pravila</a:t>
            </a:r>
            <a:r>
              <a:rPr lang="en-US" b="1" dirty="0"/>
              <a:t> </a:t>
            </a:r>
            <a:r>
              <a:rPr lang="en-US" b="1" dirty="0" err="1"/>
              <a:t>etike</a:t>
            </a:r>
            <a:r>
              <a:rPr lang="en-US" b="1" dirty="0"/>
              <a:t> </a:t>
            </a:r>
            <a:r>
              <a:rPr lang="en-US" b="1" dirty="0" err="1"/>
              <a:t>nam</a:t>
            </a:r>
            <a:r>
              <a:rPr lang="en-US" b="1" dirty="0"/>
              <a:t> </a:t>
            </a:r>
            <a:r>
              <a:rPr lang="en-US" b="1" dirty="0" err="1"/>
              <a:t>govore</a:t>
            </a:r>
            <a:r>
              <a:rPr lang="en-US" b="1" dirty="0"/>
              <a:t> </a:t>
            </a:r>
            <a:r>
              <a:rPr lang="en-US" b="1" dirty="0" err="1"/>
              <a:t>kako</a:t>
            </a:r>
            <a:r>
              <a:rPr lang="en-US" b="1" dirty="0"/>
              <a:t> da se </a:t>
            </a:r>
            <a:r>
              <a:rPr lang="en-US" b="1" dirty="0" err="1"/>
              <a:t>ponašamo</a:t>
            </a:r>
            <a:r>
              <a:rPr lang="en-US" b="1" dirty="0"/>
              <a:t> </a:t>
            </a:r>
            <a:r>
              <a:rPr lang="en-US" b="1" dirty="0" err="1"/>
              <a:t>moralno</a:t>
            </a:r>
            <a:r>
              <a:rPr lang="en-US" b="1" dirty="0"/>
              <a:t>, </a:t>
            </a:r>
            <a:r>
              <a:rPr lang="en-US" b="1" dirty="0" err="1"/>
              <a:t>tj</a:t>
            </a:r>
            <a:r>
              <a:rPr lang="en-US" b="1" dirty="0"/>
              <a:t>. </a:t>
            </a:r>
            <a:r>
              <a:rPr lang="en-US" b="1" dirty="0" err="1"/>
              <a:t>drugim</a:t>
            </a:r>
            <a:r>
              <a:rPr lang="en-US" b="1" dirty="0"/>
              <a:t> </a:t>
            </a:r>
            <a:r>
              <a:rPr lang="en-US" b="1" dirty="0" err="1"/>
              <a:t>ljudima</a:t>
            </a:r>
            <a:r>
              <a:rPr lang="en-US" b="1" dirty="0"/>
              <a:t> </a:t>
            </a:r>
            <a:r>
              <a:rPr lang="en-US" b="1" dirty="0" err="1"/>
              <a:t>prihvatljivo</a:t>
            </a:r>
            <a:r>
              <a:rPr lang="en-US" b="1" dirty="0"/>
              <a:t>.</a:t>
            </a:r>
            <a:r>
              <a:rPr lang="en-US" b="1" noProof="1"/>
              <a:t> </a:t>
            </a:r>
          </a:p>
          <a:p>
            <a:pPr>
              <a:defRPr noProof="1"/>
            </a:pPr>
            <a:r>
              <a:rPr lang="en-US" b="1" dirty="0" err="1"/>
              <a:t>Poslovna</a:t>
            </a:r>
            <a:r>
              <a:rPr lang="en-US" b="1" dirty="0"/>
              <a:t> </a:t>
            </a:r>
            <a:r>
              <a:rPr lang="en-US" b="1" dirty="0" err="1"/>
              <a:t>etika</a:t>
            </a:r>
            <a:r>
              <a:rPr lang="en-US" b="1" dirty="0"/>
              <a:t> je </a:t>
            </a:r>
            <a:r>
              <a:rPr lang="en-US" b="1" dirty="0" err="1"/>
              <a:t>upravo</a:t>
            </a:r>
            <a:r>
              <a:rPr lang="en-US" b="1" dirty="0"/>
              <a:t> </a:t>
            </a:r>
            <a:r>
              <a:rPr lang="en-US" b="1" dirty="0" err="1"/>
              <a:t>primena</a:t>
            </a:r>
            <a:r>
              <a:rPr lang="en-US" b="1" dirty="0"/>
              <a:t> </a:t>
            </a:r>
            <a:r>
              <a:rPr lang="en-US" b="1" dirty="0" err="1"/>
              <a:t>osnovnih</a:t>
            </a:r>
            <a:r>
              <a:rPr lang="en-US" b="1" dirty="0"/>
              <a:t> </a:t>
            </a:r>
            <a:r>
              <a:rPr lang="en-US" b="1" dirty="0" err="1"/>
              <a:t>načela</a:t>
            </a:r>
            <a:r>
              <a:rPr lang="en-US" b="1" dirty="0"/>
              <a:t> </a:t>
            </a:r>
            <a:r>
              <a:rPr lang="en-US" b="1" dirty="0" err="1"/>
              <a:t>etike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poslovno</a:t>
            </a:r>
            <a:r>
              <a:rPr lang="en-US" b="1" dirty="0"/>
              <a:t> </a:t>
            </a:r>
            <a:r>
              <a:rPr lang="en-US" b="1" dirty="0" err="1"/>
              <a:t>ponašanje</a:t>
            </a:r>
            <a:r>
              <a:rPr lang="en-US" b="1" dirty="0"/>
              <a:t>.</a:t>
            </a:r>
            <a:endParaRPr lang="en-US" sz="4000" noProof="1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8110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F1CAD-C292-424C-A671-7E2AC3F4B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Proizvodi kao sredstva ispunjavanja ljudskih potreba ili rešavanje izazova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8D3CC-C204-4EC5-9682-E6B60447B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Value Proposition Canvas: Helferlein für dein Businessmodell">
            <a:extLst>
              <a:ext uri="{FF2B5EF4-FFF2-40B4-BE49-F238E27FC236}">
                <a16:creationId xmlns:a16="http://schemas.microsoft.com/office/drawing/2014/main" id="{DDC1B644-E76B-4E15-8D2B-ABFCF1664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838" y="1825625"/>
            <a:ext cx="666750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453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Sadržaj predmeta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4256"/>
            <a:ext cx="11157857" cy="5377543"/>
          </a:xfrm>
        </p:spPr>
        <p:txBody>
          <a:bodyPr>
            <a:normAutofit fontScale="92500" lnSpcReduction="20000"/>
          </a:bodyPr>
          <a:lstStyle/>
          <a:p>
            <a:r>
              <a:rPr lang="sr-Latn-RS" b="1" dirty="0">
                <a:solidFill>
                  <a:srgbClr val="002060"/>
                </a:solidFill>
              </a:rPr>
              <a:t>Industrijski menadžment i preduzetništvo: spoljašnje okruženje, društvena odgovornost i poslovna etika. Razvoj novog proizvoda.</a:t>
            </a:r>
          </a:p>
          <a:p>
            <a:r>
              <a:rPr lang="sr-Latn-RS" dirty="0">
                <a:solidFill>
                  <a:srgbClr val="002060"/>
                </a:solidFill>
              </a:rPr>
              <a:t>Industrija, transformacioni proces, logistika, razvoj i transformacija industrije. </a:t>
            </a:r>
          </a:p>
          <a:p>
            <a:r>
              <a:rPr lang="sr-Latn-RS" dirty="0">
                <a:solidFill>
                  <a:srgbClr val="002060"/>
                </a:solidFill>
              </a:rPr>
              <a:t>Upravljanje kreativnošću i inovacijama. Koncept ''učeće organizacije''. Principi upravljanja tehnološkim inovacijama. Ljudski resursi kao imovina preduzeća. Konflikti i upravljanje konfliktima. </a:t>
            </a:r>
          </a:p>
          <a:p>
            <a:r>
              <a:rPr lang="sr-Latn-RS" dirty="0">
                <a:solidFill>
                  <a:srgbClr val="002060"/>
                </a:solidFill>
              </a:rPr>
              <a:t>Analiza poslovnog slučaja (Business Case)</a:t>
            </a:r>
          </a:p>
          <a:p>
            <a:r>
              <a:rPr lang="sr-Latn-RS" dirty="0">
                <a:solidFill>
                  <a:srgbClr val="002060"/>
                </a:solidFill>
              </a:rPr>
              <a:t>Vrednovanje i evaluaciju poslovne ideje zasnovana na finansijskim parametrima – Studija izvodljivosti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sr-Latn-RS" dirty="0">
                <a:solidFill>
                  <a:srgbClr val="002060"/>
                </a:solidFill>
              </a:rPr>
              <a:t>Predviđanje i prognoziranje. </a:t>
            </a:r>
          </a:p>
          <a:p>
            <a:r>
              <a:rPr lang="sr-Latn-RS" dirty="0">
                <a:solidFill>
                  <a:srgbClr val="002060"/>
                </a:solidFill>
              </a:rPr>
              <a:t>Planiranje, strateško planiranje i strateški menadžment. 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sr-Latn-RS" dirty="0">
                <a:solidFill>
                  <a:srgbClr val="002060"/>
                </a:solidFill>
              </a:rPr>
              <a:t>Odlučivanje kao proces rešavanja poslovnih izazova. </a:t>
            </a:r>
          </a:p>
          <a:p>
            <a:r>
              <a:rPr lang="sr-Latn-RS" dirty="0">
                <a:solidFill>
                  <a:srgbClr val="002060"/>
                </a:solidFill>
              </a:rPr>
              <a:t>Kvalitet kao upravljačka varijabla. </a:t>
            </a:r>
          </a:p>
          <a:p>
            <a:r>
              <a:rPr lang="sr-Latn-RS" dirty="0">
                <a:solidFill>
                  <a:srgbClr val="002060"/>
                </a:solidFill>
              </a:rPr>
              <a:t>Održivost. Ekološki menadžment. Globalizacija i menadžment</a:t>
            </a:r>
          </a:p>
        </p:txBody>
      </p:sp>
    </p:spTree>
    <p:extLst>
      <p:ext uri="{BB962C8B-B14F-4D97-AF65-F5344CB8AC3E}">
        <p14:creationId xmlns:p14="http://schemas.microsoft.com/office/powerpoint/2010/main" val="26611212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AFBDB2A-AB16-4E19-8503-3B19C1CA7D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1024"/>
            <a:ext cx="9030196" cy="43513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B301E4-26F7-4140-98A1-1959D948B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Proizvodi kao sredstva ispunjavanja ljudskih potreba ili rešavanje izazova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8D6958-8608-4BB4-A157-3C6E053B7E46}"/>
              </a:ext>
            </a:extLst>
          </p:cNvPr>
          <p:cNvSpPr txBox="1"/>
          <p:nvPr/>
        </p:nvSpPr>
        <p:spPr>
          <a:xfrm>
            <a:off x="8603901" y="2060979"/>
            <a:ext cx="274989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RS" b="1" dirty="0"/>
              <a:t>Entrepreneurship</a:t>
            </a:r>
          </a:p>
          <a:p>
            <a:r>
              <a:rPr lang="sr-Latn-RS" dirty="0"/>
              <a:t>(Realization of new/“new“ products/services on the market)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457E154-EDF7-46B3-80F8-2DA2BB1E5EBB}"/>
              </a:ext>
            </a:extLst>
          </p:cNvPr>
          <p:cNvGrpSpPr/>
          <p:nvPr/>
        </p:nvGrpSpPr>
        <p:grpSpPr>
          <a:xfrm>
            <a:off x="7867649" y="3966716"/>
            <a:ext cx="4324351" cy="1955339"/>
            <a:chOff x="1983921" y="3809999"/>
            <a:chExt cx="4324351" cy="195533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7682436-1A9A-4966-B3D3-F72A5A198E03}"/>
                </a:ext>
              </a:extLst>
            </p:cNvPr>
            <p:cNvSpPr txBox="1"/>
            <p:nvPr/>
          </p:nvSpPr>
          <p:spPr>
            <a:xfrm>
              <a:off x="1983921" y="5119007"/>
              <a:ext cx="11348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dirty="0"/>
                <a:t>My Chalange</a:t>
              </a:r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2485E60-D7F9-471A-B4F7-3A96194E39F8}"/>
                </a:ext>
              </a:extLst>
            </p:cNvPr>
            <p:cNvSpPr txBox="1"/>
            <p:nvPr/>
          </p:nvSpPr>
          <p:spPr>
            <a:xfrm>
              <a:off x="5173436" y="5119006"/>
              <a:ext cx="11348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dirty="0"/>
                <a:t>My Solution</a:t>
              </a:r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2EF2D64-71A2-4F69-8E67-05E2E52D4F31}"/>
                </a:ext>
              </a:extLst>
            </p:cNvPr>
            <p:cNvSpPr txBox="1"/>
            <p:nvPr/>
          </p:nvSpPr>
          <p:spPr>
            <a:xfrm>
              <a:off x="1983921" y="3810000"/>
              <a:ext cx="11348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Worlds</a:t>
              </a:r>
            </a:p>
            <a:p>
              <a:pPr algn="ctr"/>
              <a:r>
                <a:rPr lang="sr-Latn-RS" dirty="0"/>
                <a:t>Chalange</a:t>
              </a:r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CA6A52E-0259-4809-8601-BB0AFC1E4488}"/>
                </a:ext>
              </a:extLst>
            </p:cNvPr>
            <p:cNvSpPr txBox="1"/>
            <p:nvPr/>
          </p:nvSpPr>
          <p:spPr>
            <a:xfrm>
              <a:off x="5173436" y="3809999"/>
              <a:ext cx="11348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Worlds</a:t>
              </a:r>
              <a:r>
                <a:rPr lang="sr-Latn-RS" dirty="0"/>
                <a:t> Solution</a:t>
              </a:r>
              <a:endParaRPr lang="en-US" dirty="0"/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6B880CE2-7FC3-44B2-A726-F49A5D675BFB}"/>
                </a:ext>
              </a:extLst>
            </p:cNvPr>
            <p:cNvSpPr/>
            <p:nvPr/>
          </p:nvSpPr>
          <p:spPr>
            <a:xfrm>
              <a:off x="3369129" y="5306786"/>
              <a:ext cx="1660071" cy="30683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C76F5534-E86C-4807-9A22-0EC4AB06B665}"/>
                </a:ext>
              </a:extLst>
            </p:cNvPr>
            <p:cNvSpPr/>
            <p:nvPr/>
          </p:nvSpPr>
          <p:spPr>
            <a:xfrm rot="16200000">
              <a:off x="2160816" y="4643944"/>
              <a:ext cx="781047" cy="2874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27C4A87A-6CC6-4AB4-9ABC-94FE48123AFA}"/>
                </a:ext>
              </a:extLst>
            </p:cNvPr>
            <p:cNvSpPr/>
            <p:nvPr/>
          </p:nvSpPr>
          <p:spPr>
            <a:xfrm>
              <a:off x="3369129" y="4001294"/>
              <a:ext cx="1660071" cy="30683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CAE2A1E1-AC7A-4D4C-A957-D1B2809679F9}"/>
                </a:ext>
              </a:extLst>
            </p:cNvPr>
            <p:cNvSpPr/>
            <p:nvPr/>
          </p:nvSpPr>
          <p:spPr>
            <a:xfrm rot="5400000">
              <a:off x="5350329" y="4647343"/>
              <a:ext cx="781047" cy="2874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785118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1E2F09-84CD-4998-8C3A-14A2F3E23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983" y="2121763"/>
            <a:ext cx="4472298" cy="47362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A9EF62-76DC-41DD-A36D-18504FCDB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Proizvodi kao sredstva ispunjavanja ljudskih potreba ili rešavanje izazova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3C2B0-8E86-4701-9D88-B77BEF22F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341" y="1790114"/>
            <a:ext cx="8403454" cy="3696286"/>
          </a:xfrm>
        </p:spPr>
        <p:txBody>
          <a:bodyPr/>
          <a:lstStyle/>
          <a:p>
            <a:r>
              <a:rPr lang="sr-Latn-RS" dirty="0"/>
              <a:t>Stadijumi životnog ciklusa  proizvoda/usluge</a:t>
            </a:r>
            <a:endParaRPr lang="en-US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5045266-F258-47F6-9E9E-0B3F088374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5599305"/>
              </p:ext>
            </p:extLst>
          </p:nvPr>
        </p:nvGraphicFramePr>
        <p:xfrm>
          <a:off x="6859483" y="1630764"/>
          <a:ext cx="3196442" cy="2357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Visio" r:id="rId4" imgW="6078843" imgH="4478738" progId="Visio.Drawing.11">
                  <p:embed/>
                </p:oleObj>
              </mc:Choice>
              <mc:Fallback>
                <p:oleObj name="Visio" r:id="rId4" imgW="6078843" imgH="4478738" progId="Visio.Drawing.11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10B5255-9DE5-4656-AD36-AEC5CAE472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9483" y="1630764"/>
                        <a:ext cx="3196442" cy="23575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>
            <a:extLst>
              <a:ext uri="{FF2B5EF4-FFF2-40B4-BE49-F238E27FC236}">
                <a16:creationId xmlns:a16="http://schemas.microsoft.com/office/drawing/2014/main" id="{6E29E378-FA15-4C25-957C-2B1AD4AE8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126" y="4248982"/>
            <a:ext cx="3367338" cy="262849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29683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>
            <a:extLst>
              <a:ext uri="{FF2B5EF4-FFF2-40B4-BE49-F238E27FC236}">
                <a16:creationId xmlns:a16="http://schemas.microsoft.com/office/drawing/2014/main" id="{532F173D-A1DE-48E2-8A0E-DFD6476B3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19910"/>
            <a:ext cx="5983128" cy="257840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4BEC2A-6F03-4E9D-93C6-775ECDC7C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Proizvodi kao sredstva ispunjavanja ljudskih potreba ili rešavanje izazova</a:t>
            </a:r>
            <a:endParaRPr lang="en-US" dirty="0"/>
          </a:p>
        </p:txBody>
      </p:sp>
      <p:pic>
        <p:nvPicPr>
          <p:cNvPr id="32" name="Picture 2">
            <a:extLst>
              <a:ext uri="{FF2B5EF4-FFF2-40B4-BE49-F238E27FC236}">
                <a16:creationId xmlns:a16="http://schemas.microsoft.com/office/drawing/2014/main" id="{DB8A51F9-A118-4243-85BC-6590DFADC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69" y="3051733"/>
            <a:ext cx="5752731" cy="329832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>
            <a:extLst>
              <a:ext uri="{FF2B5EF4-FFF2-40B4-BE49-F238E27FC236}">
                <a16:creationId xmlns:a16="http://schemas.microsoft.com/office/drawing/2014/main" id="{BC3EDA1C-16D1-4F29-B727-0E9CD65BB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59" y="1858865"/>
            <a:ext cx="9190376" cy="84509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13F08A-EFEF-469C-8F60-160D5878F760}"/>
              </a:ext>
            </a:extLst>
          </p:cNvPr>
          <p:cNvSpPr txBox="1"/>
          <p:nvPr/>
        </p:nvSpPr>
        <p:spPr>
          <a:xfrm>
            <a:off x="1269507" y="1562470"/>
            <a:ext cx="6143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/>
              <a:t>STADIJUMI RAZVOJA NOVIH PROIZVODA: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989534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05B0E-CDF6-4923-A501-BB38C710C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Proizvodi kao sredstva ispunjavanja ljudskih potreba ili rešavanje izazova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2E58E-C62E-4B0A-BCDB-5750D92C5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Generisanje</a:t>
            </a:r>
            <a:r>
              <a:rPr lang="en-US" b="1" dirty="0"/>
              <a:t> </a:t>
            </a:r>
            <a:r>
              <a:rPr lang="en-US" b="1" dirty="0" err="1"/>
              <a:t>koncepata</a:t>
            </a:r>
            <a:r>
              <a:rPr lang="en-US" b="1" dirty="0"/>
              <a:t>:</a:t>
            </a:r>
          </a:p>
          <a:p>
            <a:pPr lvl="1"/>
            <a:r>
              <a:rPr lang="en-US" dirty="0" err="1"/>
              <a:t>Ideje</a:t>
            </a:r>
            <a:r>
              <a:rPr lang="en-US" dirty="0"/>
              <a:t> od </a:t>
            </a:r>
            <a:r>
              <a:rPr lang="en-US" dirty="0" err="1"/>
              <a:t>kupaca</a:t>
            </a:r>
            <a:r>
              <a:rPr lang="sr-Latn-RS" dirty="0"/>
              <a:t> - </a:t>
            </a:r>
            <a:r>
              <a:rPr lang="en-US" dirty="0" err="1"/>
              <a:t>Slušanje</a:t>
            </a:r>
            <a:r>
              <a:rPr lang="en-US" dirty="0"/>
              <a:t> </a:t>
            </a:r>
            <a:r>
              <a:rPr lang="en-US" dirty="0" err="1"/>
              <a:t>kupaca</a:t>
            </a:r>
            <a:endParaRPr lang="en-US" dirty="0"/>
          </a:p>
          <a:p>
            <a:pPr lvl="1"/>
            <a:r>
              <a:rPr lang="en-US" dirty="0" err="1"/>
              <a:t>Ideje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konkurencije</a:t>
            </a:r>
            <a:endParaRPr lang="en-US" dirty="0"/>
          </a:p>
          <a:p>
            <a:pPr lvl="1"/>
            <a:r>
              <a:rPr lang="en-US" dirty="0" err="1"/>
              <a:t>Ideje</a:t>
            </a:r>
            <a:r>
              <a:rPr lang="en-US" dirty="0"/>
              <a:t> od </a:t>
            </a:r>
            <a:r>
              <a:rPr lang="en-US" dirty="0" err="1"/>
              <a:t>osoblja</a:t>
            </a:r>
            <a:endParaRPr lang="en-US" dirty="0"/>
          </a:p>
          <a:p>
            <a:pPr lvl="1"/>
            <a:r>
              <a:rPr lang="en-US" dirty="0" err="1"/>
              <a:t>Ideje</a:t>
            </a:r>
            <a:r>
              <a:rPr lang="en-US" dirty="0"/>
              <a:t> </a:t>
            </a:r>
            <a:r>
              <a:rPr lang="sr-Latn-RS" dirty="0"/>
              <a:t>od</a:t>
            </a:r>
            <a:r>
              <a:rPr lang="en-US" dirty="0"/>
              <a:t> </a:t>
            </a:r>
            <a:r>
              <a:rPr lang="en-US" dirty="0" err="1"/>
              <a:t>istraživanja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razvoja</a:t>
            </a:r>
            <a:endParaRPr lang="en-US" dirty="0"/>
          </a:p>
          <a:p>
            <a:pPr lvl="1"/>
            <a:r>
              <a:rPr lang="sr-Latn-RS" dirty="0"/>
              <a:t>Open sourcing </a:t>
            </a:r>
            <a:r>
              <a:rPr lang="en-US" dirty="0"/>
              <a:t>– </a:t>
            </a:r>
            <a:r>
              <a:rPr lang="en-US" dirty="0" err="1"/>
              <a:t>korišćenje</a:t>
            </a:r>
            <a:r>
              <a:rPr lang="en-US" dirty="0"/>
              <a:t> „</a:t>
            </a:r>
            <a:r>
              <a:rPr lang="en-US" dirty="0" err="1"/>
              <a:t>razvojne</a:t>
            </a:r>
            <a:r>
              <a:rPr lang="en-US" dirty="0"/>
              <a:t> </a:t>
            </a:r>
            <a:r>
              <a:rPr lang="en-US" dirty="0" err="1"/>
              <a:t>zajednice</a:t>
            </a:r>
            <a:r>
              <a:rPr lang="en-US" dirty="0"/>
              <a:t>“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6376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D2488-975F-47B9-B455-FAEC709A5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Proizvodi kao sredstva ispunjavanja ljudskih potreba ili rešavanje izazova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E387A-7D31-475E-A550-12ADDB7D2B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CS" dirty="0"/>
              <a:t>Stadijum </a:t>
            </a:r>
            <a:r>
              <a:rPr lang="sr-Latn-CS" b="1" dirty="0"/>
              <a:t>generisanja koncepta</a:t>
            </a:r>
            <a:r>
              <a:rPr lang="sr-Latn-CS" dirty="0"/>
              <a:t> novog proizvoda počinje sa idejom o proizvodu ili usluzi. Ideja može doći od izvora van kompanije (kupci, konkurencija, snabdevači, …) ili od izvora unutar kompanije (prodavci, operateri, marketing, R&amp;D, …). Ipak, u suštini, stručnjaci za marketing kompanije su odgovorni za sakupljanje ideja iz ovih izvora i da ih transformišu u ideje za nove proizvode/usluge.</a:t>
            </a:r>
          </a:p>
          <a:p>
            <a:r>
              <a:rPr lang="sr-Latn-CS" dirty="0"/>
              <a:t>Takođe, u savremenom poslovnom svetu veoma je zastupljen koncept selekcije inovativnih ideja primenom „open-sourcing“ odnosnoi pristupa otvorene inovacije. Ovaj pristup se zasniva na intenzivnom korišćenju društvenih mreža, interneta, web anketa ili tematskih internet grupa u okviru LinkedIn, Facebook, ResearchGate ili drugih online platformi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0270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9B7B7-F031-473F-8DCC-74C0075CF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Proizvodi kao sredstva ispunjavanja ljudskih potreba ili rešavanje izazova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52BDA-FAE3-495A-8BB8-9610EBD5E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r-Latn-CS" dirty="0"/>
              <a:t>U procesu nastanka konkretnog proizvodnog programa razlikuju se tri nivoa:</a:t>
            </a:r>
            <a:endParaRPr lang="en-US" dirty="0"/>
          </a:p>
          <a:p>
            <a:pPr lvl="1"/>
            <a:r>
              <a:rPr lang="sr-Latn-CS" b="1" dirty="0"/>
              <a:t>Predviđanje budućih zbivanja </a:t>
            </a:r>
            <a:r>
              <a:rPr lang="sr-Latn-CS" dirty="0"/>
              <a:t>u okruženju PPS-a, na tržištu, koji su od uticaja na programsku orijentaciju sa utvrđivanjem ključnih elemenata ka kojima treba usmeriti delatnost poslovnog sistema – dugoročno - strategijsko planiranje;</a:t>
            </a:r>
            <a:endParaRPr lang="en-US" dirty="0"/>
          </a:p>
          <a:p>
            <a:pPr lvl="1"/>
            <a:r>
              <a:rPr lang="sr-Latn-CS" b="1" dirty="0"/>
              <a:t>Izrada polaznog proizvodnog programa na bazi elemenata predviđanja </a:t>
            </a:r>
            <a:r>
              <a:rPr lang="sr-Latn-CS" dirty="0"/>
              <a:t>sa ciljem da se konkretizuju odgovarajući elementi u vremenu i prostoru – izrada plana proizvodnje za duži vremenski period (npr. 3-5 godina);</a:t>
            </a:r>
            <a:endParaRPr lang="en-US" dirty="0"/>
          </a:p>
          <a:p>
            <a:pPr lvl="1"/>
            <a:r>
              <a:rPr lang="sr-Latn-CS" b="1" dirty="0"/>
              <a:t>Kratkoročno (operativno) planiranje </a:t>
            </a:r>
            <a:r>
              <a:rPr lang="sr-Latn-CS" dirty="0"/>
              <a:t>proizvodnog programa u skladu sa postavkama dugoročnog plana i realno sagledanih mogućnosti u cilju definisanja neposrednog proizvodnog programa kao podloge za akciju, odnosno, operativno delovanje – kratkoročno planiranje, odnosno izrada operativnog plana proizvodnje.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194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B0F0"/>
                </a:solidFill>
              </a:rPr>
              <a:t>Zadatak za studente/rad na predavanju-vežbama: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Studenti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projektne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zada</a:t>
            </a:r>
            <a:r>
              <a:rPr lang="sr-Latn-RS" dirty="0">
                <a:solidFill>
                  <a:srgbClr val="FF0000"/>
                </a:solidFill>
              </a:rPr>
              <a:t>tke rešavaju individualno</a:t>
            </a:r>
          </a:p>
          <a:p>
            <a:r>
              <a:rPr lang="sr-Latn-RS" dirty="0">
                <a:solidFill>
                  <a:srgbClr val="00B0F0"/>
                </a:solidFill>
              </a:rPr>
              <a:t>U roku od 5 – 10 minuta razmišljaju o predlogu proizvoda/usluge – koji mogu biti novi proizvod ili unapređenje postojećeg proizvoda na tržištu. </a:t>
            </a:r>
          </a:p>
          <a:p>
            <a:r>
              <a:rPr lang="sr-Latn-RS" dirty="0">
                <a:solidFill>
                  <a:srgbClr val="00B0F0"/>
                </a:solidFill>
              </a:rPr>
              <a:t>Pri tome, u obzir uzeti:</a:t>
            </a:r>
          </a:p>
          <a:p>
            <a:pPr lvl="1"/>
            <a:r>
              <a:rPr lang="sr-Latn-RS" dirty="0">
                <a:solidFill>
                  <a:srgbClr val="00B0F0"/>
                </a:solidFill>
              </a:rPr>
              <a:t>klasičan proizvod/uslugu koji se mogu kreirati kao rezultat odgovora na potrebe određenog segmenta kupaca na tržištu ili</a:t>
            </a:r>
          </a:p>
          <a:p>
            <a:pPr lvl="1"/>
            <a:r>
              <a:rPr lang="sr-Latn-RS" dirty="0">
                <a:solidFill>
                  <a:srgbClr val="00B0F0"/>
                </a:solidFill>
              </a:rPr>
              <a:t>proizvod/uslugu koji se mogu kreirati kao rezultat aktivnosti društveno odgovornog preduzetništva – odnosno za rešavanje nekog uočenog društvenog izazova.</a:t>
            </a:r>
          </a:p>
          <a:p>
            <a:r>
              <a:rPr lang="sr-Latn-RS" dirty="0">
                <a:solidFill>
                  <a:srgbClr val="00B0F0"/>
                </a:solidFill>
              </a:rPr>
              <a:t>Nakon razrade svoje ideje – u trajanju od 15-tak minuta, studenti ukratko predstavljaju svoju poslovnu ideju (ponudu vrednosti) po grupama, po principu „Elevator Pitch“-a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608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3300" b="1" dirty="0">
                <a:solidFill>
                  <a:srgbClr val="002060"/>
                </a:solidFill>
              </a:rPr>
              <a:t>INDUSTRIJSKI MENADŽMENT I PREDUZETNIŠTVO: SPOLJAŠNJE OKRUŽENJE, DRUŠTVENA ODGOVORNOST I POSLOVNA ETIKA</a:t>
            </a:r>
            <a:endParaRPr lang="en-US" sz="33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b="1" dirty="0"/>
              <a:t>MENADŽMENT:</a:t>
            </a:r>
          </a:p>
          <a:p>
            <a:r>
              <a:rPr lang="en-US" dirty="0" err="1"/>
              <a:t>Nauka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praksa</a:t>
            </a:r>
            <a:r>
              <a:rPr lang="en-US" dirty="0"/>
              <a:t> </a:t>
            </a:r>
            <a:r>
              <a:rPr lang="en-US" dirty="0" err="1"/>
              <a:t>upravljanja</a:t>
            </a:r>
            <a:r>
              <a:rPr lang="en-US" dirty="0"/>
              <a:t> </a:t>
            </a:r>
            <a:r>
              <a:rPr lang="en-US" dirty="0" err="1"/>
              <a:t>organizacijama</a:t>
            </a:r>
            <a:r>
              <a:rPr lang="en-US" dirty="0"/>
              <a:t>, </a:t>
            </a:r>
            <a:r>
              <a:rPr lang="en-US" dirty="0" err="1"/>
              <a:t>ljudima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resursima</a:t>
            </a:r>
            <a:r>
              <a:rPr lang="en-US" dirty="0"/>
              <a:t> </a:t>
            </a:r>
            <a:r>
              <a:rPr lang="en-US" dirty="0" err="1"/>
              <a:t>radi</a:t>
            </a:r>
            <a:r>
              <a:rPr lang="en-US" dirty="0"/>
              <a:t> </a:t>
            </a:r>
            <a:r>
              <a:rPr lang="en-US" dirty="0" err="1"/>
              <a:t>ostvarivanja</a:t>
            </a:r>
            <a:r>
              <a:rPr lang="en-US" dirty="0"/>
              <a:t> </a:t>
            </a:r>
            <a:r>
              <a:rPr lang="en-US" dirty="0" err="1"/>
              <a:t>ciljeva</a:t>
            </a:r>
            <a:r>
              <a:rPr lang="en-US" dirty="0"/>
              <a:t>.</a:t>
            </a:r>
          </a:p>
          <a:p>
            <a:r>
              <a:rPr lang="en-US" dirty="0" err="1"/>
              <a:t>Obuhvata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tipove</a:t>
            </a:r>
            <a:r>
              <a:rPr lang="en-US" dirty="0"/>
              <a:t> </a:t>
            </a:r>
            <a:r>
              <a:rPr lang="en-US" dirty="0" err="1"/>
              <a:t>organizacija</a:t>
            </a:r>
            <a:r>
              <a:rPr lang="en-US" dirty="0"/>
              <a:t>: </a:t>
            </a:r>
            <a:r>
              <a:rPr lang="en-US" dirty="0" err="1"/>
              <a:t>privredne</a:t>
            </a:r>
            <a:r>
              <a:rPr lang="en-US" dirty="0"/>
              <a:t>, </a:t>
            </a:r>
            <a:r>
              <a:rPr lang="en-US" dirty="0" err="1"/>
              <a:t>javne</a:t>
            </a:r>
            <a:r>
              <a:rPr lang="en-US" dirty="0"/>
              <a:t>, </a:t>
            </a:r>
            <a:r>
              <a:rPr lang="en-US" dirty="0" err="1"/>
              <a:t>nevladine</a:t>
            </a:r>
            <a:r>
              <a:rPr lang="en-US" dirty="0"/>
              <a:t>, </a:t>
            </a:r>
            <a:r>
              <a:rPr lang="en-US" dirty="0" err="1"/>
              <a:t>obrazovne</a:t>
            </a:r>
            <a:r>
              <a:rPr lang="en-US" dirty="0"/>
              <a:t> </a:t>
            </a:r>
            <a:r>
              <a:rPr lang="en-US" dirty="0" err="1"/>
              <a:t>itd</a:t>
            </a:r>
            <a:r>
              <a:rPr lang="en-US" dirty="0"/>
              <a:t>.</a:t>
            </a:r>
          </a:p>
          <a:p>
            <a:r>
              <a:rPr lang="en-US" dirty="0" err="1"/>
              <a:t>Deluje</a:t>
            </a:r>
            <a:r>
              <a:rPr lang="en-US" dirty="0"/>
              <a:t> u </a:t>
            </a:r>
            <a:r>
              <a:rPr lang="en-US" dirty="0" err="1"/>
              <a:t>oblastima</a:t>
            </a:r>
            <a:r>
              <a:rPr lang="en-US" dirty="0"/>
              <a:t>: </a:t>
            </a:r>
            <a:r>
              <a:rPr lang="en-US" b="1" dirty="0" err="1"/>
              <a:t>strategijski</a:t>
            </a:r>
            <a:r>
              <a:rPr lang="en-US" b="1" dirty="0"/>
              <a:t> </a:t>
            </a:r>
            <a:r>
              <a:rPr lang="en-US" b="1" dirty="0" err="1"/>
              <a:t>menadžment</a:t>
            </a:r>
            <a:r>
              <a:rPr lang="en-US" b="1" dirty="0"/>
              <a:t>, marketing </a:t>
            </a:r>
            <a:r>
              <a:rPr lang="en-US" b="1" dirty="0" err="1"/>
              <a:t>menadžment</a:t>
            </a:r>
            <a:r>
              <a:rPr lang="en-US" b="1" dirty="0"/>
              <a:t>, </a:t>
            </a:r>
            <a:r>
              <a:rPr lang="en-US" b="1" dirty="0" err="1"/>
              <a:t>finansijski</a:t>
            </a:r>
            <a:r>
              <a:rPr lang="en-US" b="1" dirty="0"/>
              <a:t> </a:t>
            </a:r>
            <a:r>
              <a:rPr lang="en-US" b="1" dirty="0" err="1"/>
              <a:t>menadžment</a:t>
            </a:r>
            <a:r>
              <a:rPr lang="en-US" b="1" dirty="0"/>
              <a:t>, </a:t>
            </a:r>
            <a:r>
              <a:rPr lang="en-US" b="1" dirty="0" err="1"/>
              <a:t>menadžment</a:t>
            </a:r>
            <a:r>
              <a:rPr lang="en-US" b="1" dirty="0"/>
              <a:t> </a:t>
            </a:r>
            <a:r>
              <a:rPr lang="en-US" b="1" dirty="0" err="1"/>
              <a:t>ljudskih</a:t>
            </a:r>
            <a:r>
              <a:rPr lang="en-US" b="1" dirty="0"/>
              <a:t> </a:t>
            </a:r>
            <a:r>
              <a:rPr lang="en-US" b="1" dirty="0" err="1"/>
              <a:t>resursa</a:t>
            </a:r>
            <a:r>
              <a:rPr lang="en-US" b="1" dirty="0"/>
              <a:t>, </a:t>
            </a:r>
            <a:r>
              <a:rPr lang="en-US" b="1" dirty="0" err="1"/>
              <a:t>projekata</a:t>
            </a:r>
            <a:r>
              <a:rPr lang="en-US" b="1" dirty="0"/>
              <a:t>, </a:t>
            </a:r>
            <a:r>
              <a:rPr lang="en-US" b="1" dirty="0" err="1"/>
              <a:t>inovacija</a:t>
            </a:r>
            <a:r>
              <a:rPr lang="en-US" b="1" dirty="0"/>
              <a:t>...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188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>
                <a:solidFill>
                  <a:srgbClr val="002060"/>
                </a:solidFill>
              </a:rPr>
              <a:t>INDUSTRIJSKI MENADŽMENT I PREDUZETNIŠTVO: SPOLJAŠNJE OKRUŽENJE, DRUŠTVENA ODGOVORNOST I POSLOVNA ETIKA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853" y="1825625"/>
            <a:ext cx="11489166" cy="4715024"/>
          </a:xfrm>
        </p:spPr>
        <p:txBody>
          <a:bodyPr>
            <a:normAutofit/>
          </a:bodyPr>
          <a:lstStyle/>
          <a:p>
            <a:r>
              <a:rPr lang="en-US" b="1" dirty="0" err="1"/>
              <a:t>Industrijski</a:t>
            </a:r>
            <a:r>
              <a:rPr lang="en-US" b="1" dirty="0"/>
              <a:t> </a:t>
            </a:r>
            <a:r>
              <a:rPr lang="en-US" b="1" dirty="0" err="1"/>
              <a:t>menadžment</a:t>
            </a:r>
            <a:r>
              <a:rPr lang="en-US" b="1" dirty="0"/>
              <a:t> (</a:t>
            </a:r>
            <a:r>
              <a:rPr lang="en-US" b="1" dirty="0" err="1"/>
              <a:t>poseban</a:t>
            </a:r>
            <a:r>
              <a:rPr lang="en-US" b="1" dirty="0"/>
              <a:t> </a:t>
            </a:r>
            <a:r>
              <a:rPr lang="en-US" b="1" dirty="0" err="1"/>
              <a:t>oblik</a:t>
            </a:r>
            <a:r>
              <a:rPr lang="en-US" b="1" dirty="0"/>
              <a:t> </a:t>
            </a:r>
            <a:r>
              <a:rPr lang="en-US" b="1" dirty="0" err="1"/>
              <a:t>menadžmenta</a:t>
            </a:r>
            <a:r>
              <a:rPr lang="en-US" b="1" dirty="0"/>
              <a:t>)</a:t>
            </a:r>
          </a:p>
          <a:p>
            <a:pPr lvl="1"/>
            <a:r>
              <a:rPr lang="sr-Latn-RS" dirty="0"/>
              <a:t>Predstavlja p</a:t>
            </a:r>
            <a:r>
              <a:rPr lang="en-US" dirty="0" err="1"/>
              <a:t>rimen</a:t>
            </a:r>
            <a:r>
              <a:rPr lang="sr-Latn-RS" dirty="0"/>
              <a:t>u</a:t>
            </a:r>
            <a:r>
              <a:rPr lang="en-US" dirty="0"/>
              <a:t> </a:t>
            </a:r>
            <a:r>
              <a:rPr lang="en-US" dirty="0" err="1"/>
              <a:t>opštih</a:t>
            </a:r>
            <a:r>
              <a:rPr lang="en-US" dirty="0"/>
              <a:t> </a:t>
            </a:r>
            <a:r>
              <a:rPr lang="en-US" dirty="0" err="1"/>
              <a:t>menadžerskih</a:t>
            </a:r>
            <a:r>
              <a:rPr lang="en-US" dirty="0"/>
              <a:t> </a:t>
            </a:r>
            <a:r>
              <a:rPr lang="en-US" dirty="0" err="1"/>
              <a:t>principa</a:t>
            </a:r>
            <a:r>
              <a:rPr lang="en-US" dirty="0"/>
              <a:t> u </a:t>
            </a:r>
            <a:r>
              <a:rPr lang="en-US" b="1" dirty="0" err="1"/>
              <a:t>industrijskim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proizvodnim</a:t>
            </a:r>
            <a:r>
              <a:rPr lang="en-US" b="1" dirty="0"/>
              <a:t> </a:t>
            </a:r>
            <a:r>
              <a:rPr lang="en-US" b="1" dirty="0" err="1"/>
              <a:t>sistemima</a:t>
            </a:r>
            <a:r>
              <a:rPr lang="en-US" dirty="0"/>
              <a:t>.</a:t>
            </a:r>
          </a:p>
          <a:p>
            <a:r>
              <a:rPr lang="en-US" dirty="0" err="1"/>
              <a:t>Fokus</a:t>
            </a:r>
            <a:r>
              <a:rPr lang="en-US" dirty="0"/>
              <a:t>: </a:t>
            </a:r>
            <a:r>
              <a:rPr lang="en-US" dirty="0" err="1"/>
              <a:t>proizvodnja</a:t>
            </a:r>
            <a:r>
              <a:rPr lang="en-US" dirty="0"/>
              <a:t>, </a:t>
            </a:r>
            <a:r>
              <a:rPr lang="en-US" dirty="0" err="1"/>
              <a:t>logistika</a:t>
            </a:r>
            <a:r>
              <a:rPr lang="en-US" dirty="0"/>
              <a:t>, </a:t>
            </a:r>
            <a:r>
              <a:rPr lang="en-US" dirty="0" err="1"/>
              <a:t>tehnologija</a:t>
            </a:r>
            <a:r>
              <a:rPr lang="en-US" dirty="0"/>
              <a:t>, </a:t>
            </a:r>
            <a:r>
              <a:rPr lang="en-US" dirty="0" err="1"/>
              <a:t>inženjerski</a:t>
            </a:r>
            <a:r>
              <a:rPr lang="en-US" dirty="0"/>
              <a:t> </a:t>
            </a:r>
            <a:r>
              <a:rPr lang="en-US" dirty="0" err="1"/>
              <a:t>procesi</a:t>
            </a:r>
            <a:r>
              <a:rPr lang="en-US" dirty="0"/>
              <a:t>, </a:t>
            </a:r>
            <a:r>
              <a:rPr lang="en-US" dirty="0" err="1"/>
              <a:t>kontrola</a:t>
            </a:r>
            <a:r>
              <a:rPr lang="en-US" dirty="0"/>
              <a:t> </a:t>
            </a:r>
            <a:r>
              <a:rPr lang="en-US" dirty="0" err="1"/>
              <a:t>kvaliteta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troškova</a:t>
            </a:r>
            <a:r>
              <a:rPr lang="en-US" dirty="0"/>
              <a:t>.</a:t>
            </a:r>
          </a:p>
          <a:p>
            <a:r>
              <a:rPr lang="en-US" dirty="0" err="1"/>
              <a:t>Povezuje</a:t>
            </a:r>
            <a:r>
              <a:rPr lang="en-US" dirty="0"/>
              <a:t> </a:t>
            </a:r>
            <a:r>
              <a:rPr lang="en-US" b="1" dirty="0" err="1"/>
              <a:t>tehničko</a:t>
            </a:r>
            <a:r>
              <a:rPr lang="en-US" b="1" dirty="0"/>
              <a:t>–</a:t>
            </a:r>
            <a:r>
              <a:rPr lang="en-US" b="1" dirty="0" err="1"/>
              <a:t>tehnološka</a:t>
            </a:r>
            <a:r>
              <a:rPr lang="en-US" b="1" dirty="0"/>
              <a:t> </a:t>
            </a:r>
            <a:r>
              <a:rPr lang="en-US" b="1" dirty="0" err="1"/>
              <a:t>znanja</a:t>
            </a:r>
            <a:r>
              <a:rPr lang="en-US" dirty="0"/>
              <a:t> (</a:t>
            </a:r>
            <a:r>
              <a:rPr lang="en-US" dirty="0" err="1"/>
              <a:t>inženjerska</a:t>
            </a:r>
            <a:r>
              <a:rPr lang="en-US" dirty="0"/>
              <a:t>)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b="1" dirty="0" err="1"/>
              <a:t>ekonomskim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organizacionim</a:t>
            </a:r>
            <a:r>
              <a:rPr lang="en-US" b="1" dirty="0"/>
              <a:t> </a:t>
            </a:r>
            <a:r>
              <a:rPr lang="en-US" b="1" dirty="0" err="1"/>
              <a:t>znanjima</a:t>
            </a:r>
            <a:r>
              <a:rPr lang="en-US" dirty="0"/>
              <a:t> (</a:t>
            </a:r>
            <a:r>
              <a:rPr lang="en-US" dirty="0" err="1"/>
              <a:t>menadžerskim</a:t>
            </a:r>
            <a:r>
              <a:rPr lang="en-US" dirty="0"/>
              <a:t>).</a:t>
            </a:r>
          </a:p>
          <a:p>
            <a:r>
              <a:rPr lang="en-US" dirty="0" err="1"/>
              <a:t>Cilj</a:t>
            </a:r>
            <a:r>
              <a:rPr lang="en-US" dirty="0"/>
              <a:t>: </a:t>
            </a:r>
            <a:r>
              <a:rPr lang="en-US" dirty="0" err="1"/>
              <a:t>povećanje</a:t>
            </a:r>
            <a:r>
              <a:rPr lang="en-US" dirty="0"/>
              <a:t> </a:t>
            </a:r>
            <a:r>
              <a:rPr lang="en-US" b="1" dirty="0" err="1"/>
              <a:t>produktivnosti</a:t>
            </a:r>
            <a:r>
              <a:rPr lang="en-US" b="1" dirty="0"/>
              <a:t>, </a:t>
            </a:r>
            <a:r>
              <a:rPr lang="en-US" b="1" dirty="0" err="1"/>
              <a:t>konkurentnosti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efikasnosti</a:t>
            </a:r>
            <a:r>
              <a:rPr lang="en-US" dirty="0"/>
              <a:t> </a:t>
            </a:r>
            <a:r>
              <a:rPr lang="en-US" dirty="0" err="1"/>
              <a:t>industrijskog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9085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b="1" dirty="0">
                <a:solidFill>
                  <a:srgbClr val="002060"/>
                </a:solidFill>
              </a:rPr>
              <a:t>INDUSTRIJSKI MENADŽMENT I PREDUZETNIŠTVO: SPOLJAŠNJE OKRUŽENJE, DRUŠTVENA ODGOVORNOST I POSLOVNA ETIKA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  <a:defRPr lang="en-US"/>
            </a:pPr>
            <a:r>
              <a:rPr lang="en-US" b="1" dirty="0" err="1"/>
              <a:t>Industrijski</a:t>
            </a:r>
            <a:r>
              <a:rPr lang="en-US" b="1" dirty="0"/>
              <a:t> </a:t>
            </a:r>
            <a:r>
              <a:rPr lang="en-US" b="1" dirty="0" err="1"/>
              <a:t>menadžment</a:t>
            </a:r>
            <a:r>
              <a:rPr lang="en-US" b="1" dirty="0"/>
              <a:t> </a:t>
            </a:r>
            <a:r>
              <a:rPr lang="en-US" dirty="0"/>
              <a:t>se </a:t>
            </a:r>
            <a:r>
              <a:rPr lang="en-US" dirty="0" err="1"/>
              <a:t>bavi</a:t>
            </a:r>
            <a:r>
              <a:rPr lang="en-US" dirty="0"/>
              <a:t> </a:t>
            </a:r>
            <a:r>
              <a:rPr lang="en-US" dirty="0" err="1"/>
              <a:t>industrijskim</a:t>
            </a:r>
            <a:r>
              <a:rPr lang="en-US" dirty="0"/>
              <a:t> </a:t>
            </a:r>
            <a:r>
              <a:rPr lang="en-US" dirty="0" err="1"/>
              <a:t>dizajnom</a:t>
            </a:r>
            <a:r>
              <a:rPr lang="en-US" dirty="0"/>
              <a:t>, </a:t>
            </a:r>
            <a:r>
              <a:rPr lang="en-US" dirty="0" err="1"/>
              <a:t>konstrukcijom</a:t>
            </a:r>
            <a:r>
              <a:rPr lang="en-US" dirty="0"/>
              <a:t>, </a:t>
            </a:r>
            <a:r>
              <a:rPr lang="en-US" dirty="0" err="1"/>
              <a:t>upravljanjem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primenom</a:t>
            </a:r>
            <a:r>
              <a:rPr lang="en-US" dirty="0"/>
              <a:t> </a:t>
            </a:r>
            <a:r>
              <a:rPr lang="en-US" dirty="0" err="1"/>
              <a:t>naučnih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inženjerskih</a:t>
            </a:r>
            <a:r>
              <a:rPr lang="en-US" dirty="0"/>
              <a:t> </a:t>
            </a:r>
            <a:r>
              <a:rPr lang="en-US" dirty="0" err="1"/>
              <a:t>principa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poboljšanje</a:t>
            </a:r>
            <a:r>
              <a:rPr lang="en-US" dirty="0"/>
              <a:t> </a:t>
            </a:r>
            <a:r>
              <a:rPr lang="en-US" dirty="0" err="1"/>
              <a:t>celokupne</a:t>
            </a:r>
            <a:r>
              <a:rPr lang="en-US" dirty="0"/>
              <a:t> </a:t>
            </a:r>
            <a:r>
              <a:rPr lang="en-US" dirty="0" err="1"/>
              <a:t>industrijske</a:t>
            </a:r>
            <a:r>
              <a:rPr lang="en-US" dirty="0"/>
              <a:t> </a:t>
            </a:r>
            <a:r>
              <a:rPr lang="en-US" dirty="0" err="1"/>
              <a:t>infrastrukture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industrijskih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. </a:t>
            </a:r>
            <a:r>
              <a:rPr lang="en-US" dirty="0" err="1"/>
              <a:t>Industrijski</a:t>
            </a:r>
            <a:r>
              <a:rPr lang="en-US" dirty="0"/>
              <a:t> </a:t>
            </a:r>
            <a:r>
              <a:rPr lang="en-US" dirty="0" err="1"/>
              <a:t>menadžment</a:t>
            </a:r>
            <a:r>
              <a:rPr lang="en-US" dirty="0"/>
              <a:t> se </a:t>
            </a:r>
            <a:r>
              <a:rPr lang="en-US" dirty="0" err="1"/>
              <a:t>fokusira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upravljanje</a:t>
            </a:r>
            <a:r>
              <a:rPr lang="en-US" dirty="0"/>
              <a:t> </a:t>
            </a:r>
            <a:r>
              <a:rPr lang="en-US" dirty="0" err="1"/>
              <a:t>industrijskim</a:t>
            </a:r>
            <a:r>
              <a:rPr lang="en-US" dirty="0"/>
              <a:t> </a:t>
            </a:r>
            <a:r>
              <a:rPr lang="en-US" dirty="0" err="1"/>
              <a:t>procesim</a:t>
            </a:r>
            <a:r>
              <a:rPr lang="sr-Latn-RS" dirty="0"/>
              <a:t>a</a:t>
            </a:r>
            <a:r>
              <a:rPr lang="en-US" dirty="0"/>
              <a:t>.</a:t>
            </a:r>
            <a:endParaRPr lang="sr-Latn-RS" dirty="0"/>
          </a:p>
          <a:p>
            <a:r>
              <a:rPr lang="en-US" b="1" dirty="0" err="1"/>
              <a:t>Ključni</a:t>
            </a:r>
            <a:r>
              <a:rPr lang="en-US" b="1" dirty="0"/>
              <a:t> </a:t>
            </a:r>
            <a:r>
              <a:rPr lang="en-US" b="1" dirty="0" err="1"/>
              <a:t>aspekti</a:t>
            </a:r>
            <a:r>
              <a:rPr lang="en-US" b="1" dirty="0"/>
              <a:t> </a:t>
            </a:r>
            <a:r>
              <a:rPr lang="en-US" b="1" dirty="0" err="1"/>
              <a:t>industrijskog</a:t>
            </a:r>
            <a:r>
              <a:rPr lang="en-US" b="1" dirty="0"/>
              <a:t> </a:t>
            </a:r>
            <a:r>
              <a:rPr lang="en-US" b="1" dirty="0" err="1"/>
              <a:t>menadžmenta</a:t>
            </a:r>
            <a:r>
              <a:rPr lang="en-US" b="1" dirty="0"/>
              <a:t>:</a:t>
            </a:r>
            <a:endParaRPr lang="en-US" dirty="0"/>
          </a:p>
          <a:p>
            <a:pPr lvl="1"/>
            <a:r>
              <a:rPr lang="sr-Latn-RS" b="1" dirty="0"/>
              <a:t>Razvoj novih proizvoda – </a:t>
            </a:r>
            <a:r>
              <a:rPr lang="sr-Latn-RS" dirty="0"/>
              <a:t>generisanje ideje (koncepta), evaluacija, dizajn ....</a:t>
            </a:r>
            <a:endParaRPr lang="sr-Cyrl-RS" dirty="0"/>
          </a:p>
          <a:p>
            <a:pPr lvl="1"/>
            <a:r>
              <a:rPr lang="en-US" b="1" dirty="0" err="1"/>
              <a:t>Organizacija</a:t>
            </a:r>
            <a:r>
              <a:rPr lang="en-US" b="1" dirty="0"/>
              <a:t> </a:t>
            </a:r>
            <a:r>
              <a:rPr lang="en-US" b="1" dirty="0" err="1"/>
              <a:t>proizvodnje</a:t>
            </a:r>
            <a:r>
              <a:rPr lang="en-US" dirty="0"/>
              <a:t> – </a:t>
            </a:r>
            <a:r>
              <a:rPr lang="en-US" dirty="0" err="1"/>
              <a:t>planiranje</a:t>
            </a:r>
            <a:r>
              <a:rPr lang="en-US" dirty="0"/>
              <a:t> </a:t>
            </a:r>
            <a:r>
              <a:rPr lang="sr-Latn-RS" dirty="0"/>
              <a:t>tehnologije, </a:t>
            </a:r>
            <a:r>
              <a:rPr lang="en-US" dirty="0" err="1"/>
              <a:t>kapaciteta</a:t>
            </a:r>
            <a:r>
              <a:rPr lang="en-US" dirty="0"/>
              <a:t>, </a:t>
            </a:r>
            <a:r>
              <a:rPr lang="en-US" dirty="0" err="1"/>
              <a:t>tokova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sr-Latn-RS" dirty="0"/>
              <a:t> (logistički proces)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sr-Latn-RS" dirty="0"/>
              <a:t>raspodela i </a:t>
            </a:r>
            <a:r>
              <a:rPr lang="en-US" dirty="0" err="1"/>
              <a:t>raspored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.</a:t>
            </a:r>
          </a:p>
          <a:p>
            <a:pPr lvl="1"/>
            <a:r>
              <a:rPr lang="en-US" b="1" dirty="0" err="1"/>
              <a:t>Upravljanje</a:t>
            </a:r>
            <a:r>
              <a:rPr lang="en-US" b="1" dirty="0"/>
              <a:t> </a:t>
            </a:r>
            <a:r>
              <a:rPr lang="en-US" b="1" dirty="0" err="1"/>
              <a:t>ljudskim</a:t>
            </a:r>
            <a:r>
              <a:rPr lang="en-US" b="1" dirty="0"/>
              <a:t> </a:t>
            </a:r>
            <a:r>
              <a:rPr lang="en-US" b="1" dirty="0" err="1"/>
              <a:t>resursima</a:t>
            </a:r>
            <a:r>
              <a:rPr lang="en-US" dirty="0"/>
              <a:t> –</a:t>
            </a:r>
            <a:r>
              <a:rPr lang="en-US" dirty="0" err="1"/>
              <a:t>obuka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raspodela</a:t>
            </a:r>
            <a:r>
              <a:rPr lang="en-US" dirty="0"/>
              <a:t> </a:t>
            </a:r>
            <a:r>
              <a:rPr lang="en-US" dirty="0" err="1"/>
              <a:t>zadataka</a:t>
            </a:r>
            <a:r>
              <a:rPr lang="en-US" dirty="0"/>
              <a:t> </a:t>
            </a:r>
            <a:r>
              <a:rPr lang="en-US" dirty="0" err="1"/>
              <a:t>zaposlenima</a:t>
            </a:r>
            <a:r>
              <a:rPr lang="sr-Latn-RS" dirty="0"/>
              <a:t>, </a:t>
            </a:r>
            <a:r>
              <a:rPr lang="en-US" dirty="0" err="1"/>
              <a:t>motivacija</a:t>
            </a:r>
            <a:r>
              <a:rPr lang="en-US" dirty="0"/>
              <a:t>.</a:t>
            </a:r>
            <a:endParaRPr lang="sr-Latn-RS" dirty="0"/>
          </a:p>
          <a:p>
            <a:pPr lvl="1"/>
            <a:r>
              <a:rPr lang="en-US" b="1" dirty="0" err="1"/>
              <a:t>Finansijsko</a:t>
            </a:r>
            <a:r>
              <a:rPr lang="en-US" b="1" dirty="0"/>
              <a:t> </a:t>
            </a:r>
            <a:r>
              <a:rPr lang="en-US" b="1" dirty="0" err="1"/>
              <a:t>upravljanje</a:t>
            </a:r>
            <a:r>
              <a:rPr lang="en-US" dirty="0"/>
              <a:t> – </a:t>
            </a:r>
            <a:r>
              <a:rPr lang="en-US" dirty="0" err="1"/>
              <a:t>kontrola</a:t>
            </a:r>
            <a:r>
              <a:rPr lang="en-US" dirty="0"/>
              <a:t> </a:t>
            </a:r>
            <a:r>
              <a:rPr lang="en-US" dirty="0" err="1"/>
              <a:t>troškova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racionalna</a:t>
            </a:r>
            <a:r>
              <a:rPr lang="en-US" dirty="0"/>
              <a:t> </a:t>
            </a:r>
            <a:r>
              <a:rPr lang="en-US" dirty="0" err="1"/>
              <a:t>upotreba</a:t>
            </a:r>
            <a:r>
              <a:rPr lang="en-US" dirty="0"/>
              <a:t> </a:t>
            </a:r>
            <a:r>
              <a:rPr lang="en-US" dirty="0" err="1"/>
              <a:t>resursa</a:t>
            </a:r>
            <a:r>
              <a:rPr lang="en-US" dirty="0"/>
              <a:t>.</a:t>
            </a:r>
          </a:p>
          <a:p>
            <a:pPr lvl="1"/>
            <a:r>
              <a:rPr lang="en-US" b="1" dirty="0" err="1"/>
              <a:t>Kontrola</a:t>
            </a:r>
            <a:r>
              <a:rPr lang="en-US" b="1" dirty="0"/>
              <a:t> </a:t>
            </a:r>
            <a:r>
              <a:rPr lang="en-US" b="1" dirty="0" err="1"/>
              <a:t>kvaliteta</a:t>
            </a:r>
            <a:r>
              <a:rPr lang="sr-Latn-RS" b="1" dirty="0"/>
              <a:t>, održivosti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efikasnosti</a:t>
            </a:r>
            <a:r>
              <a:rPr lang="en-US" dirty="0"/>
              <a:t> – </a:t>
            </a:r>
            <a:r>
              <a:rPr lang="en-US" dirty="0" err="1"/>
              <a:t>standardizacija</a:t>
            </a:r>
            <a:r>
              <a:rPr lang="en-US" dirty="0"/>
              <a:t>, </a:t>
            </a:r>
            <a:r>
              <a:rPr lang="en-US" dirty="0" err="1"/>
              <a:t>optimizacija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stalna</a:t>
            </a:r>
            <a:r>
              <a:rPr lang="en-US" dirty="0"/>
              <a:t> </a:t>
            </a:r>
            <a:r>
              <a:rPr lang="en-US" dirty="0" err="1"/>
              <a:t>poboljšanja</a:t>
            </a:r>
            <a:r>
              <a:rPr lang="sr-Latn-RS" dirty="0"/>
              <a:t>, održivi razvoj</a:t>
            </a:r>
            <a:r>
              <a:rPr lang="en-US" dirty="0"/>
              <a:t>.</a:t>
            </a:r>
          </a:p>
          <a:p>
            <a:pPr lvl="1"/>
            <a:r>
              <a:rPr lang="sr-Latn-RS" b="1" dirty="0"/>
              <a:t>Planiranje, Predviđanje i </a:t>
            </a:r>
            <a:r>
              <a:rPr lang="en-US" b="1" dirty="0" err="1"/>
              <a:t>Strategijsko</a:t>
            </a:r>
            <a:r>
              <a:rPr lang="en-US" b="1" dirty="0"/>
              <a:t> </a:t>
            </a:r>
            <a:r>
              <a:rPr lang="en-US" b="1" dirty="0" err="1"/>
              <a:t>odlučivanje</a:t>
            </a:r>
            <a:r>
              <a:rPr lang="en-US" dirty="0"/>
              <a:t> – </a:t>
            </a:r>
            <a:r>
              <a:rPr lang="en-US" dirty="0" err="1"/>
              <a:t>razvoj</a:t>
            </a:r>
            <a:r>
              <a:rPr lang="en-US" dirty="0"/>
              <a:t> </a:t>
            </a:r>
            <a:r>
              <a:rPr lang="en-US" dirty="0" err="1"/>
              <a:t>dugoročnih</a:t>
            </a:r>
            <a:r>
              <a:rPr lang="en-US" dirty="0"/>
              <a:t> </a:t>
            </a:r>
            <a:r>
              <a:rPr lang="en-US" dirty="0" err="1"/>
              <a:t>ciljeva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prilagođavanje</a:t>
            </a:r>
            <a:r>
              <a:rPr lang="en-US" dirty="0"/>
              <a:t> </a:t>
            </a:r>
            <a:r>
              <a:rPr lang="en-US" dirty="0" err="1"/>
              <a:t>tržištu</a:t>
            </a:r>
            <a:r>
              <a:rPr lang="en-US" dirty="0"/>
              <a:t>.</a:t>
            </a:r>
          </a:p>
          <a:p>
            <a:pPr marL="0" indent="0" algn="just">
              <a:buNone/>
              <a:defRPr lang="en-US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170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b="1" dirty="0">
                <a:solidFill>
                  <a:srgbClr val="002060"/>
                </a:solidFill>
              </a:rPr>
              <a:t>INDUSTRIJSKI MENADŽMENT I PREDUZETNIŠTVO: SPOLJAŠNJE OKRUŽENJE, DRUŠTVENA ODGOVORNOST I POSLOVNA ETIKA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Može se reći da je i</a:t>
            </a:r>
            <a:r>
              <a:rPr lang="en-US" dirty="0" err="1"/>
              <a:t>ndustrijski</a:t>
            </a:r>
            <a:r>
              <a:rPr lang="en-US" dirty="0"/>
              <a:t> </a:t>
            </a:r>
            <a:r>
              <a:rPr lang="en-US" dirty="0" err="1"/>
              <a:t>menadžment</a:t>
            </a:r>
            <a:r>
              <a:rPr lang="en-US" dirty="0"/>
              <a:t> </a:t>
            </a:r>
            <a:r>
              <a:rPr lang="en-US" dirty="0" err="1"/>
              <a:t>disciplina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povezuje</a:t>
            </a:r>
            <a:r>
              <a:rPr lang="en-US" dirty="0"/>
              <a:t> </a:t>
            </a:r>
            <a:r>
              <a:rPr lang="en-US" dirty="0" err="1"/>
              <a:t>tehničke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sr-Latn-RS" dirty="0"/>
              <a:t>organizacione</a:t>
            </a:r>
            <a:r>
              <a:rPr lang="en-US" dirty="0"/>
              <a:t> </a:t>
            </a:r>
            <a:r>
              <a:rPr lang="en-US" dirty="0" err="1"/>
              <a:t>aspekte</a:t>
            </a:r>
            <a:r>
              <a:rPr lang="en-US" dirty="0"/>
              <a:t> </a:t>
            </a:r>
            <a:r>
              <a:rPr lang="en-US" dirty="0" err="1"/>
              <a:t>poslovanja</a:t>
            </a:r>
            <a:r>
              <a:rPr lang="en-US" dirty="0"/>
              <a:t>,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ciljem</a:t>
            </a:r>
            <a:r>
              <a:rPr lang="en-US" dirty="0"/>
              <a:t> da se </a:t>
            </a:r>
            <a:r>
              <a:rPr lang="en-US" dirty="0" err="1"/>
              <a:t>obezbedi</a:t>
            </a:r>
            <a:r>
              <a:rPr lang="en-US" dirty="0"/>
              <a:t> </a:t>
            </a:r>
            <a:r>
              <a:rPr lang="en-US" dirty="0" err="1"/>
              <a:t>uspešno</a:t>
            </a:r>
            <a:r>
              <a:rPr lang="en-US" dirty="0"/>
              <a:t> </a:t>
            </a:r>
            <a:r>
              <a:rPr lang="en-US" dirty="0" err="1"/>
              <a:t>funkcionisanje</a:t>
            </a:r>
            <a:r>
              <a:rPr lang="en-US" dirty="0"/>
              <a:t> </a:t>
            </a:r>
            <a:r>
              <a:rPr lang="en-US" dirty="0" err="1"/>
              <a:t>industrijskih</a:t>
            </a:r>
            <a:r>
              <a:rPr lang="en-US" dirty="0"/>
              <a:t> </a:t>
            </a:r>
            <a:r>
              <a:rPr lang="en-US" dirty="0" err="1"/>
              <a:t>organizacija</a:t>
            </a:r>
            <a:r>
              <a:rPr lang="en-US" dirty="0"/>
              <a:t>.</a:t>
            </a:r>
            <a:endParaRPr lang="sr-Latn-RS" dirty="0"/>
          </a:p>
          <a:p>
            <a:r>
              <a:rPr lang="sr-Latn-RS" dirty="0"/>
              <a:t>Industrijski menadžment</a:t>
            </a:r>
            <a:r>
              <a:rPr lang="en-US" dirty="0"/>
              <a:t> je</a:t>
            </a:r>
            <a:r>
              <a:rPr lang="sr-Latn-RS" dirty="0"/>
              <a:t>, prema tome,</a:t>
            </a:r>
            <a:r>
              <a:rPr lang="en-US" dirty="0"/>
              <a:t> </a:t>
            </a:r>
            <a:r>
              <a:rPr lang="en-US" dirty="0" err="1"/>
              <a:t>primena</a:t>
            </a:r>
            <a:r>
              <a:rPr lang="en-US" dirty="0"/>
              <a:t> </a:t>
            </a:r>
            <a:r>
              <a:rPr lang="en-US" dirty="0" err="1"/>
              <a:t>menadžerskih</a:t>
            </a:r>
            <a:r>
              <a:rPr lang="en-US" dirty="0"/>
              <a:t> </a:t>
            </a:r>
            <a:r>
              <a:rPr lang="en-US" dirty="0" err="1"/>
              <a:t>principa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metoda</a:t>
            </a:r>
            <a:r>
              <a:rPr lang="en-US" dirty="0"/>
              <a:t> u </a:t>
            </a:r>
            <a:r>
              <a:rPr lang="en-US" dirty="0" err="1"/>
              <a:t>industrijskom</a:t>
            </a:r>
            <a:r>
              <a:rPr lang="en-US" dirty="0"/>
              <a:t> </a:t>
            </a:r>
            <a:r>
              <a:rPr lang="en-US" dirty="0" err="1"/>
              <a:t>okruženju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se </a:t>
            </a:r>
            <a:r>
              <a:rPr lang="en-US" dirty="0" err="1"/>
              <a:t>unapredila</a:t>
            </a:r>
            <a:r>
              <a:rPr lang="en-US" dirty="0"/>
              <a:t> </a:t>
            </a:r>
            <a:r>
              <a:rPr lang="en-US" b="1" dirty="0" err="1"/>
              <a:t>produktivnost</a:t>
            </a:r>
            <a:r>
              <a:rPr lang="en-US" b="1" dirty="0"/>
              <a:t>, </a:t>
            </a:r>
            <a:r>
              <a:rPr lang="en-US" b="1" dirty="0" err="1"/>
              <a:t>kvalitet</a:t>
            </a:r>
            <a:r>
              <a:rPr lang="en-US" b="1" dirty="0"/>
              <a:t>, </a:t>
            </a:r>
            <a:r>
              <a:rPr lang="en-US" b="1" dirty="0" err="1"/>
              <a:t>inovativnost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konkurentnost</a:t>
            </a:r>
            <a:r>
              <a:rPr lang="en-US" b="1" dirty="0"/>
              <a:t> </a:t>
            </a:r>
            <a:r>
              <a:rPr lang="en-US" b="1" dirty="0" err="1"/>
              <a:t>preduzeća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0165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sz="3600" b="1" dirty="0">
                <a:solidFill>
                  <a:srgbClr val="002060"/>
                </a:solidFill>
              </a:rPr>
              <a:t>INDUSTRIJSKI MENADŽMENT I PREDUZETNIŠTVO: SPOLJAŠNJE OKRUŽENJE, DRUŠTVENA ODGOVORNOST I POSLOVNA ETIKA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11070515" cy="465047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r-Latn-RS" b="1" dirty="0"/>
              <a:t>PREDUZETNIŠTVO:</a:t>
            </a:r>
          </a:p>
          <a:p>
            <a:r>
              <a:rPr lang="en-US" dirty="0"/>
              <a:t>Re</a:t>
            </a:r>
            <a:r>
              <a:rPr lang="sr-Latn-RS" dirty="0"/>
              <a:t>č </a:t>
            </a:r>
            <a:r>
              <a:rPr lang="en-US" b="1" dirty="0" err="1"/>
              <a:t>preduzetni</a:t>
            </a:r>
            <a:r>
              <a:rPr lang="sr-Latn-RS" b="1" dirty="0"/>
              <a:t>š</a:t>
            </a:r>
            <a:r>
              <a:rPr lang="en-US" b="1" dirty="0" err="1"/>
              <a:t>tvo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engleskom</a:t>
            </a:r>
            <a:r>
              <a:rPr lang="en-US" dirty="0"/>
              <a:t> ”entrepreneurship”) </a:t>
            </a:r>
            <a:r>
              <a:rPr lang="en-US" dirty="0" err="1"/>
              <a:t>poti</a:t>
            </a:r>
            <a:r>
              <a:rPr lang="sr-Latn-RS" dirty="0"/>
              <a:t>č</a:t>
            </a:r>
            <a:r>
              <a:rPr lang="en-US" dirty="0"/>
              <a:t>e od </a:t>
            </a:r>
            <a:r>
              <a:rPr lang="en-US" dirty="0" err="1"/>
              <a:t>francuskog</a:t>
            </a:r>
            <a:r>
              <a:rPr lang="en-US" dirty="0"/>
              <a:t> </a:t>
            </a:r>
            <a:r>
              <a:rPr lang="en-US" dirty="0" err="1"/>
              <a:t>glagola</a:t>
            </a:r>
            <a:r>
              <a:rPr lang="en-US" dirty="0"/>
              <a:t> ”</a:t>
            </a:r>
            <a:r>
              <a:rPr lang="en-US" dirty="0" err="1"/>
              <a:t>entreprendre</a:t>
            </a:r>
            <a:r>
              <a:rPr lang="en-US" dirty="0"/>
              <a:t>”,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zna</a:t>
            </a:r>
            <a:r>
              <a:rPr lang="sr-Latn-RS" dirty="0"/>
              <a:t>č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sr-Latn-RS" dirty="0"/>
              <a:t>č</a:t>
            </a:r>
            <a:r>
              <a:rPr lang="en-US" dirty="0" err="1"/>
              <a:t>initi</a:t>
            </a:r>
            <a:r>
              <a:rPr lang="en-US" dirty="0"/>
              <a:t>, pre</a:t>
            </a:r>
            <a:r>
              <a:rPr lang="sr-Latn-RS" dirty="0"/>
              <a:t>d</a:t>
            </a:r>
            <a:r>
              <a:rPr lang="en-US" dirty="0" err="1"/>
              <a:t>uzeti</a:t>
            </a:r>
            <a:r>
              <a:rPr lang="en-US" dirty="0"/>
              <a:t>, </a:t>
            </a:r>
            <a:r>
              <a:rPr lang="en-US" dirty="0" err="1"/>
              <a:t>uraditi</a:t>
            </a:r>
            <a:r>
              <a:rPr lang="en-US" dirty="0"/>
              <a:t> ne</a:t>
            </a:r>
            <a:r>
              <a:rPr lang="sr-Latn-RS" dirty="0"/>
              <a:t>š</a:t>
            </a:r>
            <a:r>
              <a:rPr lang="en-US" dirty="0"/>
              <a:t>to, </a:t>
            </a:r>
            <a:r>
              <a:rPr lang="en-US" dirty="0" err="1"/>
              <a:t>ustremiti</a:t>
            </a:r>
            <a:r>
              <a:rPr lang="en-US" dirty="0"/>
              <a:t> se, </a:t>
            </a:r>
            <a:r>
              <a:rPr lang="en-US" dirty="0" err="1"/>
              <a:t>navaljivati</a:t>
            </a:r>
            <a:r>
              <a:rPr lang="sr-Latn-RS" dirty="0"/>
              <a:t>.</a:t>
            </a:r>
          </a:p>
          <a:p>
            <a:r>
              <a:rPr lang="en-US" i="1" dirty="0" err="1"/>
              <a:t>Preduzetni</a:t>
            </a:r>
            <a:r>
              <a:rPr lang="sr-Latn-RS" i="1" dirty="0"/>
              <a:t>š</a:t>
            </a:r>
            <a:r>
              <a:rPr lang="en-US" i="1" dirty="0" err="1"/>
              <a:t>tvo</a:t>
            </a:r>
            <a:r>
              <a:rPr lang="en-US" i="1" dirty="0"/>
              <a:t>, </a:t>
            </a:r>
            <a:r>
              <a:rPr lang="en-US" i="1" dirty="0" err="1"/>
              <a:t>kao</a:t>
            </a:r>
            <a:r>
              <a:rPr lang="en-US" i="1" dirty="0"/>
              <a:t> </a:t>
            </a:r>
            <a:r>
              <a:rPr lang="en-US" i="1" dirty="0" err="1"/>
              <a:t>praksa</a:t>
            </a:r>
            <a:r>
              <a:rPr lang="en-US" i="1" dirty="0"/>
              <a:t>, </a:t>
            </a:r>
            <a:r>
              <a:rPr lang="en-US" i="1" dirty="0" err="1"/>
              <a:t>podrazumeva</a:t>
            </a:r>
            <a:r>
              <a:rPr lang="en-US" i="1" dirty="0"/>
              <a:t> </a:t>
            </a:r>
            <a:r>
              <a:rPr lang="en-US" i="1" dirty="0" err="1"/>
              <a:t>stvaranje</a:t>
            </a:r>
            <a:r>
              <a:rPr lang="en-US" i="1" dirty="0"/>
              <a:t> </a:t>
            </a:r>
            <a:r>
              <a:rPr lang="en-US" i="1" dirty="0" err="1"/>
              <a:t>novih</a:t>
            </a:r>
            <a:r>
              <a:rPr lang="en-US" i="1" dirty="0"/>
              <a:t> </a:t>
            </a:r>
            <a:r>
              <a:rPr lang="en-US" i="1" dirty="0" err="1"/>
              <a:t>ekonomskih</a:t>
            </a:r>
            <a:r>
              <a:rPr lang="en-US" i="1" dirty="0"/>
              <a:t> </a:t>
            </a:r>
            <a:r>
              <a:rPr lang="en-US" i="1" dirty="0" err="1"/>
              <a:t>organizacija</a:t>
            </a:r>
            <a:r>
              <a:rPr lang="sr-Latn-RS" i="1" dirty="0"/>
              <a:t> </a:t>
            </a:r>
            <a:r>
              <a:rPr lang="en-US" i="1" dirty="0"/>
              <a:t>u </a:t>
            </a:r>
            <a:r>
              <a:rPr lang="en-US" i="1" dirty="0" err="1"/>
              <a:t>cilju</a:t>
            </a:r>
            <a:r>
              <a:rPr lang="en-US" i="1" dirty="0"/>
              <a:t> </a:t>
            </a:r>
            <a:r>
              <a:rPr lang="en-US" i="1" dirty="0" err="1"/>
              <a:t>iskori</a:t>
            </a:r>
            <a:r>
              <a:rPr lang="sr-Latn-RS" i="1" dirty="0"/>
              <a:t>šć</a:t>
            </a:r>
            <a:r>
              <a:rPr lang="en-US" i="1" dirty="0" err="1"/>
              <a:t>avanja</a:t>
            </a:r>
            <a:r>
              <a:rPr lang="en-US" i="1" dirty="0"/>
              <a:t> </a:t>
            </a:r>
            <a:r>
              <a:rPr lang="en-US" i="1" dirty="0" err="1"/>
              <a:t>identifkovanih</a:t>
            </a:r>
            <a:r>
              <a:rPr lang="en-US" i="1" dirty="0"/>
              <a:t> </a:t>
            </a:r>
            <a:r>
              <a:rPr lang="en-US" i="1" dirty="0" err="1"/>
              <a:t>šansi</a:t>
            </a:r>
            <a:r>
              <a:rPr lang="en-US" i="1" dirty="0"/>
              <a:t>, </a:t>
            </a:r>
            <a:r>
              <a:rPr lang="en-US" i="1" dirty="0" err="1"/>
              <a:t>radi</a:t>
            </a:r>
            <a:r>
              <a:rPr lang="en-US" i="1" dirty="0"/>
              <a:t> </a:t>
            </a:r>
            <a:r>
              <a:rPr lang="en-US" i="1" dirty="0" err="1"/>
              <a:t>sticanja</a:t>
            </a:r>
            <a:r>
              <a:rPr lang="en-US" i="1" dirty="0"/>
              <a:t> </a:t>
            </a:r>
            <a:r>
              <a:rPr lang="en-US" i="1" dirty="0" err="1"/>
              <a:t>profita</a:t>
            </a:r>
            <a:r>
              <a:rPr lang="en-US" i="1" dirty="0"/>
              <a:t> (</a:t>
            </a:r>
            <a:r>
              <a:rPr lang="en-US" i="1" dirty="0" err="1"/>
              <a:t>dobiti</a:t>
            </a:r>
            <a:r>
              <a:rPr lang="en-US" i="1" dirty="0"/>
              <a:t>) </a:t>
            </a:r>
            <a:r>
              <a:rPr lang="en-US" i="1" dirty="0" err="1"/>
              <a:t>ili</a:t>
            </a:r>
            <a:r>
              <a:rPr lang="en-US" i="1" dirty="0"/>
              <a:t> </a:t>
            </a:r>
            <a:r>
              <a:rPr lang="en-US" i="1" dirty="0" err="1"/>
              <a:t>rasta</a:t>
            </a:r>
            <a:r>
              <a:rPr lang="en-US" i="1" dirty="0"/>
              <a:t> u</a:t>
            </a:r>
            <a:r>
              <a:rPr lang="sr-Latn-RS" i="1" dirty="0"/>
              <a:t> </a:t>
            </a:r>
            <a:r>
              <a:rPr lang="en-US" i="1" dirty="0" err="1"/>
              <a:t>uslovima</a:t>
            </a:r>
            <a:r>
              <a:rPr lang="en-US" i="1" dirty="0"/>
              <a:t> </a:t>
            </a:r>
            <a:r>
              <a:rPr lang="en-US" i="1" dirty="0" err="1"/>
              <a:t>rizika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nesigurnosti</a:t>
            </a:r>
            <a:r>
              <a:rPr lang="en-US" dirty="0"/>
              <a:t>.</a:t>
            </a:r>
            <a:endParaRPr lang="sr-Latn-RS" dirty="0"/>
          </a:p>
          <a:p>
            <a:r>
              <a:rPr lang="en-US" dirty="0" err="1"/>
              <a:t>Jednu</a:t>
            </a:r>
            <a:r>
              <a:rPr lang="en-US" dirty="0"/>
              <a:t> od </a:t>
            </a:r>
            <a:r>
              <a:rPr lang="sr-Latn-RS" dirty="0"/>
              <a:t>savremenijih</a:t>
            </a:r>
            <a:r>
              <a:rPr lang="en-US" dirty="0"/>
              <a:t> </a:t>
            </a:r>
            <a:r>
              <a:rPr lang="en-US" dirty="0" err="1"/>
              <a:t>definicija</a:t>
            </a:r>
            <a:r>
              <a:rPr lang="en-US" dirty="0"/>
              <a:t> </a:t>
            </a:r>
            <a:r>
              <a:rPr lang="en-US" dirty="0" err="1"/>
              <a:t>preduzetništva</a:t>
            </a:r>
            <a:r>
              <a:rPr lang="en-US" dirty="0"/>
              <a:t> </a:t>
            </a:r>
            <a:r>
              <a:rPr lang="en-US" dirty="0" err="1"/>
              <a:t>iznosi</a:t>
            </a:r>
            <a:r>
              <a:rPr lang="en-US" dirty="0"/>
              <a:t> D</a:t>
            </a:r>
            <a:r>
              <a:rPr lang="sr-Latn-RS" dirty="0"/>
              <a:t>ž</a:t>
            </a:r>
            <a:r>
              <a:rPr lang="en-US" dirty="0" err="1"/>
              <a:t>efri</a:t>
            </a:r>
            <a:r>
              <a:rPr lang="en-US" dirty="0"/>
              <a:t> </a:t>
            </a:r>
            <a:r>
              <a:rPr lang="en-US" dirty="0" err="1"/>
              <a:t>Timons</a:t>
            </a:r>
            <a:r>
              <a:rPr lang="en-US" dirty="0"/>
              <a:t> (Jeffry A. Timmons), </a:t>
            </a:r>
            <a:r>
              <a:rPr lang="en-US" dirty="0" err="1"/>
              <a:t>gde</a:t>
            </a:r>
            <a:r>
              <a:rPr lang="en-US" dirty="0"/>
              <a:t> je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njemu</a:t>
            </a:r>
            <a:r>
              <a:rPr lang="en-US" dirty="0"/>
              <a:t> </a:t>
            </a:r>
            <a:r>
              <a:rPr lang="en-US" i="1" dirty="0" err="1"/>
              <a:t>preduzetništvo</a:t>
            </a:r>
            <a:r>
              <a:rPr lang="en-US" i="1" dirty="0"/>
              <a:t> </a:t>
            </a:r>
            <a:r>
              <a:rPr lang="en-US" i="1" dirty="0" err="1"/>
              <a:t>sposobnost</a:t>
            </a:r>
            <a:r>
              <a:rPr lang="en-US" i="1" dirty="0"/>
              <a:t> </a:t>
            </a:r>
            <a:r>
              <a:rPr lang="en-US" i="1" dirty="0" err="1"/>
              <a:t>kreiranja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stvaranja</a:t>
            </a:r>
            <a:r>
              <a:rPr lang="en-US" i="1" dirty="0"/>
              <a:t> </a:t>
            </a:r>
            <a:r>
              <a:rPr lang="en-US" i="1" dirty="0" err="1"/>
              <a:t>vizije</a:t>
            </a:r>
            <a:br>
              <a:rPr lang="en-US" i="1" dirty="0"/>
            </a:br>
            <a:r>
              <a:rPr lang="en-US" i="1" dirty="0" err="1"/>
              <a:t>praktično</a:t>
            </a:r>
            <a:r>
              <a:rPr lang="en-US" i="1" dirty="0"/>
              <a:t> </a:t>
            </a:r>
            <a:r>
              <a:rPr lang="en-US" i="1" dirty="0" err="1"/>
              <a:t>ni</a:t>
            </a:r>
            <a:r>
              <a:rPr lang="en-US" i="1" dirty="0"/>
              <a:t> </a:t>
            </a:r>
            <a:r>
              <a:rPr lang="en-US" i="1" dirty="0" err="1"/>
              <a:t>iz</a:t>
            </a:r>
            <a:r>
              <a:rPr lang="en-US" i="1" dirty="0"/>
              <a:t> </a:t>
            </a:r>
            <a:r>
              <a:rPr lang="en-US" i="1" dirty="0" err="1"/>
              <a:t>čega</a:t>
            </a:r>
            <a:r>
              <a:rPr lang="en-US" i="1" dirty="0"/>
              <a:t> - </a:t>
            </a:r>
            <a:r>
              <a:rPr lang="en-US" i="1" dirty="0" err="1"/>
              <a:t>kao</a:t>
            </a:r>
            <a:r>
              <a:rPr lang="en-US" i="1" dirty="0"/>
              <a:t> </a:t>
            </a:r>
            <a:r>
              <a:rPr lang="en-US" i="1" dirty="0" err="1"/>
              <a:t>ljudski</a:t>
            </a:r>
            <a:r>
              <a:rPr lang="en-US" i="1" dirty="0"/>
              <a:t> </a:t>
            </a:r>
            <a:r>
              <a:rPr lang="en-US" i="1" dirty="0" err="1"/>
              <a:t>kreativan</a:t>
            </a:r>
            <a:r>
              <a:rPr lang="en-US" i="1" dirty="0"/>
              <a:t> </a:t>
            </a:r>
            <a:r>
              <a:rPr lang="en-US" i="1" dirty="0" err="1"/>
              <a:t>čin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primen</a:t>
            </a:r>
            <a:r>
              <a:rPr lang="sr-Latn-RS" i="1" dirty="0"/>
              <a:t>a</a:t>
            </a:r>
            <a:r>
              <a:rPr lang="en-US" i="1" dirty="0"/>
              <a:t> </a:t>
            </a:r>
            <a:r>
              <a:rPr lang="sr-Latn-RS" i="1" dirty="0"/>
              <a:t>resursa</a:t>
            </a:r>
            <a:r>
              <a:rPr lang="en-US" i="1" dirty="0"/>
              <a:t> za </a:t>
            </a:r>
            <a:r>
              <a:rPr lang="en-US" i="1" dirty="0" err="1"/>
              <a:t>iniciranje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izgradnju</a:t>
            </a:r>
            <a:r>
              <a:rPr lang="en-US" i="1" dirty="0"/>
              <a:t> </a:t>
            </a:r>
            <a:r>
              <a:rPr lang="en-US" i="1" dirty="0" err="1"/>
              <a:t>preduze</a:t>
            </a:r>
            <a:r>
              <a:rPr lang="sr-Latn-RS" i="1" dirty="0"/>
              <a:t>ć</a:t>
            </a:r>
            <a:r>
              <a:rPr lang="en-US" i="1" dirty="0"/>
              <a:t>a </a:t>
            </a:r>
            <a:r>
              <a:rPr lang="en-US" i="1" dirty="0" err="1"/>
              <a:t>ili</a:t>
            </a:r>
            <a:r>
              <a:rPr lang="en-US" i="1" dirty="0"/>
              <a:t> </a:t>
            </a:r>
            <a:r>
              <a:rPr lang="en-US" i="1" dirty="0" err="1"/>
              <a:t>organizacije</a:t>
            </a:r>
            <a:r>
              <a:rPr lang="en-US" i="1" dirty="0"/>
              <a:t> </a:t>
            </a:r>
            <a:r>
              <a:rPr lang="en-US" dirty="0"/>
              <a:t>[1]. </a:t>
            </a:r>
            <a:endParaRPr lang="sr-Latn-RS" dirty="0"/>
          </a:p>
          <a:p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Timonsu</a:t>
            </a:r>
            <a:r>
              <a:rPr lang="en-US" dirty="0"/>
              <a:t> </a:t>
            </a:r>
            <a:r>
              <a:rPr lang="en-US" dirty="0" err="1"/>
              <a:t>preduzetnička</a:t>
            </a:r>
            <a:r>
              <a:rPr lang="en-US" dirty="0"/>
              <a:t> </a:t>
            </a:r>
            <a:r>
              <a:rPr lang="en-US" dirty="0" err="1"/>
              <a:t>vizija</a:t>
            </a:r>
            <a:r>
              <a:rPr lang="en-US" dirty="0"/>
              <a:t> </a:t>
            </a:r>
            <a:r>
              <a:rPr lang="en-US" dirty="0" err="1"/>
              <a:t>podrazumeva</a:t>
            </a:r>
            <a:r>
              <a:rPr lang="sr-Latn-RS" dirty="0"/>
              <a:t> ž</a:t>
            </a:r>
            <a:r>
              <a:rPr lang="en-US" dirty="0" err="1"/>
              <a:t>elju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preuzimanje</a:t>
            </a:r>
            <a:r>
              <a:rPr lang="en-US" dirty="0"/>
              <a:t> </a:t>
            </a:r>
            <a:r>
              <a:rPr lang="en-US" dirty="0" err="1"/>
              <a:t>proračunatih</a:t>
            </a:r>
            <a:r>
              <a:rPr lang="en-US" dirty="0"/>
              <a:t> </a:t>
            </a:r>
            <a:r>
              <a:rPr lang="en-US" dirty="0" err="1"/>
              <a:t>ličnih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finansijskih</a:t>
            </a:r>
            <a:r>
              <a:rPr lang="en-US" dirty="0"/>
              <a:t> </a:t>
            </a:r>
            <a:r>
              <a:rPr lang="en-US" dirty="0" err="1"/>
              <a:t>rizika</a:t>
            </a:r>
            <a:r>
              <a:rPr lang="en-US" dirty="0"/>
              <a:t>, </a:t>
            </a:r>
            <a:r>
              <a:rPr lang="en-US" dirty="0" err="1"/>
              <a:t>tako</a:t>
            </a:r>
            <a:r>
              <a:rPr lang="sr-Latn-RS" dirty="0"/>
              <a:t>đ</a:t>
            </a:r>
            <a:r>
              <a:rPr lang="en-US" dirty="0"/>
              <a:t>e, </a:t>
            </a:r>
            <a:r>
              <a:rPr lang="en-US" dirty="0" err="1"/>
              <a:t>podrazumeva</a:t>
            </a:r>
            <a:r>
              <a:rPr lang="sr-Latn-RS" dirty="0"/>
              <a:t> </a:t>
            </a:r>
            <a:r>
              <a:rPr lang="en-US" dirty="0" err="1"/>
              <a:t>preduzimanje</a:t>
            </a:r>
            <a:r>
              <a:rPr lang="en-US" dirty="0"/>
              <a:t> </a:t>
            </a:r>
            <a:r>
              <a:rPr lang="en-US" dirty="0" err="1"/>
              <a:t>svih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sr-Latn-RS" dirty="0"/>
              <a:t>ć</a:t>
            </a:r>
            <a:r>
              <a:rPr lang="en-US" dirty="0" err="1"/>
              <a:t>ih</a:t>
            </a:r>
            <a:r>
              <a:rPr lang="en-US" dirty="0"/>
              <a:t> </a:t>
            </a:r>
            <a:r>
              <a:rPr lang="en-US" dirty="0" err="1"/>
              <a:t>napora</a:t>
            </a:r>
            <a:r>
              <a:rPr lang="en-US" dirty="0"/>
              <a:t> </a:t>
            </a:r>
            <a:r>
              <a:rPr lang="en-US" dirty="0" err="1"/>
              <a:t>radi</a:t>
            </a:r>
            <a:r>
              <a:rPr lang="en-US" dirty="0"/>
              <a:t> </a:t>
            </a:r>
            <a:r>
              <a:rPr lang="en-US" dirty="0" err="1"/>
              <a:t>smanjenja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sr-Latn-RS" dirty="0"/>
              <a:t>ć</a:t>
            </a:r>
            <a:r>
              <a:rPr lang="en-US" dirty="0" err="1"/>
              <a:t>nosti</a:t>
            </a:r>
            <a:r>
              <a:rPr lang="en-US" dirty="0"/>
              <a:t> </a:t>
            </a:r>
            <a:r>
              <a:rPr lang="en-US" dirty="0" err="1"/>
              <a:t>propadanja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5934670"/>
            <a:ext cx="8176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Timmons, J.A. (2009). New Venture Creation: Entrepreneurship for the 21st Century.</a:t>
            </a:r>
            <a:r>
              <a:rPr lang="sr-Latn-RS" dirty="0"/>
              <a:t> </a:t>
            </a:r>
          </a:p>
          <a:p>
            <a:r>
              <a:rPr lang="en-GB" dirty="0"/>
              <a:t>New York, NY: McGraw-Hill Irwin. </a:t>
            </a: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217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3600" b="1" dirty="0">
                <a:solidFill>
                  <a:srgbClr val="002060"/>
                </a:solidFill>
              </a:rPr>
              <a:t>INDUSTRIJSKI MENADŽMENT I PREDUZETNIŠTVO: SPOLJAŠNJE OKRUŽENJE, DRUŠTVENA ODGOVORNOST I POSLOVNA ETIKA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Još jedna od definicija </a:t>
            </a:r>
            <a:r>
              <a:rPr lang="sr-Latn-RS" b="1" dirty="0"/>
              <a:t>preduzetništva</a:t>
            </a:r>
            <a:r>
              <a:rPr lang="sr-Latn-RS" dirty="0"/>
              <a:t>, podrazumeva da su to poslovne aktivnosti koje sprovodi </a:t>
            </a:r>
            <a:r>
              <a:rPr lang="sr-Latn-RS" b="1" dirty="0"/>
              <a:t>preduzetnik</a:t>
            </a:r>
            <a:r>
              <a:rPr lang="sr-Latn-RS" dirty="0"/>
              <a:t>.</a:t>
            </a:r>
          </a:p>
          <a:p>
            <a:r>
              <a:rPr lang="sr-Latn-RS" dirty="0"/>
              <a:t>Pri tome, pod preduzetnikom se podrazumeva: </a:t>
            </a:r>
            <a:r>
              <a:rPr lang="en-US" i="1" dirty="0"/>
              <a:t>lice </a:t>
            </a:r>
            <a:r>
              <a:rPr lang="en-US" i="1" dirty="0" err="1"/>
              <a:t>koje</a:t>
            </a:r>
            <a:r>
              <a:rPr lang="en-US" i="1" dirty="0"/>
              <a:t> </a:t>
            </a:r>
            <a:r>
              <a:rPr lang="en-US" i="1" dirty="0" err="1"/>
              <a:t>organizuje</a:t>
            </a:r>
            <a:r>
              <a:rPr lang="en-US" i="1" dirty="0"/>
              <a:t> </a:t>
            </a:r>
            <a:r>
              <a:rPr lang="en-US" i="1" dirty="0" err="1"/>
              <a:t>neki</a:t>
            </a:r>
            <a:r>
              <a:rPr lang="en-US" i="1" dirty="0"/>
              <a:t> </a:t>
            </a:r>
            <a:r>
              <a:rPr lang="en-US" i="1" dirty="0" err="1"/>
              <a:t>posao</a:t>
            </a:r>
            <a:r>
              <a:rPr lang="en-US" i="1" dirty="0"/>
              <a:t> </a:t>
            </a:r>
            <a:r>
              <a:rPr lang="en-US" i="1" dirty="0" err="1"/>
              <a:t>sa</a:t>
            </a:r>
            <a:r>
              <a:rPr lang="en-US" i="1" dirty="0"/>
              <a:t> </a:t>
            </a:r>
            <a:r>
              <a:rPr lang="en-US" i="1" dirty="0" err="1"/>
              <a:t>ciljem</a:t>
            </a:r>
            <a:r>
              <a:rPr lang="sr-Latn-RS" i="1" dirty="0"/>
              <a:t> </a:t>
            </a:r>
            <a:r>
              <a:rPr lang="en-US" i="1" dirty="0"/>
              <a:t>da </a:t>
            </a:r>
            <a:r>
              <a:rPr lang="sr-Latn-RS" i="1" dirty="0"/>
              <a:t>ostvari</a:t>
            </a:r>
            <a:r>
              <a:rPr lang="en-US" i="1" dirty="0"/>
              <a:t> </a:t>
            </a:r>
            <a:r>
              <a:rPr lang="en-US" i="1" dirty="0" err="1"/>
              <a:t>dobit</a:t>
            </a:r>
            <a:r>
              <a:rPr lang="en-US" i="1" dirty="0"/>
              <a:t>, </a:t>
            </a:r>
            <a:r>
              <a:rPr lang="en-US" i="1" dirty="0" err="1"/>
              <a:t>ali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snosi</a:t>
            </a:r>
            <a:r>
              <a:rPr lang="en-US" i="1" dirty="0"/>
              <a:t> </a:t>
            </a:r>
            <a:r>
              <a:rPr lang="en-US" i="1" dirty="0" err="1"/>
              <a:t>rizik</a:t>
            </a:r>
            <a:r>
              <a:rPr lang="en-US" i="1" dirty="0"/>
              <a:t> tog </a:t>
            </a:r>
            <a:r>
              <a:rPr lang="en-US" i="1" dirty="0" err="1"/>
              <a:t>posla</a:t>
            </a:r>
            <a:r>
              <a:rPr lang="en-US" dirty="0"/>
              <a:t>,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stalno</a:t>
            </a:r>
            <a:r>
              <a:rPr lang="en-US" dirty="0"/>
              <a:t> </a:t>
            </a:r>
            <a:r>
              <a:rPr lang="en-US" dirty="0" err="1"/>
              <a:t>inovira</a:t>
            </a:r>
            <a:r>
              <a:rPr lang="en-US" dirty="0"/>
              <a:t>, </a:t>
            </a:r>
            <a:r>
              <a:rPr lang="en-US" dirty="0" err="1"/>
              <a:t>stvara</a:t>
            </a:r>
            <a:r>
              <a:rPr lang="sr-Latn-RS" dirty="0"/>
              <a:t> i prepoznaje</a:t>
            </a:r>
            <a:r>
              <a:rPr lang="en-US" dirty="0"/>
              <a:t> </a:t>
            </a:r>
            <a:r>
              <a:rPr lang="sr-Latn-RS" dirty="0"/>
              <a:t>š</a:t>
            </a:r>
            <a:r>
              <a:rPr lang="en-US" dirty="0" err="1"/>
              <a:t>anse</a:t>
            </a:r>
            <a:r>
              <a:rPr lang="en-US" dirty="0"/>
              <a:t>,</a:t>
            </a:r>
            <a:r>
              <a:rPr lang="sr-Latn-RS" dirty="0"/>
              <a:t> </a:t>
            </a:r>
            <a:r>
              <a:rPr lang="en-US" dirty="0" err="1"/>
              <a:t>izbegava</a:t>
            </a:r>
            <a:r>
              <a:rPr lang="en-US" dirty="0"/>
              <a:t> </a:t>
            </a:r>
            <a:r>
              <a:rPr lang="en-US" dirty="0" err="1"/>
              <a:t>rizike</a:t>
            </a:r>
            <a:r>
              <a:rPr lang="en-US" dirty="0"/>
              <a:t>, </a:t>
            </a:r>
            <a:r>
              <a:rPr lang="en-US" dirty="0" err="1"/>
              <a:t>uo</a:t>
            </a:r>
            <a:r>
              <a:rPr lang="sr-Latn-RS" dirty="0"/>
              <a:t>č</a:t>
            </a:r>
            <a:r>
              <a:rPr lang="en-US" dirty="0"/>
              <a:t>ava </a:t>
            </a:r>
            <a:r>
              <a:rPr lang="en-US" dirty="0" err="1"/>
              <a:t>pretnje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sr-Latn-RS" dirty="0"/>
              <a:t>ž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nove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sr-Latn-RS" dirty="0"/>
              <a:t>ć</a:t>
            </a:r>
            <a:r>
              <a:rPr lang="en-US" dirty="0" err="1"/>
              <a:t>nosti</a:t>
            </a:r>
            <a:r>
              <a:rPr lang="en-US" dirty="0"/>
              <a:t>, </a:t>
            </a:r>
            <a:r>
              <a:rPr lang="en-US" dirty="0" err="1"/>
              <a:t>poseduje</a:t>
            </a:r>
            <a:r>
              <a:rPr lang="en-US" dirty="0"/>
              <a:t>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zna</a:t>
            </a:r>
            <a:r>
              <a:rPr lang="sr-Latn-RS" dirty="0"/>
              <a:t>č</a:t>
            </a:r>
            <a:r>
              <a:rPr lang="en-US" dirty="0" err="1"/>
              <a:t>ajnu</a:t>
            </a:r>
            <a:r>
              <a:rPr lang="en-US" dirty="0"/>
              <a:t> </a:t>
            </a:r>
            <a:r>
              <a:rPr lang="en-US" dirty="0" err="1"/>
              <a:t>organizacionu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sr-Latn-RS" dirty="0"/>
              <a:t>š</a:t>
            </a:r>
            <a:r>
              <a:rPr lang="en-US" dirty="0" err="1"/>
              <a:t>tinu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se </a:t>
            </a:r>
            <a:r>
              <a:rPr lang="en-US" dirty="0" err="1"/>
              <a:t>naziva</a:t>
            </a:r>
            <a:r>
              <a:rPr lang="en-US" dirty="0"/>
              <a:t> </a:t>
            </a:r>
            <a:r>
              <a:rPr lang="en-US" dirty="0" err="1"/>
              <a:t>preduzetni</a:t>
            </a:r>
            <a:r>
              <a:rPr lang="sr-Latn-RS" dirty="0"/>
              <a:t>š</a:t>
            </a:r>
            <a:r>
              <a:rPr lang="en-US" dirty="0" err="1"/>
              <a:t>tvo</a:t>
            </a:r>
            <a:r>
              <a:rPr lang="sr-Latn-RS" dirty="0"/>
              <a:t>.</a:t>
            </a:r>
            <a:r>
              <a:rPr lang="en-US" dirty="0"/>
              <a:t> </a:t>
            </a:r>
            <a:endParaRPr lang="sr-Latn-RS" dirty="0"/>
          </a:p>
          <a:p>
            <a:pPr marL="0" indent="0">
              <a:buNone/>
            </a:pPr>
            <a:br>
              <a:rPr lang="en-US" dirty="0"/>
            </a:br>
            <a:r>
              <a:rPr lang="sr-Latn-R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406305"/>
      </p:ext>
    </p:extLst>
  </p:cSld>
  <p:clrMapOvr>
    <a:masterClrMapping/>
  </p:clrMapOvr>
</p:sld>
</file>

<file path=ppt/theme/theme1.xml><?xml version="1.0" encoding="utf-8"?>
<a:theme xmlns:a="http://schemas.openxmlformats.org/drawingml/2006/main" name="ie 16 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e 16 9" id="{576E9A8D-BB38-4D95-A36F-DF7C8086BD01}" vid="{49606A15-62B4-4A0C-88AF-796A0652F4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2003</TotalTime>
  <Words>3415</Words>
  <Application>Microsoft Office PowerPoint</Application>
  <PresentationFormat>Widescreen</PresentationFormat>
  <Paragraphs>220</Paragraphs>
  <Slides>36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ie 16 9</vt:lpstr>
      <vt:lpstr>Visio</vt:lpstr>
      <vt:lpstr>INDUSTRIJSKI MENADŽMENT</vt:lpstr>
      <vt:lpstr>Raspored poena</vt:lpstr>
      <vt:lpstr>Sadržaj predmeta</vt:lpstr>
      <vt:lpstr>INDUSTRIJSKI MENADŽMENT I PREDUZETNIŠTVO: SPOLJAŠNJE OKRUŽENJE, DRUŠTVENA ODGOVORNOST I POSLOVNA ETIKA</vt:lpstr>
      <vt:lpstr>INDUSTRIJSKI MENADŽMENT I PREDUZETNIŠTVO: SPOLJAŠNJE OKRUŽENJE, DRUŠTVENA ODGOVORNOST I POSLOVNA ETIKA</vt:lpstr>
      <vt:lpstr>INDUSTRIJSKI MENADŽMENT I PREDUZETNIŠTVO: SPOLJAŠNJE OKRUŽENJE, DRUŠTVENA ODGOVORNOST I POSLOVNA ETIKA</vt:lpstr>
      <vt:lpstr>INDUSTRIJSKI MENADŽMENT I PREDUZETNIŠTVO: SPOLJAŠNJE OKRUŽENJE, DRUŠTVENA ODGOVORNOST I POSLOVNA ETIKA</vt:lpstr>
      <vt:lpstr>INDUSTRIJSKI MENADŽMENT I PREDUZETNIŠTVO: SPOLJAŠNJE OKRUŽENJE, DRUŠTVENA ODGOVORNOST I POSLOVNA ETIKA</vt:lpstr>
      <vt:lpstr>INDUSTRIJSKI MENADŽMENT I PREDUZETNIŠTVO: SPOLJAŠNJE OKRUŽENJE, DRUŠTVENA ODGOVORNOST I POSLOVNA ETIKA</vt:lpstr>
      <vt:lpstr>INDUSTRIJSKI MENADŽMENT I PREDUZETNIŠTVO: SPOLJAŠNJE OKRUŽENJE, DRUŠTVENA ODGOVORNOST I POSLOVNA ETIKA</vt:lpstr>
      <vt:lpstr>INDUSTRIJSKI MENADŽMENT I PREDUZETNIŠTVO: SPOLJAŠNJE OKRUŽENJE, DRUŠTVENA ODGOVORNOST I POSLOVNA ETIKA</vt:lpstr>
      <vt:lpstr>INDUSTRIJSKI MENADŽMENT I PREDUZETNIŠTVO: SPOLJAŠNJE OKRUŽENJE, DRUŠTVENA ODGOVORNOST I POSLOVNA ETIKA</vt:lpstr>
      <vt:lpstr>INDUSTRIJSKI MENADŽMENT I PREDUZETNIŠTVO: SPOLJAŠNJE OKRUŽENJE, DRUŠTVENA ODGOVORNOST I POSLOVNA ETIKA</vt:lpstr>
      <vt:lpstr>INDUSTRIJSKI MENADŽMENT I PREDUZETNIŠTVO: SPOLJAŠNJE OKRUŽENJE, DRUŠTVENA ODGOVORNOST I POSLOVNA ETIKA</vt:lpstr>
      <vt:lpstr>INDUSTRIJSKI MENADŽMENT I PREDUZETNIŠTVO: SPOLJAŠNJE OKRUŽENJE, DRUŠTVENA ODGOVORNOST I POSLOVNA ETIKA</vt:lpstr>
      <vt:lpstr>INDUSTRIJSKI MENADŽMENT I PREDUZETNIŠTVO: SPOLJAŠNJE OKRUŽENJE, DRUŠTVENA ODGOVORNOST I POSLOVNA ETIKA</vt:lpstr>
      <vt:lpstr>INDUSTRIJSKI MENADŽMENT I PREDUZETNIŠTVO: SPOLJAŠNJE OKRUŽENJE, DRUŠTVENA ODGOVORNOST I POSLOVNA ETIKA</vt:lpstr>
      <vt:lpstr>PowerPoint Presentation</vt:lpstr>
      <vt:lpstr>INDUSTRIJSKI MENADŽMENT I PREDUZETNIŠTVO: SPOLJAŠNJE OKRUŽENJE, DRUŠTVENA ODGOVORNOST I POSLOVNA ETIKA</vt:lpstr>
      <vt:lpstr>INDUSTRIJSKI MENADŽMENT I PREDUZETNIŠTVO: SPOLJAŠNJE OKRUŽENJE, DRUŠTVENA ODGOVORNOST I POSLOVNA ETIKA</vt:lpstr>
      <vt:lpstr>INDUSTRIJSKI MENADŽMENT I PREDUZETNIŠTVO: SPOLJAŠNJE OKRUŽENJE, DRUŠTVENA ODGOVORNOST I POSLOVNA ETIKA</vt:lpstr>
      <vt:lpstr>INDUSTRIJSKI MENADŽMENT I PREDUZETNIŠTVO: SPOLJAŠNJE OKRUŽENJE, DRUŠTVENA ODGOVORNOST I POSLOVNA ETIKA</vt:lpstr>
      <vt:lpstr>INDUSTRIJSKI MENADŽMENT I PREDUZETNIŠTVO: SPOLJAŠNJE OKRUŽENJE, DRUŠTVENA ODGOVORNOST I POSLOVNA ETIKA</vt:lpstr>
      <vt:lpstr>INDUSTRIJSKI MENADŽMENT I PREDUZETNIŠTVO: SPOLJAŠNJE OKRUŽENJE, DRUŠTVENA ODGOVORNOST I POSLOVNA ETIKA</vt:lpstr>
      <vt:lpstr>INDUSTRIJSKI MENADŽMENT I PREDUZETNIŠTVO: SPOLJAŠNJE OKRUŽENJE, DRUŠTVENA ODGOVORNOST I POSLOVNA ETIKA</vt:lpstr>
      <vt:lpstr>INDUSTRIJSKI MENADŽMENT I PREDUZETNIŠTVO: SPOLJAŠNJE OKRUŽENJE, DRUŠTVENA ODGOVORNOST I POSLOVNA ETIKA</vt:lpstr>
      <vt:lpstr>INDUSTRIJSKI MENADŽMENT I PREDUZETNIŠTVO: SPOLJAŠNJE OKRUŽENJE, DRUŠTVENA ODGOVORNOST I POSLOVNA ETIKA</vt:lpstr>
      <vt:lpstr>INDUSTRIJSKI MENADŽMENT I PREDUZETNIŠTVO: SPOLJAŠNJE OKRUŽENJE, DRUŠTVENA ODGOVORNOST I POSLOVNA ETIKA</vt:lpstr>
      <vt:lpstr>Proizvodi kao sredstva ispunjavanja ljudskih potreba ili rešavanje izazova</vt:lpstr>
      <vt:lpstr>Proizvodi kao sredstva ispunjavanja ljudskih potreba ili rešavanje izazova</vt:lpstr>
      <vt:lpstr>Proizvodi kao sredstva ispunjavanja ljudskih potreba ili rešavanje izazova</vt:lpstr>
      <vt:lpstr>Proizvodi kao sredstva ispunjavanja ljudskih potreba ili rešavanje izazova</vt:lpstr>
      <vt:lpstr>Proizvodi kao sredstva ispunjavanja ljudskih potreba ili rešavanje izazova</vt:lpstr>
      <vt:lpstr>Proizvodi kao sredstva ispunjavanja ljudskih potreba ili rešavanje izazova</vt:lpstr>
      <vt:lpstr>Proizvodi kao sredstva ispunjavanja ljudskih potreba ili rešavanje izazova</vt:lpstr>
      <vt:lpstr>Zadatak za studente/rad na predavanju-vežbama: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INDUSTRIJSKI MENADŽMENT</dc:title>
  <dc:creator>PC</dc:creator>
  <cp:lastModifiedBy>ivan mihajlovic</cp:lastModifiedBy>
  <cp:revision>230</cp:revision>
  <dcterms:created xsi:type="dcterms:W3CDTF">2022-07-11T09:53:31Z</dcterms:created>
  <dcterms:modified xsi:type="dcterms:W3CDTF">2025-11-14T06:49:16Z</dcterms:modified>
</cp:coreProperties>
</file>