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99" r:id="rId3"/>
    <p:sldId id="257" r:id="rId4"/>
    <p:sldId id="258" r:id="rId5"/>
    <p:sldId id="264" r:id="rId6"/>
    <p:sldId id="260" r:id="rId7"/>
    <p:sldId id="261" r:id="rId8"/>
    <p:sldId id="262" r:id="rId9"/>
    <p:sldId id="263" r:id="rId10"/>
    <p:sldId id="269" r:id="rId11"/>
    <p:sldId id="270" r:id="rId12"/>
    <p:sldId id="267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66" r:id="rId27"/>
    <p:sldId id="284" r:id="rId28"/>
    <p:sldId id="285" r:id="rId29"/>
    <p:sldId id="286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287" r:id="rId38"/>
    <p:sldId id="288" r:id="rId39"/>
    <p:sldId id="290" r:id="rId40"/>
    <p:sldId id="28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2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4532" autoAdjust="0"/>
  </p:normalViewPr>
  <p:slideViewPr>
    <p:cSldViewPr snapToGrid="0">
      <p:cViewPr varScale="1">
        <p:scale>
          <a:sx n="117" d="100"/>
          <a:sy n="117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7-05T12:01:49.13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  <p:cm authorId="1" dt="2022-07-05T12:01:55.181" idx="2">
    <p:pos x="106" y="106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EE7D2-FCE5-4D5F-AC00-601DBBD88AC7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8A310-2C94-4F12-8FDE-4BB8842CA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59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navedenom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primeru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donosiocima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odluka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lokacije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građevinskog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zemljišta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značajno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većim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težinskim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koeficijentom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(4)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odnosu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pristup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aerodromu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vrednost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koeficijenta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Latn-R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nakon što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izvrši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dodeljivanje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težinskih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koeficijenata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važnim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kriterijumima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odluku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ocenjivanje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potencijalnih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lokacija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svakom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primeru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predstavljenom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sr-Latn-R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abeli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razmatrane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lokacije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označene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A,B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ocenjivanje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svakog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faktora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za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svaku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lokacija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bodovnoj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0 – 100.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Konačno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selekcija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najadekvatnije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lokacije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nakon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sumiraju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ukupne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vrednosti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ocena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svake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razmatranih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lokacija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svakog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faktora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pomnože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težinskim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koeficijentima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svaku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potencijalnu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lokaciju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dobija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ukupan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razmatranom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primeru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najoptimalnija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lokacija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lokacija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ukupnu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vrednost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jednaku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605,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odnosu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lokaciju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niže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rangirane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A310-2C94-4F12-8FDE-4BB8842CAE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83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18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EE789-902F-49C8-85D5-A2A7BCFDC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B9BF6-115D-4247-B536-96FCEC33A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2D5DC-CBB4-483B-A8B8-1943028C2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BBF4-44DD-4BD5-B6D6-726FFBDE6227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3618F-6234-4A98-9136-573C469A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FF160-5282-45E2-8A54-CE8E8727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ECC1-4630-4DE7-B0F3-AB7FC654B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7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74CB7-415D-4340-A197-2E27F06FA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7B5AD-2C03-41D5-8C50-5CF5D88E2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B84F8-07D4-4197-9973-D373096B2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BBF4-44DD-4BD5-B6D6-726FFBDE6227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2D030-2C18-4F0E-9F8E-883FB0A73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B2294-E5F1-4E32-AB5D-51ADFAD6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ECC1-4630-4DE7-B0F3-AB7FC654B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8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3BA34-2549-4266-B4E3-CA1BCE104F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84FCC-8B78-450A-A98B-43E6A52C6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2" b="85185"/>
          <a:stretch/>
        </p:blipFill>
        <p:spPr>
          <a:xfrm>
            <a:off x="10474036" y="0"/>
            <a:ext cx="1717964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/>
          <a:stretch/>
        </p:blipFill>
        <p:spPr>
          <a:xfrm>
            <a:off x="0" y="0"/>
            <a:ext cx="402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3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cosovic@mas.bg.ac.rs" TargetMode="External"/><Relationship Id="rId2" Type="http://schemas.openxmlformats.org/officeDocument/2006/relationships/hyperlink" Target="mailto:imihajlovic@mas.bg.ac.r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cosovic@mas.bg.ac.rs" TargetMode="External"/><Relationship Id="rId2" Type="http://schemas.openxmlformats.org/officeDocument/2006/relationships/hyperlink" Target="mailto:imihajlovic@mas.bg.ac.rs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0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7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9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0DDA-8E38-4B18-A6F7-053AF0E1A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Industrijsko</a:t>
            </a:r>
            <a:r>
              <a:rPr lang="en-US" dirty="0"/>
              <a:t> in</a:t>
            </a:r>
            <a:r>
              <a:rPr lang="sr-Latn-RS" dirty="0"/>
              <a:t>ženjerstvo – projektovanje i praksa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C2343-090B-49A7-9FD3-6233923F33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i="1" dirty="0"/>
              <a:t>Prof. Dr Ivan Mihajlović</a:t>
            </a:r>
            <a:r>
              <a:rPr lang="en-US" i="1" dirty="0"/>
              <a:t>, </a:t>
            </a:r>
            <a:r>
              <a:rPr lang="sr-Latn-RS" i="1" dirty="0">
                <a:hlinkClick r:id="rId2"/>
              </a:rPr>
              <a:t>imihajlovic</a:t>
            </a:r>
            <a:r>
              <a:rPr lang="en-US" i="1" dirty="0">
                <a:hlinkClick r:id="rId2"/>
              </a:rPr>
              <a:t>@mas.bg.ac.rs</a:t>
            </a:r>
            <a:r>
              <a:rPr lang="en-US" i="1" dirty="0"/>
              <a:t>, </a:t>
            </a:r>
            <a:r>
              <a:rPr lang="en-US" i="1" dirty="0" err="1"/>
              <a:t>kabinet</a:t>
            </a:r>
            <a:r>
              <a:rPr lang="en-US" i="1" dirty="0"/>
              <a:t>: 401</a:t>
            </a:r>
          </a:p>
          <a:p>
            <a:r>
              <a:rPr lang="sr-Latn-RS" i="1" dirty="0"/>
              <a:t>Asistent Ermina Ćosović, </a:t>
            </a:r>
            <a:r>
              <a:rPr lang="en-US" i="1" u="sng" dirty="0">
                <a:hlinkClick r:id="rId3"/>
              </a:rPr>
              <a:t>ecosovic@mas.bg.ac.rs</a:t>
            </a:r>
            <a:r>
              <a:rPr lang="en-US" u="sng" dirty="0"/>
              <a:t> </a:t>
            </a:r>
            <a:r>
              <a:rPr lang="sr-Latn-RS" i="1" dirty="0"/>
              <a:t>, kabinet: 406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8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AC4DF8B-3B74-415B-B3AD-3DB5BC971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A6C1D11-0DFA-451C-B005-5B92C6D600BA}"/>
              </a:ext>
            </a:extLst>
          </p:cNvPr>
          <p:cNvGrpSpPr/>
          <p:nvPr/>
        </p:nvGrpSpPr>
        <p:grpSpPr>
          <a:xfrm>
            <a:off x="1559378" y="638175"/>
            <a:ext cx="7956097" cy="6146346"/>
            <a:chOff x="1559378" y="73479"/>
            <a:chExt cx="8156121" cy="6711042"/>
          </a:xfrm>
        </p:grpSpPr>
        <p:graphicFrame>
          <p:nvGraphicFramePr>
            <p:cNvPr id="5" name="Object 4" descr="image19">
              <a:extLst>
                <a:ext uri="{FF2B5EF4-FFF2-40B4-BE49-F238E27FC236}">
                  <a16:creationId xmlns:a16="http://schemas.microsoft.com/office/drawing/2014/main" id="{EC7C97B2-9724-41F1-9939-AD8CDF6B995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61007297"/>
                </p:ext>
              </p:extLst>
            </p:nvPr>
          </p:nvGraphicFramePr>
          <p:xfrm>
            <a:off x="1559378" y="73479"/>
            <a:ext cx="8156121" cy="67110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3" r:id="rId3" imgW="6810498" imgH="7318169" progId="Microsoft">
                    <p:embed/>
                  </p:oleObj>
                </mc:Choice>
                <mc:Fallback>
                  <p:oleObj r:id="rId3" imgW="6810498" imgH="7318169" progId="Microsoft">
                    <p:embed/>
                    <p:pic>
                      <p:nvPicPr>
                        <p:cNvPr id="0" name="OLEObject25" descr="image1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9378" y="73479"/>
                          <a:ext cx="8156121" cy="67110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67F5883-87A9-420F-814A-3DBC98F7601B}"/>
                </a:ext>
              </a:extLst>
            </p:cNvPr>
            <p:cNvSpPr txBox="1"/>
            <p:nvPr/>
          </p:nvSpPr>
          <p:spPr>
            <a:xfrm>
              <a:off x="5519058" y="1453241"/>
              <a:ext cx="1527952" cy="100816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dirty="0"/>
                <a:t>Operacije u</a:t>
              </a:r>
            </a:p>
            <a:p>
              <a:pPr algn="ctr"/>
              <a:r>
                <a:rPr lang="sr-Latn-RS" dirty="0"/>
                <a:t>industrijskom sistemu</a:t>
              </a:r>
              <a:endParaRPr 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8BAB584-9703-4C49-9311-BD3C12D8126B}"/>
              </a:ext>
            </a:extLst>
          </p:cNvPr>
          <p:cNvSpPr txBox="1"/>
          <p:nvPr/>
        </p:nvSpPr>
        <p:spPr>
          <a:xfrm>
            <a:off x="8866414" y="5755821"/>
            <a:ext cx="3110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i="1" dirty="0"/>
              <a:t>Slika 3. Industrijski sistem u okviru logističke mreže – lanca snabdevanja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21052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E9444-0545-4EC4-B7C5-D0C523D10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24431-2CC7-40CD-9974-B0A1784D1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/>
              <a:t>Na osnovu slike 3, očigledno je da se industrijski sistem ne može posmatrati izolovano od dejstva svog okruženja. </a:t>
            </a:r>
            <a:r>
              <a:rPr lang="sr-Latn-RS" b="1" dirty="0"/>
              <a:t>Okruženje Industrijskog sistema </a:t>
            </a:r>
            <a:r>
              <a:rPr lang="sr-Latn-RS" dirty="0"/>
              <a:t>u užem smislu se može posmatrati kao tržište, dok se u širem smislu može posmatrati kao celokupno privredno okruženje.</a:t>
            </a:r>
          </a:p>
          <a:p>
            <a:r>
              <a:rPr lang="sr-Latn-RS" b="1" dirty="0"/>
              <a:t>Tržište</a:t>
            </a:r>
            <a:r>
              <a:rPr lang="sr-Latn-RS" dirty="0"/>
              <a:t> se u interakciji sa Industrijskim sistemom javlja dvojako: kao tržište nabavke i kao tržište distibucije konačnih proizvoda.</a:t>
            </a:r>
          </a:p>
          <a:p>
            <a:r>
              <a:rPr lang="sr-Latn-RS" dirty="0"/>
              <a:t>I iz jednog i iz drugog ugla, međusobna interakcija industrijskog sistema i tržišta je kompleksna i višedimenziona. Kompleksnost ove interakcije proističe iz:</a:t>
            </a:r>
          </a:p>
          <a:p>
            <a:pPr lvl="1"/>
            <a:r>
              <a:rPr lang="sr-Latn-RS" dirty="0"/>
              <a:t>Kompleksnosti samog tržišta (</a:t>
            </a:r>
            <a:r>
              <a:rPr lang="sr-Latn-RS" i="1" dirty="0"/>
              <a:t>segmentacija tržišta</a:t>
            </a:r>
            <a:r>
              <a:rPr lang="sr-Latn-RS" dirty="0"/>
              <a:t>)</a:t>
            </a:r>
          </a:p>
          <a:p>
            <a:pPr lvl="1"/>
            <a:r>
              <a:rPr lang="sr-Latn-RS" dirty="0"/>
              <a:t>Postojanja konkurencije</a:t>
            </a:r>
          </a:p>
          <a:p>
            <a:pPr lvl="1"/>
            <a:r>
              <a:rPr lang="sr-Latn-RS" dirty="0"/>
              <a:t>Kompleksnosti samih proizvoda/usluga i njihove usaglašenosti sa zahtevima tržišta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200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1A093-2CF4-422C-BD57-9EAC024C7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1BECB-E648-4B6B-B62F-9E868F7C4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b="1" dirty="0"/>
              <a:t>Lokacija Industrijskih sistema </a:t>
            </a:r>
            <a:r>
              <a:rPr lang="sr-Latn-RS" dirty="0"/>
              <a:t>– proizvodnih postrojenja, preduzeća, skladišta:</a:t>
            </a:r>
          </a:p>
          <a:p>
            <a:pPr lvl="1"/>
            <a:r>
              <a:rPr lang="sr-Latn-RS" dirty="0"/>
              <a:t>Na osnovu prethodne slike, jasno je da je svaki industrijski sistem upućen na nabavku neophodih inputa (faktora proizvodnje) sa tražišta, kao i na isporuku finalnih proizvoda krajnjim korisnicima, u okviru integrisane logističke mreže.</a:t>
            </a:r>
          </a:p>
          <a:p>
            <a:pPr lvl="1"/>
            <a:r>
              <a:rPr lang="sr-Latn-RS" dirty="0"/>
              <a:t>Sama distribucija može podrazumevati transport velikih količina raznovrsnih repromaterijala, poluproizvoda i finalnih proizvoda ka i od industrijskog sistema. Transport mora biti organizovan koristeći optimalnu kombinaciju raspoloživih stransportnih sredstava i ljudske radne snage. Ovakav vid transporta se naziva spoljašnji transposrt. Bez obzira na količinu transportovanih materijala, kao i na vrstu sredstava spoljašnjeg transporta, zajednička osobina svih vidova spoljašnjeg transporta je da oni stravaraju troškove. Troškovi spoljašnjeg transporta spadaju u kategoriju ukupnih troškova proizvodnje i mogu biti veći ili manji, zavisno od brojnih uticajnih fakora.</a:t>
            </a:r>
          </a:p>
          <a:p>
            <a:pPr lvl="1"/>
            <a:r>
              <a:rPr lang="sr-Latn-RS" dirty="0"/>
              <a:t>Na optimizaciju troškova spoljašnjeg transporta u velikoj meri može da utiče lokacija samog industrijskog sistema.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72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63E85-A347-4B31-B0FF-21A95AF58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96DF3-C1A8-435F-8B5A-8C3338CA6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Pronalaženje</a:t>
            </a:r>
            <a:r>
              <a:rPr lang="en-US" dirty="0"/>
              <a:t> </a:t>
            </a:r>
            <a:r>
              <a:rPr lang="en-US" dirty="0" err="1"/>
              <a:t>optimalne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sr-Latn-RS" dirty="0"/>
              <a:t>proizvodnog sistema (postrojenja)</a:t>
            </a:r>
            <a:r>
              <a:rPr lang="en-US" dirty="0"/>
              <a:t> je </a:t>
            </a: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zadatak</a:t>
            </a:r>
            <a:r>
              <a:rPr lang="en-US" dirty="0"/>
              <a:t> za </a:t>
            </a:r>
            <a:r>
              <a:rPr lang="en-US" dirty="0" err="1"/>
              <a:t>mnoge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, </a:t>
            </a:r>
            <a:r>
              <a:rPr lang="en-US" dirty="0" err="1"/>
              <a:t>jer</a:t>
            </a:r>
            <a:r>
              <a:rPr lang="en-US" dirty="0"/>
              <a:t> ono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uticati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troškove</a:t>
            </a:r>
            <a:r>
              <a:rPr lang="en-US" dirty="0"/>
              <a:t> </a:t>
            </a:r>
            <a:r>
              <a:rPr lang="en-US" dirty="0" err="1"/>
              <a:t>transporta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obezbediti</a:t>
            </a:r>
            <a:r>
              <a:rPr lang="en-US" dirty="0"/>
              <a:t> </a:t>
            </a:r>
            <a:r>
              <a:rPr lang="en-US" dirty="0" err="1"/>
              <a:t>dugoročnu</a:t>
            </a:r>
            <a:r>
              <a:rPr lang="en-US" dirty="0"/>
              <a:t> </a:t>
            </a:r>
            <a:r>
              <a:rPr lang="en-US" dirty="0" err="1"/>
              <a:t>konkurentsku</a:t>
            </a:r>
            <a:r>
              <a:rPr lang="en-US" dirty="0"/>
              <a:t> </a:t>
            </a:r>
            <a:r>
              <a:rPr lang="en-US" dirty="0" err="1"/>
              <a:t>prednost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lociran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optimalnoj</a:t>
            </a:r>
            <a:r>
              <a:rPr lang="en-US" dirty="0"/>
              <a:t> </a:t>
            </a:r>
            <a:r>
              <a:rPr lang="en-US" dirty="0" err="1"/>
              <a:t>lokaciji</a:t>
            </a:r>
            <a:r>
              <a:rPr lang="en-US" dirty="0"/>
              <a:t> je </a:t>
            </a:r>
            <a:r>
              <a:rPr lang="en-US" dirty="0" err="1"/>
              <a:t>značajna</a:t>
            </a:r>
            <a:r>
              <a:rPr lang="en-US" dirty="0"/>
              <a:t> </a:t>
            </a:r>
            <a:r>
              <a:rPr lang="en-US" dirty="0" err="1"/>
              <a:t>strateška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 u </a:t>
            </a:r>
            <a:r>
              <a:rPr lang="en-US" dirty="0" err="1"/>
              <a:t>menadžmentu</a:t>
            </a:r>
            <a:r>
              <a:rPr lang="en-US" dirty="0"/>
              <a:t> </a:t>
            </a:r>
            <a:r>
              <a:rPr lang="en-US" dirty="0" err="1"/>
              <a:t>lanaca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. </a:t>
            </a:r>
            <a:r>
              <a:rPr lang="en-US" dirty="0" err="1"/>
              <a:t>Ipak</a:t>
            </a:r>
            <a:r>
              <a:rPr lang="en-US" dirty="0"/>
              <a:t>, </a:t>
            </a:r>
            <a:r>
              <a:rPr lang="en-US" dirty="0" err="1"/>
              <a:t>izbor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sr-Latn-RS" dirty="0"/>
              <a:t> za novi pogon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postojeće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visoke</a:t>
            </a:r>
            <a:r>
              <a:rPr lang="en-US" dirty="0"/>
              <a:t> </a:t>
            </a:r>
            <a:r>
              <a:rPr lang="en-US" dirty="0" err="1"/>
              <a:t>investicije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menjati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Za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logističku</a:t>
            </a:r>
            <a:r>
              <a:rPr lang="en-US" dirty="0"/>
              <a:t> </a:t>
            </a:r>
            <a:r>
              <a:rPr lang="en-US" dirty="0" err="1"/>
              <a:t>mrežu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lanac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, da bi bio </a:t>
            </a:r>
            <a:r>
              <a:rPr lang="en-US" dirty="0" err="1"/>
              <a:t>efektivan</a:t>
            </a:r>
            <a:r>
              <a:rPr lang="en-US" dirty="0"/>
              <a:t>, </a:t>
            </a:r>
            <a:r>
              <a:rPr lang="en-US" dirty="0" err="1"/>
              <a:t>lokacija</a:t>
            </a:r>
            <a:r>
              <a:rPr lang="en-US" dirty="0"/>
              <a:t> </a:t>
            </a:r>
            <a:r>
              <a:rPr lang="en-US" dirty="0" err="1"/>
              <a:t>postrojenja</a:t>
            </a:r>
            <a:r>
              <a:rPr lang="en-US" dirty="0"/>
              <a:t> mora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pravom</a:t>
            </a:r>
            <a:r>
              <a:rPr lang="en-US" dirty="0"/>
              <a:t> </a:t>
            </a:r>
            <a:r>
              <a:rPr lang="en-US" dirty="0" err="1"/>
              <a:t>mestu</a:t>
            </a:r>
            <a:r>
              <a:rPr lang="en-US" dirty="0"/>
              <a:t>.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iako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ostale</a:t>
            </a:r>
            <a:r>
              <a:rPr lang="en-US" dirty="0"/>
              <a:t> </a:t>
            </a:r>
            <a:r>
              <a:rPr lang="en-US" dirty="0" err="1"/>
              <a:t>komponenete</a:t>
            </a:r>
            <a:r>
              <a:rPr lang="en-US" dirty="0"/>
              <a:t> </a:t>
            </a:r>
            <a:r>
              <a:rPr lang="en-US" dirty="0" err="1"/>
              <a:t>lanaca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 </a:t>
            </a:r>
            <a:r>
              <a:rPr lang="en-US" dirty="0" err="1"/>
              <a:t>rade</a:t>
            </a:r>
            <a:r>
              <a:rPr lang="en-US" dirty="0"/>
              <a:t> </a:t>
            </a:r>
            <a:r>
              <a:rPr lang="en-US" dirty="0" err="1"/>
              <a:t>besprekorno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primer </a:t>
            </a:r>
            <a:r>
              <a:rPr lang="en-US" dirty="0" err="1"/>
              <a:t>zalihe</a:t>
            </a:r>
            <a:r>
              <a:rPr lang="en-US" dirty="0"/>
              <a:t>, </a:t>
            </a:r>
            <a:r>
              <a:rPr lang="en-US" dirty="0" err="1"/>
              <a:t>proizvodnja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transport,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lokacija</a:t>
            </a:r>
            <a:r>
              <a:rPr lang="en-US" dirty="0"/>
              <a:t> same </a:t>
            </a:r>
            <a:r>
              <a:rPr lang="en-US" dirty="0" err="1"/>
              <a:t>fabrike</a:t>
            </a:r>
            <a:r>
              <a:rPr lang="en-US" dirty="0"/>
              <a:t> </a:t>
            </a:r>
            <a:r>
              <a:rPr lang="en-US" dirty="0" err="1"/>
              <a:t>pogrešna</a:t>
            </a:r>
            <a:r>
              <a:rPr lang="en-US" dirty="0"/>
              <a:t>, </a:t>
            </a:r>
            <a:r>
              <a:rPr lang="en-US" dirty="0" err="1"/>
              <a:t>pojaviće</a:t>
            </a:r>
            <a:r>
              <a:rPr lang="en-US" dirty="0"/>
              <a:t> se </a:t>
            </a:r>
            <a:r>
              <a:rPr lang="en-US" dirty="0" err="1"/>
              <a:t>suvišni</a:t>
            </a:r>
            <a:r>
              <a:rPr lang="en-US" dirty="0"/>
              <a:t> </a:t>
            </a:r>
            <a:r>
              <a:rPr lang="en-US" dirty="0" err="1"/>
              <a:t>troškovi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u </a:t>
            </a:r>
            <a:r>
              <a:rPr lang="en-US" dirty="0" err="1"/>
              <a:t>najvećoj</a:t>
            </a:r>
            <a:r>
              <a:rPr lang="en-US" dirty="0"/>
              <a:t> </a:t>
            </a:r>
            <a:r>
              <a:rPr lang="en-US" dirty="0" err="1"/>
              <a:t>meri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troškovi</a:t>
            </a:r>
            <a:r>
              <a:rPr lang="en-US" dirty="0"/>
              <a:t> </a:t>
            </a:r>
            <a:r>
              <a:rPr lang="en-US" dirty="0" err="1"/>
              <a:t>transporta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dodatne</a:t>
            </a:r>
            <a:r>
              <a:rPr lang="en-US" dirty="0"/>
              <a:t> </a:t>
            </a:r>
            <a:r>
              <a:rPr lang="en-US" dirty="0" err="1"/>
              <a:t>radne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882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60981-11B5-4DF4-9620-C64D59EE6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44B4F-6FF1-4E21-8F5B-DDEAB85FA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RS" dirty="0"/>
              <a:t>L</a:t>
            </a:r>
            <a:r>
              <a:rPr lang="en-US" dirty="0" err="1"/>
              <a:t>okacija</a:t>
            </a:r>
            <a:r>
              <a:rPr lang="en-US" dirty="0"/>
              <a:t> same </a:t>
            </a:r>
            <a:r>
              <a:rPr lang="en-US" dirty="0" err="1"/>
              <a:t>fabrike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sr-Latn-RS" dirty="0"/>
              <a:t>distributivnog </a:t>
            </a:r>
            <a:r>
              <a:rPr lang="en-US" dirty="0" err="1"/>
              <a:t>skladišta</a:t>
            </a:r>
            <a:r>
              <a:rPr lang="en-US" dirty="0"/>
              <a:t>, </a:t>
            </a:r>
            <a:r>
              <a:rPr lang="en-US" dirty="0" err="1"/>
              <a:t>direktno</a:t>
            </a:r>
            <a:r>
              <a:rPr lang="en-US" dirty="0"/>
              <a:t> </a:t>
            </a:r>
            <a:r>
              <a:rPr lang="en-US" dirty="0" err="1"/>
              <a:t>utiče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operativne</a:t>
            </a:r>
            <a:r>
              <a:rPr lang="en-US" dirty="0"/>
              <a:t> </a:t>
            </a:r>
            <a:r>
              <a:rPr lang="en-US" dirty="0" err="1"/>
              <a:t>troškove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transportne</a:t>
            </a:r>
            <a:r>
              <a:rPr lang="en-US" dirty="0"/>
              <a:t> </a:t>
            </a:r>
            <a:r>
              <a:rPr lang="en-US" dirty="0" err="1"/>
              <a:t>troškove</a:t>
            </a:r>
            <a:r>
              <a:rPr lang="en-US" dirty="0"/>
              <a:t>,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troškove</a:t>
            </a:r>
            <a:r>
              <a:rPr lang="en-US" dirty="0"/>
              <a:t> </a:t>
            </a:r>
            <a:r>
              <a:rPr lang="en-US" dirty="0" err="1"/>
              <a:t>skladištenja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Širenje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nova </a:t>
            </a:r>
            <a:r>
              <a:rPr lang="en-US" dirty="0" err="1"/>
              <a:t>tržišta</a:t>
            </a:r>
            <a:r>
              <a:rPr lang="en-US" dirty="0"/>
              <a:t>, </a:t>
            </a:r>
            <a:r>
              <a:rPr lang="en-US" dirty="0" err="1"/>
              <a:t>promene</a:t>
            </a:r>
            <a:r>
              <a:rPr lang="en-US" dirty="0"/>
              <a:t> u </a:t>
            </a:r>
            <a:r>
              <a:rPr lang="en-US" dirty="0" err="1"/>
              <a:t>strukturi</a:t>
            </a:r>
            <a:r>
              <a:rPr lang="en-US" dirty="0"/>
              <a:t> po</a:t>
            </a:r>
            <a:r>
              <a:rPr lang="sr-Latn-RS" dirty="0"/>
              <a:t>p</a:t>
            </a:r>
            <a:r>
              <a:rPr lang="en-US" dirty="0" err="1"/>
              <a:t>ulacije</a:t>
            </a:r>
            <a:r>
              <a:rPr lang="en-US" dirty="0"/>
              <a:t> </a:t>
            </a:r>
            <a:r>
              <a:rPr lang="en-US" dirty="0" err="1"/>
              <a:t>regiona</a:t>
            </a:r>
            <a:r>
              <a:rPr lang="en-US" dirty="0"/>
              <a:t>,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, </a:t>
            </a:r>
            <a:r>
              <a:rPr lang="en-US" dirty="0" err="1"/>
              <a:t>tehnološke</a:t>
            </a:r>
            <a:r>
              <a:rPr lang="en-US" dirty="0"/>
              <a:t> </a:t>
            </a:r>
            <a:r>
              <a:rPr lang="en-US" dirty="0" err="1"/>
              <a:t>promene</a:t>
            </a:r>
            <a:r>
              <a:rPr lang="en-US" dirty="0"/>
              <a:t>, </a:t>
            </a:r>
            <a:r>
              <a:rPr lang="en-US" dirty="0" err="1"/>
              <a:t>pritisak</a:t>
            </a:r>
            <a:r>
              <a:rPr lang="en-US" dirty="0"/>
              <a:t> od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en-US" dirty="0" err="1"/>
              <a:t>konkurencije</a:t>
            </a:r>
            <a:r>
              <a:rPr lang="en-US" dirty="0"/>
              <a:t>, </a:t>
            </a:r>
            <a:r>
              <a:rPr lang="en-US" dirty="0" err="1"/>
              <a:t>novi</a:t>
            </a:r>
            <a:r>
              <a:rPr lang="en-US" dirty="0"/>
              <a:t> </a:t>
            </a:r>
            <a:r>
              <a:rPr lang="en-US" dirty="0" err="1"/>
              <a:t>izvori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eksterni</a:t>
            </a:r>
            <a:r>
              <a:rPr lang="en-US" dirty="0"/>
              <a:t> </a:t>
            </a:r>
            <a:r>
              <a:rPr lang="en-US" dirty="0" err="1"/>
              <a:t>faktori</a:t>
            </a:r>
            <a:r>
              <a:rPr lang="en-US" dirty="0"/>
              <a:t>, </a:t>
            </a:r>
            <a:r>
              <a:rPr lang="en-US" dirty="0" err="1"/>
              <a:t>motivišu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da </a:t>
            </a:r>
            <a:r>
              <a:rPr lang="en-US" dirty="0" err="1"/>
              <a:t>analiziraju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da </a:t>
            </a:r>
            <a:r>
              <a:rPr lang="en-US" dirty="0" err="1"/>
              <a:t>sprovedu</a:t>
            </a:r>
            <a:r>
              <a:rPr lang="en-US" dirty="0"/>
              <a:t> </a:t>
            </a:r>
            <a:r>
              <a:rPr lang="en-US" dirty="0" err="1"/>
              <a:t>izmene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postojećim</a:t>
            </a:r>
            <a:r>
              <a:rPr lang="en-US" dirty="0"/>
              <a:t> </a:t>
            </a:r>
            <a:r>
              <a:rPr lang="en-US" dirty="0" err="1"/>
              <a:t>lokacijama</a:t>
            </a:r>
            <a:r>
              <a:rPr lang="en-US" dirty="0"/>
              <a:t> </a:t>
            </a:r>
            <a:r>
              <a:rPr lang="en-US" dirty="0" err="1"/>
              <a:t>njihovih</a:t>
            </a:r>
            <a:r>
              <a:rPr lang="en-US" dirty="0"/>
              <a:t> </a:t>
            </a:r>
            <a:r>
              <a:rPr lang="en-US" dirty="0" err="1"/>
              <a:t>postrojenja</a:t>
            </a:r>
            <a:r>
              <a:rPr lang="en-US" dirty="0"/>
              <a:t>. </a:t>
            </a:r>
          </a:p>
          <a:p>
            <a:r>
              <a:rPr lang="en-US" dirty="0"/>
              <a:t>Da bi </a:t>
            </a:r>
            <a:r>
              <a:rPr lang="sr-Latn-RS" dirty="0"/>
              <a:t>Industrijski sistem</a:t>
            </a:r>
            <a:r>
              <a:rPr lang="en-US" dirty="0"/>
              <a:t> </a:t>
            </a:r>
            <a:r>
              <a:rPr lang="en-US" dirty="0" err="1"/>
              <a:t>uopšte</a:t>
            </a:r>
            <a:r>
              <a:rPr lang="en-US" dirty="0"/>
              <a:t> </a:t>
            </a:r>
            <a:r>
              <a:rPr lang="en-US" dirty="0" err="1"/>
              <a:t>razmišljao</a:t>
            </a:r>
            <a:r>
              <a:rPr lang="en-US" dirty="0"/>
              <a:t> o </a:t>
            </a:r>
            <a:r>
              <a:rPr lang="en-US" dirty="0" err="1"/>
              <a:t>premeštanju</a:t>
            </a:r>
            <a:r>
              <a:rPr lang="en-US" dirty="0"/>
              <a:t> </a:t>
            </a:r>
            <a:r>
              <a:rPr lang="en-US" dirty="0" err="1"/>
              <a:t>svojih</a:t>
            </a:r>
            <a:r>
              <a:rPr lang="en-US" dirty="0"/>
              <a:t> </a:t>
            </a:r>
            <a:r>
              <a:rPr lang="en-US" dirty="0" err="1"/>
              <a:t>postrojenja</a:t>
            </a:r>
            <a:r>
              <a:rPr lang="en-US" dirty="0"/>
              <a:t>, </a:t>
            </a:r>
            <a:r>
              <a:rPr lang="en-US" dirty="0" err="1"/>
              <a:t>prvo</a:t>
            </a:r>
            <a:r>
              <a:rPr lang="en-US" dirty="0"/>
              <a:t> mora da </a:t>
            </a:r>
            <a:r>
              <a:rPr lang="en-US" dirty="0" err="1"/>
              <a:t>izvrši</a:t>
            </a:r>
            <a:r>
              <a:rPr lang="en-US" dirty="0"/>
              <a:t> </a:t>
            </a:r>
            <a:r>
              <a:rPr lang="en-US" dirty="0" err="1"/>
              <a:t>detaljnu</a:t>
            </a:r>
            <a:r>
              <a:rPr lang="en-US" dirty="0"/>
              <a:t> </a:t>
            </a:r>
            <a:r>
              <a:rPr lang="en-US" dirty="0" err="1"/>
              <a:t>analizu</a:t>
            </a:r>
            <a:r>
              <a:rPr lang="en-US" dirty="0"/>
              <a:t> </a:t>
            </a:r>
            <a:r>
              <a:rPr lang="en-US" dirty="0" err="1"/>
              <a:t>postojeće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.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odgovoriti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pitanje</a:t>
            </a:r>
            <a:r>
              <a:rPr lang="en-US" dirty="0"/>
              <a:t> da li se problem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rešiti</a:t>
            </a:r>
            <a:r>
              <a:rPr lang="en-US" dirty="0"/>
              <a:t> 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postojeće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,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fabriku</a:t>
            </a:r>
            <a:r>
              <a:rPr lang="en-US" dirty="0"/>
              <a:t> </a:t>
            </a:r>
            <a:r>
              <a:rPr lang="en-US" dirty="0" err="1"/>
              <a:t>ipak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preseliti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novu</a:t>
            </a:r>
            <a:r>
              <a:rPr lang="en-US" dirty="0"/>
              <a:t> </a:t>
            </a:r>
            <a:r>
              <a:rPr lang="en-US" dirty="0" err="1"/>
              <a:t>lokaciju</a:t>
            </a:r>
            <a:r>
              <a:rPr lang="en-US" dirty="0"/>
              <a:t>? </a:t>
            </a:r>
            <a:endParaRPr lang="sr-Latn-RS" dirty="0"/>
          </a:p>
          <a:p>
            <a:r>
              <a:rPr lang="en-US" dirty="0" err="1"/>
              <a:t>Često</a:t>
            </a:r>
            <a:r>
              <a:rPr lang="en-US" dirty="0"/>
              <a:t>, </a:t>
            </a:r>
            <a:r>
              <a:rPr lang="en-US" dirty="0" err="1"/>
              <a:t>menadžeri</a:t>
            </a:r>
            <a:r>
              <a:rPr lang="en-US" dirty="0"/>
              <a:t> ne </a:t>
            </a:r>
            <a:r>
              <a:rPr lang="en-US" dirty="0" err="1"/>
              <a:t>žele</a:t>
            </a:r>
            <a:r>
              <a:rPr lang="en-US" dirty="0"/>
              <a:t> da </a:t>
            </a:r>
            <a:r>
              <a:rPr lang="en-US" dirty="0" err="1"/>
              <a:t>donesu</a:t>
            </a:r>
            <a:r>
              <a:rPr lang="en-US" dirty="0"/>
              <a:t> </a:t>
            </a:r>
            <a:r>
              <a:rPr lang="en-US" dirty="0" err="1"/>
              <a:t>odluku</a:t>
            </a:r>
            <a:r>
              <a:rPr lang="en-US" dirty="0"/>
              <a:t> o </a:t>
            </a:r>
            <a:r>
              <a:rPr lang="en-US" dirty="0" err="1"/>
              <a:t>premeštanju</a:t>
            </a:r>
            <a:r>
              <a:rPr lang="en-US" dirty="0"/>
              <a:t> </a:t>
            </a:r>
            <a:r>
              <a:rPr lang="en-US" dirty="0" err="1"/>
              <a:t>fabrike</a:t>
            </a:r>
            <a:r>
              <a:rPr lang="en-US" dirty="0"/>
              <a:t>, </a:t>
            </a:r>
            <a:r>
              <a:rPr lang="en-US" dirty="0" err="1"/>
              <a:t>uzimajući</a:t>
            </a:r>
            <a:r>
              <a:rPr lang="en-US" dirty="0"/>
              <a:t> u </a:t>
            </a:r>
            <a:r>
              <a:rPr lang="en-US" dirty="0" err="1"/>
              <a:t>obzir</a:t>
            </a:r>
            <a:r>
              <a:rPr lang="en-US" dirty="0"/>
              <a:t> </a:t>
            </a:r>
            <a:r>
              <a:rPr lang="en-US" dirty="0" err="1"/>
              <a:t>brojne</a:t>
            </a:r>
            <a:r>
              <a:rPr lang="en-US" dirty="0"/>
              <a:t> </a:t>
            </a:r>
            <a:r>
              <a:rPr lang="en-US" dirty="0" err="1"/>
              <a:t>rizike</a:t>
            </a:r>
            <a:r>
              <a:rPr lang="en-US" dirty="0"/>
              <a:t>. </a:t>
            </a:r>
            <a:r>
              <a:rPr lang="en-US" dirty="0" err="1"/>
              <a:t>Ipak</a:t>
            </a:r>
            <a:r>
              <a:rPr lang="en-US" dirty="0"/>
              <a:t>, </a:t>
            </a:r>
            <a:r>
              <a:rPr lang="en-US" dirty="0" err="1"/>
              <a:t>ovo</a:t>
            </a:r>
            <a:r>
              <a:rPr lang="en-US" dirty="0"/>
              <a:t> je </a:t>
            </a:r>
            <a:r>
              <a:rPr lang="en-US" dirty="0" err="1"/>
              <a:t>dugoročna</a:t>
            </a:r>
            <a:r>
              <a:rPr lang="en-US" dirty="0"/>
              <a:t> </a:t>
            </a:r>
            <a:r>
              <a:rPr lang="en-US" dirty="0" err="1"/>
              <a:t>strat</a:t>
            </a:r>
            <a:r>
              <a:rPr lang="sr-Latn-RS" dirty="0"/>
              <a:t>e</a:t>
            </a:r>
            <a:r>
              <a:rPr lang="en-US" dirty="0" err="1"/>
              <a:t>gijska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,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se ne </a:t>
            </a:r>
            <a:r>
              <a:rPr lang="en-US" dirty="0" err="1"/>
              <a:t>sprovede</a:t>
            </a:r>
            <a:r>
              <a:rPr lang="en-US" dirty="0"/>
              <a:t> </a:t>
            </a:r>
            <a:r>
              <a:rPr lang="en-US" dirty="0" err="1"/>
              <a:t>ispravno</a:t>
            </a:r>
            <a:r>
              <a:rPr lang="en-US" dirty="0"/>
              <a:t>, </a:t>
            </a:r>
            <a:r>
              <a:rPr lang="en-US" dirty="0" err="1"/>
              <a:t>može</a:t>
            </a:r>
            <a:r>
              <a:rPr lang="en-US" dirty="0"/>
              <a:t> da </a:t>
            </a:r>
            <a:r>
              <a:rPr lang="en-US" dirty="0" err="1"/>
              <a:t>ugrozi</a:t>
            </a:r>
            <a:r>
              <a:rPr lang="en-US" dirty="0"/>
              <a:t> </a:t>
            </a:r>
            <a:r>
              <a:rPr lang="en-US" dirty="0" err="1"/>
              <a:t>poslovanje</a:t>
            </a:r>
            <a:r>
              <a:rPr lang="en-US" dirty="0"/>
              <a:t> </a:t>
            </a:r>
            <a:r>
              <a:rPr lang="en-US" dirty="0" err="1"/>
              <a:t>čitave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. </a:t>
            </a:r>
            <a:endParaRPr lang="sr-Latn-RS" dirty="0"/>
          </a:p>
          <a:p>
            <a:r>
              <a:rPr lang="sr-Latn-RS" dirty="0"/>
              <a:t>O</a:t>
            </a:r>
            <a:r>
              <a:rPr lang="en-US" dirty="0" err="1"/>
              <a:t>dluka</a:t>
            </a:r>
            <a:r>
              <a:rPr lang="en-US" dirty="0"/>
              <a:t> o </a:t>
            </a:r>
            <a:r>
              <a:rPr lang="en-US" dirty="0" err="1"/>
              <a:t>lokaciji</a:t>
            </a:r>
            <a:r>
              <a:rPr lang="en-US" dirty="0"/>
              <a:t> </a:t>
            </a:r>
            <a:r>
              <a:rPr lang="en-US" dirty="0" err="1"/>
              <a:t>fabrike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donosi</a:t>
            </a:r>
            <a:r>
              <a:rPr lang="en-US" dirty="0"/>
              <a:t> </a:t>
            </a:r>
            <a:r>
              <a:rPr lang="en-US" dirty="0" err="1"/>
              <a:t>danas</a:t>
            </a:r>
            <a:r>
              <a:rPr lang="en-US" dirty="0"/>
              <a:t>,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uticaj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njene</a:t>
            </a:r>
            <a:r>
              <a:rPr lang="en-US" dirty="0"/>
              <a:t> </a:t>
            </a:r>
            <a:r>
              <a:rPr lang="en-US" dirty="0" err="1"/>
              <a:t>performanse</a:t>
            </a:r>
            <a:r>
              <a:rPr lang="en-US" dirty="0"/>
              <a:t> u </a:t>
            </a:r>
            <a:r>
              <a:rPr lang="en-US" dirty="0" err="1"/>
              <a:t>budućnosti</a:t>
            </a:r>
            <a:r>
              <a:rPr lang="en-US" dirty="0"/>
              <a:t>. To </a:t>
            </a:r>
            <a:r>
              <a:rPr lang="en-US" dirty="0" err="1"/>
              <a:t>takođe</a:t>
            </a:r>
            <a:r>
              <a:rPr lang="en-US" dirty="0"/>
              <a:t> </a:t>
            </a:r>
            <a:r>
              <a:rPr lang="en-US" dirty="0" err="1"/>
              <a:t>znači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da </a:t>
            </a:r>
            <a:r>
              <a:rPr lang="en-US" dirty="0" err="1"/>
              <a:t>ukoliko</a:t>
            </a:r>
            <a:r>
              <a:rPr lang="en-US" dirty="0"/>
              <a:t> je </a:t>
            </a:r>
            <a:r>
              <a:rPr lang="en-US" dirty="0" err="1"/>
              <a:t>fabrika</a:t>
            </a:r>
            <a:r>
              <a:rPr lang="en-US" dirty="0"/>
              <a:t>, </a:t>
            </a:r>
            <a:r>
              <a:rPr lang="en-US" dirty="0" err="1"/>
              <a:t>distributivni</a:t>
            </a:r>
            <a:r>
              <a:rPr lang="en-US" dirty="0"/>
              <a:t> </a:t>
            </a:r>
            <a:r>
              <a:rPr lang="en-US" dirty="0" err="1"/>
              <a:t>centar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velikoprodaja</a:t>
            </a:r>
            <a:r>
              <a:rPr lang="en-US" dirty="0"/>
              <a:t> </a:t>
            </a:r>
            <a:r>
              <a:rPr lang="en-US" dirty="0" err="1"/>
              <a:t>optimalno</a:t>
            </a:r>
            <a:r>
              <a:rPr lang="en-US" dirty="0"/>
              <a:t> </a:t>
            </a:r>
            <a:r>
              <a:rPr lang="en-US" dirty="0" err="1"/>
              <a:t>locirana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trenutnim</a:t>
            </a:r>
            <a:r>
              <a:rPr lang="en-US" dirty="0"/>
              <a:t> </a:t>
            </a:r>
            <a:r>
              <a:rPr lang="en-US" dirty="0" err="1"/>
              <a:t>ekonomskim</a:t>
            </a:r>
            <a:r>
              <a:rPr lang="en-US" dirty="0"/>
              <a:t>, </a:t>
            </a:r>
            <a:r>
              <a:rPr lang="en-US" dirty="0" err="1"/>
              <a:t>tehnološkim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uslovima</a:t>
            </a:r>
            <a:r>
              <a:rPr lang="en-US" dirty="0"/>
              <a:t> </a:t>
            </a:r>
            <a:r>
              <a:rPr lang="en-US" dirty="0" err="1"/>
              <a:t>tražišta</a:t>
            </a:r>
            <a:r>
              <a:rPr lang="en-US" dirty="0"/>
              <a:t>, ne </a:t>
            </a:r>
            <a:r>
              <a:rPr lang="en-US" dirty="0" err="1"/>
              <a:t>znači</a:t>
            </a:r>
            <a:r>
              <a:rPr lang="en-US" dirty="0"/>
              <a:t> da </a:t>
            </a:r>
            <a:r>
              <a:rPr lang="en-US" dirty="0" err="1"/>
              <a:t>ći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optimalnu</a:t>
            </a:r>
            <a:r>
              <a:rPr lang="en-US" dirty="0"/>
              <a:t> </a:t>
            </a:r>
            <a:r>
              <a:rPr lang="en-US" dirty="0" err="1"/>
              <a:t>lokaciju</a:t>
            </a:r>
            <a:r>
              <a:rPr lang="en-US" dirty="0"/>
              <a:t> u </a:t>
            </a:r>
            <a:r>
              <a:rPr lang="en-US" dirty="0" err="1"/>
              <a:t>budućnosti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uzme</a:t>
            </a:r>
            <a:r>
              <a:rPr lang="en-US" dirty="0"/>
              <a:t> u </a:t>
            </a:r>
            <a:r>
              <a:rPr lang="en-US" dirty="0" err="1"/>
              <a:t>obzir</a:t>
            </a:r>
            <a:r>
              <a:rPr lang="en-US" dirty="0"/>
              <a:t> </a:t>
            </a:r>
            <a:r>
              <a:rPr lang="en-US" dirty="0" err="1"/>
              <a:t>dinamičnost</a:t>
            </a:r>
            <a:r>
              <a:rPr lang="en-US" dirty="0"/>
              <a:t> </a:t>
            </a:r>
            <a:r>
              <a:rPr lang="en-US" dirty="0" err="1"/>
              <a:t>tržišnog</a:t>
            </a:r>
            <a:r>
              <a:rPr lang="en-US" dirty="0"/>
              <a:t> </a:t>
            </a:r>
            <a:r>
              <a:rPr lang="en-US" dirty="0" err="1"/>
              <a:t>okruženja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1969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54A8D-B73A-470E-B867-716A113FC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4AF95-A42F-45EF-A832-9BC04FE9B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Ipak</a:t>
            </a:r>
            <a:r>
              <a:rPr lang="en-US" dirty="0"/>
              <a:t>, </a:t>
            </a:r>
            <a:r>
              <a:rPr lang="en-US" dirty="0" err="1"/>
              <a:t>kompanije</a:t>
            </a:r>
            <a:r>
              <a:rPr lang="en-US" dirty="0"/>
              <a:t> ne </a:t>
            </a:r>
            <a:r>
              <a:rPr lang="en-US" dirty="0" err="1"/>
              <a:t>trebaju</a:t>
            </a:r>
            <a:r>
              <a:rPr lang="en-US" dirty="0"/>
              <a:t> da </a:t>
            </a:r>
            <a:r>
              <a:rPr lang="en-US" dirty="0" err="1"/>
              <a:t>donose</a:t>
            </a:r>
            <a:r>
              <a:rPr lang="en-US" dirty="0"/>
              <a:t> </a:t>
            </a:r>
            <a:r>
              <a:rPr lang="en-US" dirty="0" err="1"/>
              <a:t>spontane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 o </a:t>
            </a:r>
            <a:r>
              <a:rPr lang="en-US" dirty="0" err="1"/>
              <a:t>lokaciji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relokaciji</a:t>
            </a:r>
            <a:r>
              <a:rPr lang="en-US" dirty="0"/>
              <a:t> </a:t>
            </a:r>
            <a:r>
              <a:rPr lang="en-US" dirty="0" err="1"/>
              <a:t>logistike</a:t>
            </a:r>
            <a:r>
              <a:rPr lang="en-US" dirty="0"/>
              <a:t> </a:t>
            </a:r>
            <a:r>
              <a:rPr lang="en-US" dirty="0" err="1"/>
              <a:t>svojih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. </a:t>
            </a:r>
            <a:r>
              <a:rPr lang="en-US" dirty="0" err="1"/>
              <a:t>Odluka</a:t>
            </a:r>
            <a:r>
              <a:rPr lang="en-US" dirty="0"/>
              <a:t> o </a:t>
            </a:r>
            <a:r>
              <a:rPr lang="en-US" dirty="0" err="1"/>
              <a:t>lokaciji</a:t>
            </a:r>
            <a:r>
              <a:rPr lang="en-US" dirty="0"/>
              <a:t>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značajne</a:t>
            </a:r>
            <a:r>
              <a:rPr lang="en-US" dirty="0"/>
              <a:t> </a:t>
            </a:r>
            <a:r>
              <a:rPr lang="en-US" dirty="0" err="1"/>
              <a:t>investicije</a:t>
            </a:r>
            <a:r>
              <a:rPr lang="en-US" dirty="0"/>
              <a:t>, </a:t>
            </a:r>
            <a:r>
              <a:rPr lang="en-US" dirty="0" err="1"/>
              <a:t>bilo</a:t>
            </a:r>
            <a:r>
              <a:rPr lang="en-US" dirty="0"/>
              <a:t> da se </a:t>
            </a:r>
            <a:r>
              <a:rPr lang="en-US" dirty="0" err="1"/>
              <a:t>radi</a:t>
            </a:r>
            <a:r>
              <a:rPr lang="en-US" dirty="0"/>
              <a:t> u </a:t>
            </a:r>
            <a:r>
              <a:rPr lang="en-US" dirty="0" err="1"/>
              <a:t>izgradnji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objekata</a:t>
            </a:r>
            <a:r>
              <a:rPr lang="en-US" dirty="0"/>
              <a:t>, </a:t>
            </a:r>
            <a:r>
              <a:rPr lang="en-US" dirty="0" err="1"/>
              <a:t>ili</a:t>
            </a:r>
            <a:r>
              <a:rPr lang="en-US" dirty="0"/>
              <a:t> da se </a:t>
            </a:r>
            <a:r>
              <a:rPr lang="en-US" dirty="0" err="1"/>
              <a:t>radi</a:t>
            </a:r>
            <a:r>
              <a:rPr lang="en-US" dirty="0"/>
              <a:t> o </a:t>
            </a:r>
            <a:r>
              <a:rPr lang="en-US" dirty="0" err="1"/>
              <a:t>izmeštanju</a:t>
            </a:r>
            <a:r>
              <a:rPr lang="en-US" dirty="0"/>
              <a:t> </a:t>
            </a:r>
            <a:r>
              <a:rPr lang="en-US" dirty="0" err="1"/>
              <a:t>postojećih</a:t>
            </a:r>
            <a:r>
              <a:rPr lang="en-US" dirty="0"/>
              <a:t>.</a:t>
            </a:r>
          </a:p>
          <a:p>
            <a:r>
              <a:rPr lang="en-US" dirty="0" err="1"/>
              <a:t>Prema</a:t>
            </a:r>
            <a:r>
              <a:rPr lang="en-US" dirty="0"/>
              <a:t> tome, </a:t>
            </a:r>
            <a:r>
              <a:rPr lang="en-US" dirty="0" err="1"/>
              <a:t>adekvatna</a:t>
            </a:r>
            <a:r>
              <a:rPr lang="en-US" dirty="0"/>
              <a:t> </a:t>
            </a:r>
            <a:r>
              <a:rPr lang="en-US" dirty="0" err="1"/>
              <a:t>lokacija</a:t>
            </a:r>
            <a:r>
              <a:rPr lang="en-US" dirty="0"/>
              <a:t> </a:t>
            </a:r>
            <a:r>
              <a:rPr lang="en-US" dirty="0" err="1"/>
              <a:t>poslovno</a:t>
            </a:r>
            <a:r>
              <a:rPr lang="en-US" dirty="0"/>
              <a:t> </a:t>
            </a:r>
            <a:r>
              <a:rPr lang="en-US" dirty="0" err="1"/>
              <a:t>proizvodnog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u </a:t>
            </a:r>
            <a:r>
              <a:rPr lang="en-US" dirty="0" err="1"/>
              <a:t>velikoj</a:t>
            </a:r>
            <a:r>
              <a:rPr lang="en-US" dirty="0"/>
              <a:t> </a:t>
            </a:r>
            <a:r>
              <a:rPr lang="en-US" dirty="0" err="1"/>
              <a:t>meri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uticaja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ekonomiku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 </a:t>
            </a:r>
            <a:r>
              <a:rPr lang="en-US" dirty="0" err="1"/>
              <a:t>fabrike</a:t>
            </a:r>
            <a:r>
              <a:rPr lang="en-US" dirty="0"/>
              <a:t>. </a:t>
            </a:r>
            <a:r>
              <a:rPr lang="en-US" dirty="0" err="1"/>
              <a:t>Naime</a:t>
            </a:r>
            <a:r>
              <a:rPr lang="en-US" dirty="0"/>
              <a:t>, </a:t>
            </a:r>
            <a:r>
              <a:rPr lang="en-US" dirty="0" err="1"/>
              <a:t>lokacija</a:t>
            </a:r>
            <a:r>
              <a:rPr lang="en-US" dirty="0"/>
              <a:t> </a:t>
            </a:r>
            <a:r>
              <a:rPr lang="en-US" dirty="0" err="1"/>
              <a:t>direktno</a:t>
            </a:r>
            <a:r>
              <a:rPr lang="en-US" dirty="0"/>
              <a:t> </a:t>
            </a:r>
            <a:r>
              <a:rPr lang="en-US" dirty="0" err="1"/>
              <a:t>utiče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transportne</a:t>
            </a:r>
            <a:r>
              <a:rPr lang="en-US" dirty="0"/>
              <a:t> </a:t>
            </a:r>
            <a:r>
              <a:rPr lang="en-US" dirty="0" err="1"/>
              <a:t>tokove</a:t>
            </a:r>
            <a:r>
              <a:rPr lang="en-US" dirty="0"/>
              <a:t>, pa </a:t>
            </a:r>
            <a:r>
              <a:rPr lang="en-US" dirty="0" err="1"/>
              <a:t>samim</a:t>
            </a:r>
            <a:r>
              <a:rPr lang="en-US" dirty="0"/>
              <a:t> time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troškove</a:t>
            </a:r>
            <a:r>
              <a:rPr lang="en-US" dirty="0"/>
              <a:t> </a:t>
            </a:r>
            <a:r>
              <a:rPr lang="en-US" dirty="0" err="1"/>
              <a:t>transporta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Lokacija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uticaja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raspoloživost</a:t>
            </a:r>
            <a:r>
              <a:rPr lang="en-US" dirty="0"/>
              <a:t> </a:t>
            </a:r>
            <a:r>
              <a:rPr lang="en-US" dirty="0" err="1"/>
              <a:t>radne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 </a:t>
            </a:r>
            <a:r>
              <a:rPr lang="en-US" dirty="0" err="1"/>
              <a:t>adekvatnih</a:t>
            </a:r>
            <a:r>
              <a:rPr lang="en-US" dirty="0"/>
              <a:t> </a:t>
            </a:r>
            <a:r>
              <a:rPr lang="en-US" dirty="0" err="1"/>
              <a:t>nivoa</a:t>
            </a:r>
            <a:r>
              <a:rPr lang="en-US" dirty="0"/>
              <a:t> </a:t>
            </a:r>
            <a:r>
              <a:rPr lang="en-US" dirty="0" err="1"/>
              <a:t>znanja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raspoloživost</a:t>
            </a:r>
            <a:r>
              <a:rPr lang="en-US" dirty="0"/>
              <a:t> </a:t>
            </a:r>
            <a:r>
              <a:rPr lang="en-US" dirty="0" err="1"/>
              <a:t>neophodne</a:t>
            </a:r>
            <a:r>
              <a:rPr lang="en-US" dirty="0"/>
              <a:t> </a:t>
            </a:r>
            <a:r>
              <a:rPr lang="en-US" dirty="0" err="1"/>
              <a:t>infrastrukture</a:t>
            </a:r>
            <a:r>
              <a:rPr lang="en-US" dirty="0"/>
              <a:t> za </a:t>
            </a:r>
            <a:r>
              <a:rPr lang="en-US" dirty="0" err="1"/>
              <a:t>neometani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proizvodnih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Naravno</a:t>
            </a:r>
            <a:r>
              <a:rPr lang="en-US" dirty="0"/>
              <a:t>,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u </a:t>
            </a:r>
            <a:r>
              <a:rPr lang="en-US" dirty="0" err="1"/>
              <a:t>vidu</a:t>
            </a:r>
            <a:r>
              <a:rPr lang="en-US" dirty="0"/>
              <a:t> da </a:t>
            </a:r>
            <a:r>
              <a:rPr lang="en-US" dirty="0" err="1"/>
              <a:t>nije</a:t>
            </a:r>
            <a:r>
              <a:rPr lang="en-US" dirty="0"/>
              <a:t> u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tipovima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vršiti</a:t>
            </a:r>
            <a:r>
              <a:rPr lang="en-US" dirty="0"/>
              <a:t> </a:t>
            </a:r>
            <a:r>
              <a:rPr lang="en-US" dirty="0" err="1"/>
              <a:t>selekciju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fabrike</a:t>
            </a:r>
            <a:r>
              <a:rPr lang="en-US" dirty="0"/>
              <a:t> – </a:t>
            </a:r>
            <a:r>
              <a:rPr lang="en-US" dirty="0" err="1"/>
              <a:t>proizvodnog</a:t>
            </a:r>
            <a:r>
              <a:rPr lang="en-US" dirty="0"/>
              <a:t> </a:t>
            </a:r>
            <a:r>
              <a:rPr lang="en-US" dirty="0" err="1"/>
              <a:t>postrojenja</a:t>
            </a:r>
            <a:r>
              <a:rPr lang="en-US" dirty="0"/>
              <a:t>. </a:t>
            </a:r>
            <a:r>
              <a:rPr lang="en-US" dirty="0" err="1"/>
              <a:t>Naime</a:t>
            </a:r>
            <a:r>
              <a:rPr lang="en-US" dirty="0"/>
              <a:t>, </a:t>
            </a:r>
            <a:r>
              <a:rPr lang="en-US" dirty="0" err="1"/>
              <a:t>ukoliko</a:t>
            </a:r>
            <a:r>
              <a:rPr lang="en-US" dirty="0"/>
              <a:t> se </a:t>
            </a:r>
            <a:r>
              <a:rPr lang="en-US" dirty="0" err="1"/>
              <a:t>radi</a:t>
            </a:r>
            <a:r>
              <a:rPr lang="en-US" dirty="0"/>
              <a:t> o </a:t>
            </a:r>
            <a:r>
              <a:rPr lang="en-US" b="1" dirty="0" err="1"/>
              <a:t>procesnoj</a:t>
            </a:r>
            <a:r>
              <a:rPr lang="en-US" b="1" dirty="0"/>
              <a:t> </a:t>
            </a:r>
            <a:r>
              <a:rPr lang="en-US" b="1" dirty="0" err="1"/>
              <a:t>industriji</a:t>
            </a:r>
            <a:r>
              <a:rPr lang="en-US" b="1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zasniva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tretmanu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preradi</a:t>
            </a:r>
            <a:r>
              <a:rPr lang="en-US" dirty="0"/>
              <a:t> </a:t>
            </a:r>
            <a:r>
              <a:rPr lang="en-US" dirty="0" err="1"/>
              <a:t>primarnih</a:t>
            </a:r>
            <a:r>
              <a:rPr lang="en-US" dirty="0"/>
              <a:t> </a:t>
            </a:r>
            <a:r>
              <a:rPr lang="en-US" dirty="0" err="1"/>
              <a:t>repromaterijala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rudna</a:t>
            </a:r>
            <a:r>
              <a:rPr lang="en-US" dirty="0"/>
              <a:t> </a:t>
            </a:r>
            <a:r>
              <a:rPr lang="en-US" dirty="0" err="1"/>
              <a:t>bogatstva</a:t>
            </a:r>
            <a:r>
              <a:rPr lang="en-US" dirty="0"/>
              <a:t>, </a:t>
            </a:r>
            <a:r>
              <a:rPr lang="en-US" dirty="0" err="1"/>
              <a:t>izvori</a:t>
            </a:r>
            <a:r>
              <a:rPr lang="en-US" dirty="0"/>
              <a:t> </a:t>
            </a:r>
            <a:r>
              <a:rPr lang="en-US" dirty="0" err="1"/>
              <a:t>energenata</a:t>
            </a:r>
            <a:r>
              <a:rPr lang="en-US" dirty="0"/>
              <a:t> (</a:t>
            </a:r>
            <a:r>
              <a:rPr lang="en-US" dirty="0" err="1"/>
              <a:t>ugalj</a:t>
            </a:r>
            <a:r>
              <a:rPr lang="en-US" dirty="0"/>
              <a:t>, </a:t>
            </a:r>
            <a:r>
              <a:rPr lang="en-US" dirty="0" err="1"/>
              <a:t>nafta</a:t>
            </a:r>
            <a:r>
              <a:rPr lang="en-US" dirty="0"/>
              <a:t>, </a:t>
            </a:r>
            <a:r>
              <a:rPr lang="en-US" dirty="0" err="1"/>
              <a:t>itd</a:t>
            </a:r>
            <a:r>
              <a:rPr lang="en-US" dirty="0"/>
              <a:t>),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proizvodna</a:t>
            </a:r>
            <a:r>
              <a:rPr lang="en-US" dirty="0"/>
              <a:t> </a:t>
            </a:r>
            <a:r>
              <a:rPr lang="en-US" dirty="0" err="1"/>
              <a:t>postrojenja</a:t>
            </a:r>
            <a:r>
              <a:rPr lang="en-US" dirty="0"/>
              <a:t> se </a:t>
            </a:r>
            <a:r>
              <a:rPr lang="en-US" dirty="0" err="1"/>
              <a:t>najšešće</a:t>
            </a:r>
            <a:r>
              <a:rPr lang="en-US" dirty="0"/>
              <a:t> </a:t>
            </a:r>
            <a:r>
              <a:rPr lang="en-US" dirty="0" err="1"/>
              <a:t>lociraju</a:t>
            </a:r>
            <a:r>
              <a:rPr lang="en-US" dirty="0"/>
              <a:t> u </a:t>
            </a:r>
            <a:r>
              <a:rPr lang="en-US" dirty="0" err="1"/>
              <a:t>neposrednoj</a:t>
            </a:r>
            <a:r>
              <a:rPr lang="en-US" dirty="0"/>
              <a:t> </a:t>
            </a:r>
            <a:r>
              <a:rPr lang="en-US" dirty="0" err="1"/>
              <a:t>blizini</a:t>
            </a:r>
            <a:r>
              <a:rPr lang="en-US" dirty="0"/>
              <a:t> </a:t>
            </a:r>
            <a:r>
              <a:rPr lang="en-US" dirty="0" err="1"/>
              <a:t>navedenih</a:t>
            </a:r>
            <a:r>
              <a:rPr lang="en-US" dirty="0"/>
              <a:t> </a:t>
            </a:r>
            <a:r>
              <a:rPr lang="en-US" dirty="0" err="1"/>
              <a:t>izvora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S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strane</a:t>
            </a:r>
            <a:r>
              <a:rPr lang="en-US" dirty="0"/>
              <a:t>, </a:t>
            </a:r>
            <a:r>
              <a:rPr lang="en-US" dirty="0" err="1"/>
              <a:t>ukoliko</a:t>
            </a:r>
            <a:r>
              <a:rPr lang="en-US" dirty="0"/>
              <a:t> se </a:t>
            </a:r>
            <a:r>
              <a:rPr lang="en-US" dirty="0" err="1"/>
              <a:t>radi</a:t>
            </a:r>
            <a:r>
              <a:rPr lang="en-US" dirty="0"/>
              <a:t> o </a:t>
            </a:r>
            <a:r>
              <a:rPr lang="en-US" b="1" dirty="0" err="1"/>
              <a:t>prerađivačkoj</a:t>
            </a:r>
            <a:r>
              <a:rPr lang="en-US" b="1" dirty="0"/>
              <a:t> </a:t>
            </a:r>
            <a:r>
              <a:rPr lang="en-US" b="1" dirty="0" err="1"/>
              <a:t>industriji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sklapanju</a:t>
            </a:r>
            <a:r>
              <a:rPr lang="en-US" b="1" dirty="0"/>
              <a:t> </a:t>
            </a:r>
            <a:r>
              <a:rPr lang="en-US" b="1" dirty="0" err="1"/>
              <a:t>finalnih</a:t>
            </a:r>
            <a:r>
              <a:rPr lang="en-US" b="1" dirty="0"/>
              <a:t> </a:t>
            </a:r>
            <a:r>
              <a:rPr lang="en-US" b="1" dirty="0" err="1"/>
              <a:t>proizvoda</a:t>
            </a:r>
            <a:r>
              <a:rPr lang="en-US" b="1" dirty="0"/>
              <a:t> </a:t>
            </a:r>
            <a:r>
              <a:rPr lang="en-US" dirty="0"/>
              <a:t>od </a:t>
            </a:r>
            <a:r>
              <a:rPr lang="en-US" dirty="0" err="1"/>
              <a:t>komplementarnih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komponenti</a:t>
            </a:r>
            <a:r>
              <a:rPr lang="en-US" dirty="0"/>
              <a:t> (</a:t>
            </a:r>
            <a:r>
              <a:rPr lang="en-US" dirty="0" err="1"/>
              <a:t>kao</a:t>
            </a:r>
            <a:r>
              <a:rPr lang="en-US" dirty="0"/>
              <a:t> u </a:t>
            </a:r>
            <a:r>
              <a:rPr lang="en-US" dirty="0" err="1"/>
              <a:t>slučajevima</a:t>
            </a:r>
            <a:r>
              <a:rPr lang="en-US" dirty="0"/>
              <a:t> auto </a:t>
            </a:r>
            <a:r>
              <a:rPr lang="en-US" dirty="0" err="1"/>
              <a:t>industrije</a:t>
            </a:r>
            <a:r>
              <a:rPr lang="en-US" dirty="0"/>
              <a:t>, </a:t>
            </a:r>
            <a:r>
              <a:rPr lang="en-US" dirty="0" err="1"/>
              <a:t>npr</a:t>
            </a:r>
            <a:r>
              <a:rPr lang="en-US" dirty="0"/>
              <a:t>.), </a:t>
            </a:r>
            <a:r>
              <a:rPr lang="en-US" dirty="0" err="1"/>
              <a:t>tada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vršiti</a:t>
            </a:r>
            <a:r>
              <a:rPr lang="en-US" dirty="0"/>
              <a:t> </a:t>
            </a:r>
            <a:r>
              <a:rPr lang="en-US" dirty="0" err="1"/>
              <a:t>selekcija</a:t>
            </a:r>
            <a:r>
              <a:rPr lang="en-US" dirty="0"/>
              <a:t> </a:t>
            </a:r>
            <a:r>
              <a:rPr lang="en-US" dirty="0" err="1"/>
              <a:t>optimalne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u </a:t>
            </a:r>
            <a:r>
              <a:rPr lang="en-US" dirty="0" err="1"/>
              <a:t>funkciji</a:t>
            </a:r>
            <a:r>
              <a:rPr lang="en-US" dirty="0"/>
              <a:t> </a:t>
            </a:r>
            <a:r>
              <a:rPr lang="en-US" dirty="0" err="1"/>
              <a:t>raspoloživosti</a:t>
            </a:r>
            <a:r>
              <a:rPr lang="en-US" dirty="0"/>
              <a:t> </a:t>
            </a:r>
            <a:r>
              <a:rPr lang="en-US" dirty="0" err="1"/>
              <a:t>neophodnih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funkciji</a:t>
            </a:r>
            <a:r>
              <a:rPr lang="en-US" dirty="0"/>
              <a:t> </a:t>
            </a:r>
            <a:r>
              <a:rPr lang="en-US" dirty="0" err="1"/>
              <a:t>potencijalnog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13847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03F66-AE18-4F9A-B5AC-3042C1E6C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3E1BD-8DAC-49A6-B6A0-C049C0B53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/>
              <a:t>T</a:t>
            </a:r>
            <a:r>
              <a:rPr lang="en-US" dirty="0" err="1"/>
              <a:t>amo</a:t>
            </a:r>
            <a:r>
              <a:rPr lang="en-US" dirty="0"/>
              <a:t> </a:t>
            </a:r>
            <a:r>
              <a:rPr lang="en-US" dirty="0" err="1"/>
              <a:t>gde</a:t>
            </a:r>
            <a:r>
              <a:rPr lang="en-US" dirty="0"/>
              <a:t> je to </a:t>
            </a:r>
            <a:r>
              <a:rPr lang="en-US" dirty="0" err="1"/>
              <a:t>moguće</a:t>
            </a:r>
            <a:r>
              <a:rPr lang="en-US" dirty="0"/>
              <a:t>, </a:t>
            </a:r>
            <a:r>
              <a:rPr lang="en-US" dirty="0" err="1"/>
              <a:t>izbor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jedne</a:t>
            </a:r>
            <a:r>
              <a:rPr lang="en-US" dirty="0"/>
              <a:t> </a:t>
            </a:r>
            <a:r>
              <a:rPr lang="en-US" dirty="0" err="1"/>
              <a:t>fabrike</a:t>
            </a:r>
            <a:r>
              <a:rPr lang="en-US" dirty="0"/>
              <a:t> </a:t>
            </a:r>
            <a:r>
              <a:rPr lang="en-US" dirty="0" err="1"/>
              <a:t>spada</a:t>
            </a:r>
            <a:r>
              <a:rPr lang="en-US" dirty="0"/>
              <a:t> u </a:t>
            </a:r>
            <a:r>
              <a:rPr lang="en-US" dirty="0" err="1"/>
              <a:t>rešavanje</a:t>
            </a:r>
            <a:r>
              <a:rPr lang="en-US" dirty="0"/>
              <a:t> </a:t>
            </a:r>
            <a:r>
              <a:rPr lang="en-US" dirty="0" err="1"/>
              <a:t>logističkih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dugoročnim</a:t>
            </a:r>
            <a:r>
              <a:rPr lang="en-US" dirty="0"/>
              <a:t> </a:t>
            </a:r>
            <a:r>
              <a:rPr lang="en-US" dirty="0" err="1"/>
              <a:t>karakterom</a:t>
            </a:r>
            <a:r>
              <a:rPr lang="en-US" dirty="0"/>
              <a:t>. Nova </a:t>
            </a:r>
            <a:r>
              <a:rPr lang="en-US" dirty="0" err="1"/>
              <a:t>lokacija</a:t>
            </a:r>
            <a:r>
              <a:rPr lang="en-US" dirty="0"/>
              <a:t> </a:t>
            </a:r>
            <a:r>
              <a:rPr lang="en-US" dirty="0" err="1"/>
              <a:t>fabrike</a:t>
            </a:r>
            <a:r>
              <a:rPr lang="en-US" dirty="0"/>
              <a:t> je </a:t>
            </a:r>
            <a:r>
              <a:rPr lang="en-US" dirty="0" err="1"/>
              <a:t>prilika</a:t>
            </a:r>
            <a:r>
              <a:rPr lang="en-US" dirty="0"/>
              <a:t> da se za </a:t>
            </a:r>
            <a:r>
              <a:rPr lang="en-US" dirty="0" err="1"/>
              <a:t>čitav</a:t>
            </a:r>
            <a:r>
              <a:rPr lang="en-US" dirty="0"/>
              <a:t> </a:t>
            </a:r>
            <a:r>
              <a:rPr lang="en-US" dirty="0" err="1"/>
              <a:t>niz</a:t>
            </a:r>
            <a:r>
              <a:rPr lang="en-US" dirty="0"/>
              <a:t> </a:t>
            </a:r>
            <a:r>
              <a:rPr lang="en-US" dirty="0" err="1"/>
              <a:t>godina</a:t>
            </a:r>
            <a:r>
              <a:rPr lang="en-US" dirty="0"/>
              <a:t> </a:t>
            </a:r>
            <a:r>
              <a:rPr lang="en-US" dirty="0" err="1"/>
              <a:t>stekne</a:t>
            </a:r>
            <a:r>
              <a:rPr lang="en-US" dirty="0"/>
              <a:t> </a:t>
            </a:r>
            <a:r>
              <a:rPr lang="en-US" dirty="0" err="1"/>
              <a:t>prednost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konkurencijom</a:t>
            </a:r>
            <a:r>
              <a:rPr lang="en-US" dirty="0"/>
              <a:t>. </a:t>
            </a:r>
            <a:r>
              <a:rPr lang="en-US" dirty="0" err="1"/>
              <a:t>Prilikom</a:t>
            </a:r>
            <a:r>
              <a:rPr lang="en-US" dirty="0"/>
              <a:t> </a:t>
            </a:r>
            <a:r>
              <a:rPr lang="en-US" dirty="0" err="1"/>
              <a:t>izbora</a:t>
            </a:r>
            <a:r>
              <a:rPr lang="en-US" dirty="0"/>
              <a:t> </a:t>
            </a:r>
            <a:r>
              <a:rPr lang="en-US" dirty="0" err="1"/>
              <a:t>optimalne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opštih</a:t>
            </a:r>
            <a:r>
              <a:rPr lang="en-US" dirty="0"/>
              <a:t> </a:t>
            </a:r>
            <a:r>
              <a:rPr lang="en-US" dirty="0" err="1"/>
              <a:t>pravila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u </a:t>
            </a:r>
            <a:r>
              <a:rPr lang="en-US" dirty="0" err="1"/>
              <a:t>vidu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odabrati</a:t>
            </a:r>
            <a:r>
              <a:rPr lang="en-US" dirty="0"/>
              <a:t> </a:t>
            </a:r>
            <a:r>
              <a:rPr lang="en-US" dirty="0" err="1"/>
              <a:t>lokaciju</a:t>
            </a:r>
            <a:r>
              <a:rPr lang="en-US" dirty="0"/>
              <a:t> u </a:t>
            </a:r>
            <a:r>
              <a:rPr lang="en-US" dirty="0" err="1"/>
              <a:t>blizini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voditi</a:t>
            </a:r>
            <a:r>
              <a:rPr lang="en-US" dirty="0"/>
              <a:t> </a:t>
            </a:r>
            <a:r>
              <a:rPr lang="en-US" dirty="0" err="1"/>
              <a:t>računa</a:t>
            </a:r>
            <a:r>
              <a:rPr lang="en-US" dirty="0"/>
              <a:t> o </a:t>
            </a:r>
            <a:r>
              <a:rPr lang="en-US" dirty="0" err="1"/>
              <a:t>mogućnosti</a:t>
            </a:r>
            <a:r>
              <a:rPr lang="en-US" dirty="0"/>
              <a:t> </a:t>
            </a:r>
            <a:r>
              <a:rPr lang="en-US" dirty="0" err="1"/>
              <a:t>obezbeđenja</a:t>
            </a:r>
            <a:r>
              <a:rPr lang="en-US" dirty="0"/>
              <a:t> </a:t>
            </a:r>
            <a:r>
              <a:rPr lang="en-US" dirty="0" err="1"/>
              <a:t>radne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smestiti</a:t>
            </a:r>
            <a:r>
              <a:rPr lang="en-US" dirty="0"/>
              <a:t> </a:t>
            </a:r>
            <a:r>
              <a:rPr lang="en-US" dirty="0" err="1"/>
              <a:t>fabriku</a:t>
            </a:r>
            <a:r>
              <a:rPr lang="en-US" dirty="0"/>
              <a:t> u </a:t>
            </a:r>
            <a:r>
              <a:rPr lang="en-US" dirty="0" err="1"/>
              <a:t>blizini</a:t>
            </a:r>
            <a:r>
              <a:rPr lang="en-US" dirty="0"/>
              <a:t> </a:t>
            </a:r>
            <a:r>
              <a:rPr lang="en-US" dirty="0" err="1"/>
              <a:t>važnih</a:t>
            </a:r>
            <a:r>
              <a:rPr lang="en-US" dirty="0"/>
              <a:t> </a:t>
            </a:r>
            <a:r>
              <a:rPr lang="en-US" dirty="0" err="1"/>
              <a:t>saobraćajnica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neophodne</a:t>
            </a:r>
            <a:r>
              <a:rPr lang="en-US" dirty="0"/>
              <a:t> </a:t>
            </a:r>
            <a:r>
              <a:rPr lang="en-US" dirty="0" err="1"/>
              <a:t>infrastrukture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analizirati</a:t>
            </a:r>
            <a:r>
              <a:rPr lang="en-US" dirty="0"/>
              <a:t> </a:t>
            </a:r>
            <a:r>
              <a:rPr lang="en-US" dirty="0" err="1"/>
              <a:t>troškove</a:t>
            </a:r>
            <a:r>
              <a:rPr lang="en-US" dirty="0"/>
              <a:t> </a:t>
            </a:r>
            <a:r>
              <a:rPr lang="en-US" dirty="0" err="1"/>
              <a:t>distribucije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proučiti</a:t>
            </a:r>
            <a:r>
              <a:rPr lang="en-US" dirty="0"/>
              <a:t> </a:t>
            </a:r>
            <a:r>
              <a:rPr lang="en-US" dirty="0" err="1"/>
              <a:t>njihov</a:t>
            </a:r>
            <a:r>
              <a:rPr lang="en-US" dirty="0"/>
              <a:t> </a:t>
            </a:r>
            <a:r>
              <a:rPr lang="en-US" dirty="0" err="1"/>
              <a:t>uticaj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ukupne</a:t>
            </a:r>
            <a:r>
              <a:rPr lang="en-US" dirty="0"/>
              <a:t> </a:t>
            </a:r>
            <a:r>
              <a:rPr lang="en-US" dirty="0" err="1"/>
              <a:t>troškove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imati</a:t>
            </a:r>
            <a:r>
              <a:rPr lang="en-US" dirty="0"/>
              <a:t> u </a:t>
            </a:r>
            <a:r>
              <a:rPr lang="en-US" dirty="0" err="1"/>
              <a:t>vidu</a:t>
            </a:r>
            <a:r>
              <a:rPr lang="en-US" dirty="0"/>
              <a:t> </a:t>
            </a:r>
            <a:r>
              <a:rPr lang="en-US" dirty="0" err="1"/>
              <a:t>sporedne</a:t>
            </a:r>
            <a:r>
              <a:rPr lang="en-US" dirty="0"/>
              <a:t> </a:t>
            </a:r>
            <a:r>
              <a:rPr lang="en-US" dirty="0" err="1"/>
              <a:t>troškove</a:t>
            </a:r>
            <a:r>
              <a:rPr lang="en-US" dirty="0"/>
              <a:t> (</a:t>
            </a:r>
            <a:r>
              <a:rPr lang="en-US" dirty="0" err="1"/>
              <a:t>izgradnja</a:t>
            </a:r>
            <a:r>
              <a:rPr lang="en-US" dirty="0"/>
              <a:t> </a:t>
            </a:r>
            <a:r>
              <a:rPr lang="en-US" dirty="0" err="1"/>
              <a:t>pomoćnih</a:t>
            </a:r>
            <a:r>
              <a:rPr lang="en-US" dirty="0"/>
              <a:t> </a:t>
            </a:r>
            <a:r>
              <a:rPr lang="en-US" dirty="0" err="1"/>
              <a:t>prostorija</a:t>
            </a:r>
            <a:r>
              <a:rPr lang="en-US" dirty="0"/>
              <a:t>,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parkiranja</a:t>
            </a:r>
            <a:r>
              <a:rPr lang="en-US" dirty="0"/>
              <a:t> </a:t>
            </a:r>
            <a:r>
              <a:rPr lang="en-US" dirty="0" err="1"/>
              <a:t>vozila</a:t>
            </a:r>
            <a:r>
              <a:rPr lang="en-US" dirty="0"/>
              <a:t>, </a:t>
            </a:r>
            <a:r>
              <a:rPr lang="en-US" dirty="0" err="1"/>
              <a:t>premije</a:t>
            </a:r>
            <a:r>
              <a:rPr lang="en-US" dirty="0"/>
              <a:t> </a:t>
            </a:r>
            <a:r>
              <a:rPr lang="en-US" dirty="0" err="1"/>
              <a:t>osiguranja</a:t>
            </a:r>
            <a:r>
              <a:rPr lang="en-US" dirty="0"/>
              <a:t>, </a:t>
            </a:r>
            <a:r>
              <a:rPr lang="en-US" dirty="0" err="1"/>
              <a:t>itd</a:t>
            </a:r>
            <a:r>
              <a:rPr lang="en-US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233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ADC14-FF36-4B9A-B1C8-A469FA727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DEF10-7D66-4F37-9D04-D9F23A7DC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U </a:t>
            </a:r>
            <a:r>
              <a:rPr lang="en-US" dirty="0" err="1"/>
              <a:t>literaturi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prisutni</a:t>
            </a:r>
            <a:r>
              <a:rPr lang="en-US" dirty="0"/>
              <a:t> </a:t>
            </a:r>
            <a:r>
              <a:rPr lang="en-US" dirty="0" err="1"/>
              <a:t>brojni</a:t>
            </a:r>
            <a:r>
              <a:rPr lang="en-US" dirty="0"/>
              <a:t> </a:t>
            </a:r>
            <a:r>
              <a:rPr lang="en-US" dirty="0" err="1"/>
              <a:t>pristupi</a:t>
            </a:r>
            <a:r>
              <a:rPr lang="en-US" dirty="0"/>
              <a:t> u </a:t>
            </a:r>
            <a:r>
              <a:rPr lang="en-US" dirty="0" err="1"/>
              <a:t>numeričkoj</a:t>
            </a:r>
            <a:r>
              <a:rPr lang="en-US" dirty="0"/>
              <a:t> </a:t>
            </a:r>
            <a:r>
              <a:rPr lang="en-US" dirty="0" err="1"/>
              <a:t>analizi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kalkulaciji</a:t>
            </a:r>
            <a:r>
              <a:rPr lang="en-US" dirty="0"/>
              <a:t> </a:t>
            </a:r>
            <a:r>
              <a:rPr lang="en-US" dirty="0" err="1"/>
              <a:t>optimalne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fabrike</a:t>
            </a:r>
            <a:r>
              <a:rPr lang="en-US" dirty="0"/>
              <a:t>. </a:t>
            </a:r>
            <a:endParaRPr lang="sr-Latn-RS" dirty="0"/>
          </a:p>
          <a:p>
            <a:r>
              <a:rPr lang="sr-Latn-RS" dirty="0"/>
              <a:t>O</a:t>
            </a:r>
            <a:r>
              <a:rPr lang="en-US" dirty="0" err="1"/>
              <a:t>vde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izdvojena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zastupljenja</a:t>
            </a:r>
            <a:r>
              <a:rPr lang="en-US" dirty="0"/>
              <a:t> </a:t>
            </a:r>
            <a:r>
              <a:rPr lang="en-US" dirty="0" err="1"/>
              <a:t>načina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selekcije</a:t>
            </a:r>
            <a:r>
              <a:rPr lang="en-US" dirty="0"/>
              <a:t> </a:t>
            </a:r>
            <a:r>
              <a:rPr lang="en-US" dirty="0" err="1"/>
              <a:t>mesta</a:t>
            </a:r>
            <a:r>
              <a:rPr lang="en-US" dirty="0"/>
              <a:t> </a:t>
            </a:r>
            <a:r>
              <a:rPr lang="en-US" dirty="0" err="1"/>
              <a:t>gde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sagraditi</a:t>
            </a:r>
            <a:r>
              <a:rPr lang="en-US" dirty="0"/>
              <a:t> novo </a:t>
            </a:r>
            <a:r>
              <a:rPr lang="en-US" dirty="0" err="1"/>
              <a:t>proizvodno</a:t>
            </a:r>
            <a:r>
              <a:rPr lang="en-US" dirty="0"/>
              <a:t> </a:t>
            </a:r>
            <a:r>
              <a:rPr lang="en-US" dirty="0" err="1"/>
              <a:t>postrojenje</a:t>
            </a:r>
            <a:r>
              <a:rPr lang="en-US" dirty="0"/>
              <a:t>. U </a:t>
            </a:r>
            <a:r>
              <a:rPr lang="en-US" dirty="0" err="1"/>
              <a:t>pitanju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b="1" dirty="0" err="1"/>
              <a:t>metod</a:t>
            </a:r>
            <a:r>
              <a:rPr lang="en-US" b="1" dirty="0"/>
              <a:t> </a:t>
            </a:r>
            <a:r>
              <a:rPr lang="en-US" b="1" dirty="0" err="1"/>
              <a:t>težinskih</a:t>
            </a:r>
            <a:r>
              <a:rPr lang="en-US" b="1" dirty="0"/>
              <a:t> </a:t>
            </a:r>
            <a:r>
              <a:rPr lang="en-US" b="1" dirty="0" err="1"/>
              <a:t>koeficijenata</a:t>
            </a:r>
            <a:r>
              <a:rPr lang="en-US" b="1" dirty="0"/>
              <a:t> (</a:t>
            </a:r>
            <a:r>
              <a:rPr lang="en-US" b="1" dirty="0" err="1"/>
              <a:t>pondera</a:t>
            </a:r>
            <a:r>
              <a:rPr lang="en-US" b="1" dirty="0"/>
              <a:t>)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b="1" dirty="0" err="1"/>
              <a:t>metod</a:t>
            </a:r>
            <a:r>
              <a:rPr lang="en-US" b="1" dirty="0"/>
              <a:t> </a:t>
            </a:r>
            <a:r>
              <a:rPr lang="en-US" b="1" dirty="0" err="1"/>
              <a:t>težišta</a:t>
            </a:r>
            <a:r>
              <a:rPr lang="en-US" dirty="0"/>
              <a:t>.</a:t>
            </a:r>
          </a:p>
          <a:p>
            <a:r>
              <a:rPr lang="en-US" dirty="0"/>
              <a:t>I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jednog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drugog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, </a:t>
            </a:r>
            <a:r>
              <a:rPr lang="en-US" dirty="0" err="1"/>
              <a:t>prilikom</a:t>
            </a:r>
            <a:r>
              <a:rPr lang="en-US" dirty="0"/>
              <a:t> </a:t>
            </a:r>
            <a:r>
              <a:rPr lang="en-US" dirty="0" err="1"/>
              <a:t>izbora</a:t>
            </a:r>
            <a:r>
              <a:rPr lang="en-US" dirty="0"/>
              <a:t> </a:t>
            </a:r>
            <a:r>
              <a:rPr lang="en-US" dirty="0" err="1"/>
              <a:t>optimalne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, </a:t>
            </a:r>
            <a:r>
              <a:rPr lang="en-US" dirty="0" err="1"/>
              <a:t>najpre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odabrati</a:t>
            </a:r>
            <a:r>
              <a:rPr lang="en-US" dirty="0"/>
              <a:t> </a:t>
            </a:r>
            <a:r>
              <a:rPr lang="en-US" dirty="0" err="1"/>
              <a:t>geografski</a:t>
            </a:r>
            <a:r>
              <a:rPr lang="en-US" dirty="0"/>
              <a:t> </a:t>
            </a:r>
            <a:r>
              <a:rPr lang="en-US" dirty="0" err="1"/>
              <a:t>položaj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širu</a:t>
            </a:r>
            <a:r>
              <a:rPr lang="en-US" dirty="0"/>
              <a:t> </a:t>
            </a:r>
            <a:r>
              <a:rPr lang="en-US" dirty="0" err="1"/>
              <a:t>lokaciju</a:t>
            </a:r>
            <a:r>
              <a:rPr lang="en-US" dirty="0"/>
              <a:t> </a:t>
            </a:r>
            <a:r>
              <a:rPr lang="en-US" dirty="0" err="1"/>
              <a:t>fabrike</a:t>
            </a:r>
            <a:r>
              <a:rPr lang="en-US" dirty="0"/>
              <a:t>. </a:t>
            </a:r>
            <a:r>
              <a:rPr lang="en-US" dirty="0" err="1"/>
              <a:t>Neki</a:t>
            </a:r>
            <a:r>
              <a:rPr lang="en-US" dirty="0"/>
              <a:t> od </a:t>
            </a:r>
            <a:r>
              <a:rPr lang="en-US" dirty="0" err="1"/>
              <a:t>faktora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u </a:t>
            </a:r>
            <a:r>
              <a:rPr lang="en-US" dirty="0" err="1"/>
              <a:t>vidu</a:t>
            </a:r>
            <a:r>
              <a:rPr lang="en-US" dirty="0"/>
              <a:t> </a:t>
            </a:r>
            <a:r>
              <a:rPr lang="en-US" dirty="0" err="1"/>
              <a:t>prilikom</a:t>
            </a:r>
            <a:r>
              <a:rPr lang="en-US" dirty="0"/>
              <a:t> </a:t>
            </a:r>
            <a:r>
              <a:rPr lang="en-US" dirty="0" err="1"/>
              <a:t>izbora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 </a:t>
            </a:r>
            <a:endParaRPr lang="sr-Latn-RS" dirty="0"/>
          </a:p>
          <a:p>
            <a:pPr lvl="1"/>
            <a:r>
              <a:rPr lang="sr-Latn-RS" dirty="0" err="1"/>
              <a:t>U</a:t>
            </a:r>
            <a:r>
              <a:rPr lang="en-US" dirty="0" err="1"/>
              <a:t>daljenost</a:t>
            </a:r>
            <a:r>
              <a:rPr lang="en-US" dirty="0"/>
              <a:t> </a:t>
            </a:r>
            <a:r>
              <a:rPr lang="en-US" dirty="0" err="1"/>
              <a:t>potencijalnih</a:t>
            </a:r>
            <a:r>
              <a:rPr lang="en-US" dirty="0"/>
              <a:t> </a:t>
            </a:r>
            <a:r>
              <a:rPr lang="en-US" dirty="0" err="1"/>
              <a:t>izvora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; </a:t>
            </a:r>
            <a:endParaRPr lang="sr-Latn-RS" dirty="0"/>
          </a:p>
          <a:p>
            <a:pPr lvl="1"/>
            <a:r>
              <a:rPr lang="sr-Latn-RS" dirty="0"/>
              <a:t>Mogućnost snabdevanja energijom;</a:t>
            </a:r>
          </a:p>
          <a:p>
            <a:pPr lvl="1"/>
            <a:r>
              <a:rPr lang="sr-Latn-RS" dirty="0"/>
              <a:t>Rešenje transporta sirovina, goriva i gotovih proizvoda;</a:t>
            </a:r>
          </a:p>
          <a:p>
            <a:pPr lvl="1"/>
            <a:r>
              <a:rPr lang="sr-Latn-RS" dirty="0"/>
              <a:t>Snabdevanje gorivom;</a:t>
            </a:r>
          </a:p>
          <a:p>
            <a:pPr lvl="1"/>
            <a:r>
              <a:rPr lang="sr-Latn-RS" dirty="0"/>
              <a:t>Snabdevanje vodom;</a:t>
            </a:r>
          </a:p>
          <a:p>
            <a:pPr lvl="1"/>
            <a:r>
              <a:rPr lang="sr-Latn-RS" dirty="0"/>
              <a:t>C</a:t>
            </a:r>
            <a:r>
              <a:rPr lang="en-US" dirty="0" err="1"/>
              <a:t>ena</a:t>
            </a:r>
            <a:r>
              <a:rPr lang="en-US" dirty="0"/>
              <a:t> </a:t>
            </a:r>
            <a:r>
              <a:rPr lang="en-US" dirty="0" err="1"/>
              <a:t>građevinskog</a:t>
            </a:r>
            <a:r>
              <a:rPr lang="en-US" dirty="0"/>
              <a:t> </a:t>
            </a:r>
            <a:r>
              <a:rPr lang="en-US" dirty="0" err="1"/>
              <a:t>zemljišta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kasnijeg</a:t>
            </a:r>
            <a:r>
              <a:rPr lang="en-US" dirty="0"/>
              <a:t> </a:t>
            </a:r>
            <a:r>
              <a:rPr lang="en-US" dirty="0" err="1"/>
              <a:t>proširenja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; </a:t>
            </a:r>
            <a:endParaRPr lang="sr-Latn-RS" dirty="0"/>
          </a:p>
          <a:p>
            <a:pPr lvl="1"/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radne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; </a:t>
            </a:r>
            <a:endParaRPr lang="sr-Latn-RS" dirty="0"/>
          </a:p>
          <a:p>
            <a:pPr lvl="1"/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aglomeracije</a:t>
            </a:r>
            <a:r>
              <a:rPr lang="en-US" dirty="0"/>
              <a:t>; </a:t>
            </a:r>
            <a:endParaRPr lang="sr-Latn-RS" dirty="0"/>
          </a:p>
          <a:p>
            <a:pPr lvl="1"/>
            <a:r>
              <a:rPr lang="en-US" dirty="0" err="1"/>
              <a:t>strateško</a:t>
            </a:r>
            <a:r>
              <a:rPr lang="en-US" dirty="0"/>
              <a:t> </a:t>
            </a:r>
            <a:r>
              <a:rPr lang="en-US" dirty="0" err="1"/>
              <a:t>politički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; </a:t>
            </a:r>
            <a:endParaRPr lang="sr-Latn-RS" dirty="0"/>
          </a:p>
          <a:p>
            <a:pPr lvl="1"/>
            <a:r>
              <a:rPr lang="en-US" dirty="0" err="1"/>
              <a:t>ekološki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458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60D54-6FE8-4E1E-B0B4-1BB155EF3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20884-92AE-4E7C-8C98-B45EDEC82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U</a:t>
            </a:r>
            <a:r>
              <a:rPr lang="en-US" sz="2000" dirty="0" err="1"/>
              <a:t>koliko</a:t>
            </a:r>
            <a:r>
              <a:rPr lang="en-US" sz="2000" dirty="0"/>
              <a:t> se </a:t>
            </a:r>
            <a:r>
              <a:rPr lang="en-US" sz="2000" dirty="0" err="1"/>
              <a:t>rangiranje</a:t>
            </a:r>
            <a:r>
              <a:rPr lang="en-US" sz="2000" dirty="0"/>
              <a:t> </a:t>
            </a:r>
            <a:r>
              <a:rPr lang="en-US" sz="2000" dirty="0" err="1"/>
              <a:t>većeg</a:t>
            </a:r>
            <a:r>
              <a:rPr lang="en-US" sz="2000" dirty="0"/>
              <a:t> </a:t>
            </a:r>
            <a:r>
              <a:rPr lang="en-US" sz="2000" dirty="0" err="1"/>
              <a:t>broja</a:t>
            </a:r>
            <a:r>
              <a:rPr lang="en-US" sz="2000" dirty="0"/>
              <a:t> </a:t>
            </a:r>
            <a:r>
              <a:rPr lang="en-US" sz="2000" dirty="0" err="1"/>
              <a:t>potencijalnih</a:t>
            </a:r>
            <a:r>
              <a:rPr lang="en-US" sz="2000" dirty="0"/>
              <a:t> </a:t>
            </a:r>
            <a:r>
              <a:rPr lang="en-US" sz="2000" dirty="0" err="1"/>
              <a:t>lokacija</a:t>
            </a:r>
            <a:r>
              <a:rPr lang="en-US" sz="2000" dirty="0"/>
              <a:t>,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osnovu</a:t>
            </a:r>
            <a:r>
              <a:rPr lang="en-US" sz="2000" dirty="0"/>
              <a:t> </a:t>
            </a:r>
            <a:r>
              <a:rPr lang="en-US" sz="2000" dirty="0" err="1"/>
              <a:t>navedenih</a:t>
            </a:r>
            <a:r>
              <a:rPr lang="en-US" sz="2000" dirty="0"/>
              <a:t> </a:t>
            </a:r>
            <a:r>
              <a:rPr lang="en-US" sz="2000" dirty="0" err="1"/>
              <a:t>faktora</a:t>
            </a:r>
            <a:r>
              <a:rPr lang="en-US" sz="2000" dirty="0"/>
              <a:t>, </a:t>
            </a:r>
            <a:r>
              <a:rPr lang="en-US" sz="2000" dirty="0" err="1"/>
              <a:t>vrši</a:t>
            </a:r>
            <a:r>
              <a:rPr lang="en-US" sz="2000" dirty="0"/>
              <a:t> </a:t>
            </a:r>
            <a:r>
              <a:rPr lang="en-US" sz="2000" dirty="0" err="1"/>
              <a:t>prema</a:t>
            </a:r>
            <a:r>
              <a:rPr lang="en-US" sz="2000" dirty="0"/>
              <a:t> </a:t>
            </a:r>
            <a:r>
              <a:rPr lang="en-US" sz="2000" b="1" dirty="0" err="1"/>
              <a:t>metodi</a:t>
            </a:r>
            <a:r>
              <a:rPr lang="en-US" sz="2000" b="1" dirty="0"/>
              <a:t> </a:t>
            </a:r>
            <a:r>
              <a:rPr lang="en-US" sz="2000" b="1" dirty="0" err="1"/>
              <a:t>težinskih</a:t>
            </a:r>
            <a:r>
              <a:rPr lang="en-US" sz="2000" b="1" dirty="0"/>
              <a:t> </a:t>
            </a:r>
            <a:r>
              <a:rPr lang="en-US" sz="2000" b="1" dirty="0" err="1"/>
              <a:t>koeficijenata</a:t>
            </a:r>
            <a:r>
              <a:rPr lang="en-US" sz="2000" b="1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pondera</a:t>
            </a:r>
            <a:r>
              <a:rPr lang="en-US" sz="2000" dirty="0"/>
              <a:t>), </a:t>
            </a:r>
            <a:r>
              <a:rPr lang="en-US" sz="2000" dirty="0" err="1"/>
              <a:t>svakom</a:t>
            </a:r>
            <a:r>
              <a:rPr lang="en-US" sz="2000" dirty="0"/>
              <a:t> od </a:t>
            </a:r>
            <a:r>
              <a:rPr lang="en-US" sz="2000" dirty="0" err="1"/>
              <a:t>potencijalno</a:t>
            </a:r>
            <a:r>
              <a:rPr lang="en-US" sz="2000" dirty="0"/>
              <a:t> </a:t>
            </a:r>
            <a:r>
              <a:rPr lang="en-US" sz="2000" dirty="0" err="1"/>
              <a:t>značajnih</a:t>
            </a:r>
            <a:r>
              <a:rPr lang="en-US" sz="2000" dirty="0"/>
              <a:t> </a:t>
            </a:r>
            <a:r>
              <a:rPr lang="en-US" sz="2000" dirty="0" err="1"/>
              <a:t>faktora</a:t>
            </a:r>
            <a:r>
              <a:rPr lang="en-US" sz="2000" dirty="0"/>
              <a:t> se </a:t>
            </a:r>
            <a:r>
              <a:rPr lang="en-US" sz="2000" dirty="0" err="1"/>
              <a:t>daje</a:t>
            </a:r>
            <a:r>
              <a:rPr lang="en-US" sz="2000" dirty="0"/>
              <a:t> </a:t>
            </a:r>
            <a:r>
              <a:rPr lang="en-US" sz="2000" dirty="0" err="1"/>
              <a:t>vrednost</a:t>
            </a:r>
            <a:r>
              <a:rPr lang="en-US" sz="2000" dirty="0"/>
              <a:t> </a:t>
            </a:r>
            <a:r>
              <a:rPr lang="en-US" sz="2000" dirty="0" err="1"/>
              <a:t>težinskog</a:t>
            </a:r>
            <a:r>
              <a:rPr lang="en-US" sz="2000" dirty="0"/>
              <a:t> </a:t>
            </a:r>
            <a:r>
              <a:rPr lang="en-US" sz="2000" dirty="0" err="1"/>
              <a:t>koeficijenta</a:t>
            </a:r>
            <a:r>
              <a:rPr lang="en-US" sz="2000" dirty="0"/>
              <a:t>, </a:t>
            </a:r>
            <a:r>
              <a:rPr lang="en-US" sz="2000" dirty="0" err="1"/>
              <a:t>npr</a:t>
            </a:r>
            <a:r>
              <a:rPr lang="en-US" sz="2000" dirty="0"/>
              <a:t> u </a:t>
            </a:r>
            <a:r>
              <a:rPr lang="en-US" sz="2000" dirty="0" err="1"/>
              <a:t>opsegu</a:t>
            </a:r>
            <a:r>
              <a:rPr lang="en-US" sz="2000" dirty="0"/>
              <a:t> 1-4,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je to </a:t>
            </a:r>
            <a:r>
              <a:rPr lang="en-US" sz="2000" dirty="0" err="1"/>
              <a:t>predstavljeno</a:t>
            </a:r>
            <a:r>
              <a:rPr lang="en-US" sz="2000" dirty="0"/>
              <a:t> u </a:t>
            </a:r>
            <a:r>
              <a:rPr lang="en-US" sz="2000" dirty="0" err="1"/>
              <a:t>Tabeli</a:t>
            </a:r>
            <a:r>
              <a:rPr lang="en-US" sz="2000" dirty="0"/>
              <a:t> </a:t>
            </a:r>
            <a:r>
              <a:rPr lang="sr-Latn-RS" sz="2000" dirty="0"/>
              <a:t>1</a:t>
            </a:r>
            <a:r>
              <a:rPr lang="en-US" sz="2000" dirty="0"/>
              <a:t>.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BADDF02-10BC-4469-AC32-C69F29AE4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234268"/>
              </p:ext>
            </p:extLst>
          </p:nvPr>
        </p:nvGraphicFramePr>
        <p:xfrm>
          <a:off x="1541961" y="3019945"/>
          <a:ext cx="7700011" cy="3372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0681">
                  <a:extLst>
                    <a:ext uri="{9D8B030D-6E8A-4147-A177-3AD203B41FA5}">
                      <a16:colId xmlns:a16="http://schemas.microsoft.com/office/drawing/2014/main" val="3686785566"/>
                    </a:ext>
                  </a:extLst>
                </a:gridCol>
                <a:gridCol w="1508563">
                  <a:extLst>
                    <a:ext uri="{9D8B030D-6E8A-4147-A177-3AD203B41FA5}">
                      <a16:colId xmlns:a16="http://schemas.microsoft.com/office/drawing/2014/main" val="2687440890"/>
                    </a:ext>
                  </a:extLst>
                </a:gridCol>
                <a:gridCol w="1190595">
                  <a:extLst>
                    <a:ext uri="{9D8B030D-6E8A-4147-A177-3AD203B41FA5}">
                      <a16:colId xmlns:a16="http://schemas.microsoft.com/office/drawing/2014/main" val="4089142564"/>
                    </a:ext>
                  </a:extLst>
                </a:gridCol>
                <a:gridCol w="1270086">
                  <a:extLst>
                    <a:ext uri="{9D8B030D-6E8A-4147-A177-3AD203B41FA5}">
                      <a16:colId xmlns:a16="http://schemas.microsoft.com/office/drawing/2014/main" val="314694828"/>
                    </a:ext>
                  </a:extLst>
                </a:gridCol>
                <a:gridCol w="1270086">
                  <a:extLst>
                    <a:ext uri="{9D8B030D-6E8A-4147-A177-3AD203B41FA5}">
                      <a16:colId xmlns:a16="http://schemas.microsoft.com/office/drawing/2014/main" val="567965014"/>
                    </a:ext>
                  </a:extLst>
                </a:gridCol>
              </a:tblGrid>
              <a:tr h="306608">
                <a:tc rowSpan="3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Kriterijum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Težinski koeficijenti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Ocene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059841"/>
                  </a:ext>
                </a:extLst>
              </a:tr>
              <a:tr h="3066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Lokacije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339812"/>
                  </a:ext>
                </a:extLst>
              </a:tr>
              <a:tr h="3066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3305258"/>
                  </a:ext>
                </a:extLst>
              </a:tr>
              <a:tr h="30660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Cena lokacije (zemljišta)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4906609"/>
                  </a:ext>
                </a:extLst>
              </a:tr>
              <a:tr h="30660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Takse i porezi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0077651"/>
                  </a:ext>
                </a:extLst>
              </a:tr>
              <a:tr h="30660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Faktor radne snage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7269934"/>
                  </a:ext>
                </a:extLst>
              </a:tr>
              <a:tr h="30660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Pristup auto putu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7485075"/>
                  </a:ext>
                </a:extLst>
              </a:tr>
              <a:tr h="30660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Pristup aerodromu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651199"/>
                  </a:ext>
                </a:extLst>
              </a:tr>
              <a:tr h="30660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Mogućnost proširenja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75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40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55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083167"/>
                  </a:ext>
                </a:extLst>
              </a:tr>
              <a:tr h="30660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Ukupna vrednost ocene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585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580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605*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6085408"/>
                  </a:ext>
                </a:extLst>
              </a:tr>
              <a:tr h="306608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*Najpoželjnija opcija (optimalna lokacija)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5853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110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02BB0-459E-437E-8163-E1BF3A1A7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AA0E9-257B-4CF7-8277-723044FAB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lokacija</a:t>
            </a:r>
            <a:r>
              <a:rPr lang="en-US" dirty="0"/>
              <a:t> </a:t>
            </a:r>
            <a:r>
              <a:rPr lang="en-US" dirty="0" err="1"/>
              <a:t>fabrike</a:t>
            </a:r>
            <a:r>
              <a:rPr lang="en-US" dirty="0"/>
              <a:t> – </a:t>
            </a:r>
            <a:r>
              <a:rPr lang="en-US" dirty="0" err="1"/>
              <a:t>proizvodnog</a:t>
            </a:r>
            <a:r>
              <a:rPr lang="en-US" dirty="0"/>
              <a:t> </a:t>
            </a:r>
            <a:r>
              <a:rPr lang="en-US" dirty="0" err="1"/>
              <a:t>postrojenja</a:t>
            </a:r>
            <a:r>
              <a:rPr lang="en-US" dirty="0"/>
              <a:t> </a:t>
            </a:r>
            <a:r>
              <a:rPr lang="en-US" dirty="0" err="1"/>
              <a:t>vrši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b="1" dirty="0" err="1"/>
              <a:t>metode</a:t>
            </a:r>
            <a:r>
              <a:rPr lang="en-US" b="1" dirty="0"/>
              <a:t> </a:t>
            </a:r>
            <a:r>
              <a:rPr lang="en-US" b="1" dirty="0" err="1"/>
              <a:t>težišta</a:t>
            </a:r>
            <a:r>
              <a:rPr lang="en-US" dirty="0"/>
              <a:t>, </a:t>
            </a:r>
            <a:r>
              <a:rPr lang="en-US" dirty="0" err="1"/>
              <a:t>tada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od </a:t>
            </a:r>
            <a:r>
              <a:rPr lang="en-US" dirty="0" err="1"/>
              <a:t>najvećeg</a:t>
            </a:r>
            <a:r>
              <a:rPr lang="en-US" dirty="0"/>
              <a:t> </a:t>
            </a:r>
            <a:r>
              <a:rPr lang="en-US" dirty="0" err="1"/>
              <a:t>značaja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raspoloživosti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blizine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</a:t>
            </a:r>
            <a:r>
              <a:rPr lang="en-US" dirty="0" err="1"/>
              <a:t>finalnog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, u </a:t>
            </a:r>
            <a:r>
              <a:rPr lang="en-US" dirty="0" err="1"/>
              <a:t>preliminarnoj</a:t>
            </a:r>
            <a:r>
              <a:rPr lang="en-US" dirty="0"/>
              <a:t> </a:t>
            </a:r>
            <a:r>
              <a:rPr lang="en-US" dirty="0" err="1"/>
              <a:t>kalkulaciji</a:t>
            </a:r>
            <a:r>
              <a:rPr lang="en-US" dirty="0"/>
              <a:t> </a:t>
            </a:r>
            <a:r>
              <a:rPr lang="en-US" dirty="0" err="1"/>
              <a:t>optimalne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sr-Latn-RS" dirty="0"/>
              <a:t>.</a:t>
            </a:r>
          </a:p>
          <a:p>
            <a:r>
              <a:rPr lang="sr-Latn-RS" dirty="0"/>
              <a:t>O</a:t>
            </a:r>
            <a:r>
              <a:rPr lang="en-US" dirty="0" err="1"/>
              <a:t>vde</a:t>
            </a:r>
            <a:r>
              <a:rPr lang="en-US" dirty="0"/>
              <a:t> se u </a:t>
            </a:r>
            <a:r>
              <a:rPr lang="en-US" dirty="0" err="1"/>
              <a:t>prvoj</a:t>
            </a:r>
            <a:r>
              <a:rPr lang="en-US" dirty="0"/>
              <a:t> </a:t>
            </a:r>
            <a:r>
              <a:rPr lang="en-US" dirty="0" err="1"/>
              <a:t>fazi</a:t>
            </a:r>
            <a:r>
              <a:rPr lang="en-US" dirty="0"/>
              <a:t> </a:t>
            </a:r>
            <a:r>
              <a:rPr lang="en-US" dirty="0" err="1"/>
              <a:t>analizira</a:t>
            </a:r>
            <a:r>
              <a:rPr lang="en-US" dirty="0"/>
              <a:t> </a:t>
            </a:r>
            <a:r>
              <a:rPr lang="en-US" dirty="0" err="1"/>
              <a:t>prvi</a:t>
            </a:r>
            <a:r>
              <a:rPr lang="en-US" dirty="0"/>
              <a:t> od </a:t>
            </a:r>
            <a:r>
              <a:rPr lang="en-US" dirty="0" err="1"/>
              <a:t>navedenih</a:t>
            </a:r>
            <a:r>
              <a:rPr lang="en-US" dirty="0"/>
              <a:t> </a:t>
            </a:r>
            <a:r>
              <a:rPr lang="sr-Latn-RS" dirty="0"/>
              <a:t>uticajnih </a:t>
            </a:r>
            <a:r>
              <a:rPr lang="en-US" dirty="0" err="1"/>
              <a:t>faktora</a:t>
            </a:r>
            <a:r>
              <a:rPr lang="en-US" dirty="0"/>
              <a:t> - </a:t>
            </a:r>
            <a:r>
              <a:rPr lang="en-US" i="1" dirty="0" err="1"/>
              <a:t>udaljenost</a:t>
            </a:r>
            <a:r>
              <a:rPr lang="en-US" i="1" dirty="0"/>
              <a:t> </a:t>
            </a:r>
            <a:r>
              <a:rPr lang="en-US" i="1" dirty="0" err="1"/>
              <a:t>potencijalnih</a:t>
            </a:r>
            <a:r>
              <a:rPr lang="en-US" i="1" dirty="0"/>
              <a:t> </a:t>
            </a:r>
            <a:r>
              <a:rPr lang="en-US" i="1" dirty="0" err="1"/>
              <a:t>izvora</a:t>
            </a:r>
            <a:r>
              <a:rPr lang="en-US" i="1" dirty="0"/>
              <a:t> </a:t>
            </a:r>
            <a:r>
              <a:rPr lang="en-US" i="1" dirty="0" err="1"/>
              <a:t>sirovina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kupaca</a:t>
            </a:r>
            <a:r>
              <a:rPr lang="en-US" dirty="0"/>
              <a:t>.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toj</a:t>
            </a:r>
            <a:r>
              <a:rPr lang="en-US" dirty="0"/>
              <a:t> </a:t>
            </a:r>
            <a:r>
              <a:rPr lang="en-US" dirty="0" err="1"/>
              <a:t>analizi</a:t>
            </a:r>
            <a:r>
              <a:rPr lang="en-US" dirty="0"/>
              <a:t> </a:t>
            </a:r>
            <a:r>
              <a:rPr lang="en-US" dirty="0" err="1"/>
              <a:t>širu</a:t>
            </a:r>
            <a:r>
              <a:rPr lang="en-US" dirty="0"/>
              <a:t> oblast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postaviti</a:t>
            </a:r>
            <a:r>
              <a:rPr lang="en-US" dirty="0"/>
              <a:t> u </a:t>
            </a:r>
            <a:r>
              <a:rPr lang="en-US" dirty="0" err="1"/>
              <a:t>proizvoljni</a:t>
            </a:r>
            <a:r>
              <a:rPr lang="en-US" dirty="0"/>
              <a:t> </a:t>
            </a:r>
            <a:r>
              <a:rPr lang="en-US" dirty="0" err="1"/>
              <a:t>koordinatni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X – 0 - Y, </a:t>
            </a:r>
            <a:r>
              <a:rPr lang="en-US" dirty="0" err="1"/>
              <a:t>slika</a:t>
            </a:r>
            <a:r>
              <a:rPr lang="en-US" dirty="0"/>
              <a:t> 4., </a:t>
            </a:r>
            <a:r>
              <a:rPr lang="en-US" dirty="0" err="1"/>
              <a:t>popisati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potencijalne</a:t>
            </a:r>
            <a:r>
              <a:rPr lang="en-US" dirty="0"/>
              <a:t> </a:t>
            </a:r>
            <a:r>
              <a:rPr lang="en-US" dirty="0" err="1"/>
              <a:t>dobavljače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potencijalne</a:t>
            </a:r>
            <a:r>
              <a:rPr lang="en-US" dirty="0"/>
              <a:t> </a:t>
            </a:r>
            <a:r>
              <a:rPr lang="en-US" dirty="0" err="1"/>
              <a:t>kupce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uneti</a:t>
            </a:r>
            <a:r>
              <a:rPr lang="en-US" dirty="0"/>
              <a:t> u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err="1"/>
              <a:t>koordinate</a:t>
            </a:r>
            <a:r>
              <a:rPr lang="en-US" dirty="0"/>
              <a:t>, </a:t>
            </a:r>
            <a:r>
              <a:rPr lang="en-US" dirty="0" err="1"/>
              <a:t>tj</a:t>
            </a:r>
            <a:r>
              <a:rPr lang="en-US" dirty="0"/>
              <a:t>:</a:t>
            </a:r>
            <a:endParaRPr lang="sr-Latn-RS" dirty="0"/>
          </a:p>
          <a:p>
            <a:r>
              <a:rPr lang="en-US" dirty="0"/>
              <a:t>D</a:t>
            </a:r>
            <a:r>
              <a:rPr lang="en-US" baseline="-25000" dirty="0"/>
              <a:t>i</a:t>
            </a:r>
            <a:r>
              <a:rPr lang="en-US" dirty="0"/>
              <a:t> (x</a:t>
            </a:r>
            <a:r>
              <a:rPr lang="en-US" baseline="-25000" dirty="0"/>
              <a:t>i</a:t>
            </a:r>
            <a:r>
              <a:rPr lang="en-US" dirty="0"/>
              <a:t>, 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dirty="0"/>
              <a:t>)</a:t>
            </a:r>
            <a:r>
              <a:rPr lang="sr-Latn-RS" dirty="0"/>
              <a:t>;</a:t>
            </a:r>
            <a:r>
              <a:rPr lang="en-US" dirty="0"/>
              <a:t> K</a:t>
            </a:r>
            <a:r>
              <a:rPr lang="sr-Latn-RS" baseline="-25000" dirty="0"/>
              <a:t>j</a:t>
            </a:r>
            <a:r>
              <a:rPr lang="en-US" dirty="0"/>
              <a:t> (x</a:t>
            </a:r>
            <a:r>
              <a:rPr lang="sr-Latn-RS" baseline="-25000" dirty="0"/>
              <a:t>j</a:t>
            </a:r>
            <a:r>
              <a:rPr lang="en-US" dirty="0"/>
              <a:t>, y</a:t>
            </a:r>
            <a:r>
              <a:rPr lang="sr-Latn-RS" baseline="-25000" dirty="0"/>
              <a:t>j</a:t>
            </a:r>
            <a:r>
              <a:rPr lang="en-US" dirty="0"/>
              <a:t>)</a:t>
            </a:r>
          </a:p>
          <a:p>
            <a:endParaRPr lang="en-US" dirty="0"/>
          </a:p>
          <a:p>
            <a:pPr lvl="1"/>
            <a:r>
              <a:rPr lang="en-US" dirty="0" err="1"/>
              <a:t>Gde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x</a:t>
            </a:r>
            <a:r>
              <a:rPr lang="en-US" baseline="-25000" dirty="0"/>
              <a:t>i</a:t>
            </a:r>
            <a:r>
              <a:rPr lang="en-US" dirty="0"/>
              <a:t>, 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dirty="0"/>
              <a:t> – </a:t>
            </a:r>
            <a:r>
              <a:rPr lang="en-US" dirty="0" err="1"/>
              <a:t>koordinate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-tog </a:t>
            </a:r>
            <a:r>
              <a:rPr lang="en-US" dirty="0" err="1"/>
              <a:t>dobavljača</a:t>
            </a:r>
            <a:r>
              <a:rPr lang="en-US" dirty="0"/>
              <a:t> (Di) u km,</a:t>
            </a:r>
          </a:p>
          <a:p>
            <a:pPr lvl="2"/>
            <a:r>
              <a:rPr lang="en-US" dirty="0"/>
              <a:t>x</a:t>
            </a:r>
            <a:r>
              <a:rPr lang="sr-Latn-RS" baseline="-25000" dirty="0"/>
              <a:t>j</a:t>
            </a:r>
            <a:r>
              <a:rPr lang="en-US" dirty="0"/>
              <a:t>, y</a:t>
            </a:r>
            <a:r>
              <a:rPr lang="sr-Latn-RS" baseline="-25000" dirty="0"/>
              <a:t>j</a:t>
            </a:r>
            <a:r>
              <a:rPr lang="en-US" dirty="0"/>
              <a:t> – </a:t>
            </a:r>
            <a:r>
              <a:rPr lang="en-US" dirty="0" err="1"/>
              <a:t>koordinate</a:t>
            </a:r>
            <a:r>
              <a:rPr lang="en-US" dirty="0"/>
              <a:t> j-tog </a:t>
            </a:r>
            <a:r>
              <a:rPr lang="en-US" dirty="0" err="1"/>
              <a:t>kupca</a:t>
            </a:r>
            <a:r>
              <a:rPr lang="en-US" dirty="0"/>
              <a:t> (K</a:t>
            </a:r>
            <a:r>
              <a:rPr lang="sr-Latn-RS" dirty="0"/>
              <a:t>j</a:t>
            </a:r>
            <a:r>
              <a:rPr lang="en-US" dirty="0"/>
              <a:t>) u km.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317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3A021-020D-4290-BB2E-AF3357CDC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Raspodela poena na predmetu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0315A-1E0F-403E-A04F-03B9392FA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Testovi</a:t>
            </a:r>
            <a:r>
              <a:rPr lang="en-US" dirty="0"/>
              <a:t> / </a:t>
            </a:r>
            <a:r>
              <a:rPr lang="en-US" dirty="0" err="1"/>
              <a:t>kolokvijumi</a:t>
            </a:r>
            <a:r>
              <a:rPr lang="en-US" dirty="0"/>
              <a:t>: </a:t>
            </a:r>
            <a:r>
              <a:rPr lang="en-US" dirty="0" err="1"/>
              <a:t>dva</a:t>
            </a:r>
            <a:r>
              <a:rPr lang="en-US" dirty="0"/>
              <a:t> ko</a:t>
            </a:r>
            <a:r>
              <a:rPr lang="sr-Latn-RS" dirty="0"/>
              <a:t>l</a:t>
            </a:r>
            <a:r>
              <a:rPr lang="en-US" dirty="0" err="1"/>
              <a:t>okvijuma</a:t>
            </a:r>
            <a:r>
              <a:rPr lang="en-US" dirty="0"/>
              <a:t> po 30 </a:t>
            </a:r>
            <a:r>
              <a:rPr lang="en-US" dirty="0" err="1"/>
              <a:t>poena</a:t>
            </a:r>
            <a:r>
              <a:rPr lang="en-US" dirty="0"/>
              <a:t>, </a:t>
            </a:r>
            <a:r>
              <a:rPr lang="en-US" dirty="0" err="1"/>
              <a:t>ukupno</a:t>
            </a:r>
            <a:r>
              <a:rPr lang="en-US" dirty="0"/>
              <a:t> 60 </a:t>
            </a:r>
            <a:r>
              <a:rPr lang="en-US" dirty="0" err="1"/>
              <a:t>poena</a:t>
            </a:r>
            <a:endParaRPr lang="sr-Latn-RS" dirty="0"/>
          </a:p>
          <a:p>
            <a:pPr lvl="1"/>
            <a:r>
              <a:rPr lang="sr-Latn-RS" dirty="0"/>
              <a:t>I kolokvijum u 6. terminu predavanja (</a:t>
            </a:r>
            <a:r>
              <a:rPr lang="en-US" dirty="0"/>
              <a:t>11</a:t>
            </a:r>
            <a:r>
              <a:rPr lang="sr-Latn-RS" dirty="0"/>
              <a:t>. </a:t>
            </a:r>
            <a:r>
              <a:rPr lang="en-US" dirty="0" err="1"/>
              <a:t>decembar</a:t>
            </a:r>
            <a:r>
              <a:rPr lang="sr-Latn-RS" dirty="0"/>
              <a:t> 202</a:t>
            </a:r>
            <a:r>
              <a:rPr lang="en-US" dirty="0"/>
              <a:t>5</a:t>
            </a:r>
            <a:r>
              <a:rPr lang="sr-Latn-RS" dirty="0"/>
              <a:t>); </a:t>
            </a:r>
          </a:p>
          <a:p>
            <a:pPr lvl="1"/>
            <a:r>
              <a:rPr lang="sr-Latn-RS" dirty="0"/>
              <a:t>II kolokvijum u </a:t>
            </a:r>
            <a:r>
              <a:rPr lang="en-US" dirty="0"/>
              <a:t>1</a:t>
            </a:r>
            <a:r>
              <a:rPr lang="sr-Latn-RS" dirty="0"/>
              <a:t>1. terminu predavanja (1</a:t>
            </a:r>
            <a:r>
              <a:rPr lang="en-US" dirty="0"/>
              <a:t>5</a:t>
            </a:r>
            <a:r>
              <a:rPr lang="sr-Latn-RS" dirty="0"/>
              <a:t>. </a:t>
            </a:r>
            <a:r>
              <a:rPr lang="en-US" dirty="0" err="1"/>
              <a:t>januar</a:t>
            </a:r>
            <a:r>
              <a:rPr lang="sr-Latn-RS" dirty="0"/>
              <a:t> 2026)</a:t>
            </a:r>
          </a:p>
          <a:p>
            <a:pPr lvl="1"/>
            <a:r>
              <a:rPr lang="sr-Latn-RS" dirty="0"/>
              <a:t>Popravni kolokvijum u 12. terminu predavanja (</a:t>
            </a:r>
            <a:r>
              <a:rPr lang="en-US" dirty="0"/>
              <a:t>22</a:t>
            </a:r>
            <a:r>
              <a:rPr lang="sr-Latn-RS" dirty="0"/>
              <a:t>. </a:t>
            </a:r>
            <a:r>
              <a:rPr lang="en-US" dirty="0" err="1"/>
              <a:t>januar</a:t>
            </a:r>
            <a:r>
              <a:rPr lang="sr-Latn-RS" dirty="0"/>
              <a:t> 2026)</a:t>
            </a:r>
          </a:p>
          <a:p>
            <a:r>
              <a:rPr lang="en-US" dirty="0" err="1"/>
              <a:t>Projekat</a:t>
            </a:r>
            <a:r>
              <a:rPr lang="en-US" dirty="0"/>
              <a:t>: 40 </a:t>
            </a:r>
            <a:r>
              <a:rPr lang="en-US" dirty="0" err="1"/>
              <a:t>poena</a:t>
            </a:r>
            <a:endParaRPr lang="sr-Latn-RS" dirty="0"/>
          </a:p>
          <a:p>
            <a:pPr lvl="1"/>
            <a:r>
              <a:rPr lang="sr-Latn-RS" dirty="0"/>
              <a:t>Odbrana projekta u </a:t>
            </a:r>
            <a:r>
              <a:rPr lang="en-US" dirty="0"/>
              <a:t>1</a:t>
            </a:r>
            <a:r>
              <a:rPr lang="sr-Latn-RS" dirty="0"/>
              <a:t>2</a:t>
            </a:r>
            <a:r>
              <a:rPr lang="en-US" dirty="0"/>
              <a:t>.</a:t>
            </a:r>
            <a:r>
              <a:rPr lang="sr-Latn-RS" dirty="0"/>
              <a:t> </a:t>
            </a:r>
            <a:r>
              <a:rPr lang="en-US" dirty="0" err="1"/>
              <a:t>terminu</a:t>
            </a:r>
            <a:r>
              <a:rPr lang="en-US" dirty="0"/>
              <a:t> </a:t>
            </a:r>
            <a:r>
              <a:rPr lang="sr-Latn-RS" dirty="0"/>
              <a:t>(</a:t>
            </a:r>
            <a:r>
              <a:rPr lang="en-US" dirty="0"/>
              <a:t>22</a:t>
            </a:r>
            <a:r>
              <a:rPr lang="sr-Latn-RS" dirty="0"/>
              <a:t>. </a:t>
            </a:r>
            <a:r>
              <a:rPr lang="en-US" dirty="0" err="1"/>
              <a:t>januar</a:t>
            </a:r>
            <a:r>
              <a:rPr lang="sr-Latn-RS"/>
              <a:t> 2026</a:t>
            </a:r>
            <a:r>
              <a:rPr lang="en-US"/>
              <a:t> </a:t>
            </a:r>
            <a:r>
              <a:rPr lang="en-US" dirty="0"/>
              <a:t>–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popravnog</a:t>
            </a:r>
            <a:r>
              <a:rPr lang="en-US" dirty="0"/>
              <a:t> </a:t>
            </a:r>
            <a:r>
              <a:rPr lang="en-US" dirty="0" err="1"/>
              <a:t>kolokvijuma</a:t>
            </a:r>
            <a:r>
              <a:rPr lang="sr-Latn-RS" dirty="0"/>
              <a:t>)</a:t>
            </a:r>
            <a:r>
              <a:rPr lang="en-US" dirty="0"/>
              <a:t>, u 13. </a:t>
            </a:r>
            <a:r>
              <a:rPr lang="en-US" dirty="0" err="1"/>
              <a:t>terminu</a:t>
            </a:r>
            <a:r>
              <a:rPr lang="en-US" dirty="0"/>
              <a:t> (29. </a:t>
            </a:r>
            <a:r>
              <a:rPr lang="en-US" dirty="0" err="1"/>
              <a:t>januar</a:t>
            </a:r>
            <a:r>
              <a:rPr lang="en-US" dirty="0"/>
              <a:t>)</a:t>
            </a:r>
            <a:r>
              <a:rPr lang="sr-Latn-RS" dirty="0"/>
              <a:t> i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potrebi</a:t>
            </a:r>
            <a:r>
              <a:rPr lang="en-US" dirty="0"/>
              <a:t> 5. </a:t>
            </a:r>
            <a:r>
              <a:rPr lang="en-US" dirty="0" err="1"/>
              <a:t>februara</a:t>
            </a:r>
            <a:r>
              <a:rPr lang="en-US" dirty="0"/>
              <a:t>.</a:t>
            </a:r>
          </a:p>
          <a:p>
            <a:pPr lvl="1"/>
            <a:r>
              <a:rPr lang="sr-Latn-RS" dirty="0"/>
              <a:t>Potrebno je da studenti svoje urađene seminarske radove pošalju, najmanje jedan dan pre odbrane, do 16h (na mejl </a:t>
            </a:r>
            <a:r>
              <a:rPr lang="sr-Latn-RS" dirty="0">
                <a:hlinkClick r:id="rId2"/>
              </a:rPr>
              <a:t>imihajlovic</a:t>
            </a:r>
            <a:r>
              <a:rPr lang="en-US" dirty="0">
                <a:hlinkClick r:id="rId2"/>
              </a:rPr>
              <a:t>@mas.bg.ac.rs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  </a:t>
            </a:r>
            <a:r>
              <a:rPr lang="en-US" i="1" u="sng" dirty="0">
                <a:hlinkClick r:id="rId3"/>
              </a:rPr>
              <a:t>ecosovic@mas.bg.ac.rs</a:t>
            </a:r>
            <a:r>
              <a:rPr lang="en-US" u="sng" dirty="0"/>
              <a:t> </a:t>
            </a:r>
            <a:r>
              <a:rPr lang="en-US" dirty="0"/>
              <a:t>)</a:t>
            </a:r>
          </a:p>
          <a:p>
            <a:r>
              <a:rPr lang="en-US" dirty="0" err="1"/>
              <a:t>Zavr</a:t>
            </a:r>
            <a:r>
              <a:rPr lang="sr-Latn-RS" dirty="0"/>
              <a:t>šni ispit: </a:t>
            </a:r>
            <a:r>
              <a:rPr lang="en-US" dirty="0"/>
              <a:t>max 60</a:t>
            </a:r>
            <a:r>
              <a:rPr lang="sr-Latn-RS" dirty="0"/>
              <a:t> poena</a:t>
            </a:r>
          </a:p>
          <a:p>
            <a:r>
              <a:rPr lang="sr-Latn-RS" dirty="0"/>
              <a:t>Uslov za izlazak na ispit: 30 poena</a:t>
            </a:r>
          </a:p>
          <a:p>
            <a:r>
              <a:rPr lang="sr-Latn-RS" dirty="0"/>
              <a:t>Potrebno poena za ocenu 6 (šest): 51 poena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615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AC620-BA3D-46FD-B0FD-3A2E42177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8DC8E-194E-434E-9DD3-12EC4FF3C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Slika</a:t>
            </a:r>
            <a:r>
              <a:rPr lang="en-US" i="1" dirty="0"/>
              <a:t> 4. </a:t>
            </a:r>
            <a:r>
              <a:rPr lang="en-US" i="1" dirty="0" err="1"/>
              <a:t>Određivanje</a:t>
            </a:r>
            <a:r>
              <a:rPr lang="en-US" i="1" dirty="0"/>
              <a:t> </a:t>
            </a:r>
            <a:r>
              <a:rPr lang="en-US" i="1" dirty="0" err="1"/>
              <a:t>koordinata</a:t>
            </a:r>
            <a:r>
              <a:rPr lang="en-US" i="1" dirty="0"/>
              <a:t> </a:t>
            </a:r>
            <a:r>
              <a:rPr lang="en-US" i="1" dirty="0" err="1"/>
              <a:t>optimalne</a:t>
            </a:r>
            <a:r>
              <a:rPr lang="en-US" i="1" dirty="0"/>
              <a:t> </a:t>
            </a:r>
            <a:r>
              <a:rPr lang="en-US" i="1" dirty="0" err="1"/>
              <a:t>lokacije</a:t>
            </a:r>
            <a:r>
              <a:rPr lang="en-US" i="1" dirty="0"/>
              <a:t> </a:t>
            </a:r>
            <a:r>
              <a:rPr lang="en-US" i="1" dirty="0" err="1"/>
              <a:t>fabrike</a:t>
            </a:r>
            <a:r>
              <a:rPr lang="en-US" i="1" dirty="0"/>
              <a:t> 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D090C74-8252-46A4-ABCB-AAB5E7917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774" y="25440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 descr="image4">
            <a:extLst>
              <a:ext uri="{FF2B5EF4-FFF2-40B4-BE49-F238E27FC236}">
                <a16:creationId xmlns:a16="http://schemas.microsoft.com/office/drawing/2014/main" id="{0BFA4710-B24A-4351-8E37-C858A59ED8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914598"/>
              </p:ext>
            </p:extLst>
          </p:nvPr>
        </p:nvGraphicFramePr>
        <p:xfrm>
          <a:off x="2788467" y="2678965"/>
          <a:ext cx="4970353" cy="3632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8" r:id="rId3" imgW="5419673" imgH="4314831" progId="Microsoft">
                  <p:embed/>
                </p:oleObj>
              </mc:Choice>
              <mc:Fallback>
                <p:oleObj r:id="rId3" imgW="5419673" imgH="4314831" progId="Microsoft">
                  <p:embed/>
                  <p:pic>
                    <p:nvPicPr>
                      <p:cNvPr id="0" name="OLEObject3" descr="image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8467" y="2678965"/>
                        <a:ext cx="4970353" cy="36329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3317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86631-2C2F-40D7-8141-E69F94C6B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973BF-D932-4C1F-874E-AAF37572E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665" y="1535914"/>
            <a:ext cx="10515600" cy="4351338"/>
          </a:xfrm>
        </p:spPr>
        <p:txBody>
          <a:bodyPr/>
          <a:lstStyle/>
          <a:p>
            <a:r>
              <a:rPr lang="en-US" sz="2000" dirty="0"/>
              <a:t>Pored toga, u </a:t>
            </a:r>
            <a:r>
              <a:rPr lang="en-US" sz="2000" dirty="0" err="1"/>
              <a:t>analizi</a:t>
            </a:r>
            <a:r>
              <a:rPr lang="en-US" sz="2000" dirty="0"/>
              <a:t> je </a:t>
            </a:r>
            <a:r>
              <a:rPr lang="en-US" sz="2000" dirty="0" err="1"/>
              <a:t>potrebno</a:t>
            </a:r>
            <a:r>
              <a:rPr lang="en-US" sz="2000" dirty="0"/>
              <a:t> </a:t>
            </a:r>
            <a:r>
              <a:rPr lang="en-US" sz="2000" dirty="0" err="1"/>
              <a:t>uzeti</a:t>
            </a:r>
            <a:r>
              <a:rPr lang="en-US" sz="2000" dirty="0"/>
              <a:t> u </a:t>
            </a:r>
            <a:r>
              <a:rPr lang="en-US" sz="2000" dirty="0" err="1"/>
              <a:t>obzir</a:t>
            </a:r>
            <a:r>
              <a:rPr lang="en-US" sz="2000" dirty="0"/>
              <a:t> </a:t>
            </a:r>
            <a:r>
              <a:rPr lang="en-US" sz="2000" dirty="0" err="1"/>
              <a:t>neophodne</a:t>
            </a:r>
            <a:r>
              <a:rPr lang="en-US" sz="2000" dirty="0"/>
              <a:t> </a:t>
            </a:r>
            <a:r>
              <a:rPr lang="en-US" sz="2000" dirty="0" err="1"/>
              <a:t>količine</a:t>
            </a:r>
            <a:r>
              <a:rPr lang="en-US" sz="2000" dirty="0"/>
              <a:t> </a:t>
            </a:r>
            <a:r>
              <a:rPr lang="en-US" sz="2000" dirty="0" err="1"/>
              <a:t>različitih</a:t>
            </a:r>
            <a:r>
              <a:rPr lang="en-US" sz="2000" dirty="0"/>
              <a:t> </a:t>
            </a:r>
            <a:r>
              <a:rPr lang="en-US" sz="2000" dirty="0" err="1"/>
              <a:t>vrsta</a:t>
            </a:r>
            <a:r>
              <a:rPr lang="en-US" sz="2000" dirty="0"/>
              <a:t> </a:t>
            </a:r>
            <a:r>
              <a:rPr lang="en-US" sz="2000" dirty="0" err="1"/>
              <a:t>reporomaterijala</a:t>
            </a:r>
            <a:r>
              <a:rPr lang="en-US" sz="2000" dirty="0"/>
              <a:t> </a:t>
            </a:r>
            <a:r>
              <a:rPr lang="en-US" sz="2000" dirty="0" err="1"/>
              <a:t>kojima</a:t>
            </a:r>
            <a:r>
              <a:rPr lang="en-US" sz="2000" dirty="0"/>
              <a:t> je </a:t>
            </a:r>
            <a:r>
              <a:rPr lang="en-US" sz="2000" dirty="0" err="1"/>
              <a:t>potrebno</a:t>
            </a:r>
            <a:r>
              <a:rPr lang="en-US" sz="2000" dirty="0"/>
              <a:t> </a:t>
            </a:r>
            <a:r>
              <a:rPr lang="en-US" sz="2000" dirty="0" err="1"/>
              <a:t>snabdevati</a:t>
            </a:r>
            <a:r>
              <a:rPr lang="en-US" sz="2000" dirty="0"/>
              <a:t> </a:t>
            </a:r>
            <a:r>
              <a:rPr lang="en-US" sz="2000" dirty="0" err="1"/>
              <a:t>proizvodnju</a:t>
            </a:r>
            <a:r>
              <a:rPr lang="en-US" sz="2000" dirty="0"/>
              <a:t>,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planirane</a:t>
            </a:r>
            <a:r>
              <a:rPr lang="en-US" sz="2000" dirty="0"/>
              <a:t>/</a:t>
            </a:r>
            <a:r>
              <a:rPr lang="en-US" sz="2000" dirty="0" err="1"/>
              <a:t>naručene</a:t>
            </a:r>
            <a:r>
              <a:rPr lang="en-US" sz="2000" dirty="0"/>
              <a:t> </a:t>
            </a:r>
            <a:r>
              <a:rPr lang="en-US" sz="2000" dirty="0" err="1"/>
              <a:t>količine</a:t>
            </a:r>
            <a:r>
              <a:rPr lang="en-US" sz="2000" dirty="0"/>
              <a:t> </a:t>
            </a:r>
            <a:r>
              <a:rPr lang="en-US" sz="2000" dirty="0" err="1"/>
              <a:t>gotovih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se </a:t>
            </a:r>
            <a:r>
              <a:rPr lang="en-US" sz="2000" dirty="0" err="1"/>
              <a:t>plasiraju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tržište</a:t>
            </a:r>
            <a:r>
              <a:rPr lang="en-US" sz="2000" dirty="0"/>
              <a:t>, </a:t>
            </a:r>
            <a:r>
              <a:rPr lang="en-US" sz="2000" dirty="0" err="1"/>
              <a:t>odnosno</a:t>
            </a:r>
            <a:r>
              <a:rPr lang="en-US" sz="2000" dirty="0"/>
              <a:t>: G</a:t>
            </a:r>
            <a:r>
              <a:rPr lang="en-US" sz="2000" baseline="-25000" dirty="0"/>
              <a:t>i</a:t>
            </a:r>
            <a:r>
              <a:rPr lang="en-US" sz="2000" dirty="0"/>
              <a:t>, G</a:t>
            </a:r>
            <a:r>
              <a:rPr lang="sr-Latn-RS" sz="2000" baseline="-25000" dirty="0"/>
              <a:t>j</a:t>
            </a:r>
            <a:r>
              <a:rPr lang="en-US" sz="2000" dirty="0"/>
              <a:t>  (t).</a:t>
            </a:r>
            <a:endParaRPr lang="sr-Latn-RS" sz="2000" dirty="0"/>
          </a:p>
          <a:p>
            <a:r>
              <a:rPr lang="en-US" sz="2000" dirty="0"/>
              <a:t>Na </a:t>
            </a:r>
            <a:r>
              <a:rPr lang="en-US" sz="2000" dirty="0" err="1"/>
              <a:t>osnovu</a:t>
            </a:r>
            <a:r>
              <a:rPr lang="en-US" sz="2000" dirty="0"/>
              <a:t> </a:t>
            </a:r>
            <a:r>
              <a:rPr lang="en-US" sz="2000" dirty="0" err="1"/>
              <a:t>zadatih</a:t>
            </a:r>
            <a:r>
              <a:rPr lang="en-US" sz="2000" dirty="0"/>
              <a:t> </a:t>
            </a:r>
            <a:r>
              <a:rPr lang="en-US" sz="2000" dirty="0" err="1"/>
              <a:t>parametara</a:t>
            </a:r>
            <a:r>
              <a:rPr lang="en-US" sz="2000" dirty="0"/>
              <a:t> </a:t>
            </a:r>
            <a:r>
              <a:rPr lang="en-US" sz="2000" dirty="0" err="1"/>
              <a:t>moguće</a:t>
            </a:r>
            <a:r>
              <a:rPr lang="en-US" sz="2000" dirty="0"/>
              <a:t> je </a:t>
            </a:r>
            <a:r>
              <a:rPr lang="en-US" sz="2000" dirty="0" err="1"/>
              <a:t>formirati</a:t>
            </a:r>
            <a:r>
              <a:rPr lang="en-US" sz="2000" dirty="0"/>
              <a:t> </a:t>
            </a:r>
            <a:r>
              <a:rPr lang="en-US" sz="2000" dirty="0" err="1"/>
              <a:t>tabelu</a:t>
            </a:r>
            <a:r>
              <a:rPr lang="en-US" sz="2000" dirty="0"/>
              <a:t> </a:t>
            </a:r>
            <a:r>
              <a:rPr lang="en-US" sz="2000" dirty="0" err="1"/>
              <a:t>sledećeg</a:t>
            </a:r>
            <a:r>
              <a:rPr lang="en-US" sz="2000" dirty="0"/>
              <a:t> </a:t>
            </a:r>
            <a:r>
              <a:rPr lang="en-US" sz="2000" dirty="0" err="1"/>
              <a:t>oblika</a:t>
            </a:r>
            <a:r>
              <a:rPr lang="en-US" sz="2000" dirty="0"/>
              <a:t> za </a:t>
            </a:r>
            <a:r>
              <a:rPr lang="en-US" sz="2000" dirty="0" err="1"/>
              <a:t>proračun</a:t>
            </a:r>
            <a:r>
              <a:rPr lang="en-US" sz="2000" dirty="0"/>
              <a:t> </a:t>
            </a:r>
            <a:r>
              <a:rPr lang="en-US" sz="2000" dirty="0" err="1"/>
              <a:t>dopreme</a:t>
            </a:r>
            <a:r>
              <a:rPr lang="en-US" sz="2000" dirty="0"/>
              <a:t> </a:t>
            </a:r>
            <a:r>
              <a:rPr lang="en-US" sz="2000" dirty="0" err="1"/>
              <a:t>materijala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otpreme</a:t>
            </a:r>
            <a:r>
              <a:rPr lang="en-US" sz="2000" dirty="0"/>
              <a:t> </a:t>
            </a:r>
            <a:r>
              <a:rPr lang="en-US" sz="2000" dirty="0" err="1"/>
              <a:t>gotovih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, </a:t>
            </a:r>
            <a:r>
              <a:rPr lang="en-US" sz="2000" dirty="0" err="1"/>
              <a:t>Tabela</a:t>
            </a:r>
            <a:r>
              <a:rPr lang="en-US" sz="2000" dirty="0"/>
              <a:t> </a:t>
            </a:r>
            <a:r>
              <a:rPr lang="sr-Latn-RS" sz="2000" dirty="0"/>
              <a:t>2:</a:t>
            </a:r>
            <a:r>
              <a:rPr lang="en-US" sz="2000" dirty="0"/>
              <a:t> 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5EDB2FB-8248-4270-BAF5-E587B0E78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639087"/>
              </p:ext>
            </p:extLst>
          </p:nvPr>
        </p:nvGraphicFramePr>
        <p:xfrm>
          <a:off x="2109916" y="3225932"/>
          <a:ext cx="6771534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1987">
                  <a:extLst>
                    <a:ext uri="{9D8B030D-6E8A-4147-A177-3AD203B41FA5}">
                      <a16:colId xmlns:a16="http://schemas.microsoft.com/office/drawing/2014/main" val="931802262"/>
                    </a:ext>
                  </a:extLst>
                </a:gridCol>
                <a:gridCol w="1156890">
                  <a:extLst>
                    <a:ext uri="{9D8B030D-6E8A-4147-A177-3AD203B41FA5}">
                      <a16:colId xmlns:a16="http://schemas.microsoft.com/office/drawing/2014/main" val="745811248"/>
                    </a:ext>
                  </a:extLst>
                </a:gridCol>
                <a:gridCol w="1156890">
                  <a:extLst>
                    <a:ext uri="{9D8B030D-6E8A-4147-A177-3AD203B41FA5}">
                      <a16:colId xmlns:a16="http://schemas.microsoft.com/office/drawing/2014/main" val="4256016896"/>
                    </a:ext>
                  </a:extLst>
                </a:gridCol>
                <a:gridCol w="1156890">
                  <a:extLst>
                    <a:ext uri="{9D8B030D-6E8A-4147-A177-3AD203B41FA5}">
                      <a16:colId xmlns:a16="http://schemas.microsoft.com/office/drawing/2014/main" val="2478677265"/>
                    </a:ext>
                  </a:extLst>
                </a:gridCol>
                <a:gridCol w="1156890">
                  <a:extLst>
                    <a:ext uri="{9D8B030D-6E8A-4147-A177-3AD203B41FA5}">
                      <a16:colId xmlns:a16="http://schemas.microsoft.com/office/drawing/2014/main" val="1106218324"/>
                    </a:ext>
                  </a:extLst>
                </a:gridCol>
                <a:gridCol w="1071987">
                  <a:extLst>
                    <a:ext uri="{9D8B030D-6E8A-4147-A177-3AD203B41FA5}">
                      <a16:colId xmlns:a16="http://schemas.microsoft.com/office/drawing/2014/main" val="2193937489"/>
                    </a:ext>
                  </a:extLst>
                </a:gridCol>
              </a:tblGrid>
              <a:tr h="2553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Doprema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x</a:t>
                      </a:r>
                      <a:r>
                        <a:rPr lang="en-US" sz="1800" baseline="-25000">
                          <a:effectLst/>
                        </a:rPr>
                        <a:t>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</a:t>
                      </a:r>
                      <a:r>
                        <a:rPr lang="en-US" sz="1800" baseline="-25000">
                          <a:effectLst/>
                        </a:rPr>
                        <a:t>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</a:t>
                      </a:r>
                      <a:r>
                        <a:rPr lang="en-US" sz="1800" baseline="-25000" dirty="0">
                          <a:effectLst/>
                        </a:rPr>
                        <a:t>i</a:t>
                      </a:r>
                      <a:r>
                        <a:rPr lang="en-US" sz="1800" dirty="0">
                          <a:effectLst/>
                        </a:rPr>
                        <a:t> · x</a:t>
                      </a:r>
                      <a:r>
                        <a:rPr lang="en-US" sz="1800" baseline="-25000" dirty="0">
                          <a:effectLst/>
                        </a:rPr>
                        <a:t>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i</a:t>
                      </a:r>
                      <a:r>
                        <a:rPr lang="en-US" sz="1800">
                          <a:effectLst/>
                        </a:rPr>
                        <a:t> · y</a:t>
                      </a:r>
                      <a:r>
                        <a:rPr lang="en-US" sz="1800" baseline="-25000">
                          <a:effectLst/>
                        </a:rPr>
                        <a:t>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4849988"/>
                  </a:ext>
                </a:extLst>
              </a:tr>
              <a:tr h="127661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r>
                        <a:rPr lang="en-US" sz="1800" baseline="-25000">
                          <a:effectLst/>
                        </a:rPr>
                        <a:t>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x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x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x</a:t>
                      </a:r>
                      <a:r>
                        <a:rPr lang="en-US" sz="1800" baseline="-25000">
                          <a:effectLst/>
                        </a:rPr>
                        <a:t>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</a:t>
                      </a:r>
                      <a:r>
                        <a:rPr lang="en-US" sz="1800" baseline="-25000">
                          <a:effectLst/>
                        </a:rPr>
                        <a:t>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r>
                        <a:rPr lang="en-US" sz="1800">
                          <a:effectLst/>
                        </a:rPr>
                        <a:t> · x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r>
                        <a:rPr lang="en-US" sz="1800">
                          <a:effectLst/>
                        </a:rPr>
                        <a:t> · x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m</a:t>
                      </a:r>
                      <a:r>
                        <a:rPr lang="en-US" sz="1800">
                          <a:effectLst/>
                        </a:rPr>
                        <a:t> · x</a:t>
                      </a:r>
                      <a:r>
                        <a:rPr lang="en-US" sz="1800" baseline="-25000">
                          <a:effectLst/>
                        </a:rPr>
                        <a:t>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r>
                        <a:rPr lang="en-US" sz="1800">
                          <a:effectLst/>
                        </a:rPr>
                        <a:t> · y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r>
                        <a:rPr lang="en-US" sz="1800">
                          <a:effectLst/>
                        </a:rPr>
                        <a:t> · y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m</a:t>
                      </a:r>
                      <a:r>
                        <a:rPr lang="en-US" sz="1800">
                          <a:effectLst/>
                        </a:rPr>
                        <a:t> · y</a:t>
                      </a:r>
                      <a:r>
                        <a:rPr lang="en-US" sz="1800" baseline="-25000">
                          <a:effectLst/>
                        </a:rPr>
                        <a:t>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8915878"/>
                  </a:ext>
                </a:extLst>
              </a:tr>
              <a:tr h="2553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Otprema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j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x</a:t>
                      </a:r>
                      <a:r>
                        <a:rPr lang="en-US" sz="1800" baseline="-25000">
                          <a:effectLst/>
                        </a:rPr>
                        <a:t>j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</a:t>
                      </a:r>
                      <a:r>
                        <a:rPr lang="en-US" sz="1800" baseline="-25000">
                          <a:effectLst/>
                        </a:rPr>
                        <a:t>j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j</a:t>
                      </a:r>
                      <a:r>
                        <a:rPr lang="en-US" sz="1800">
                          <a:effectLst/>
                        </a:rPr>
                        <a:t> · x</a:t>
                      </a:r>
                      <a:r>
                        <a:rPr lang="en-US" sz="1800" baseline="-25000">
                          <a:effectLst/>
                        </a:rPr>
                        <a:t>j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j</a:t>
                      </a:r>
                      <a:r>
                        <a:rPr lang="en-US" sz="1800">
                          <a:effectLst/>
                        </a:rPr>
                        <a:t> · y</a:t>
                      </a:r>
                      <a:r>
                        <a:rPr lang="en-US" sz="1800" baseline="-25000">
                          <a:effectLst/>
                        </a:rPr>
                        <a:t>j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4363877"/>
                  </a:ext>
                </a:extLst>
              </a:tr>
              <a:tr h="127661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</a:t>
                      </a:r>
                      <a:r>
                        <a:rPr lang="en-US" sz="1800" baseline="-25000">
                          <a:effectLst/>
                        </a:rPr>
                        <a:t>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x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x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x</a:t>
                      </a:r>
                      <a:r>
                        <a:rPr lang="en-US" sz="1800" baseline="-25000">
                          <a:effectLst/>
                        </a:rPr>
                        <a:t>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</a:t>
                      </a:r>
                      <a:r>
                        <a:rPr lang="en-US" sz="1800" baseline="-25000">
                          <a:effectLst/>
                        </a:rPr>
                        <a:t>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r>
                        <a:rPr lang="en-US" sz="1800">
                          <a:effectLst/>
                        </a:rPr>
                        <a:t> · x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r>
                        <a:rPr lang="en-US" sz="1800">
                          <a:effectLst/>
                        </a:rPr>
                        <a:t> · x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n</a:t>
                      </a:r>
                      <a:r>
                        <a:rPr lang="en-US" sz="1800">
                          <a:effectLst/>
                        </a:rPr>
                        <a:t> · x</a:t>
                      </a:r>
                      <a:r>
                        <a:rPr lang="en-US" sz="1800" baseline="-25000">
                          <a:effectLst/>
                        </a:rPr>
                        <a:t>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</a:t>
                      </a:r>
                      <a:r>
                        <a:rPr lang="en-US" sz="1800" baseline="-25000" dirty="0">
                          <a:effectLst/>
                        </a:rPr>
                        <a:t>1</a:t>
                      </a:r>
                      <a:r>
                        <a:rPr lang="en-US" sz="1800" dirty="0">
                          <a:effectLst/>
                        </a:rPr>
                        <a:t> · y</a:t>
                      </a:r>
                      <a:r>
                        <a:rPr lang="en-US" sz="1800" baseline="-250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</a:t>
                      </a:r>
                      <a:r>
                        <a:rPr lang="en-US" sz="1800" baseline="-25000" dirty="0">
                          <a:effectLst/>
                        </a:rPr>
                        <a:t>2</a:t>
                      </a:r>
                      <a:r>
                        <a:rPr lang="en-US" sz="1800" dirty="0">
                          <a:effectLst/>
                        </a:rPr>
                        <a:t> · y</a:t>
                      </a:r>
                      <a:r>
                        <a:rPr lang="en-US" sz="1800" baseline="-250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G</a:t>
                      </a:r>
                      <a:r>
                        <a:rPr lang="en-US" sz="1800" baseline="-25000" dirty="0" err="1">
                          <a:effectLst/>
                        </a:rPr>
                        <a:t>n</a:t>
                      </a:r>
                      <a:r>
                        <a:rPr lang="en-US" sz="1800" dirty="0">
                          <a:effectLst/>
                        </a:rPr>
                        <a:t> · </a:t>
                      </a:r>
                      <a:r>
                        <a:rPr lang="en-US" sz="1800" dirty="0" err="1">
                          <a:effectLst/>
                        </a:rPr>
                        <a:t>y</a:t>
                      </a:r>
                      <a:r>
                        <a:rPr lang="en-US" sz="1800" baseline="-25000" dirty="0" err="1">
                          <a:effectLst/>
                        </a:rPr>
                        <a:t>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1041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937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255B8-6C29-4302-96B1-6B9E0AF0D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5FFDF-B1F5-4BD0-B36B-E2F273E12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en-US" dirty="0" err="1"/>
              <a:t>osnovu</a:t>
            </a:r>
            <a:r>
              <a:rPr lang="en-US" dirty="0"/>
              <a:t> date </a:t>
            </a:r>
            <a:r>
              <a:rPr lang="en-US" dirty="0" err="1"/>
              <a:t>tabele</a:t>
            </a:r>
            <a:r>
              <a:rPr lang="en-US" dirty="0"/>
              <a:t> </a:t>
            </a:r>
            <a:r>
              <a:rPr lang="en-US" dirty="0" err="1"/>
              <a:t>moguće</a:t>
            </a:r>
            <a:r>
              <a:rPr lang="en-US" dirty="0"/>
              <a:t> je </a:t>
            </a:r>
            <a:r>
              <a:rPr lang="en-US" dirty="0" err="1"/>
              <a:t>odrediti</a:t>
            </a:r>
            <a:r>
              <a:rPr lang="en-US" dirty="0"/>
              <a:t> </a:t>
            </a:r>
            <a:r>
              <a:rPr lang="en-US" dirty="0" err="1"/>
              <a:t>koordinate</a:t>
            </a:r>
            <a:r>
              <a:rPr lang="en-US" dirty="0"/>
              <a:t> </a:t>
            </a:r>
            <a:r>
              <a:rPr lang="en-US" dirty="0" err="1"/>
              <a:t>optimalne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fabrike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primenu</a:t>
            </a:r>
            <a:r>
              <a:rPr lang="en-US" dirty="0"/>
              <a:t> </a:t>
            </a:r>
            <a:r>
              <a:rPr lang="en-US" dirty="0" err="1"/>
              <a:t>sledećih</a:t>
            </a:r>
            <a:r>
              <a:rPr lang="en-US" dirty="0"/>
              <a:t> </a:t>
            </a:r>
            <a:r>
              <a:rPr lang="en-US" dirty="0" err="1"/>
              <a:t>obrazaca</a:t>
            </a:r>
            <a:r>
              <a:rPr lang="en-US" dirty="0"/>
              <a:t>:</a:t>
            </a:r>
          </a:p>
          <a:p>
            <a:r>
              <a:rPr lang="sr-Latn-RS" dirty="0"/>
              <a:t>X</a:t>
            </a:r>
            <a:r>
              <a:rPr lang="sr-Latn-RS" baseline="-25000" dirty="0"/>
              <a:t>L</a:t>
            </a:r>
            <a:r>
              <a:rPr lang="sr-Latn-RS" dirty="0"/>
              <a:t> =</a:t>
            </a:r>
          </a:p>
          <a:p>
            <a:pPr marL="0" indent="0">
              <a:buNone/>
            </a:pPr>
            <a:r>
              <a:rPr lang="sr-Latn-RS" dirty="0"/>
              <a:t>                                  (1.1)</a:t>
            </a:r>
          </a:p>
          <a:p>
            <a:r>
              <a:rPr lang="en-US" dirty="0"/>
              <a:t>Y</a:t>
            </a:r>
            <a:r>
              <a:rPr lang="en-US" baseline="-25000" dirty="0"/>
              <a:t>L</a:t>
            </a:r>
            <a:r>
              <a:rPr lang="en-US" dirty="0"/>
              <a:t> =</a:t>
            </a:r>
            <a:endParaRPr lang="sr-Latn-RS" dirty="0"/>
          </a:p>
          <a:p>
            <a:endParaRPr lang="sr-Latn-RS" dirty="0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227F38BF-B372-4B03-90F6-9BBEDB1F4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 descr="image5">
            <a:extLst>
              <a:ext uri="{FF2B5EF4-FFF2-40B4-BE49-F238E27FC236}">
                <a16:creationId xmlns:a16="http://schemas.microsoft.com/office/drawing/2014/main" id="{350D56D3-A2F8-4AE5-A264-4434EBFFA7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1331225"/>
              </p:ext>
            </p:extLst>
          </p:nvPr>
        </p:nvGraphicFramePr>
        <p:xfrm>
          <a:off x="1874067" y="2766714"/>
          <a:ext cx="1348966" cy="662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9" r:id="rId3" imgW="1167893" imgH="482391" progId="Microsoft">
                  <p:embed/>
                </p:oleObj>
              </mc:Choice>
              <mc:Fallback>
                <p:oleObj r:id="rId3" imgW="1167893" imgH="482391" progId="Microsoft">
                  <p:embed/>
                  <p:pic>
                    <p:nvPicPr>
                      <p:cNvPr id="0" name="OLEObject4" descr="image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067" y="2766714"/>
                        <a:ext cx="1348966" cy="6622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BBF8539E-59F7-4230-8067-1B65D6068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067" y="3793401"/>
            <a:ext cx="149259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 descr="image6">
            <a:extLst>
              <a:ext uri="{FF2B5EF4-FFF2-40B4-BE49-F238E27FC236}">
                <a16:creationId xmlns:a16="http://schemas.microsoft.com/office/drawing/2014/main" id="{001A4F1E-ED5B-4A09-B0CC-EED64D4B5B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7711135"/>
              </p:ext>
            </p:extLst>
          </p:nvPr>
        </p:nvGraphicFramePr>
        <p:xfrm>
          <a:off x="1874067" y="3793401"/>
          <a:ext cx="1457608" cy="662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0" r:id="rId5" imgW="1193800" imgH="482600" progId="Microsoft">
                  <p:embed/>
                </p:oleObj>
              </mc:Choice>
              <mc:Fallback>
                <p:oleObj r:id="rId5" imgW="1193800" imgH="482600" progId="Microsoft">
                  <p:embed/>
                  <p:pic>
                    <p:nvPicPr>
                      <p:cNvPr id="0" name="OLEObject5" descr="image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067" y="3793401"/>
                        <a:ext cx="1457608" cy="6622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7648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DB43E-0844-4794-906A-49FE36ED5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9534C-C798-4188-9511-21D95CB47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916" y="1797916"/>
            <a:ext cx="4143373" cy="4351338"/>
          </a:xfrm>
        </p:spPr>
        <p:txBody>
          <a:bodyPr/>
          <a:lstStyle/>
          <a:p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čemu</a:t>
            </a:r>
            <a:r>
              <a:rPr lang="en-US" dirty="0"/>
              <a:t> je </a:t>
            </a:r>
            <a:r>
              <a:rPr lang="en-US" dirty="0" err="1"/>
              <a:t>najpovoljnija</a:t>
            </a:r>
            <a:r>
              <a:rPr lang="en-US" dirty="0"/>
              <a:t> </a:t>
            </a:r>
            <a:r>
              <a:rPr lang="en-US" dirty="0" err="1"/>
              <a:t>lokacija</a:t>
            </a:r>
            <a:r>
              <a:rPr lang="en-US" dirty="0"/>
              <a:t> </a:t>
            </a: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obezbeđivanje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en-US" dirty="0"/>
              <a:t> </a:t>
            </a:r>
            <a:r>
              <a:rPr lang="en-US" dirty="0" err="1"/>
              <a:t>dopremom</a:t>
            </a:r>
            <a:r>
              <a:rPr lang="sr-Latn-RS" dirty="0"/>
              <a:t>:</a:t>
            </a:r>
          </a:p>
          <a:p>
            <a:endParaRPr lang="sr-Latn-RS" dirty="0"/>
          </a:p>
          <a:p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 =</a:t>
            </a:r>
            <a:endParaRPr lang="sr-Latn-RS" dirty="0"/>
          </a:p>
          <a:p>
            <a:pPr marL="0" indent="0">
              <a:buNone/>
            </a:pPr>
            <a:r>
              <a:rPr lang="sr-Latn-RS" dirty="0"/>
              <a:t>                           (1.3)</a:t>
            </a:r>
          </a:p>
          <a:p>
            <a:r>
              <a:rPr lang="en-US" dirty="0" err="1"/>
              <a:t>Y</a:t>
            </a:r>
            <a:r>
              <a:rPr lang="en-US" baseline="-25000" dirty="0" err="1"/>
              <a:t>n</a:t>
            </a:r>
            <a:r>
              <a:rPr lang="en-US" dirty="0"/>
              <a:t> =</a:t>
            </a:r>
            <a:r>
              <a:rPr lang="sr-Latn-RS" dirty="0"/>
              <a:t> </a:t>
            </a:r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9D50D34-BB95-4000-BFB3-D02CADC29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961" y="2596332"/>
            <a:ext cx="19219977" cy="4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 descr="image7">
            <a:extLst>
              <a:ext uri="{FF2B5EF4-FFF2-40B4-BE49-F238E27FC236}">
                <a16:creationId xmlns:a16="http://schemas.microsoft.com/office/drawing/2014/main" id="{28F554D9-2437-45B0-A875-E34F8065C2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293938"/>
              </p:ext>
            </p:extLst>
          </p:nvPr>
        </p:nvGraphicFramePr>
        <p:xfrm>
          <a:off x="1966979" y="3796108"/>
          <a:ext cx="840874" cy="765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24" r:id="rId3" imgW="533169" imgH="482391" progId="Microsoft">
                  <p:embed/>
                </p:oleObj>
              </mc:Choice>
              <mc:Fallback>
                <p:oleObj r:id="rId3" imgW="533169" imgH="482391" progId="Microsoft">
                  <p:embed/>
                  <p:pic>
                    <p:nvPicPr>
                      <p:cNvPr id="0" name="OLEObject6" descr="image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79" y="3796108"/>
                        <a:ext cx="840874" cy="7657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9612495-1D4B-4097-ACFF-743848EF9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961" y="3681925"/>
            <a:ext cx="20697851" cy="5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 descr="image8">
            <a:extLst>
              <a:ext uri="{FF2B5EF4-FFF2-40B4-BE49-F238E27FC236}">
                <a16:creationId xmlns:a16="http://schemas.microsoft.com/office/drawing/2014/main" id="{AAFF8EBE-7515-42EA-B184-625BA5D36B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334015"/>
              </p:ext>
            </p:extLst>
          </p:nvPr>
        </p:nvGraphicFramePr>
        <p:xfrm>
          <a:off x="1993535" y="4857696"/>
          <a:ext cx="905531" cy="765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25" r:id="rId5" imgW="533169" imgH="482391" progId="Microsoft">
                  <p:embed/>
                </p:oleObj>
              </mc:Choice>
              <mc:Fallback>
                <p:oleObj r:id="rId5" imgW="533169" imgH="482391" progId="Microsoft">
                  <p:embed/>
                  <p:pic>
                    <p:nvPicPr>
                      <p:cNvPr id="0" name="OLEObject7" descr="image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535" y="4857696"/>
                        <a:ext cx="905531" cy="7657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ECAB9A-2134-4D90-9E25-53D3CD7D8D4D}"/>
              </a:ext>
            </a:extLst>
          </p:cNvPr>
          <p:cNvSpPr txBox="1">
            <a:spLocks/>
          </p:cNvSpPr>
          <p:nvPr/>
        </p:nvSpPr>
        <p:spPr>
          <a:xfrm>
            <a:off x="5965534" y="1797916"/>
            <a:ext cx="45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Najpovolija</a:t>
            </a:r>
            <a:r>
              <a:rPr lang="en-US" dirty="0"/>
              <a:t> </a:t>
            </a:r>
            <a:r>
              <a:rPr lang="en-US" dirty="0" err="1"/>
              <a:t>lokacija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funkcijom</a:t>
            </a:r>
            <a:r>
              <a:rPr lang="en-US" dirty="0"/>
              <a:t> </a:t>
            </a:r>
            <a:r>
              <a:rPr lang="en-US" dirty="0" err="1"/>
              <a:t>cilja</a:t>
            </a:r>
            <a:r>
              <a:rPr lang="en-US" dirty="0"/>
              <a:t> </a:t>
            </a:r>
            <a:r>
              <a:rPr lang="en-US" dirty="0" err="1"/>
              <a:t>minimiziranja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</a:t>
            </a:r>
            <a:r>
              <a:rPr lang="en-US" dirty="0" err="1"/>
              <a:t>otpreme</a:t>
            </a:r>
            <a:r>
              <a:rPr lang="en-US" dirty="0"/>
              <a:t> </a:t>
            </a:r>
            <a:r>
              <a:rPr lang="en-US" dirty="0" err="1"/>
              <a:t>finalnih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je</a:t>
            </a:r>
            <a:r>
              <a:rPr lang="sr-Latn-RS" dirty="0"/>
              <a:t>:</a:t>
            </a:r>
          </a:p>
          <a:p>
            <a:endParaRPr lang="sr-Latn-RS" dirty="0"/>
          </a:p>
          <a:p>
            <a:r>
              <a:rPr lang="en-US" dirty="0"/>
              <a:t>X</a:t>
            </a:r>
            <a:r>
              <a:rPr lang="sr-Latn-RS" baseline="-25000" dirty="0"/>
              <a:t>p</a:t>
            </a:r>
            <a:r>
              <a:rPr lang="en-US" dirty="0"/>
              <a:t> =</a:t>
            </a:r>
            <a:endParaRPr lang="sr-Latn-RS" dirty="0"/>
          </a:p>
          <a:p>
            <a:pPr marL="0" indent="0">
              <a:buNone/>
            </a:pPr>
            <a:r>
              <a:rPr lang="sr-Latn-RS" dirty="0"/>
              <a:t>                            (1.4)</a:t>
            </a:r>
          </a:p>
          <a:p>
            <a:r>
              <a:rPr lang="en-US" dirty="0"/>
              <a:t>Y</a:t>
            </a:r>
            <a:r>
              <a:rPr lang="sr-Latn-RS" baseline="-25000" dirty="0"/>
              <a:t>p</a:t>
            </a:r>
            <a:r>
              <a:rPr lang="en-US" dirty="0"/>
              <a:t> =</a:t>
            </a:r>
            <a:r>
              <a:rPr lang="sr-Latn-RS" dirty="0"/>
              <a:t> </a:t>
            </a:r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BC837A72-0507-4A5C-9E8A-E57264A7A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272" y="3809963"/>
            <a:ext cx="167486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 descr="image9">
            <a:extLst>
              <a:ext uri="{FF2B5EF4-FFF2-40B4-BE49-F238E27FC236}">
                <a16:creationId xmlns:a16="http://schemas.microsoft.com/office/drawing/2014/main" id="{AC289EF1-B25F-4BC7-A5BB-CFDEB90833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968881"/>
              </p:ext>
            </p:extLst>
          </p:nvPr>
        </p:nvGraphicFramePr>
        <p:xfrm>
          <a:off x="6974315" y="3871234"/>
          <a:ext cx="785091" cy="641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26" r:id="rId7" imgW="571252" imgH="482391" progId="Microsoft">
                  <p:embed/>
                </p:oleObj>
              </mc:Choice>
              <mc:Fallback>
                <p:oleObj r:id="rId7" imgW="571252" imgH="482391" progId="Microsoft">
                  <p:embed/>
                  <p:pic>
                    <p:nvPicPr>
                      <p:cNvPr id="0" name="OLEObject8" descr="image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4315" y="3871234"/>
                        <a:ext cx="785091" cy="641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5">
            <a:extLst>
              <a:ext uri="{FF2B5EF4-FFF2-40B4-BE49-F238E27FC236}">
                <a16:creationId xmlns:a16="http://schemas.microsoft.com/office/drawing/2014/main" id="{F972F41E-D324-4ED6-835A-1B2A918A1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 descr="image10">
            <a:extLst>
              <a:ext uri="{FF2B5EF4-FFF2-40B4-BE49-F238E27FC236}">
                <a16:creationId xmlns:a16="http://schemas.microsoft.com/office/drawing/2014/main" id="{09C71D40-8BEF-4450-9985-6899A483F6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314363"/>
              </p:ext>
            </p:extLst>
          </p:nvPr>
        </p:nvGraphicFramePr>
        <p:xfrm>
          <a:off x="7007502" y="4857696"/>
          <a:ext cx="785091" cy="641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27" r:id="rId9" imgW="583947" imgH="482391" progId="Microsoft">
                  <p:embed/>
                </p:oleObj>
              </mc:Choice>
              <mc:Fallback>
                <p:oleObj r:id="rId9" imgW="583947" imgH="482391" progId="Microsoft">
                  <p:embed/>
                  <p:pic>
                    <p:nvPicPr>
                      <p:cNvPr id="0" name="OLEObject9" descr="image10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502" y="4857696"/>
                        <a:ext cx="785091" cy="641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099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11FBE-7C70-4B81-BE44-10F294DAA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5E0E3-21CD-42FB-B394-688BA36CD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Primer </a:t>
            </a:r>
            <a:r>
              <a:rPr lang="sr-Latn-RS" b="1" dirty="0"/>
              <a:t>1</a:t>
            </a:r>
            <a:r>
              <a:rPr lang="en-US" b="1" dirty="0"/>
              <a:t>.1.</a:t>
            </a:r>
            <a:r>
              <a:rPr lang="en-US" dirty="0"/>
              <a:t> Pre </a:t>
            </a:r>
            <a:r>
              <a:rPr lang="en-US" dirty="0" err="1"/>
              <a:t>izbora</a:t>
            </a:r>
            <a:r>
              <a:rPr lang="en-US" dirty="0"/>
              <a:t> </a:t>
            </a:r>
            <a:r>
              <a:rPr lang="en-US" dirty="0" err="1"/>
              <a:t>optimalne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fabrike</a:t>
            </a:r>
            <a:r>
              <a:rPr lang="en-US" dirty="0"/>
              <a:t> </a:t>
            </a:r>
            <a:r>
              <a:rPr lang="en-US" dirty="0" err="1"/>
              <a:t>uzet</a:t>
            </a:r>
            <a:r>
              <a:rPr lang="en-US" dirty="0"/>
              <a:t> je u </a:t>
            </a:r>
            <a:r>
              <a:rPr lang="en-US" dirty="0" err="1"/>
              <a:t>obzir</a:t>
            </a:r>
            <a:r>
              <a:rPr lang="en-US" dirty="0"/>
              <a:t> </a:t>
            </a:r>
            <a:r>
              <a:rPr lang="en-US" dirty="0" err="1"/>
              <a:t>položaj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potencijalnih</a:t>
            </a:r>
            <a:r>
              <a:rPr lang="en-US" dirty="0"/>
              <a:t> </a:t>
            </a:r>
            <a:r>
              <a:rPr lang="en-US" dirty="0" err="1"/>
              <a:t>dobavljača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en-US" dirty="0"/>
              <a:t> </a:t>
            </a:r>
            <a:r>
              <a:rPr lang="en-US" dirty="0" err="1"/>
              <a:t>potrebnih</a:t>
            </a:r>
            <a:r>
              <a:rPr lang="en-US" dirty="0"/>
              <a:t> za </a:t>
            </a:r>
            <a:r>
              <a:rPr lang="en-US" dirty="0" err="1"/>
              <a:t>tehnološki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err="1"/>
              <a:t>količine</a:t>
            </a:r>
            <a:r>
              <a:rPr lang="en-US" dirty="0"/>
              <a:t>, u </a:t>
            </a:r>
            <a:r>
              <a:rPr lang="en-US" dirty="0" err="1"/>
              <a:t>reonu</a:t>
            </a:r>
            <a:r>
              <a:rPr lang="en-US" dirty="0"/>
              <a:t> od 500 km. </a:t>
            </a:r>
            <a:endParaRPr lang="sr-Latn-RS" dirty="0"/>
          </a:p>
          <a:p>
            <a:r>
              <a:rPr lang="en-US" dirty="0" err="1"/>
              <a:t>Takođe</a:t>
            </a:r>
            <a:r>
              <a:rPr lang="en-US" dirty="0"/>
              <a:t>, u </a:t>
            </a:r>
            <a:r>
              <a:rPr lang="en-US" dirty="0" err="1"/>
              <a:t>obzir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uzeti</a:t>
            </a:r>
            <a:r>
              <a:rPr lang="en-US" dirty="0"/>
              <a:t>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potencijalni</a:t>
            </a:r>
            <a:r>
              <a:rPr lang="en-US" dirty="0"/>
              <a:t> </a:t>
            </a:r>
            <a:r>
              <a:rPr lang="en-US" dirty="0" err="1"/>
              <a:t>kupci</a:t>
            </a:r>
            <a:r>
              <a:rPr lang="en-US" dirty="0"/>
              <a:t> </a:t>
            </a:r>
            <a:r>
              <a:rPr lang="en-US" dirty="0" err="1"/>
              <a:t>konačnih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količine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, </a:t>
            </a:r>
            <a:r>
              <a:rPr lang="en-US" dirty="0" err="1"/>
              <a:t>Tabela</a:t>
            </a:r>
            <a:r>
              <a:rPr lang="en-US" dirty="0"/>
              <a:t> </a:t>
            </a:r>
            <a:r>
              <a:rPr lang="sr-Latn-RS" dirty="0"/>
              <a:t>3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Na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zadatih</a:t>
            </a:r>
            <a:r>
              <a:rPr lang="en-US" dirty="0"/>
              <a:t> </a:t>
            </a:r>
            <a:r>
              <a:rPr lang="en-US" dirty="0" err="1"/>
              <a:t>parametara</a:t>
            </a:r>
            <a:r>
              <a:rPr lang="en-US" dirty="0"/>
              <a:t> </a:t>
            </a:r>
            <a:r>
              <a:rPr lang="en-US" dirty="0" err="1"/>
              <a:t>izvršiti</a:t>
            </a:r>
            <a:r>
              <a:rPr lang="en-US" dirty="0"/>
              <a:t> </a:t>
            </a:r>
            <a:r>
              <a:rPr lang="en-US" dirty="0" err="1"/>
              <a:t>proračun</a:t>
            </a:r>
            <a:r>
              <a:rPr lang="en-US" dirty="0"/>
              <a:t> </a:t>
            </a:r>
            <a:r>
              <a:rPr lang="en-US" dirty="0" err="1"/>
              <a:t>koordinata</a:t>
            </a:r>
            <a:r>
              <a:rPr lang="en-US" dirty="0"/>
              <a:t> </a:t>
            </a:r>
            <a:r>
              <a:rPr lang="en-US" dirty="0" err="1"/>
              <a:t>optimalne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fabrike</a:t>
            </a:r>
            <a:r>
              <a:rPr lang="en-US" dirty="0"/>
              <a:t>, </a:t>
            </a:r>
            <a:r>
              <a:rPr lang="en-US" dirty="0" err="1"/>
              <a:t>najpovoljnije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dopremanje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najpovoljnije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otpremanje</a:t>
            </a:r>
            <a:r>
              <a:rPr lang="en-US" dirty="0"/>
              <a:t> </a:t>
            </a:r>
            <a:r>
              <a:rPr lang="en-US" dirty="0" err="1"/>
              <a:t>gotovih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68074-A867-4F2A-B406-7A15B3E18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A41BC-D8EC-4A64-9193-C323C236E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Tabela</a:t>
            </a:r>
            <a:r>
              <a:rPr lang="en-US" i="1" dirty="0"/>
              <a:t> </a:t>
            </a:r>
            <a:r>
              <a:rPr lang="sr-Latn-RS" i="1" dirty="0"/>
              <a:t>3</a:t>
            </a:r>
            <a:r>
              <a:rPr lang="en-US" i="1" dirty="0"/>
              <a:t>. </a:t>
            </a:r>
            <a:r>
              <a:rPr lang="en-US" i="1" dirty="0" err="1"/>
              <a:t>Polazni</a:t>
            </a:r>
            <a:r>
              <a:rPr lang="en-US" i="1" dirty="0"/>
              <a:t> </a:t>
            </a:r>
            <a:r>
              <a:rPr lang="en-US" i="1" dirty="0" err="1"/>
              <a:t>parametri</a:t>
            </a:r>
            <a:r>
              <a:rPr lang="en-US" i="1" dirty="0"/>
              <a:t> za </a:t>
            </a:r>
            <a:r>
              <a:rPr lang="en-US" i="1" dirty="0" err="1"/>
              <a:t>određivanje</a:t>
            </a:r>
            <a:r>
              <a:rPr lang="en-US" i="1" dirty="0"/>
              <a:t> </a:t>
            </a:r>
            <a:r>
              <a:rPr lang="en-US" i="1" dirty="0" err="1"/>
              <a:t>optimalne</a:t>
            </a:r>
            <a:r>
              <a:rPr lang="en-US" i="1" dirty="0"/>
              <a:t> </a:t>
            </a:r>
            <a:r>
              <a:rPr lang="en-US" i="1" dirty="0" err="1"/>
              <a:t>lokacije</a:t>
            </a:r>
            <a:r>
              <a:rPr lang="en-US" i="1" dirty="0"/>
              <a:t> </a:t>
            </a:r>
            <a:r>
              <a:rPr lang="en-US" i="1" dirty="0" err="1"/>
              <a:t>fabrike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F9A3959-962F-4CCF-AF2F-79B352340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517374"/>
              </p:ext>
            </p:extLst>
          </p:nvPr>
        </p:nvGraphicFramePr>
        <p:xfrm>
          <a:off x="2300038" y="2440476"/>
          <a:ext cx="7151778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2183">
                  <a:extLst>
                    <a:ext uri="{9D8B030D-6E8A-4147-A177-3AD203B41FA5}">
                      <a16:colId xmlns:a16="http://schemas.microsoft.com/office/drawing/2014/main" val="1254748257"/>
                    </a:ext>
                  </a:extLst>
                </a:gridCol>
                <a:gridCol w="1221853">
                  <a:extLst>
                    <a:ext uri="{9D8B030D-6E8A-4147-A177-3AD203B41FA5}">
                      <a16:colId xmlns:a16="http://schemas.microsoft.com/office/drawing/2014/main" val="321434052"/>
                    </a:ext>
                  </a:extLst>
                </a:gridCol>
                <a:gridCol w="1221853">
                  <a:extLst>
                    <a:ext uri="{9D8B030D-6E8A-4147-A177-3AD203B41FA5}">
                      <a16:colId xmlns:a16="http://schemas.microsoft.com/office/drawing/2014/main" val="3848482655"/>
                    </a:ext>
                  </a:extLst>
                </a:gridCol>
                <a:gridCol w="1221853">
                  <a:extLst>
                    <a:ext uri="{9D8B030D-6E8A-4147-A177-3AD203B41FA5}">
                      <a16:colId xmlns:a16="http://schemas.microsoft.com/office/drawing/2014/main" val="2093445584"/>
                    </a:ext>
                  </a:extLst>
                </a:gridCol>
                <a:gridCol w="1221853">
                  <a:extLst>
                    <a:ext uri="{9D8B030D-6E8A-4147-A177-3AD203B41FA5}">
                      <a16:colId xmlns:a16="http://schemas.microsoft.com/office/drawing/2014/main" val="3699635391"/>
                    </a:ext>
                  </a:extLst>
                </a:gridCol>
                <a:gridCol w="1132183">
                  <a:extLst>
                    <a:ext uri="{9D8B030D-6E8A-4147-A177-3AD203B41FA5}">
                      <a16:colId xmlns:a16="http://schemas.microsoft.com/office/drawing/2014/main" val="2919207910"/>
                    </a:ext>
                  </a:extLst>
                </a:gridCol>
              </a:tblGrid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Doprema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</a:t>
                      </a:r>
                      <a:r>
                        <a:rPr lang="en-US" sz="2000" baseline="-25000">
                          <a:effectLst/>
                        </a:rPr>
                        <a:t>i </a:t>
                      </a:r>
                      <a:r>
                        <a:rPr lang="en-US" sz="2000">
                          <a:effectLst/>
                        </a:rPr>
                        <a:t>(1000 t)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x</a:t>
                      </a:r>
                      <a:r>
                        <a:rPr lang="en-US" sz="2000" baseline="-25000">
                          <a:effectLst/>
                        </a:rPr>
                        <a:t>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</a:t>
                      </a:r>
                      <a:r>
                        <a:rPr lang="en-US" sz="2000" baseline="-25000">
                          <a:effectLst/>
                        </a:rPr>
                        <a:t>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</a:t>
                      </a:r>
                      <a:r>
                        <a:rPr lang="en-US" sz="2000" baseline="-25000">
                          <a:effectLst/>
                        </a:rPr>
                        <a:t>i</a:t>
                      </a:r>
                      <a:r>
                        <a:rPr lang="en-US" sz="2000">
                          <a:effectLst/>
                        </a:rPr>
                        <a:t> · x</a:t>
                      </a:r>
                      <a:r>
                        <a:rPr lang="en-US" sz="2000" baseline="-25000">
                          <a:effectLst/>
                        </a:rPr>
                        <a:t>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</a:t>
                      </a:r>
                      <a:r>
                        <a:rPr lang="en-US" sz="2000" baseline="-25000">
                          <a:effectLst/>
                        </a:rPr>
                        <a:t>i</a:t>
                      </a:r>
                      <a:r>
                        <a:rPr lang="en-US" sz="2000">
                          <a:effectLst/>
                        </a:rPr>
                        <a:t> · y</a:t>
                      </a:r>
                      <a:r>
                        <a:rPr lang="en-US" sz="2000" baseline="-25000">
                          <a:effectLst/>
                        </a:rPr>
                        <a:t>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6468430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</a:t>
                      </a:r>
                      <a:r>
                        <a:rPr lang="en-US" sz="2000" baseline="-25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1300</a:t>
                      </a:r>
                      <a:r>
                        <a:rPr lang="sr-Latn-R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10400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154625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</a:t>
                      </a:r>
                      <a:r>
                        <a:rPr lang="en-US" sz="2000" baseline="-25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234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290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32760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67860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234197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</a:t>
                      </a:r>
                      <a:r>
                        <a:rPr lang="en-US" sz="2000" baseline="-25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450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90000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5347082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</a:t>
                      </a:r>
                      <a:r>
                        <a:rPr lang="en-US" sz="2000" baseline="-25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350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24500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1400</a:t>
                      </a:r>
                      <a:r>
                        <a:rPr lang="sr-Latn-R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7913038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endParaRPr lang="en-US" sz="2000" dirty="0">
                        <a:effectLst/>
                        <a:latin typeface="Symbol" panose="05050102010706020507" pitchFamily="18" charset="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634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902</a:t>
                      </a:r>
                      <a:r>
                        <a:rPr lang="sr-Latn-RS" sz="2000" dirty="0">
                          <a:effectLst/>
                        </a:rPr>
                        <a:t>6</a:t>
                      </a: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000" dirty="0">
                          <a:effectLst/>
                        </a:rPr>
                        <a:t>182260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3147774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Otprema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</a:t>
                      </a:r>
                      <a:r>
                        <a:rPr lang="en-US" sz="2000" baseline="-25000">
                          <a:effectLst/>
                        </a:rPr>
                        <a:t>j</a:t>
                      </a:r>
                      <a:r>
                        <a:rPr lang="en-US" sz="2000">
                          <a:effectLst/>
                        </a:rPr>
                        <a:t> (1000 t)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x</a:t>
                      </a:r>
                      <a:r>
                        <a:rPr lang="en-US" sz="2000" baseline="-25000">
                          <a:effectLst/>
                        </a:rPr>
                        <a:t>j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</a:t>
                      </a:r>
                      <a:r>
                        <a:rPr lang="en-US" sz="2000" baseline="-25000">
                          <a:effectLst/>
                        </a:rPr>
                        <a:t>j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G</a:t>
                      </a:r>
                      <a:r>
                        <a:rPr lang="en-US" sz="2000" baseline="-25000" dirty="0" err="1">
                          <a:effectLst/>
                        </a:rPr>
                        <a:t>j</a:t>
                      </a:r>
                      <a:r>
                        <a:rPr lang="en-US" sz="2000" dirty="0">
                          <a:effectLst/>
                        </a:rPr>
                        <a:t> · </a:t>
                      </a:r>
                      <a:r>
                        <a:rPr lang="en-US" sz="2000" dirty="0" err="1">
                          <a:effectLst/>
                        </a:rPr>
                        <a:t>x</a:t>
                      </a:r>
                      <a:r>
                        <a:rPr lang="en-US" sz="2000" baseline="-25000" dirty="0" err="1">
                          <a:effectLst/>
                        </a:rPr>
                        <a:t>j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</a:t>
                      </a:r>
                      <a:r>
                        <a:rPr lang="en-US" sz="2000" baseline="-25000">
                          <a:effectLst/>
                        </a:rPr>
                        <a:t>j</a:t>
                      </a:r>
                      <a:r>
                        <a:rPr lang="en-US" sz="2000">
                          <a:effectLst/>
                        </a:rPr>
                        <a:t> · y</a:t>
                      </a:r>
                      <a:r>
                        <a:rPr lang="en-US" sz="2000" baseline="-25000">
                          <a:effectLst/>
                        </a:rPr>
                        <a:t>j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483639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</a:t>
                      </a:r>
                      <a:r>
                        <a:rPr lang="en-US" sz="2000" baseline="-25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1800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8112401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</a:t>
                      </a:r>
                      <a:r>
                        <a:rPr lang="en-US" sz="2000" baseline="-25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380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26600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8400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3551768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</a:t>
                      </a:r>
                      <a:r>
                        <a:rPr lang="en-US" sz="2000" baseline="-25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4800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8000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572636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</a:t>
                      </a:r>
                      <a:r>
                        <a:rPr lang="en-US" sz="2000" baseline="-25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450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18000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0803239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</a:t>
                      </a:r>
                      <a:r>
                        <a:rPr lang="en-US" sz="2000" baseline="-25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450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8000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9000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5560101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</a:t>
                      </a:r>
                      <a:r>
                        <a:rPr lang="en-US" sz="2000" baseline="-25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280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4200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16800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5759203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endParaRPr lang="en-US" sz="2000" dirty="0">
                        <a:effectLst/>
                        <a:latin typeface="Symbol" panose="05050102010706020507" pitchFamily="18" charset="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46400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62000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1392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954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9D784-4825-4F27-B8E7-B31D97BFA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07823-DA49-474F-87C1-B39F1ABCD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Rešenje:</a:t>
            </a:r>
          </a:p>
          <a:p>
            <a:r>
              <a:rPr lang="en-US" dirty="0"/>
              <a:t>Na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obra</a:t>
            </a:r>
            <a:r>
              <a:rPr lang="sr-Latn-RS" dirty="0"/>
              <a:t>zaca</a:t>
            </a:r>
            <a:r>
              <a:rPr lang="en-US" dirty="0"/>
              <a:t> </a:t>
            </a:r>
            <a:r>
              <a:rPr lang="sr-Latn-RS" dirty="0"/>
              <a:t>1</a:t>
            </a:r>
            <a:r>
              <a:rPr lang="en-US" dirty="0"/>
              <a:t>.1. </a:t>
            </a:r>
            <a:r>
              <a:rPr lang="en-US" dirty="0" err="1"/>
              <a:t>Optimalna</a:t>
            </a:r>
            <a:r>
              <a:rPr lang="en-US" dirty="0"/>
              <a:t> </a:t>
            </a:r>
            <a:r>
              <a:rPr lang="en-US" dirty="0" err="1"/>
              <a:t>lokacija</a:t>
            </a:r>
            <a:r>
              <a:rPr lang="en-US" dirty="0"/>
              <a:t> fab</a:t>
            </a:r>
            <a:r>
              <a:rPr lang="sr-Latn-RS" dirty="0"/>
              <a:t>r</a:t>
            </a:r>
            <a:r>
              <a:rPr lang="en-US" dirty="0" err="1"/>
              <a:t>ike</a:t>
            </a:r>
            <a:r>
              <a:rPr lang="en-US" dirty="0"/>
              <a:t> je:</a:t>
            </a:r>
          </a:p>
          <a:p>
            <a:pPr lvl="1"/>
            <a:r>
              <a:rPr lang="en-US" dirty="0" err="1"/>
              <a:t>Koordinate</a:t>
            </a:r>
            <a:r>
              <a:rPr lang="en-US" dirty="0"/>
              <a:t> L:</a:t>
            </a:r>
            <a:endParaRPr lang="sr-Latn-RS" dirty="0"/>
          </a:p>
          <a:p>
            <a:pPr lvl="1"/>
            <a:endParaRPr lang="sr-Latn-RS" dirty="0"/>
          </a:p>
          <a:p>
            <a:pPr lvl="1"/>
            <a:r>
              <a:rPr lang="en-US" dirty="0"/>
              <a:t>X</a:t>
            </a:r>
            <a:r>
              <a:rPr lang="en-US" baseline="-25000" dirty="0"/>
              <a:t>L</a:t>
            </a:r>
            <a:r>
              <a:rPr lang="en-US" dirty="0"/>
              <a:t> =</a:t>
            </a:r>
            <a:r>
              <a:rPr lang="sr-Latn-RS" dirty="0"/>
              <a:t>                     </a:t>
            </a:r>
            <a:r>
              <a:rPr lang="en-US" dirty="0"/>
              <a:t>= 154.</a:t>
            </a:r>
            <a:r>
              <a:rPr lang="sr-Latn-RS" dirty="0"/>
              <a:t>977</a:t>
            </a:r>
          </a:p>
          <a:p>
            <a:pPr lvl="1"/>
            <a:endParaRPr lang="sr-Latn-RS" dirty="0"/>
          </a:p>
          <a:p>
            <a:pPr lvl="1"/>
            <a:r>
              <a:rPr lang="en-US" dirty="0"/>
              <a:t>Y</a:t>
            </a:r>
            <a:r>
              <a:rPr lang="en-US" baseline="-25000" dirty="0"/>
              <a:t>L</a:t>
            </a:r>
            <a:r>
              <a:rPr lang="en-US" dirty="0"/>
              <a:t> =</a:t>
            </a:r>
            <a:r>
              <a:rPr lang="sr-Latn-RS" dirty="0"/>
              <a:t>                        = </a:t>
            </a:r>
            <a:r>
              <a:rPr lang="en-US" dirty="0"/>
              <a:t> 276.3122</a:t>
            </a:r>
            <a:r>
              <a:rPr lang="sr-Latn-RS" dirty="0"/>
              <a:t>  </a:t>
            </a:r>
          </a:p>
          <a:p>
            <a:pPr lvl="1"/>
            <a:endParaRPr lang="sr-Latn-R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CBEA646-7E35-4AFD-BE56-54240F7F0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9992" y="3114392"/>
            <a:ext cx="130958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 descr="image5">
            <a:extLst>
              <a:ext uri="{FF2B5EF4-FFF2-40B4-BE49-F238E27FC236}">
                <a16:creationId xmlns:a16="http://schemas.microsoft.com/office/drawing/2014/main" id="{23C38D8B-BF60-4EC8-9C39-33C31E66A3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843727"/>
              </p:ext>
            </p:extLst>
          </p:nvPr>
        </p:nvGraphicFramePr>
        <p:xfrm>
          <a:off x="2283120" y="3468255"/>
          <a:ext cx="1258432" cy="570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5" r:id="rId3" imgW="1167893" imgH="482391" progId="Microsoft">
                  <p:embed/>
                </p:oleObj>
              </mc:Choice>
              <mc:Fallback>
                <p:oleObj r:id="rId3" imgW="1167893" imgH="482391" progId="Microsoft">
                  <p:embed/>
                  <p:pic>
                    <p:nvPicPr>
                      <p:cNvPr id="0" name="OLEObject10" descr="image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3120" y="3468255"/>
                        <a:ext cx="1258432" cy="5703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>
            <a:extLst>
              <a:ext uri="{FF2B5EF4-FFF2-40B4-BE49-F238E27FC236}">
                <a16:creationId xmlns:a16="http://schemas.microsoft.com/office/drawing/2014/main" id="{F03C103D-5F54-4AD2-9805-C7D57999C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 descr="image6">
            <a:extLst>
              <a:ext uri="{FF2B5EF4-FFF2-40B4-BE49-F238E27FC236}">
                <a16:creationId xmlns:a16="http://schemas.microsoft.com/office/drawing/2014/main" id="{90C363BA-9B9D-46EC-8405-12FAC02810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8633551"/>
              </p:ext>
            </p:extLst>
          </p:nvPr>
        </p:nvGraphicFramePr>
        <p:xfrm>
          <a:off x="2283120" y="4299863"/>
          <a:ext cx="1392953" cy="570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6" r:id="rId5" imgW="1193800" imgH="482600" progId="Microsoft">
                  <p:embed/>
                </p:oleObj>
              </mc:Choice>
              <mc:Fallback>
                <p:oleObj r:id="rId5" imgW="1193800" imgH="482600" progId="Microsoft">
                  <p:embed/>
                  <p:pic>
                    <p:nvPicPr>
                      <p:cNvPr id="0" name="OLEObject11" descr="image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3120" y="4299863"/>
                        <a:ext cx="1392953" cy="5703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3927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BF1DB-750E-43CD-996D-AADD70E6E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A4F4F-2DB4-43AC-83E4-2727B8DFA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obra</a:t>
            </a:r>
            <a:r>
              <a:rPr lang="sr-Latn-RS" dirty="0"/>
              <a:t>za</a:t>
            </a:r>
            <a:r>
              <a:rPr lang="en-US" dirty="0"/>
              <a:t>ca </a:t>
            </a:r>
            <a:r>
              <a:rPr lang="sr-Latn-RS" dirty="0"/>
              <a:t>1</a:t>
            </a:r>
            <a:r>
              <a:rPr lang="en-US" dirty="0"/>
              <a:t>.2. </a:t>
            </a:r>
            <a:r>
              <a:rPr lang="en-US" dirty="0" err="1"/>
              <a:t>najpovoljnija</a:t>
            </a:r>
            <a:r>
              <a:rPr lang="en-US" dirty="0"/>
              <a:t> </a:t>
            </a:r>
            <a:r>
              <a:rPr lang="en-US" dirty="0" err="1"/>
              <a:t>lokacija</a:t>
            </a:r>
            <a:r>
              <a:rPr lang="en-US" dirty="0"/>
              <a:t> </a:t>
            </a: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dopremanje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sr-Latn-RS" dirty="0"/>
              <a:t> (nabavku)</a:t>
            </a:r>
            <a:r>
              <a:rPr lang="en-US" dirty="0"/>
              <a:t> je: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err="1"/>
              <a:t>Koordinate</a:t>
            </a:r>
            <a:r>
              <a:rPr lang="en-US" dirty="0"/>
              <a:t> </a:t>
            </a:r>
            <a:r>
              <a:rPr lang="sr-Latn-RS" dirty="0"/>
              <a:t>N</a:t>
            </a:r>
            <a:r>
              <a:rPr lang="en-US" dirty="0"/>
              <a:t>:</a:t>
            </a:r>
            <a:endParaRPr lang="sr-Latn-RS" dirty="0"/>
          </a:p>
          <a:p>
            <a:pPr lvl="1"/>
            <a:endParaRPr lang="sr-Latn-RS" dirty="0"/>
          </a:p>
          <a:p>
            <a:pPr lvl="1"/>
            <a:r>
              <a:rPr lang="en-US" dirty="0"/>
              <a:t>X</a:t>
            </a:r>
            <a:r>
              <a:rPr lang="sr-Latn-RS" baseline="-25000" dirty="0"/>
              <a:t>n</a:t>
            </a:r>
            <a:r>
              <a:rPr lang="en-US" dirty="0"/>
              <a:t> =</a:t>
            </a:r>
            <a:r>
              <a:rPr lang="sr-Latn-RS" dirty="0"/>
              <a:t>               </a:t>
            </a:r>
            <a:r>
              <a:rPr lang="en-US" dirty="0"/>
              <a:t>= 142.3659</a:t>
            </a:r>
            <a:endParaRPr lang="sr-Latn-RS" dirty="0"/>
          </a:p>
          <a:p>
            <a:pPr lvl="1"/>
            <a:endParaRPr lang="sr-Latn-RS" dirty="0"/>
          </a:p>
          <a:p>
            <a:pPr lvl="1"/>
            <a:r>
              <a:rPr lang="en-US" dirty="0"/>
              <a:t>Y</a:t>
            </a:r>
            <a:r>
              <a:rPr lang="sr-Latn-RS" baseline="-25000" dirty="0"/>
              <a:t>n</a:t>
            </a:r>
            <a:r>
              <a:rPr lang="en-US" dirty="0"/>
              <a:t> =</a:t>
            </a:r>
            <a:r>
              <a:rPr lang="sr-Latn-RS" dirty="0"/>
              <a:t>               = </a:t>
            </a:r>
            <a:r>
              <a:rPr lang="en-US" dirty="0"/>
              <a:t> 287.4763</a:t>
            </a:r>
            <a:r>
              <a:rPr lang="sr-Latn-RS" dirty="0"/>
              <a:t>  </a:t>
            </a:r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25240C2-4429-4EB1-AA34-4542573BF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2831" y="3847722"/>
            <a:ext cx="169687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 descr="image7">
            <a:extLst>
              <a:ext uri="{FF2B5EF4-FFF2-40B4-BE49-F238E27FC236}">
                <a16:creationId xmlns:a16="http://schemas.microsoft.com/office/drawing/2014/main" id="{DBA87671-46F9-4B33-99E0-1F12C14D20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5507606"/>
              </p:ext>
            </p:extLst>
          </p:nvPr>
        </p:nvGraphicFramePr>
        <p:xfrm>
          <a:off x="2172832" y="3847723"/>
          <a:ext cx="742384" cy="651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8" r:id="rId3" imgW="533169" imgH="482391" progId="Microsoft">
                  <p:embed/>
                </p:oleObj>
              </mc:Choice>
              <mc:Fallback>
                <p:oleObj r:id="rId3" imgW="533169" imgH="482391" progId="Microsoft">
                  <p:embed/>
                  <p:pic>
                    <p:nvPicPr>
                      <p:cNvPr id="0" name="OLEObject12" descr="image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2832" y="3847723"/>
                        <a:ext cx="742384" cy="6518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7">
            <a:extLst>
              <a:ext uri="{FF2B5EF4-FFF2-40B4-BE49-F238E27FC236}">
                <a16:creationId xmlns:a16="http://schemas.microsoft.com/office/drawing/2014/main" id="{17EDB815-D0D0-4247-8BF3-BA8188B88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2146" y="4701308"/>
            <a:ext cx="169687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 descr="image8">
            <a:extLst>
              <a:ext uri="{FF2B5EF4-FFF2-40B4-BE49-F238E27FC236}">
                <a16:creationId xmlns:a16="http://schemas.microsoft.com/office/drawing/2014/main" id="{C04FC1B3-B3D0-46E0-A3E2-08513B4F9B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7497587"/>
              </p:ext>
            </p:extLst>
          </p:nvPr>
        </p:nvGraphicFramePr>
        <p:xfrm>
          <a:off x="2272145" y="4701309"/>
          <a:ext cx="742383" cy="651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9" r:id="rId5" imgW="533169" imgH="482391" progId="Microsoft">
                  <p:embed/>
                </p:oleObj>
              </mc:Choice>
              <mc:Fallback>
                <p:oleObj r:id="rId5" imgW="533169" imgH="482391" progId="Microsoft">
                  <p:embed/>
                  <p:pic>
                    <p:nvPicPr>
                      <p:cNvPr id="0" name="OLEObject13" descr="image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2145" y="4701309"/>
                        <a:ext cx="742383" cy="6518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7186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EE78F-E068-4714-B99F-618812BD6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02106-372B-4D71-B758-BA11EA450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obra</a:t>
            </a:r>
            <a:r>
              <a:rPr lang="sr-Latn-RS" dirty="0"/>
              <a:t>za</a:t>
            </a:r>
            <a:r>
              <a:rPr lang="en-US" dirty="0"/>
              <a:t>ca </a:t>
            </a:r>
            <a:r>
              <a:rPr lang="sr-Latn-RS" dirty="0"/>
              <a:t>1</a:t>
            </a:r>
            <a:r>
              <a:rPr lang="en-US" dirty="0"/>
              <a:t>.</a:t>
            </a:r>
            <a:r>
              <a:rPr lang="sr-Latn-RS" dirty="0"/>
              <a:t>3</a:t>
            </a:r>
            <a:r>
              <a:rPr lang="en-US" dirty="0"/>
              <a:t>. </a:t>
            </a:r>
            <a:r>
              <a:rPr lang="en-US" dirty="0" err="1"/>
              <a:t>najpovoljnija</a:t>
            </a:r>
            <a:r>
              <a:rPr lang="en-US" dirty="0"/>
              <a:t> </a:t>
            </a:r>
            <a:r>
              <a:rPr lang="en-US" dirty="0" err="1"/>
              <a:t>lokacija</a:t>
            </a:r>
            <a:r>
              <a:rPr lang="en-US" dirty="0"/>
              <a:t> </a:t>
            </a: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r-Latn-RS" dirty="0"/>
              <a:t>otpremanje</a:t>
            </a:r>
            <a:r>
              <a:rPr lang="en-US" dirty="0"/>
              <a:t> </a:t>
            </a:r>
            <a:r>
              <a:rPr lang="sr-Latn-RS" dirty="0"/>
              <a:t>gotovih proizvoda (prodaju)</a:t>
            </a:r>
            <a:r>
              <a:rPr lang="en-US" dirty="0"/>
              <a:t> je: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err="1"/>
              <a:t>Koordinate</a:t>
            </a:r>
            <a:r>
              <a:rPr lang="en-US" dirty="0"/>
              <a:t> </a:t>
            </a:r>
            <a:r>
              <a:rPr lang="sr-Latn-RS" dirty="0"/>
              <a:t>P</a:t>
            </a:r>
            <a:r>
              <a:rPr lang="en-US" dirty="0"/>
              <a:t>:</a:t>
            </a:r>
            <a:endParaRPr lang="sr-Latn-RS" dirty="0"/>
          </a:p>
          <a:p>
            <a:pPr lvl="1"/>
            <a:endParaRPr lang="sr-Latn-RS" dirty="0"/>
          </a:p>
          <a:p>
            <a:pPr lvl="1"/>
            <a:r>
              <a:rPr lang="sr-Latn-RS" dirty="0"/>
              <a:t>                     </a:t>
            </a:r>
            <a:r>
              <a:rPr lang="en-US" dirty="0"/>
              <a:t>= 185.6</a:t>
            </a:r>
            <a:endParaRPr lang="sr-Latn-RS" dirty="0"/>
          </a:p>
          <a:p>
            <a:pPr lvl="1"/>
            <a:endParaRPr lang="sr-Latn-RS" dirty="0"/>
          </a:p>
          <a:p>
            <a:pPr lvl="1"/>
            <a:r>
              <a:rPr lang="sr-Latn-RS" dirty="0"/>
              <a:t>                   = </a:t>
            </a:r>
            <a:r>
              <a:rPr lang="en-US" dirty="0"/>
              <a:t> 248</a:t>
            </a:r>
            <a:r>
              <a:rPr lang="sr-Latn-RS" dirty="0"/>
              <a:t>  </a:t>
            </a:r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BA5AE32-95D1-4256-B9D3-A1687C156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045" y="3838668"/>
            <a:ext cx="169687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1D8F2AE-8519-4894-AAFC-FDAB0075E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617" y="4679776"/>
            <a:ext cx="169687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BB0A30C-5405-41A2-A039-8ED1D93D1592}"/>
                  </a:ext>
                </a:extLst>
              </p:cNvPr>
              <p:cNvSpPr/>
              <p:nvPr/>
            </p:nvSpPr>
            <p:spPr>
              <a:xfrm>
                <a:off x="1628643" y="3810000"/>
                <a:ext cx="1404359" cy="713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BB0A30C-5405-41A2-A039-8ED1D93D1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643" y="3810000"/>
                <a:ext cx="1404359" cy="7139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7516910-B1E2-4460-A93A-C23642C1B6AB}"/>
                  </a:ext>
                </a:extLst>
              </p:cNvPr>
              <p:cNvSpPr/>
              <p:nvPr/>
            </p:nvSpPr>
            <p:spPr>
              <a:xfrm>
                <a:off x="1588437" y="4564651"/>
                <a:ext cx="1366977" cy="713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7516910-B1E2-4460-A93A-C23642C1B6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437" y="4564651"/>
                <a:ext cx="1366977" cy="713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7811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3288C-7D6E-4E72-8FF8-024DE06E4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B112D-EABA-4FBC-A838-E74AA6D13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Slika</a:t>
            </a:r>
            <a:r>
              <a:rPr lang="en-US" i="1" dirty="0"/>
              <a:t> 5. </a:t>
            </a:r>
            <a:r>
              <a:rPr lang="en-US" i="1" dirty="0" err="1"/>
              <a:t>Konačni</a:t>
            </a:r>
            <a:r>
              <a:rPr lang="en-US" i="1" dirty="0"/>
              <a:t> </a:t>
            </a:r>
            <a:r>
              <a:rPr lang="en-US" i="1" dirty="0" err="1"/>
              <a:t>izbor</a:t>
            </a:r>
            <a:r>
              <a:rPr lang="en-US" i="1" dirty="0"/>
              <a:t> </a:t>
            </a:r>
            <a:r>
              <a:rPr lang="en-US" i="1" dirty="0" err="1"/>
              <a:t>optimalne</a:t>
            </a:r>
            <a:r>
              <a:rPr lang="en-US" i="1" dirty="0"/>
              <a:t> </a:t>
            </a:r>
            <a:r>
              <a:rPr lang="en-US" i="1" dirty="0" err="1"/>
              <a:t>lokacije</a:t>
            </a:r>
            <a:r>
              <a:rPr lang="en-US" i="1" dirty="0"/>
              <a:t> </a:t>
            </a:r>
            <a:r>
              <a:rPr lang="en-US" i="1" dirty="0" err="1"/>
              <a:t>fabrike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359FC77-31D1-418C-8F80-225DAC5A4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34" y="2256125"/>
            <a:ext cx="15008183" cy="4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 descr="image11">
            <a:extLst>
              <a:ext uri="{FF2B5EF4-FFF2-40B4-BE49-F238E27FC236}">
                <a16:creationId xmlns:a16="http://schemas.microsoft.com/office/drawing/2014/main" id="{B481CA5B-FE8B-4CA7-A8DD-F5062FCD8A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6955367"/>
              </p:ext>
            </p:extLst>
          </p:nvPr>
        </p:nvGraphicFramePr>
        <p:xfrm>
          <a:off x="2781334" y="2256125"/>
          <a:ext cx="5346665" cy="44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3" r:id="rId3" imgW="3488131" imgH="3058973" progId="unknown">
                  <p:embed/>
                </p:oleObj>
              </mc:Choice>
              <mc:Fallback>
                <p:oleObj r:id="rId3" imgW="3488131" imgH="3058973" progId="unknown">
                  <p:embed/>
                  <p:pic>
                    <p:nvPicPr>
                      <p:cNvPr id="0" name="OLEObject16" descr="image1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34" y="2256125"/>
                        <a:ext cx="5346665" cy="444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9672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7C7EC-A3C8-4963-A5C9-B2552DBF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Sadr</a:t>
            </a:r>
            <a:r>
              <a:rPr lang="sr-Latn-RS" dirty="0"/>
              <a:t>žaj predmeta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18685-0821-48E5-999B-97C7D99EB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b="1" dirty="0"/>
              <a:t>O industrijskom inženjerstvu</a:t>
            </a:r>
          </a:p>
          <a:p>
            <a:r>
              <a:rPr lang="sr-Latn-RS" b="1" dirty="0"/>
              <a:t>Industrijski sistem u privrednom okruženju (uloga fabrike ili industrijskog sistema u privredi, funkcije koje mora da ispuni sistem i njegov benefit za privredu). </a:t>
            </a:r>
          </a:p>
          <a:p>
            <a:r>
              <a:rPr lang="sr-Latn-RS" dirty="0"/>
              <a:t>Elementi industrijskog sistema (proizvodnja, organizacija, logistika). </a:t>
            </a:r>
          </a:p>
          <a:p>
            <a:r>
              <a:rPr lang="sr-Latn-RS" dirty="0"/>
              <a:t>Osnovni podsistemi industrijskog sistema (proizvodnja sa definisanim kapacitetom, transport sa definisanom tehnologijom, skadišni podsistem, održavanje, organizacija, informacione tehnologije, menadžment, ergonomija, ekonomsko - komercijalni sektor). </a:t>
            </a:r>
          </a:p>
          <a:p>
            <a:r>
              <a:rPr lang="sr-Latn-RS" dirty="0"/>
              <a:t>Mesto i uloga svih industrijskih podsistema sa posebnim osvrtom na primere iz industrijske prakse (fabrika, distributivni centri, transportni sistemi, informacioni sistemi). </a:t>
            </a:r>
          </a:p>
          <a:p>
            <a:r>
              <a:rPr lang="sr-Latn-RS" dirty="0"/>
              <a:t>Primena i efekti primene industrijskih sistema u privredi sa konkretnim primerima iz prakse.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67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4529D-CFB0-45ED-AC97-14C4B3805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A181D-8533-476E-8FA5-4A9B4C6AF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Primer </a:t>
            </a:r>
            <a:r>
              <a:rPr lang="sr-Latn-RS" b="1" dirty="0"/>
              <a:t>1</a:t>
            </a:r>
            <a:r>
              <a:rPr lang="en-US" b="1" dirty="0"/>
              <a:t>.1.</a:t>
            </a:r>
            <a:r>
              <a:rPr lang="en-US" dirty="0"/>
              <a:t> </a:t>
            </a:r>
            <a:r>
              <a:rPr lang="en-US" dirty="0" err="1"/>
              <a:t>Vlasnik</a:t>
            </a:r>
            <a:r>
              <a:rPr lang="en-US" dirty="0"/>
              <a:t> </a:t>
            </a:r>
            <a:r>
              <a:rPr lang="en-US" dirty="0" err="1"/>
              <a:t>jednog</a:t>
            </a:r>
            <a:r>
              <a:rPr lang="en-US" dirty="0"/>
              <a:t> </a:t>
            </a:r>
            <a:r>
              <a:rPr lang="en-US" dirty="0" err="1"/>
              <a:t>MSPa</a:t>
            </a:r>
            <a:r>
              <a:rPr lang="en-US" dirty="0"/>
              <a:t> ra</a:t>
            </a:r>
            <a:r>
              <a:rPr lang="sr-Latn-RS" dirty="0"/>
              <a:t>z</a:t>
            </a:r>
            <a:r>
              <a:rPr lang="en-US" dirty="0"/>
              <a:t>mi</a:t>
            </a:r>
            <a:r>
              <a:rPr lang="sr-Latn-RS" dirty="0"/>
              <a:t>š</a:t>
            </a:r>
            <a:r>
              <a:rPr lang="en-US" dirty="0" err="1"/>
              <a:t>lja</a:t>
            </a:r>
            <a:r>
              <a:rPr lang="en-US" dirty="0"/>
              <a:t> o </a:t>
            </a:r>
            <a:r>
              <a:rPr lang="en-US" dirty="0" err="1"/>
              <a:t>relokaciji</a:t>
            </a:r>
            <a:r>
              <a:rPr lang="en-US" dirty="0"/>
              <a:t> </a:t>
            </a:r>
            <a:r>
              <a:rPr lang="en-US" dirty="0" err="1"/>
              <a:t>svog</a:t>
            </a:r>
            <a:r>
              <a:rPr lang="en-US" dirty="0"/>
              <a:t> </a:t>
            </a:r>
            <a:r>
              <a:rPr lang="en-US" dirty="0" err="1"/>
              <a:t>predu</a:t>
            </a:r>
            <a:r>
              <a:rPr lang="sr-Latn-RS" dirty="0"/>
              <a:t>z</a:t>
            </a:r>
            <a:r>
              <a:rPr lang="en-US" dirty="0"/>
              <a:t>e</a:t>
            </a:r>
            <a:r>
              <a:rPr lang="sr-Latn-RS" dirty="0"/>
              <a:t>ć</a:t>
            </a:r>
            <a:r>
              <a:rPr lang="en-US" dirty="0"/>
              <a:t>a </a:t>
            </a:r>
            <a:r>
              <a:rPr lang="en-US" dirty="0" err="1"/>
              <a:t>ili</a:t>
            </a:r>
            <a:r>
              <a:rPr lang="en-US" dirty="0"/>
              <a:t> o </a:t>
            </a:r>
            <a:r>
              <a:rPr lang="en-US" dirty="0" err="1"/>
              <a:t>i</a:t>
            </a:r>
            <a:r>
              <a:rPr lang="sr-Latn-RS" dirty="0"/>
              <a:t>z</a:t>
            </a:r>
            <a:r>
              <a:rPr lang="en-US" dirty="0" err="1"/>
              <a:t>gradnji</a:t>
            </a:r>
            <a:r>
              <a:rPr lang="sr-Latn-RS" dirty="0"/>
              <a:t>/zakupu distribucionog skladišta, na lokaciji koja bi mu bila najpraktičnija iz ugla dopreme repromaterijala i otpreme gotovih proizvoda.</a:t>
            </a:r>
          </a:p>
          <a:p>
            <a:r>
              <a:rPr lang="en-US" dirty="0"/>
              <a:t>Pre </a:t>
            </a:r>
            <a:r>
              <a:rPr lang="en-US" dirty="0" err="1"/>
              <a:t>izbora</a:t>
            </a:r>
            <a:r>
              <a:rPr lang="en-US" dirty="0"/>
              <a:t> </a:t>
            </a:r>
            <a:r>
              <a:rPr lang="en-US" dirty="0" err="1"/>
              <a:t>optimalne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uzet</a:t>
            </a:r>
            <a:r>
              <a:rPr lang="en-US" dirty="0"/>
              <a:t> je u </a:t>
            </a:r>
            <a:r>
              <a:rPr lang="en-US" dirty="0" err="1"/>
              <a:t>obzir</a:t>
            </a:r>
            <a:r>
              <a:rPr lang="en-US" dirty="0"/>
              <a:t> </a:t>
            </a:r>
            <a:r>
              <a:rPr lang="en-US" dirty="0" err="1"/>
              <a:t>položaj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dobavljača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en-US" dirty="0"/>
              <a:t> </a:t>
            </a:r>
            <a:r>
              <a:rPr lang="en-US" dirty="0" err="1"/>
              <a:t>potrebnih</a:t>
            </a:r>
            <a:r>
              <a:rPr lang="en-US" dirty="0"/>
              <a:t> za </a:t>
            </a:r>
            <a:r>
              <a:rPr lang="en-US" dirty="0" err="1"/>
              <a:t>tehnološki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,</a:t>
            </a:r>
            <a:r>
              <a:rPr lang="sr-Latn-RS" dirty="0"/>
              <a:t> na nivou</a:t>
            </a:r>
            <a:r>
              <a:rPr lang="en-US" dirty="0"/>
              <a:t> </a:t>
            </a:r>
            <a:r>
              <a:rPr lang="sr-Latn-RS" dirty="0"/>
              <a:t>jednog ciklusa proizvodnje,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err="1"/>
              <a:t>količine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Takođe</a:t>
            </a:r>
            <a:r>
              <a:rPr lang="en-US" dirty="0"/>
              <a:t>, u </a:t>
            </a:r>
            <a:r>
              <a:rPr lang="en-US" dirty="0" err="1"/>
              <a:t>obzir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uzeti</a:t>
            </a:r>
            <a:r>
              <a:rPr lang="en-US" dirty="0"/>
              <a:t>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sr-Latn-RS" dirty="0"/>
              <a:t>realni </a:t>
            </a:r>
            <a:r>
              <a:rPr lang="en-US" dirty="0" err="1"/>
              <a:t>kupci</a:t>
            </a:r>
            <a:r>
              <a:rPr lang="en-US" dirty="0"/>
              <a:t> </a:t>
            </a:r>
            <a:r>
              <a:rPr lang="en-US" dirty="0" err="1"/>
              <a:t>konačnih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sr-Latn-RS" dirty="0"/>
              <a:t> (velikoprodajni objekti)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količine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sr-Latn-RS" dirty="0"/>
              <a:t> koje su im isporučene</a:t>
            </a:r>
            <a:r>
              <a:rPr lang="en-US" dirty="0"/>
              <a:t>,</a:t>
            </a:r>
            <a:r>
              <a:rPr lang="sr-Latn-RS" dirty="0"/>
              <a:t> takođe na nivou jednog ciklusa proizvodnje,</a:t>
            </a:r>
            <a:r>
              <a:rPr lang="en-US" dirty="0"/>
              <a:t> </a:t>
            </a:r>
            <a:r>
              <a:rPr lang="en-US" dirty="0" err="1"/>
              <a:t>Tabela</a:t>
            </a:r>
            <a:r>
              <a:rPr lang="en-US" dirty="0"/>
              <a:t> </a:t>
            </a:r>
            <a:r>
              <a:rPr lang="sr-Latn-RS" dirty="0"/>
              <a:t>4</a:t>
            </a:r>
            <a:r>
              <a:rPr lang="en-US" dirty="0"/>
              <a:t>. </a:t>
            </a:r>
            <a:endParaRPr lang="sr-Latn-RS" dirty="0"/>
          </a:p>
          <a:p>
            <a:r>
              <a:rPr lang="sr-Latn-RS" dirty="0"/>
              <a:t>Preduzeće raspolaže kombijem Iveco Daily nosivosti 3.460 kg i kamionom Iveco Eurocargo nosivosti 9.880 kg. </a:t>
            </a:r>
          </a:p>
          <a:p>
            <a:r>
              <a:rPr lang="en-US" dirty="0"/>
              <a:t>Na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zadatih</a:t>
            </a:r>
            <a:r>
              <a:rPr lang="en-US" dirty="0"/>
              <a:t> </a:t>
            </a:r>
            <a:r>
              <a:rPr lang="en-US" dirty="0" err="1"/>
              <a:t>parametara</a:t>
            </a:r>
            <a:r>
              <a:rPr lang="en-US" dirty="0"/>
              <a:t> </a:t>
            </a:r>
            <a:r>
              <a:rPr lang="en-US" dirty="0" err="1"/>
              <a:t>izvršiti</a:t>
            </a:r>
            <a:r>
              <a:rPr lang="en-US" dirty="0"/>
              <a:t> </a:t>
            </a:r>
            <a:r>
              <a:rPr lang="en-US" dirty="0" err="1"/>
              <a:t>proračun</a:t>
            </a:r>
            <a:r>
              <a:rPr lang="en-US" dirty="0"/>
              <a:t> </a:t>
            </a:r>
            <a:r>
              <a:rPr lang="en-US" dirty="0" err="1"/>
              <a:t>koordinata</a:t>
            </a:r>
            <a:r>
              <a:rPr lang="en-US" dirty="0"/>
              <a:t> </a:t>
            </a:r>
            <a:r>
              <a:rPr lang="en-US" dirty="0" err="1"/>
              <a:t>optimalne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sr-Latn-RS" dirty="0"/>
              <a:t>preduzeća (odnosno skladišta)</a:t>
            </a:r>
            <a:r>
              <a:rPr lang="en-US" dirty="0"/>
              <a:t>, </a:t>
            </a:r>
            <a:r>
              <a:rPr lang="en-US" dirty="0" err="1"/>
              <a:t>najpovoljnije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dopremanje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najpovoljnije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otpremanje</a:t>
            </a:r>
            <a:r>
              <a:rPr lang="en-US" dirty="0"/>
              <a:t> </a:t>
            </a:r>
            <a:r>
              <a:rPr lang="en-US" dirty="0" err="1"/>
              <a:t>gotovih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21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27F23-5DBB-45F7-B1B4-9EF4DCA41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6542F-D241-4503-B329-AEF95372C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en-US" i="1" dirty="0" err="1"/>
              <a:t>Tabela</a:t>
            </a:r>
            <a:r>
              <a:rPr lang="en-US" i="1" dirty="0"/>
              <a:t> </a:t>
            </a:r>
            <a:r>
              <a:rPr lang="sr-Latn-RS" i="1" dirty="0"/>
              <a:t>4</a:t>
            </a:r>
            <a:r>
              <a:rPr lang="en-US" i="1" dirty="0"/>
              <a:t>. </a:t>
            </a:r>
            <a:r>
              <a:rPr lang="en-US" i="1" dirty="0" err="1"/>
              <a:t>Polazni</a:t>
            </a:r>
            <a:r>
              <a:rPr lang="en-US" i="1" dirty="0"/>
              <a:t> </a:t>
            </a:r>
            <a:r>
              <a:rPr lang="en-US" i="1" dirty="0" err="1"/>
              <a:t>parametri</a:t>
            </a:r>
            <a:r>
              <a:rPr lang="en-US" i="1" dirty="0"/>
              <a:t> za </a:t>
            </a:r>
            <a:r>
              <a:rPr lang="en-US" i="1" dirty="0" err="1"/>
              <a:t>određivanje</a:t>
            </a:r>
            <a:r>
              <a:rPr lang="en-US" i="1" dirty="0"/>
              <a:t> </a:t>
            </a:r>
            <a:r>
              <a:rPr lang="en-US" i="1" dirty="0" err="1"/>
              <a:t>optimalne</a:t>
            </a:r>
            <a:r>
              <a:rPr lang="en-US" i="1" dirty="0"/>
              <a:t> </a:t>
            </a:r>
            <a:r>
              <a:rPr lang="en-US" i="1" dirty="0" err="1"/>
              <a:t>lokacije</a:t>
            </a:r>
            <a:r>
              <a:rPr lang="sr-Latn-RS" i="1" dirty="0"/>
              <a:t> preduzeća/skladišta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45223AB-6695-44DE-A1C6-C6D405312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465694"/>
              </p:ext>
            </p:extLst>
          </p:nvPr>
        </p:nvGraphicFramePr>
        <p:xfrm>
          <a:off x="2520111" y="2103755"/>
          <a:ext cx="7151778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2183">
                  <a:extLst>
                    <a:ext uri="{9D8B030D-6E8A-4147-A177-3AD203B41FA5}">
                      <a16:colId xmlns:a16="http://schemas.microsoft.com/office/drawing/2014/main" val="2601638667"/>
                    </a:ext>
                  </a:extLst>
                </a:gridCol>
                <a:gridCol w="1221853">
                  <a:extLst>
                    <a:ext uri="{9D8B030D-6E8A-4147-A177-3AD203B41FA5}">
                      <a16:colId xmlns:a16="http://schemas.microsoft.com/office/drawing/2014/main" val="1136989195"/>
                    </a:ext>
                  </a:extLst>
                </a:gridCol>
                <a:gridCol w="2611969">
                  <a:extLst>
                    <a:ext uri="{9D8B030D-6E8A-4147-A177-3AD203B41FA5}">
                      <a16:colId xmlns:a16="http://schemas.microsoft.com/office/drawing/2014/main" val="671843492"/>
                    </a:ext>
                  </a:extLst>
                </a:gridCol>
                <a:gridCol w="2185773">
                  <a:extLst>
                    <a:ext uri="{9D8B030D-6E8A-4147-A177-3AD203B41FA5}">
                      <a16:colId xmlns:a16="http://schemas.microsoft.com/office/drawing/2014/main" val="4257409608"/>
                    </a:ext>
                  </a:extLst>
                </a:gridCol>
              </a:tblGrid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Doprema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Vozilo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Iskorišćenje tovarnog prostora (% nosivosti)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Lokacija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4109069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</a:t>
                      </a:r>
                      <a:r>
                        <a:rPr lang="en-US" sz="1800" baseline="-250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Kombi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93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Ćuprija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7665236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Kamion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84.1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Zaječar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1913396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r>
                        <a:rPr lang="en-US" sz="1800" baseline="-250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Kamion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94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Beograd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5588547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r>
                        <a:rPr lang="en-US" sz="1800" baseline="-250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Kombi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85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Pirot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618324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D</a:t>
                      </a:r>
                      <a:r>
                        <a:rPr lang="sr-Latn-RS" sz="1800" baseline="-25000" dirty="0">
                          <a:effectLst/>
                        </a:rPr>
                        <a:t>5</a:t>
                      </a:r>
                      <a:endParaRPr lang="en-US" sz="1800" baseline="-25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Kamion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92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Užice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6254774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Otprema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Vozilo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Iskorišćenje tovarnog prostora (% nosivosti)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Lokacija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6619499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Kombi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94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Bor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405711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Kombi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72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Leskovac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7371511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</a:t>
                      </a:r>
                      <a:r>
                        <a:rPr lang="en-US" sz="1800" baseline="-250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Kombi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80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Vranje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2042817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</a:t>
                      </a:r>
                      <a:r>
                        <a:rPr lang="en-US" sz="1800" baseline="-250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Kamion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94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Niš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0663859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</a:t>
                      </a:r>
                      <a:r>
                        <a:rPr lang="en-US" sz="1800" baseline="-250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Kombi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60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Novi Sad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9546961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</a:t>
                      </a:r>
                      <a:r>
                        <a:rPr lang="en-US" sz="1800" baseline="-250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Kombi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Obrenovac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962897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K</a:t>
                      </a:r>
                      <a:r>
                        <a:rPr lang="sr-Latn-RS" sz="1800" baseline="-25000" dirty="0">
                          <a:effectLst/>
                        </a:rPr>
                        <a:t>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Kamion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dirty="0">
                          <a:effectLst/>
                        </a:rPr>
                        <a:t>Valjevo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1453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69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04962-A228-4A7F-A507-CDA6642C9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055AE-94D9-46BA-92E2-748036F87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5607"/>
            <a:ext cx="10515600" cy="4351338"/>
          </a:xfrm>
        </p:spPr>
        <p:txBody>
          <a:bodyPr/>
          <a:lstStyle/>
          <a:p>
            <a:r>
              <a:rPr lang="sr-Latn-RS" dirty="0"/>
              <a:t>Rešenje: Pre proračuna optimalne lokacije, prvo je neophodno izračunati koordinate i količine preveženog materijala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F285491-2090-4078-AA97-EEC3E8C190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518533"/>
              </p:ext>
            </p:extLst>
          </p:nvPr>
        </p:nvGraphicFramePr>
        <p:xfrm>
          <a:off x="999858" y="2197212"/>
          <a:ext cx="10408778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8224">
                  <a:extLst>
                    <a:ext uri="{9D8B030D-6E8A-4147-A177-3AD203B41FA5}">
                      <a16:colId xmlns:a16="http://schemas.microsoft.com/office/drawing/2014/main" val="2601638667"/>
                    </a:ext>
                  </a:extLst>
                </a:gridCol>
                <a:gridCol w="1085316">
                  <a:extLst>
                    <a:ext uri="{9D8B030D-6E8A-4147-A177-3AD203B41FA5}">
                      <a16:colId xmlns:a16="http://schemas.microsoft.com/office/drawing/2014/main" val="1136989195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671843492"/>
                    </a:ext>
                  </a:extLst>
                </a:gridCol>
                <a:gridCol w="2307365">
                  <a:extLst>
                    <a:ext uri="{9D8B030D-6E8A-4147-A177-3AD203B41FA5}">
                      <a16:colId xmlns:a16="http://schemas.microsoft.com/office/drawing/2014/main" val="2736833738"/>
                    </a:ext>
                  </a:extLst>
                </a:gridCol>
                <a:gridCol w="1256232">
                  <a:extLst>
                    <a:ext uri="{9D8B030D-6E8A-4147-A177-3AD203B41FA5}">
                      <a16:colId xmlns:a16="http://schemas.microsoft.com/office/drawing/2014/main" val="4257409608"/>
                    </a:ext>
                  </a:extLst>
                </a:gridCol>
                <a:gridCol w="1222048">
                  <a:extLst>
                    <a:ext uri="{9D8B030D-6E8A-4147-A177-3AD203B41FA5}">
                      <a16:colId xmlns:a16="http://schemas.microsoft.com/office/drawing/2014/main" val="4179414442"/>
                    </a:ext>
                  </a:extLst>
                </a:gridCol>
                <a:gridCol w="1239141">
                  <a:extLst>
                    <a:ext uri="{9D8B030D-6E8A-4147-A177-3AD203B41FA5}">
                      <a16:colId xmlns:a16="http://schemas.microsoft.com/office/drawing/2014/main" val="70033238"/>
                    </a:ext>
                  </a:extLst>
                </a:gridCol>
              </a:tblGrid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effectLst/>
                        </a:rPr>
                        <a:t>Doprema</a:t>
                      </a:r>
                      <a:endParaRPr lang="en-US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i="1" dirty="0">
                          <a:effectLst/>
                        </a:rPr>
                        <a:t>Vozilo</a:t>
                      </a:r>
                      <a:endParaRPr lang="en-US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i="1" dirty="0">
                          <a:effectLst/>
                        </a:rPr>
                        <a:t>Iskorišćenje tovarnog prostora (% nosivosti)</a:t>
                      </a:r>
                      <a:endParaRPr lang="en-US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</a:t>
                      </a:r>
                      <a:r>
                        <a:rPr lang="sr-Latn-RS" sz="1800" i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sr-Latn-RS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(kg)</a:t>
                      </a:r>
                      <a:endParaRPr lang="en-US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i="1" dirty="0">
                          <a:effectLst/>
                        </a:rPr>
                        <a:t>Lokacija</a:t>
                      </a:r>
                      <a:endParaRPr lang="en-US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r>
                        <a:rPr lang="sr-Latn-RS" sz="1800" i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US" sz="1800" i="1" baseline="-25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sr-Latn-RS" sz="1800" i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US" sz="1800" i="1" baseline="-25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4109069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</a:t>
                      </a:r>
                      <a:r>
                        <a:rPr lang="en-US" sz="1800" baseline="-250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Kombi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93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3460*0.93=3217.8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Ćuprija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43.92724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21.36953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7665236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Kamion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84.1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9880*0.841=8309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Zaječar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43.98705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22.17291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1913396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r>
                        <a:rPr lang="en-US" sz="1800" baseline="-250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Kamion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94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9880*0.94=9287.2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Beograd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44.83846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20.38982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5588547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r>
                        <a:rPr lang="en-US" sz="1800" baseline="-250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Kombi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85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3460*0.85=2941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Pirot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43.25733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22.54314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618324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D</a:t>
                      </a:r>
                      <a:r>
                        <a:rPr lang="sr-Latn-RS" sz="1800" baseline="-25000" dirty="0">
                          <a:effectLst/>
                        </a:rPr>
                        <a:t>5</a:t>
                      </a:r>
                      <a:endParaRPr lang="en-US" sz="1800" baseline="-25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Kamion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92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9880*0.92=9089.6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Užice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43.86314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19.84490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6254774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effectLst/>
                        </a:rPr>
                        <a:t>Otprema</a:t>
                      </a:r>
                      <a:endParaRPr lang="en-US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i="1" dirty="0">
                          <a:effectLst/>
                        </a:rPr>
                        <a:t>Vozilo</a:t>
                      </a:r>
                      <a:endParaRPr lang="en-US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i="1" dirty="0">
                          <a:effectLst/>
                        </a:rPr>
                        <a:t>Iskorišćenje tovarnog prostora (% nosivosti)</a:t>
                      </a:r>
                      <a:endParaRPr lang="en-US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</a:t>
                      </a:r>
                      <a:r>
                        <a:rPr lang="sr-Latn-RS" sz="1800" i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</a:t>
                      </a:r>
                      <a:r>
                        <a:rPr lang="sr-Latn-RS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(kg)</a:t>
                      </a:r>
                      <a:endParaRPr lang="en-US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i="1" dirty="0">
                          <a:effectLst/>
                        </a:rPr>
                        <a:t>Lokacija</a:t>
                      </a:r>
                      <a:endParaRPr lang="en-US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r>
                        <a:rPr lang="sr-Latn-RS" sz="1800" i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</a:t>
                      </a:r>
                      <a:endParaRPr lang="en-US" sz="1800" i="1" baseline="-25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sr-Latn-RS" sz="1800" i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</a:t>
                      </a:r>
                      <a:endParaRPr lang="en-US" sz="1800" i="1" baseline="-25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6619499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Kombi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94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= 3460*0.94=3252.4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Bor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44.07587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22.11468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405711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Kombi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72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= 3460*0.72=2491.2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Leskovac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42.99673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21.93890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7371511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</a:t>
                      </a:r>
                      <a:r>
                        <a:rPr lang="en-US" sz="1800" baseline="-250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Kombi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80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= 3460*0.80=2768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Vranje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42.54916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21.90044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2042817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</a:t>
                      </a:r>
                      <a:r>
                        <a:rPr lang="en-US" sz="1800" baseline="-250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Kamion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94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9880*0.94=9287.2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Niš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43.32528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21.89516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0663859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</a:t>
                      </a:r>
                      <a:r>
                        <a:rPr lang="en-US" sz="1800" baseline="-250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Kombi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60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3460*0.60=2076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Novi Sad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45.24018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19.81325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9546961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</a:t>
                      </a:r>
                      <a:r>
                        <a:rPr lang="en-US" sz="1800" baseline="-250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Kombi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3460*0.70=2422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Smederovo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44.66582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20.91737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962897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K</a:t>
                      </a:r>
                      <a:r>
                        <a:rPr lang="sr-Latn-RS" sz="1800" baseline="-25000" dirty="0">
                          <a:effectLst/>
                        </a:rPr>
                        <a:t>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Kamion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9880*0.96=9484.8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dirty="0">
                          <a:effectLst/>
                        </a:rPr>
                        <a:t>Valjevo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44.27278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19.88959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1453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291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7954"/>
            <a:ext cx="10515600" cy="1325563"/>
          </a:xfrm>
        </p:spPr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5446"/>
            <a:ext cx="10515600" cy="4351338"/>
          </a:xfrm>
        </p:spPr>
        <p:txBody>
          <a:bodyPr/>
          <a:lstStyle/>
          <a:p>
            <a:r>
              <a:rPr lang="sr-Latn-RS" dirty="0"/>
              <a:t>Kako bi mogao da se izvrši proračun, upotrebom datih obrazaca, potrebno je formirati sledeću tabelu: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F9A3959-962F-4CCF-AF2F-79B352340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41379"/>
              </p:ext>
            </p:extLst>
          </p:nvPr>
        </p:nvGraphicFramePr>
        <p:xfrm>
          <a:off x="2107533" y="1848184"/>
          <a:ext cx="7151778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2183">
                  <a:extLst>
                    <a:ext uri="{9D8B030D-6E8A-4147-A177-3AD203B41FA5}">
                      <a16:colId xmlns:a16="http://schemas.microsoft.com/office/drawing/2014/main" val="1254748257"/>
                    </a:ext>
                  </a:extLst>
                </a:gridCol>
                <a:gridCol w="1221853">
                  <a:extLst>
                    <a:ext uri="{9D8B030D-6E8A-4147-A177-3AD203B41FA5}">
                      <a16:colId xmlns:a16="http://schemas.microsoft.com/office/drawing/2014/main" val="321434052"/>
                    </a:ext>
                  </a:extLst>
                </a:gridCol>
                <a:gridCol w="1221853">
                  <a:extLst>
                    <a:ext uri="{9D8B030D-6E8A-4147-A177-3AD203B41FA5}">
                      <a16:colId xmlns:a16="http://schemas.microsoft.com/office/drawing/2014/main" val="3848482655"/>
                    </a:ext>
                  </a:extLst>
                </a:gridCol>
                <a:gridCol w="1221853">
                  <a:extLst>
                    <a:ext uri="{9D8B030D-6E8A-4147-A177-3AD203B41FA5}">
                      <a16:colId xmlns:a16="http://schemas.microsoft.com/office/drawing/2014/main" val="2093445584"/>
                    </a:ext>
                  </a:extLst>
                </a:gridCol>
                <a:gridCol w="1221853">
                  <a:extLst>
                    <a:ext uri="{9D8B030D-6E8A-4147-A177-3AD203B41FA5}">
                      <a16:colId xmlns:a16="http://schemas.microsoft.com/office/drawing/2014/main" val="3699635391"/>
                    </a:ext>
                  </a:extLst>
                </a:gridCol>
                <a:gridCol w="1132183">
                  <a:extLst>
                    <a:ext uri="{9D8B030D-6E8A-4147-A177-3AD203B41FA5}">
                      <a16:colId xmlns:a16="http://schemas.microsoft.com/office/drawing/2014/main" val="2919207910"/>
                    </a:ext>
                  </a:extLst>
                </a:gridCol>
              </a:tblGrid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Doprema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G</a:t>
                      </a:r>
                      <a:r>
                        <a:rPr lang="en-US" sz="2000" baseline="-25000" dirty="0" err="1">
                          <a:effectLst/>
                        </a:rPr>
                        <a:t>i</a:t>
                      </a:r>
                      <a:r>
                        <a:rPr lang="en-US" sz="2000" baseline="-2500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(</a:t>
                      </a:r>
                      <a:r>
                        <a:rPr lang="sr-Latn-RS" sz="2000" dirty="0">
                          <a:effectLst/>
                        </a:rPr>
                        <a:t>kg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x</a:t>
                      </a:r>
                      <a:r>
                        <a:rPr lang="en-US" sz="2000" baseline="-25000">
                          <a:effectLst/>
                        </a:rPr>
                        <a:t>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</a:t>
                      </a:r>
                      <a:r>
                        <a:rPr lang="en-US" sz="2000" baseline="-25000">
                          <a:effectLst/>
                        </a:rPr>
                        <a:t>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</a:t>
                      </a:r>
                      <a:r>
                        <a:rPr lang="en-US" sz="2000" baseline="-25000">
                          <a:effectLst/>
                        </a:rPr>
                        <a:t>i</a:t>
                      </a:r>
                      <a:r>
                        <a:rPr lang="en-US" sz="2000">
                          <a:effectLst/>
                        </a:rPr>
                        <a:t> · x</a:t>
                      </a:r>
                      <a:r>
                        <a:rPr lang="en-US" sz="2000" baseline="-25000">
                          <a:effectLst/>
                        </a:rPr>
                        <a:t>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</a:t>
                      </a:r>
                      <a:r>
                        <a:rPr lang="en-US" sz="2000" baseline="-25000">
                          <a:effectLst/>
                        </a:rPr>
                        <a:t>i</a:t>
                      </a:r>
                      <a:r>
                        <a:rPr lang="en-US" sz="2000">
                          <a:effectLst/>
                        </a:rPr>
                        <a:t> · y</a:t>
                      </a:r>
                      <a:r>
                        <a:rPr lang="en-US" sz="2000" baseline="-25000">
                          <a:effectLst/>
                        </a:rPr>
                        <a:t>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6468430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</a:t>
                      </a:r>
                      <a:r>
                        <a:rPr lang="en-US" sz="2000" baseline="-25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3217.8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43.9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21.4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141349.1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68762.87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5154625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</a:t>
                      </a:r>
                      <a:r>
                        <a:rPr lang="en-US" sz="2000" baseline="-25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8309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365488.4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184234.7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234197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</a:t>
                      </a:r>
                      <a:r>
                        <a:rPr lang="en-US" sz="2000" baseline="-25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9287.2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44.8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20.4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416423.7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189364.3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95347082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</a:t>
                      </a:r>
                      <a:r>
                        <a:rPr lang="en-US" sz="2000" baseline="-25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43.3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127219.8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66299.37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7913038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D</a:t>
                      </a:r>
                      <a:r>
                        <a:rPr lang="sr-Latn-RS" sz="2000" baseline="-25000" dirty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9089.6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43.9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19.8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398698.4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180382.2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endParaRPr lang="en-US" sz="2000" dirty="0">
                        <a:effectLst/>
                        <a:latin typeface="Symbol" panose="05050102010706020507" pitchFamily="18" charset="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32844.6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1449179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689043.5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63147774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Otprema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G</a:t>
                      </a:r>
                      <a:r>
                        <a:rPr lang="en-US" sz="2000" baseline="-25000" dirty="0" err="1">
                          <a:effectLst/>
                        </a:rPr>
                        <a:t>j</a:t>
                      </a:r>
                      <a:r>
                        <a:rPr lang="en-US" sz="2000" dirty="0">
                          <a:effectLst/>
                        </a:rPr>
                        <a:t> (</a:t>
                      </a:r>
                      <a:r>
                        <a:rPr lang="sr-Latn-RS" sz="2000" dirty="0">
                          <a:effectLst/>
                        </a:rPr>
                        <a:t>kg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x</a:t>
                      </a:r>
                      <a:r>
                        <a:rPr lang="en-US" sz="2000" baseline="-25000">
                          <a:effectLst/>
                        </a:rPr>
                        <a:t>j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</a:t>
                      </a:r>
                      <a:r>
                        <a:rPr lang="en-US" sz="2000" baseline="-25000">
                          <a:effectLst/>
                        </a:rPr>
                        <a:t>j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G</a:t>
                      </a:r>
                      <a:r>
                        <a:rPr lang="en-US" sz="2000" baseline="-25000" dirty="0" err="1">
                          <a:effectLst/>
                        </a:rPr>
                        <a:t>j</a:t>
                      </a:r>
                      <a:r>
                        <a:rPr lang="en-US" sz="2000" dirty="0">
                          <a:effectLst/>
                        </a:rPr>
                        <a:t> · </a:t>
                      </a:r>
                      <a:r>
                        <a:rPr lang="en-US" sz="2000" dirty="0" err="1">
                          <a:effectLst/>
                        </a:rPr>
                        <a:t>x</a:t>
                      </a:r>
                      <a:r>
                        <a:rPr lang="en-US" sz="2000" baseline="-25000" dirty="0" err="1">
                          <a:effectLst/>
                        </a:rPr>
                        <a:t>j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</a:t>
                      </a:r>
                      <a:r>
                        <a:rPr lang="en-US" sz="2000" baseline="-25000">
                          <a:effectLst/>
                        </a:rPr>
                        <a:t>j</a:t>
                      </a:r>
                      <a:r>
                        <a:rPr lang="en-US" sz="2000">
                          <a:effectLst/>
                        </a:rPr>
                        <a:t> · y</a:t>
                      </a:r>
                      <a:r>
                        <a:rPr lang="en-US" sz="2000" baseline="-25000">
                          <a:effectLst/>
                        </a:rPr>
                        <a:t>j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483639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</a:t>
                      </a:r>
                      <a:r>
                        <a:rPr lang="en-US" sz="2000" baseline="-25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3252.4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44.1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22.1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143352.4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71925.79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68112401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</a:t>
                      </a:r>
                      <a:r>
                        <a:rPr lang="en-US" sz="2000" baseline="-25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2491.2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21.9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107113.5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54654.19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63551768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</a:t>
                      </a:r>
                      <a:r>
                        <a:rPr lang="en-US" sz="2000" baseline="-25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21.9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117776.1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60620.42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7572636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</a:t>
                      </a:r>
                      <a:r>
                        <a:rPr lang="en-US" sz="2000" baseline="-25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9287.2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43.3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21.9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402370.5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203344.7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20803239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</a:t>
                      </a:r>
                      <a:r>
                        <a:rPr lang="en-US" sz="2000" baseline="-25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19.8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93918.61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41132.31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95560101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K</a:t>
                      </a:r>
                      <a:r>
                        <a:rPr lang="en-US" sz="2000" baseline="-25000" dirty="0">
                          <a:effectLst/>
                        </a:rPr>
                        <a:t>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44.7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20.9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108180.6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50661.87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15759203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>
                          <a:effectLst/>
                        </a:rPr>
                        <a:t>K</a:t>
                      </a:r>
                      <a:r>
                        <a:rPr lang="sr-Latn-RS" sz="2000" baseline="-25000" dirty="0">
                          <a:effectLst/>
                        </a:rPr>
                        <a:t>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9484.8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44.3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19.9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419918.5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188648.8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endParaRPr lang="en-US" sz="2000" dirty="0">
                        <a:effectLst/>
                        <a:latin typeface="Symbol" panose="05050102010706020507" pitchFamily="18" charset="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31781.6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1392630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670988.1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51392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2429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obra</a:t>
            </a:r>
            <a:r>
              <a:rPr lang="sr-Latn-RS" dirty="0"/>
              <a:t>zaca</a:t>
            </a:r>
            <a:r>
              <a:rPr lang="en-US" dirty="0"/>
              <a:t> </a:t>
            </a:r>
            <a:r>
              <a:rPr lang="sr-Latn-RS" dirty="0"/>
              <a:t>1</a:t>
            </a:r>
            <a:r>
              <a:rPr lang="en-US" dirty="0"/>
              <a:t>.1. </a:t>
            </a:r>
            <a:r>
              <a:rPr lang="en-US" dirty="0" err="1"/>
              <a:t>Optimalna</a:t>
            </a:r>
            <a:r>
              <a:rPr lang="en-US" dirty="0"/>
              <a:t> </a:t>
            </a:r>
            <a:r>
              <a:rPr lang="en-US" dirty="0" err="1"/>
              <a:t>lokacija</a:t>
            </a:r>
            <a:r>
              <a:rPr lang="en-US" dirty="0"/>
              <a:t> </a:t>
            </a:r>
            <a:r>
              <a:rPr lang="sr-Latn-RS" dirty="0"/>
              <a:t>preduzeca/skladišta </a:t>
            </a:r>
            <a:r>
              <a:rPr lang="en-US" dirty="0"/>
              <a:t>je:</a:t>
            </a:r>
          </a:p>
          <a:p>
            <a:pPr lvl="1"/>
            <a:r>
              <a:rPr lang="en-US" dirty="0" err="1"/>
              <a:t>Koordinate</a:t>
            </a:r>
            <a:r>
              <a:rPr lang="en-US" dirty="0"/>
              <a:t> L:</a:t>
            </a:r>
            <a:endParaRPr lang="sr-Latn-RS" dirty="0"/>
          </a:p>
          <a:p>
            <a:pPr lvl="1"/>
            <a:endParaRPr lang="sr-Latn-RS" dirty="0"/>
          </a:p>
          <a:p>
            <a:pPr lvl="1"/>
            <a:r>
              <a:rPr lang="en-US" dirty="0"/>
              <a:t>X</a:t>
            </a:r>
            <a:r>
              <a:rPr lang="en-US" baseline="-25000" dirty="0"/>
              <a:t>L</a:t>
            </a:r>
            <a:r>
              <a:rPr lang="en-US" dirty="0"/>
              <a:t> =</a:t>
            </a:r>
            <a:r>
              <a:rPr lang="sr-Latn-RS" dirty="0"/>
              <a:t>                     </a:t>
            </a:r>
            <a:r>
              <a:rPr lang="en-US" dirty="0"/>
              <a:t>=</a:t>
            </a:r>
            <a:r>
              <a:rPr lang="sr-Latn-RS" dirty="0"/>
              <a:t>43.97303</a:t>
            </a:r>
          </a:p>
          <a:p>
            <a:pPr lvl="1"/>
            <a:endParaRPr lang="sr-Latn-RS" dirty="0"/>
          </a:p>
          <a:p>
            <a:pPr lvl="1"/>
            <a:r>
              <a:rPr lang="en-US" dirty="0"/>
              <a:t>Y</a:t>
            </a:r>
            <a:r>
              <a:rPr lang="en-US" baseline="-25000" dirty="0"/>
              <a:t>L</a:t>
            </a:r>
            <a:r>
              <a:rPr lang="en-US" dirty="0"/>
              <a:t> =</a:t>
            </a:r>
            <a:r>
              <a:rPr lang="sr-Latn-RS" dirty="0"/>
              <a:t>                        =21.04459</a:t>
            </a:r>
          </a:p>
          <a:p>
            <a:pPr lvl="1"/>
            <a:endParaRPr lang="sr-Latn-RS" dirty="0"/>
          </a:p>
          <a:p>
            <a:pPr lvl="1"/>
            <a:r>
              <a:rPr lang="sr-Latn-RS" dirty="0"/>
              <a:t>Ove koordinate odgovaraju mestu Velika Sugibina u blizini Kragujevca</a:t>
            </a:r>
            <a:endParaRPr lang="en-US" dirty="0"/>
          </a:p>
        </p:txBody>
      </p:sp>
      <p:graphicFrame>
        <p:nvGraphicFramePr>
          <p:cNvPr id="4" name="Object 3" descr="image5">
            <a:extLst>
              <a:ext uri="{FF2B5EF4-FFF2-40B4-BE49-F238E27FC236}">
                <a16:creationId xmlns:a16="http://schemas.microsoft.com/office/drawing/2014/main" id="{23C38D8B-BF60-4EC8-9C39-33C31E66A3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127476"/>
              </p:ext>
            </p:extLst>
          </p:nvPr>
        </p:nvGraphicFramePr>
        <p:xfrm>
          <a:off x="2198898" y="2999024"/>
          <a:ext cx="1258432" cy="570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6" r:id="rId3" imgW="1167893" imgH="482391" progId="Microsoft">
                  <p:embed/>
                </p:oleObj>
              </mc:Choice>
              <mc:Fallback>
                <p:oleObj r:id="rId3" imgW="1167893" imgH="482391" progId="Microsof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898" y="2999024"/>
                        <a:ext cx="1258432" cy="5703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 descr="image6">
            <a:extLst>
              <a:ext uri="{FF2B5EF4-FFF2-40B4-BE49-F238E27FC236}">
                <a16:creationId xmlns:a16="http://schemas.microsoft.com/office/drawing/2014/main" id="{90C363BA-9B9D-46EC-8405-12FAC02810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188617"/>
              </p:ext>
            </p:extLst>
          </p:nvPr>
        </p:nvGraphicFramePr>
        <p:xfrm>
          <a:off x="2198898" y="3830632"/>
          <a:ext cx="1392953" cy="570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7" r:id="rId5" imgW="1193800" imgH="482600" progId="Microsoft">
                  <p:embed/>
                </p:oleObj>
              </mc:Choice>
              <mc:Fallback>
                <p:oleObj r:id="rId5" imgW="1193800" imgH="482600" progId="Microsof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898" y="3830632"/>
                        <a:ext cx="1392953" cy="5703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79912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obra</a:t>
            </a:r>
            <a:r>
              <a:rPr lang="sr-Latn-RS" dirty="0"/>
              <a:t>za</a:t>
            </a:r>
            <a:r>
              <a:rPr lang="en-US" dirty="0"/>
              <a:t>ca </a:t>
            </a:r>
            <a:r>
              <a:rPr lang="sr-Latn-RS" dirty="0"/>
              <a:t>1</a:t>
            </a:r>
            <a:r>
              <a:rPr lang="en-US" dirty="0"/>
              <a:t>.2. </a:t>
            </a:r>
            <a:r>
              <a:rPr lang="en-US" dirty="0" err="1"/>
              <a:t>najpovoljnija</a:t>
            </a:r>
            <a:r>
              <a:rPr lang="en-US" dirty="0"/>
              <a:t> </a:t>
            </a:r>
            <a:r>
              <a:rPr lang="en-US" dirty="0" err="1"/>
              <a:t>lokacija</a:t>
            </a:r>
            <a:r>
              <a:rPr lang="en-US" dirty="0"/>
              <a:t> </a:t>
            </a: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dopremanje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sr-Latn-RS" dirty="0"/>
              <a:t> (nabavku)</a:t>
            </a:r>
            <a:r>
              <a:rPr lang="en-US" dirty="0"/>
              <a:t> je: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err="1"/>
              <a:t>Koordinate</a:t>
            </a:r>
            <a:r>
              <a:rPr lang="en-US" dirty="0"/>
              <a:t> </a:t>
            </a:r>
            <a:r>
              <a:rPr lang="sr-Latn-RS" dirty="0"/>
              <a:t>N</a:t>
            </a:r>
            <a:r>
              <a:rPr lang="en-US" dirty="0"/>
              <a:t>:</a:t>
            </a:r>
            <a:endParaRPr lang="sr-Latn-RS" dirty="0"/>
          </a:p>
          <a:p>
            <a:pPr lvl="1"/>
            <a:endParaRPr lang="sr-Latn-RS" dirty="0"/>
          </a:p>
          <a:p>
            <a:pPr lvl="1"/>
            <a:r>
              <a:rPr lang="en-US" dirty="0"/>
              <a:t>X</a:t>
            </a:r>
            <a:r>
              <a:rPr lang="sr-Latn-RS" baseline="-25000" dirty="0"/>
              <a:t>n</a:t>
            </a:r>
            <a:r>
              <a:rPr lang="en-US" dirty="0"/>
              <a:t> =</a:t>
            </a:r>
            <a:r>
              <a:rPr lang="sr-Latn-RS" dirty="0"/>
              <a:t>               </a:t>
            </a:r>
            <a:r>
              <a:rPr lang="en-US" dirty="0"/>
              <a:t>=</a:t>
            </a:r>
            <a:r>
              <a:rPr lang="sr-Latn-RS" dirty="0"/>
              <a:t> 44.1223</a:t>
            </a:r>
          </a:p>
          <a:p>
            <a:pPr lvl="1"/>
            <a:endParaRPr lang="sr-Latn-RS" dirty="0"/>
          </a:p>
          <a:p>
            <a:pPr lvl="1"/>
            <a:r>
              <a:rPr lang="en-US" dirty="0"/>
              <a:t>Y</a:t>
            </a:r>
            <a:r>
              <a:rPr lang="sr-Latn-RS" baseline="-25000" dirty="0"/>
              <a:t>n</a:t>
            </a:r>
            <a:r>
              <a:rPr lang="en-US" dirty="0"/>
              <a:t> =</a:t>
            </a:r>
            <a:r>
              <a:rPr lang="sr-Latn-RS" dirty="0"/>
              <a:t>               = 20.9789</a:t>
            </a:r>
          </a:p>
          <a:p>
            <a:pPr lvl="1"/>
            <a:endParaRPr lang="sr-Latn-RS" dirty="0"/>
          </a:p>
          <a:p>
            <a:pPr lvl="1"/>
            <a:r>
              <a:rPr lang="sr-Latn-RS" dirty="0"/>
              <a:t>Odnosno to je mesto u blizini Badnjevca, takođe u okolini Kragujevca</a:t>
            </a:r>
            <a:endParaRPr lang="en-US" dirty="0"/>
          </a:p>
        </p:txBody>
      </p:sp>
      <p:graphicFrame>
        <p:nvGraphicFramePr>
          <p:cNvPr id="4" name="Object 3" descr="image7">
            <a:extLst>
              <a:ext uri="{FF2B5EF4-FFF2-40B4-BE49-F238E27FC236}">
                <a16:creationId xmlns:a16="http://schemas.microsoft.com/office/drawing/2014/main" id="{DBA87671-46F9-4B33-99E0-1F12C14D20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113239"/>
              </p:ext>
            </p:extLst>
          </p:nvPr>
        </p:nvGraphicFramePr>
        <p:xfrm>
          <a:off x="2172832" y="3847723"/>
          <a:ext cx="742384" cy="651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6" r:id="rId3" imgW="533169" imgH="482391" progId="Microsoft">
                  <p:embed/>
                </p:oleObj>
              </mc:Choice>
              <mc:Fallback>
                <p:oleObj r:id="rId3" imgW="533169" imgH="482391" progId="Microsof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2832" y="3847723"/>
                        <a:ext cx="742384" cy="6518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 descr="image8">
            <a:extLst>
              <a:ext uri="{FF2B5EF4-FFF2-40B4-BE49-F238E27FC236}">
                <a16:creationId xmlns:a16="http://schemas.microsoft.com/office/drawing/2014/main" id="{C04FC1B3-B3D0-46E0-A3E2-08513B4F9B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1921298"/>
              </p:ext>
            </p:extLst>
          </p:nvPr>
        </p:nvGraphicFramePr>
        <p:xfrm>
          <a:off x="2272145" y="4701309"/>
          <a:ext cx="742383" cy="651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7" r:id="rId5" imgW="533169" imgH="482391" progId="Microsoft">
                  <p:embed/>
                </p:oleObj>
              </mc:Choice>
              <mc:Fallback>
                <p:oleObj r:id="rId5" imgW="533169" imgH="482391" progId="Microsof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2145" y="4701309"/>
                        <a:ext cx="742383" cy="6518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86358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obra</a:t>
            </a:r>
            <a:r>
              <a:rPr lang="sr-Latn-RS" dirty="0"/>
              <a:t>za</a:t>
            </a:r>
            <a:r>
              <a:rPr lang="en-US" dirty="0"/>
              <a:t>ca </a:t>
            </a:r>
            <a:r>
              <a:rPr lang="sr-Latn-RS" dirty="0"/>
              <a:t>1</a:t>
            </a:r>
            <a:r>
              <a:rPr lang="en-US" dirty="0"/>
              <a:t>.</a:t>
            </a:r>
            <a:r>
              <a:rPr lang="sr-Latn-RS" dirty="0"/>
              <a:t>3</a:t>
            </a:r>
            <a:r>
              <a:rPr lang="en-US" dirty="0"/>
              <a:t>. </a:t>
            </a:r>
            <a:r>
              <a:rPr lang="en-US" dirty="0" err="1"/>
              <a:t>najpovoljnija</a:t>
            </a:r>
            <a:r>
              <a:rPr lang="en-US" dirty="0"/>
              <a:t> </a:t>
            </a:r>
            <a:r>
              <a:rPr lang="en-US" dirty="0" err="1"/>
              <a:t>lokacija</a:t>
            </a:r>
            <a:r>
              <a:rPr lang="en-US" dirty="0"/>
              <a:t> </a:t>
            </a: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r-Latn-RS" dirty="0"/>
              <a:t>otpremanje</a:t>
            </a:r>
            <a:r>
              <a:rPr lang="en-US" dirty="0"/>
              <a:t> </a:t>
            </a:r>
            <a:r>
              <a:rPr lang="sr-Latn-RS" dirty="0"/>
              <a:t>gotovih proizvoda (prodaju)</a:t>
            </a:r>
            <a:r>
              <a:rPr lang="en-US" dirty="0"/>
              <a:t> je: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err="1"/>
              <a:t>Koordinate</a:t>
            </a:r>
            <a:r>
              <a:rPr lang="en-US" dirty="0"/>
              <a:t> </a:t>
            </a:r>
            <a:r>
              <a:rPr lang="sr-Latn-RS" dirty="0"/>
              <a:t>P</a:t>
            </a:r>
            <a:r>
              <a:rPr lang="en-US" dirty="0"/>
              <a:t>:</a:t>
            </a:r>
            <a:endParaRPr lang="sr-Latn-RS" dirty="0"/>
          </a:p>
          <a:p>
            <a:pPr lvl="1"/>
            <a:endParaRPr lang="sr-Latn-RS" dirty="0"/>
          </a:p>
          <a:p>
            <a:pPr lvl="1"/>
            <a:r>
              <a:rPr lang="sr-Latn-RS" dirty="0"/>
              <a:t>                     </a:t>
            </a:r>
            <a:r>
              <a:rPr lang="en-US" dirty="0"/>
              <a:t>=</a:t>
            </a:r>
            <a:r>
              <a:rPr lang="sr-Latn-RS" dirty="0"/>
              <a:t> 43.8188</a:t>
            </a:r>
          </a:p>
          <a:p>
            <a:pPr lvl="1"/>
            <a:endParaRPr lang="sr-Latn-RS" dirty="0"/>
          </a:p>
          <a:p>
            <a:pPr lvl="1"/>
            <a:r>
              <a:rPr lang="sr-Latn-RS" dirty="0"/>
              <a:t>                   = 21.1125</a:t>
            </a:r>
          </a:p>
          <a:p>
            <a:r>
              <a:rPr lang="sr-Latn-RS" dirty="0"/>
              <a:t>To je mesto Tečić, takođe u okruženju Kragujevca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BB0A30C-5405-41A2-A039-8ED1D93D1592}"/>
                  </a:ext>
                </a:extLst>
              </p:cNvPr>
              <p:cNvSpPr/>
              <p:nvPr/>
            </p:nvSpPr>
            <p:spPr>
              <a:xfrm>
                <a:off x="1628643" y="3810000"/>
                <a:ext cx="1404359" cy="713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BB0A30C-5405-41A2-A039-8ED1D93D1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643" y="3810000"/>
                <a:ext cx="1404359" cy="71391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7516910-B1E2-4460-A93A-C23642C1B6AB}"/>
                  </a:ext>
                </a:extLst>
              </p:cNvPr>
              <p:cNvSpPr/>
              <p:nvPr/>
            </p:nvSpPr>
            <p:spPr>
              <a:xfrm>
                <a:off x="1588437" y="4564651"/>
                <a:ext cx="1366977" cy="713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7516910-B1E2-4460-A93A-C23642C1B6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437" y="4564651"/>
                <a:ext cx="1366977" cy="7139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73343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CBE1A-0D5E-4B35-A062-B6806DFFB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D8C63-BC60-481F-881C-C8D567C33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Pod </a:t>
            </a:r>
            <a:r>
              <a:rPr lang="en-US" dirty="0" err="1"/>
              <a:t>neophodnim</a:t>
            </a:r>
            <a:r>
              <a:rPr lang="en-US" dirty="0"/>
              <a:t> repro </a:t>
            </a:r>
            <a:r>
              <a:rPr lang="en-US" dirty="0" err="1"/>
              <a:t>materialom</a:t>
            </a:r>
            <a:r>
              <a:rPr lang="en-US" dirty="0"/>
              <a:t>,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podrazumevati</a:t>
            </a:r>
            <a:r>
              <a:rPr lang="en-US" dirty="0"/>
              <a:t> </a:t>
            </a:r>
            <a:r>
              <a:rPr lang="en-US" dirty="0" err="1"/>
              <a:t>sirovi</a:t>
            </a:r>
            <a:r>
              <a:rPr lang="en-US" dirty="0"/>
              <a:t> material, </a:t>
            </a:r>
            <a:r>
              <a:rPr lang="en-US" dirty="0" err="1"/>
              <a:t>komponente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delove</a:t>
            </a:r>
            <a:r>
              <a:rPr lang="en-US" dirty="0"/>
              <a:t> </a:t>
            </a:r>
            <a:r>
              <a:rPr lang="en-US" dirty="0" err="1"/>
              <a:t>finalnih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nabavljaju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okruženja</a:t>
            </a:r>
            <a:r>
              <a:rPr lang="en-US" dirty="0"/>
              <a:t> a </a:t>
            </a:r>
            <a:r>
              <a:rPr lang="en-US" dirty="0" err="1"/>
              <a:t>neophodni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za </a:t>
            </a:r>
            <a:r>
              <a:rPr lang="en-US" dirty="0" err="1"/>
              <a:t>izradu</a:t>
            </a:r>
            <a:r>
              <a:rPr lang="en-US" dirty="0"/>
              <a:t> </a:t>
            </a:r>
            <a:r>
              <a:rPr lang="en-US" dirty="0" err="1"/>
              <a:t>određenog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Izvori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en-US" dirty="0"/>
              <a:t> </a:t>
            </a:r>
            <a:r>
              <a:rPr lang="en-US" dirty="0" err="1"/>
              <a:t>dalje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podeliti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statičke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dinamičke</a:t>
            </a:r>
            <a:r>
              <a:rPr lang="en-US" dirty="0"/>
              <a:t>. </a:t>
            </a:r>
            <a:r>
              <a:rPr lang="en-US" dirty="0" err="1"/>
              <a:t>Statički</a:t>
            </a:r>
            <a:r>
              <a:rPr lang="en-US" dirty="0"/>
              <a:t> </a:t>
            </a:r>
            <a:r>
              <a:rPr lang="en-US" dirty="0" err="1"/>
              <a:t>izvori</a:t>
            </a:r>
            <a:r>
              <a:rPr lang="en-US" dirty="0"/>
              <a:t> </a:t>
            </a:r>
            <a:r>
              <a:rPr lang="en-US" dirty="0" err="1"/>
              <a:t>obuhvataju</a:t>
            </a:r>
            <a:r>
              <a:rPr lang="en-US" dirty="0"/>
              <a:t> one </a:t>
            </a:r>
            <a:r>
              <a:rPr lang="en-US" dirty="0" err="1"/>
              <a:t>proizvođače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retko</a:t>
            </a:r>
            <a:r>
              <a:rPr lang="en-US" dirty="0"/>
              <a:t> </a:t>
            </a:r>
            <a:r>
              <a:rPr lang="en-US" dirty="0" err="1"/>
              <a:t>menjaju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stalni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dobavljači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duži</a:t>
            </a:r>
            <a:r>
              <a:rPr lang="en-US" dirty="0"/>
              <a:t> </a:t>
            </a:r>
            <a:r>
              <a:rPr lang="sr-Latn-RS" dirty="0"/>
              <a:t>vremenski </a:t>
            </a:r>
            <a:r>
              <a:rPr lang="en-US" dirty="0" err="1"/>
              <a:t>rok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dinamičke</a:t>
            </a:r>
            <a:r>
              <a:rPr lang="en-US" dirty="0"/>
              <a:t> </a:t>
            </a:r>
            <a:r>
              <a:rPr lang="en-US" dirty="0" err="1"/>
              <a:t>izvore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en-US" dirty="0"/>
              <a:t> </a:t>
            </a:r>
            <a:r>
              <a:rPr lang="en-US" dirty="0" err="1"/>
              <a:t>sačinjavaju</a:t>
            </a:r>
            <a:r>
              <a:rPr lang="en-US" dirty="0"/>
              <a:t> </a:t>
            </a:r>
            <a:r>
              <a:rPr lang="en-US" dirty="0" err="1"/>
              <a:t>oni</a:t>
            </a:r>
            <a:r>
              <a:rPr lang="en-US" dirty="0"/>
              <a:t> </a:t>
            </a:r>
            <a:r>
              <a:rPr lang="en-US" dirty="0" err="1"/>
              <a:t>dobavljači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u </a:t>
            </a:r>
            <a:r>
              <a:rPr lang="en-US" dirty="0" err="1"/>
              <a:t>velikoj</a:t>
            </a:r>
            <a:r>
              <a:rPr lang="en-US" dirty="0"/>
              <a:t> </a:t>
            </a:r>
            <a:r>
              <a:rPr lang="en-US" dirty="0" err="1"/>
              <a:t>meri</a:t>
            </a:r>
            <a:r>
              <a:rPr lang="en-US" dirty="0"/>
              <a:t> </a:t>
            </a:r>
            <a:r>
              <a:rPr lang="en-US" dirty="0" err="1"/>
              <a:t>zavise</a:t>
            </a:r>
            <a:r>
              <a:rPr lang="en-US" dirty="0"/>
              <a:t> od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fabrike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lako</a:t>
            </a:r>
            <a:r>
              <a:rPr lang="en-US" dirty="0"/>
              <a:t> se </a:t>
            </a:r>
            <a:r>
              <a:rPr lang="en-US" dirty="0" err="1"/>
              <a:t>prilagođavaju</a:t>
            </a:r>
            <a:r>
              <a:rPr lang="en-US" dirty="0"/>
              <a:t>.</a:t>
            </a:r>
          </a:p>
          <a:p>
            <a:r>
              <a:rPr lang="en-US" dirty="0" err="1"/>
              <a:t>Položaj</a:t>
            </a:r>
            <a:r>
              <a:rPr lang="en-US" dirty="0"/>
              <a:t> </a:t>
            </a:r>
            <a:r>
              <a:rPr lang="en-US" dirty="0" err="1"/>
              <a:t>lokalnog</a:t>
            </a:r>
            <a:r>
              <a:rPr lang="en-US" dirty="0"/>
              <a:t> </a:t>
            </a:r>
            <a:r>
              <a:rPr lang="en-US" dirty="0" err="1"/>
              <a:t>proizvođača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obazrivo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kritički</a:t>
            </a:r>
            <a:r>
              <a:rPr lang="en-US" dirty="0"/>
              <a:t> </a:t>
            </a:r>
            <a:r>
              <a:rPr lang="en-US" dirty="0" err="1"/>
              <a:t>analizirati</a:t>
            </a:r>
            <a:r>
              <a:rPr lang="en-US" dirty="0"/>
              <a:t> da bi se </a:t>
            </a:r>
            <a:r>
              <a:rPr lang="en-US" dirty="0" err="1"/>
              <a:t>izbegla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preuveličavanja</a:t>
            </a:r>
            <a:r>
              <a:rPr lang="en-US" dirty="0"/>
              <a:t> </a:t>
            </a:r>
            <a:r>
              <a:rPr lang="en-US" dirty="0" err="1"/>
              <a:t>povoljnosti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konkurentska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. </a:t>
            </a:r>
            <a:r>
              <a:rPr lang="en-US" dirty="0" err="1"/>
              <a:t>Naime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udaljeniji</a:t>
            </a:r>
            <a:r>
              <a:rPr lang="en-US" dirty="0"/>
              <a:t> </a:t>
            </a:r>
            <a:r>
              <a:rPr lang="en-US" dirty="0" err="1"/>
              <a:t>izvori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poseduju</a:t>
            </a:r>
            <a:r>
              <a:rPr lang="en-US" dirty="0"/>
              <a:t> </a:t>
            </a:r>
            <a:r>
              <a:rPr lang="en-US" dirty="0" err="1"/>
              <a:t>povoljne</a:t>
            </a:r>
            <a:r>
              <a:rPr lang="en-US" dirty="0"/>
              <a:t> </a:t>
            </a:r>
            <a:r>
              <a:rPr lang="en-US" dirty="0" err="1"/>
              <a:t>uslove</a:t>
            </a:r>
            <a:r>
              <a:rPr lang="en-US" dirty="0"/>
              <a:t> </a:t>
            </a:r>
            <a:r>
              <a:rPr lang="en-US" dirty="0" err="1"/>
              <a:t>transporta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se </a:t>
            </a:r>
            <a:r>
              <a:rPr lang="en-US" dirty="0" err="1"/>
              <a:t>uzeti</a:t>
            </a:r>
            <a:r>
              <a:rPr lang="en-US" dirty="0"/>
              <a:t> u </a:t>
            </a:r>
            <a:r>
              <a:rPr lang="en-US" dirty="0" err="1"/>
              <a:t>obzir</a:t>
            </a:r>
            <a:r>
              <a:rPr lang="en-US" dirty="0"/>
              <a:t>.</a:t>
            </a:r>
          </a:p>
          <a:p>
            <a:r>
              <a:rPr lang="en-US" dirty="0"/>
              <a:t>Kao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rečeno</a:t>
            </a:r>
            <a:r>
              <a:rPr lang="en-US" dirty="0"/>
              <a:t>, </a:t>
            </a:r>
            <a:r>
              <a:rPr lang="en-US" dirty="0" err="1"/>
              <a:t>navedena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kalkulacije</a:t>
            </a:r>
            <a:r>
              <a:rPr lang="en-US" dirty="0"/>
              <a:t> </a:t>
            </a:r>
            <a:r>
              <a:rPr lang="en-US" dirty="0" err="1"/>
              <a:t>optimalne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fabrike</a:t>
            </a:r>
            <a:r>
              <a:rPr lang="en-US" dirty="0"/>
              <a:t> </a:t>
            </a:r>
            <a:r>
              <a:rPr lang="en-US" dirty="0" err="1"/>
              <a:t>metodom</a:t>
            </a:r>
            <a:r>
              <a:rPr lang="en-US" dirty="0"/>
              <a:t> </a:t>
            </a:r>
            <a:r>
              <a:rPr lang="en-US" dirty="0" err="1"/>
              <a:t>težišta</a:t>
            </a:r>
            <a:r>
              <a:rPr lang="en-US" dirty="0"/>
              <a:t> je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korak</a:t>
            </a:r>
            <a:r>
              <a:rPr lang="en-US" dirty="0"/>
              <a:t> u </a:t>
            </a:r>
            <a:r>
              <a:rPr lang="en-US" dirty="0" err="1"/>
              <a:t>analizi</a:t>
            </a:r>
            <a:r>
              <a:rPr lang="en-US" dirty="0"/>
              <a:t>. </a:t>
            </a:r>
            <a:r>
              <a:rPr lang="en-US" dirty="0" err="1"/>
              <a:t>Naime</a:t>
            </a:r>
            <a:r>
              <a:rPr lang="en-US" dirty="0"/>
              <a:t>, </a:t>
            </a:r>
            <a:r>
              <a:rPr lang="en-US" dirty="0" err="1"/>
              <a:t>nakon</a:t>
            </a:r>
            <a:r>
              <a:rPr lang="en-US" dirty="0"/>
              <a:t> toga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pristupiti</a:t>
            </a:r>
            <a:r>
              <a:rPr lang="en-US" dirty="0"/>
              <a:t> </a:t>
            </a:r>
            <a:r>
              <a:rPr lang="en-US" dirty="0" err="1"/>
              <a:t>analizi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ostalih</a:t>
            </a:r>
            <a:r>
              <a:rPr lang="en-US" dirty="0"/>
              <a:t> </a:t>
            </a:r>
            <a:r>
              <a:rPr lang="en-US" dirty="0" err="1"/>
              <a:t>značajnih</a:t>
            </a:r>
            <a:r>
              <a:rPr lang="en-US" dirty="0"/>
              <a:t> </a:t>
            </a:r>
            <a:r>
              <a:rPr lang="en-US" dirty="0" err="1"/>
              <a:t>faktora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 </a:t>
            </a:r>
            <a:r>
              <a:rPr lang="en-US" i="1" dirty="0" err="1"/>
              <a:t>cena</a:t>
            </a:r>
            <a:r>
              <a:rPr lang="en-US" i="1" dirty="0"/>
              <a:t> </a:t>
            </a:r>
            <a:r>
              <a:rPr lang="en-US" i="1" dirty="0" err="1"/>
              <a:t>građevinskog</a:t>
            </a:r>
            <a:r>
              <a:rPr lang="en-US" i="1" dirty="0"/>
              <a:t> </a:t>
            </a:r>
            <a:r>
              <a:rPr lang="en-US" i="1" dirty="0" err="1"/>
              <a:t>zemljišta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mogućnost</a:t>
            </a:r>
            <a:r>
              <a:rPr lang="en-US" i="1" dirty="0"/>
              <a:t> </a:t>
            </a:r>
            <a:r>
              <a:rPr lang="en-US" i="1" dirty="0" err="1"/>
              <a:t>kasnijeg</a:t>
            </a:r>
            <a:r>
              <a:rPr lang="en-US" i="1" dirty="0"/>
              <a:t> </a:t>
            </a:r>
            <a:r>
              <a:rPr lang="en-US" i="1" dirty="0" err="1"/>
              <a:t>proširenja</a:t>
            </a:r>
            <a:r>
              <a:rPr lang="en-US" i="1" dirty="0"/>
              <a:t> </a:t>
            </a:r>
            <a:r>
              <a:rPr lang="en-US" i="1" dirty="0" err="1"/>
              <a:t>lokacije</a:t>
            </a:r>
            <a:r>
              <a:rPr lang="en-US" i="1" dirty="0"/>
              <a:t>; </a:t>
            </a:r>
            <a:r>
              <a:rPr lang="en-US" i="1" dirty="0" err="1"/>
              <a:t>faktor</a:t>
            </a:r>
            <a:r>
              <a:rPr lang="en-US" i="1" dirty="0"/>
              <a:t> </a:t>
            </a:r>
            <a:r>
              <a:rPr lang="en-US" i="1" dirty="0" err="1"/>
              <a:t>radne</a:t>
            </a:r>
            <a:r>
              <a:rPr lang="en-US" i="1" dirty="0"/>
              <a:t> </a:t>
            </a:r>
            <a:r>
              <a:rPr lang="en-US" i="1" dirty="0" err="1"/>
              <a:t>snage</a:t>
            </a:r>
            <a:r>
              <a:rPr lang="en-US" i="1" dirty="0"/>
              <a:t>; </a:t>
            </a:r>
            <a:r>
              <a:rPr lang="en-US" i="1" dirty="0" err="1"/>
              <a:t>faktor</a:t>
            </a:r>
            <a:r>
              <a:rPr lang="en-US" i="1" dirty="0"/>
              <a:t> </a:t>
            </a:r>
            <a:r>
              <a:rPr lang="en-US" i="1" dirty="0" err="1"/>
              <a:t>aglomeracije</a:t>
            </a:r>
            <a:r>
              <a:rPr lang="en-US" i="1" dirty="0"/>
              <a:t>; </a:t>
            </a:r>
            <a:r>
              <a:rPr lang="en-US" i="1" dirty="0" err="1"/>
              <a:t>strateško</a:t>
            </a:r>
            <a:r>
              <a:rPr lang="en-US" i="1" dirty="0"/>
              <a:t> </a:t>
            </a:r>
            <a:r>
              <a:rPr lang="en-US" i="1" dirty="0" err="1"/>
              <a:t>politički</a:t>
            </a:r>
            <a:r>
              <a:rPr lang="en-US" i="1" dirty="0"/>
              <a:t> </a:t>
            </a:r>
            <a:r>
              <a:rPr lang="en-US" i="1" dirty="0" err="1"/>
              <a:t>faktor</a:t>
            </a:r>
            <a:r>
              <a:rPr lang="en-US" i="1" dirty="0"/>
              <a:t>; </a:t>
            </a:r>
            <a:r>
              <a:rPr lang="en-US" i="1" dirty="0" err="1"/>
              <a:t>ekološki</a:t>
            </a:r>
            <a:r>
              <a:rPr lang="en-US" i="1" dirty="0"/>
              <a:t> </a:t>
            </a:r>
            <a:r>
              <a:rPr lang="en-US" i="1" dirty="0" err="1"/>
              <a:t>faktor</a:t>
            </a:r>
            <a:r>
              <a:rPr lang="en-US" i="1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165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C2C2D-395C-404B-8E39-6EB62266A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93493-7AEA-49A0-848E-FA9DB442E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Dalji</a:t>
            </a:r>
            <a:r>
              <a:rPr lang="en-US" dirty="0"/>
              <a:t> </a:t>
            </a:r>
            <a:r>
              <a:rPr lang="en-US" dirty="0" err="1"/>
              <a:t>releventni</a:t>
            </a:r>
            <a:r>
              <a:rPr lang="en-US" dirty="0"/>
              <a:t> </a:t>
            </a:r>
            <a:r>
              <a:rPr lang="en-US" dirty="0" err="1"/>
              <a:t>uslovi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je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analizirati</a:t>
            </a:r>
            <a:r>
              <a:rPr lang="en-US" dirty="0"/>
              <a:t>, </a:t>
            </a:r>
            <a:r>
              <a:rPr lang="en-US" dirty="0" err="1"/>
              <a:t>prilikom</a:t>
            </a:r>
            <a:r>
              <a:rPr lang="en-US" dirty="0"/>
              <a:t> </a:t>
            </a:r>
            <a:r>
              <a:rPr lang="en-US" dirty="0" err="1"/>
              <a:t>selekcije</a:t>
            </a:r>
            <a:r>
              <a:rPr lang="en-US" dirty="0"/>
              <a:t> </a:t>
            </a:r>
            <a:r>
              <a:rPr lang="en-US" dirty="0" err="1"/>
              <a:t>optimlane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, </a:t>
            </a:r>
            <a:r>
              <a:rPr lang="en-US" dirty="0" err="1"/>
              <a:t>mogu</a:t>
            </a:r>
            <a:r>
              <a:rPr lang="en-US" dirty="0"/>
              <a:t> se </a:t>
            </a:r>
            <a:r>
              <a:rPr lang="en-US" dirty="0" err="1"/>
              <a:t>pobrojati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sledeći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sr-Latn-RS" dirty="0"/>
              <a:t>:</a:t>
            </a:r>
          </a:p>
          <a:p>
            <a:pPr lvl="1"/>
            <a:r>
              <a:rPr lang="en-US" dirty="0" err="1"/>
              <a:t>karakteristike</a:t>
            </a:r>
            <a:r>
              <a:rPr lang="en-US" dirty="0"/>
              <a:t> </a:t>
            </a:r>
            <a:r>
              <a:rPr lang="en-US" dirty="0" err="1"/>
              <a:t>zemljišta</a:t>
            </a:r>
            <a:r>
              <a:rPr lang="en-US" dirty="0"/>
              <a:t> (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pojave</a:t>
            </a:r>
            <a:r>
              <a:rPr lang="en-US" dirty="0"/>
              <a:t> </a:t>
            </a:r>
            <a:r>
              <a:rPr lang="en-US" dirty="0" err="1"/>
              <a:t>podzemnih</a:t>
            </a:r>
            <a:r>
              <a:rPr lang="en-US" dirty="0"/>
              <a:t> </a:t>
            </a:r>
            <a:r>
              <a:rPr lang="en-US" dirty="0" err="1"/>
              <a:t>voda</a:t>
            </a:r>
            <a:r>
              <a:rPr lang="en-US" dirty="0"/>
              <a:t>, </a:t>
            </a:r>
            <a:r>
              <a:rPr lang="en-US" dirty="0" err="1"/>
              <a:t>eventualna</a:t>
            </a:r>
            <a:r>
              <a:rPr lang="en-US" dirty="0"/>
              <a:t> </a:t>
            </a:r>
            <a:r>
              <a:rPr lang="en-US" dirty="0" err="1"/>
              <a:t>klizišta,opasnost</a:t>
            </a:r>
            <a:r>
              <a:rPr lang="en-US" dirty="0"/>
              <a:t> od </a:t>
            </a:r>
            <a:r>
              <a:rPr lang="en-US" dirty="0" err="1"/>
              <a:t>poplava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sl.),</a:t>
            </a:r>
            <a:endParaRPr lang="sr-Latn-RS" dirty="0"/>
          </a:p>
          <a:p>
            <a:pPr lvl="1"/>
            <a:r>
              <a:rPr lang="sr-Latn-RS" dirty="0"/>
              <a:t>Reljef terena, konfiguracija terena i njegove karakteristike,</a:t>
            </a:r>
            <a:endParaRPr lang="en-US" dirty="0"/>
          </a:p>
          <a:p>
            <a:pPr lvl="1"/>
            <a:r>
              <a:rPr lang="en-US" dirty="0" err="1"/>
              <a:t>snabdevanje</a:t>
            </a:r>
            <a:r>
              <a:rPr lang="en-US" dirty="0"/>
              <a:t> </a:t>
            </a:r>
            <a:r>
              <a:rPr lang="en-US" dirty="0" err="1"/>
              <a:t>vodom</a:t>
            </a:r>
            <a:r>
              <a:rPr lang="en-US" dirty="0"/>
              <a:t> (</a:t>
            </a:r>
            <a:r>
              <a:rPr lang="en-US" dirty="0" err="1"/>
              <a:t>industrijskom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za </a:t>
            </a:r>
            <a:r>
              <a:rPr lang="en-US" dirty="0" err="1"/>
              <a:t>piće</a:t>
            </a:r>
            <a:r>
              <a:rPr lang="en-US" dirty="0"/>
              <a:t>),</a:t>
            </a:r>
          </a:p>
          <a:p>
            <a:pPr lvl="1"/>
            <a:r>
              <a:rPr lang="en-US" dirty="0" err="1"/>
              <a:t>pogodnost</a:t>
            </a:r>
            <a:r>
              <a:rPr lang="en-US" dirty="0"/>
              <a:t> </a:t>
            </a:r>
            <a:r>
              <a:rPr lang="en-US" dirty="0" err="1"/>
              <a:t>terena</a:t>
            </a:r>
            <a:r>
              <a:rPr lang="en-US" dirty="0"/>
              <a:t> za </a:t>
            </a:r>
            <a:r>
              <a:rPr lang="en-US" dirty="0" err="1"/>
              <a:t>sanitarno-higijenske</a:t>
            </a:r>
            <a:r>
              <a:rPr lang="en-US" dirty="0"/>
              <a:t> </a:t>
            </a:r>
            <a:r>
              <a:rPr lang="en-US" dirty="0" err="1"/>
              <a:t>uslove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priključenja</a:t>
            </a:r>
            <a:r>
              <a:rPr lang="en-US" dirty="0"/>
              <a:t> </a:t>
            </a:r>
            <a:r>
              <a:rPr lang="en-US" dirty="0" err="1"/>
              <a:t>industrijskih</a:t>
            </a:r>
            <a:r>
              <a:rPr lang="en-US" dirty="0"/>
              <a:t> </a:t>
            </a:r>
            <a:r>
              <a:rPr lang="en-US" dirty="0" err="1"/>
              <a:t>tokova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postojeću</a:t>
            </a:r>
            <a:r>
              <a:rPr lang="en-US" dirty="0"/>
              <a:t> </a:t>
            </a:r>
            <a:r>
              <a:rPr lang="en-US" dirty="0" err="1"/>
              <a:t>saobraćajnu</a:t>
            </a:r>
            <a:r>
              <a:rPr lang="en-US" dirty="0"/>
              <a:t> </a:t>
            </a:r>
            <a:r>
              <a:rPr lang="en-US" dirty="0" err="1"/>
              <a:t>mrežu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položaj</a:t>
            </a:r>
            <a:r>
              <a:rPr lang="en-US" dirty="0"/>
              <a:t> </a:t>
            </a:r>
            <a:r>
              <a:rPr lang="en-US" dirty="0" err="1"/>
              <a:t>energetskih</a:t>
            </a:r>
            <a:r>
              <a:rPr lang="en-US" dirty="0"/>
              <a:t> </a:t>
            </a:r>
            <a:r>
              <a:rPr lang="en-US" dirty="0" err="1"/>
              <a:t>izvora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za </a:t>
            </a:r>
            <a:r>
              <a:rPr lang="en-US" dirty="0" err="1"/>
              <a:t>priključenje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postojanje</a:t>
            </a:r>
            <a:r>
              <a:rPr lang="en-US" dirty="0"/>
              <a:t> </a:t>
            </a:r>
            <a:r>
              <a:rPr lang="en-US" dirty="0" err="1"/>
              <a:t>kanalizacione</a:t>
            </a:r>
            <a:r>
              <a:rPr lang="en-US" dirty="0"/>
              <a:t> </a:t>
            </a:r>
            <a:r>
              <a:rPr lang="en-US" dirty="0" err="1"/>
              <a:t>mreže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položaj</a:t>
            </a:r>
            <a:r>
              <a:rPr lang="en-US" dirty="0"/>
              <a:t> </a:t>
            </a:r>
            <a:r>
              <a:rPr lang="en-US" dirty="0" err="1"/>
              <a:t>stambenih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sr-Latn-RS" dirty="0"/>
              <a:t>e</a:t>
            </a:r>
            <a:r>
              <a:rPr lang="en-US" dirty="0" err="1"/>
              <a:t>lja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ekološka</a:t>
            </a:r>
            <a:r>
              <a:rPr lang="en-US" dirty="0"/>
              <a:t> </a:t>
            </a:r>
            <a:r>
              <a:rPr lang="en-US" dirty="0" err="1"/>
              <a:t>bezbednost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položaj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izgrađenih</a:t>
            </a:r>
            <a:r>
              <a:rPr lang="en-US" dirty="0"/>
              <a:t> </a:t>
            </a:r>
            <a:r>
              <a:rPr lang="en-US" dirty="0" err="1"/>
              <a:t>industrijskih</a:t>
            </a:r>
            <a:r>
              <a:rPr lang="en-US" dirty="0"/>
              <a:t> </a:t>
            </a:r>
            <a:r>
              <a:rPr lang="en-US" dirty="0" err="1"/>
              <a:t>objekata</a:t>
            </a:r>
            <a:r>
              <a:rPr lang="en-US" dirty="0"/>
              <a:t> </a:t>
            </a:r>
            <a:r>
              <a:rPr lang="en-US" dirty="0" err="1"/>
              <a:t>itd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0502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F4C37-A182-45E5-AF34-F11823D57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70C0"/>
                </a:solidFill>
              </a:rPr>
              <a:t>ZADATAK ZA STUDENTE # 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669B0-4814-479E-B9D5-153FB8344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Latn-RS" dirty="0">
                <a:solidFill>
                  <a:srgbClr val="0070C0"/>
                </a:solidFill>
              </a:rPr>
              <a:t>Potrebno je razmisliti o postojećem industrijskom sistemu  (fabrici ili preduzeću koje se bavi proizvodnjom proizvoda ili kreiranjem usluga koje nudi tržištu) ili zamisliti novi-potencijalni industrijski sistem na osnovu novog proizvoda/usluge koji mogu biti ponuđeni tržištu.</a:t>
            </a:r>
          </a:p>
          <a:p>
            <a:r>
              <a:rPr lang="sr-Latn-RS" dirty="0">
                <a:solidFill>
                  <a:srgbClr val="0070C0"/>
                </a:solidFill>
              </a:rPr>
              <a:t>Razmisliti o proizvodu/usluzi tog postojećeg ili zamišljenog industrijskog sistema. Detaljno opisati sam proizvod/uslugu – koje su njegove najznačajnije karakteristike. Ukoliko se opisuje postojeći industrijski sistem, treba navesti čitav portfolio proizvoda tog preduzeća a onda detaljno opisati jedan odabran proizvod/uslugu. Ukoliko se radi o „novom“ proizvodu – detaljno ga opisati.</a:t>
            </a:r>
          </a:p>
          <a:p>
            <a:r>
              <a:rPr lang="sr-Latn-RS" dirty="0">
                <a:solidFill>
                  <a:srgbClr val="0070C0"/>
                </a:solidFill>
              </a:rPr>
              <a:t>Razmisliti o segmentima tržišta kojima je neophodan ovakav proizvod/usluga. Ko su, ili ko bi mogli biti kupci navedenog proizvoda/usluge?</a:t>
            </a:r>
          </a:p>
          <a:p>
            <a:r>
              <a:rPr lang="sr-Latn-RS" dirty="0">
                <a:solidFill>
                  <a:srgbClr val="0070C0"/>
                </a:solidFill>
              </a:rPr>
              <a:t>Kolika bi mogla biti tražnja za navedenim proizvodom – pokušati do podataka doći na osnovu dostupnih podataka o prodaji sličnih proizvoda.</a:t>
            </a:r>
          </a:p>
        </p:txBody>
      </p:sp>
    </p:spTree>
    <p:extLst>
      <p:ext uri="{BB962C8B-B14F-4D97-AF65-F5344CB8AC3E}">
        <p14:creationId xmlns:p14="http://schemas.microsoft.com/office/powerpoint/2010/main" val="2772124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932D6-8F79-4EC0-8C2D-3FB572C7C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Industrijsko inženjerstvo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9ACCF-2E76-46E6-B58E-D89D74BC6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b="1" dirty="0"/>
              <a:t>Industrijsko inženjerstvo </a:t>
            </a:r>
            <a:r>
              <a:rPr lang="sr-Latn-RS" dirty="0"/>
              <a:t>je disciplina naučnog menadžmenta ali i praktična disciplina industrijskog menadžmenta koja se bavi </a:t>
            </a:r>
            <a:r>
              <a:rPr lang="sr-Latn-RS" i="1" dirty="0"/>
              <a:t>optimizacijom kompleksnih procesa, sistema ili organizacija kroz projektovanje, razvoj, unapređenje i implementaciju integrisanih sistema ljudi, opreme, novčanih sredstava, informacije i znanja</a:t>
            </a:r>
            <a:r>
              <a:rPr lang="sr-Latn-RS" dirty="0"/>
              <a:t>.</a:t>
            </a:r>
          </a:p>
          <a:p>
            <a:r>
              <a:rPr lang="sr-Latn-RS" dirty="0"/>
              <a:t> Industrijsko inženjerstvo je centralni aspekt planiranja i optimizacije proizvodnih operacija kompanije.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4DDAAB-B494-4D37-8C9E-D42D2327347E}"/>
              </a:ext>
            </a:extLst>
          </p:cNvPr>
          <p:cNvSpPr/>
          <p:nvPr/>
        </p:nvSpPr>
        <p:spPr>
          <a:xfrm>
            <a:off x="1788626" y="4976634"/>
            <a:ext cx="6536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/>
              <a:t>Među prvim autorima u okviru klasične škole menadžmenta bio je </a:t>
            </a:r>
            <a:r>
              <a:rPr lang="en-US" b="1" i="1" dirty="0"/>
              <a:t>Frederick W. Taylor </a:t>
            </a:r>
            <a:r>
              <a:rPr lang="en-US" dirty="0"/>
              <a:t>(1856–1915), </a:t>
            </a:r>
            <a:r>
              <a:rPr lang="en-US" dirty="0" err="1"/>
              <a:t>inženjer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dugom</a:t>
            </a:r>
            <a:r>
              <a:rPr lang="en-US" dirty="0"/>
              <a:t> </a:t>
            </a:r>
            <a:r>
              <a:rPr lang="en-US" dirty="0" err="1"/>
              <a:t>poslovnom</a:t>
            </a:r>
            <a:r>
              <a:rPr lang="en-US" dirty="0"/>
              <a:t> </a:t>
            </a:r>
            <a:r>
              <a:rPr lang="en-US" dirty="0" err="1"/>
              <a:t>karijerom</a:t>
            </a:r>
            <a:r>
              <a:rPr lang="en-US" dirty="0"/>
              <a:t>. Autor je </a:t>
            </a:r>
            <a:r>
              <a:rPr lang="en-US" dirty="0" err="1"/>
              <a:t>značajnih</a:t>
            </a:r>
            <a:r>
              <a:rPr lang="en-US" dirty="0"/>
              <a:t> </a:t>
            </a:r>
            <a:r>
              <a:rPr lang="en-US" dirty="0" err="1"/>
              <a:t>radova</a:t>
            </a:r>
            <a:r>
              <a:rPr lang="en-US" dirty="0"/>
              <a:t>: „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pogonom</a:t>
            </a:r>
            <a:r>
              <a:rPr lang="en-US" dirty="0"/>
              <a:t>” (1903); „</a:t>
            </a:r>
            <a:r>
              <a:rPr lang="en-US" dirty="0" err="1"/>
              <a:t>Principi</a:t>
            </a:r>
            <a:r>
              <a:rPr lang="en-US" dirty="0"/>
              <a:t> </a:t>
            </a:r>
            <a:r>
              <a:rPr lang="en-US" dirty="0" err="1"/>
              <a:t>naučnog</a:t>
            </a:r>
            <a:r>
              <a:rPr lang="en-US" dirty="0"/>
              <a:t> </a:t>
            </a:r>
            <a:r>
              <a:rPr lang="en-US" dirty="0" err="1"/>
              <a:t>upravljanja</a:t>
            </a:r>
            <a:r>
              <a:rPr lang="en-US" dirty="0"/>
              <a:t>” (1911).</a:t>
            </a:r>
          </a:p>
        </p:txBody>
      </p:sp>
    </p:spTree>
    <p:extLst>
      <p:ext uri="{BB962C8B-B14F-4D97-AF65-F5344CB8AC3E}">
        <p14:creationId xmlns:p14="http://schemas.microsoft.com/office/powerpoint/2010/main" val="11824087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923EE-2A8E-499A-B020-26BF9EE65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EAD26-2E0E-4909-8850-4B4AC18F7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STUDIJA SLUČAJA „PUT MEDA“</a:t>
            </a:r>
          </a:p>
          <a:p>
            <a:pPr lvl="1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516973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91BF8-6F31-4BDC-8B61-402299639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DAA18-869F-4CC9-BACC-832C5F569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/>
              <a:t>Jedna od definicija </a:t>
            </a:r>
            <a:r>
              <a:rPr lang="sr-Latn-RS" b="1" dirty="0"/>
              <a:t>industrijskog sistema </a:t>
            </a:r>
            <a:r>
              <a:rPr lang="sr-Latn-RS" dirty="0"/>
              <a:t>je: „</a:t>
            </a:r>
            <a:r>
              <a:rPr lang="sr-Latn-RS" i="1" dirty="0"/>
              <a:t>način pomoću koga se transformišu ulazni resursi u cilju stvaranja korisnih dobara (proizvoda i/ili usluga)“</a:t>
            </a:r>
            <a:r>
              <a:rPr lang="sr-Latn-RS" dirty="0"/>
              <a:t>.</a:t>
            </a:r>
          </a:p>
          <a:p>
            <a:r>
              <a:rPr lang="sr-Latn-RS" dirty="0"/>
              <a:t>Osnovne komponente industrijskog sistema su: </a:t>
            </a:r>
            <a:r>
              <a:rPr lang="sr-Latn-RS" i="1" dirty="0"/>
              <a:t>Inputi, Autputi i Procesi </a:t>
            </a:r>
            <a:r>
              <a:rPr lang="sr-Latn-RS" dirty="0"/>
              <a:t>(Transformacioni procesi).</a:t>
            </a:r>
            <a:endParaRPr lang="en-US" dirty="0"/>
          </a:p>
          <a:p>
            <a:r>
              <a:rPr lang="sr-Latn-RS" dirty="0"/>
              <a:t>Industrijski sistemi mogu biti sistemi u hemijskoj proizvodnji, sistemi generisanja energije, sistemi za proizvodnju automobila, itd.</a:t>
            </a:r>
          </a:p>
          <a:p>
            <a:r>
              <a:rPr lang="sr-Latn-RS" dirty="0"/>
              <a:t>Savremeni industrijski sistemi se sastoje iz velikog broja </a:t>
            </a:r>
            <a:r>
              <a:rPr lang="sr-Latn-RS" i="1" dirty="0"/>
              <a:t>Podsistema i Elemenata</a:t>
            </a:r>
            <a:r>
              <a:rPr lang="sr-Latn-RS" dirty="0"/>
              <a:t>, kojima treba upravljati na optimalan način, kako bi se dobili </a:t>
            </a:r>
            <a:r>
              <a:rPr lang="sr-Latn-RS" i="1" dirty="0"/>
              <a:t>outputi</a:t>
            </a:r>
            <a:r>
              <a:rPr lang="sr-Latn-RS" dirty="0"/>
              <a:t> procesa na </a:t>
            </a:r>
            <a:r>
              <a:rPr lang="sr-Latn-RS" i="1" dirty="0"/>
              <a:t>zahtevanom nivou </a:t>
            </a:r>
            <a:r>
              <a:rPr lang="sr-Latn-RS" i="1" u="sng" dirty="0"/>
              <a:t>kvaliteta</a:t>
            </a:r>
            <a:r>
              <a:rPr lang="sr-Latn-RS" i="1" dirty="0"/>
              <a:t>, u odgovarajućem momentu </a:t>
            </a:r>
            <a:r>
              <a:rPr lang="sr-Latn-RS" i="1" u="sng" dirty="0"/>
              <a:t>vremena</a:t>
            </a:r>
            <a:r>
              <a:rPr lang="sr-Latn-RS" i="1" dirty="0"/>
              <a:t>, u unapred definisanom </a:t>
            </a:r>
            <a:r>
              <a:rPr lang="sr-Latn-RS" i="1" u="sng" dirty="0"/>
              <a:t>obimu</a:t>
            </a:r>
            <a:r>
              <a:rPr lang="sr-Latn-RS" i="1" dirty="0"/>
              <a:t> i uz minimalni nivo ukupnih </a:t>
            </a:r>
            <a:r>
              <a:rPr lang="sr-Latn-RS" i="1" u="sng" dirty="0"/>
              <a:t>troškova</a:t>
            </a:r>
            <a:r>
              <a:rPr lang="sr-Latn-RS" dirty="0"/>
              <a:t>.</a:t>
            </a:r>
          </a:p>
          <a:p>
            <a:r>
              <a:rPr lang="sr-Latn-RS" dirty="0"/>
              <a:t>Kao transformacioni proces u okviru industrijskih sistema javlja se proces proizvodnje ili kreiranja usluge kao konačnih autputa. U savremenom konceptu menadžmenta, proizvodi i usluga se posmatraju kao paket koji se zajedno opisuje jedinstvenim terminom – </a:t>
            </a:r>
            <a:r>
              <a:rPr lang="sr-Latn-RS" b="1" dirty="0"/>
              <a:t>VREDNOST </a:t>
            </a:r>
            <a:r>
              <a:rPr lang="sr-Latn-RS" dirty="0"/>
              <a:t>ili </a:t>
            </a:r>
            <a:r>
              <a:rPr lang="sr-Latn-RS" b="1" dirty="0"/>
              <a:t>NOVA VREDNOST</a:t>
            </a:r>
            <a:r>
              <a:rPr lang="sr-Latn-R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7533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39A5F-B817-4AF7-8D8C-B265DE86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057E5-75CC-463C-AA0F-95ECF4A95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i="1" dirty="0"/>
              <a:t>Slika 1. Industrijski sistem prikazan modelom transformacionog procesa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AB13EBD-3B73-491D-9552-F43D18C8A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20982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3AED1E3-B4DC-422F-B7E9-786FBBB88B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806310"/>
              </p:ext>
            </p:extLst>
          </p:nvPr>
        </p:nvGraphicFramePr>
        <p:xfrm>
          <a:off x="3543300" y="2294164"/>
          <a:ext cx="461010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" r:id="rId3" imgW="6301474" imgH="2095224" progId="Visio.Drawing.11">
                  <p:embed/>
                </p:oleObj>
              </mc:Choice>
              <mc:Fallback>
                <p:oleObj r:id="rId3" imgW="6301474" imgH="2095224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2294164"/>
                        <a:ext cx="4610100" cy="153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8B567F3-5BC0-4004-A67E-11638A7FC312}"/>
              </a:ext>
            </a:extLst>
          </p:cNvPr>
          <p:cNvSpPr txBox="1"/>
          <p:nvPr/>
        </p:nvSpPr>
        <p:spPr>
          <a:xfrm>
            <a:off x="669472" y="4327071"/>
            <a:ext cx="10621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/>
              <a:t>Ulazne veličine u procesu transformacije ΣX</a:t>
            </a:r>
            <a:r>
              <a:rPr lang="sr-Latn-CS" baseline="-25000" dirty="0"/>
              <a:t>i</a:t>
            </a:r>
            <a:r>
              <a:rPr lang="sr-Latn-CS" dirty="0"/>
              <a:t> predstavljaju: energiju, materiju, rad i informacije (odnosno osnovne faktore proizvodnje), dok izlazne veličine ΣY</a:t>
            </a:r>
            <a:r>
              <a:rPr lang="sr-Latn-CS" baseline="-25000" dirty="0"/>
              <a:t>i </a:t>
            </a:r>
            <a:r>
              <a:rPr lang="sr-Latn-CS" dirty="0"/>
              <a:t>predstavljaju proizvode i usluge kao osnovni motiv za organizovanje proizvodnje i egzistenciju Industrijskih sistema.</a:t>
            </a:r>
            <a:endParaRPr lang="en-US" dirty="0"/>
          </a:p>
          <a:p>
            <a:r>
              <a:rPr lang="sr-Latn-CS" dirty="0"/>
              <a:t>Sama proizvodnja se realizuje kroz brojne tehnološke procese. Proces trensformacije (proizvodnje/generisanje usluge) predstavlja jedan dinamički sistem u kome postoji kretanje materijala (materijalni tokovi) i kretanje informacije (informacioni tokovi). Kod složenijih industrijskih sistema ovi tokovi mogu biti veoma kompleksni, te zahtevaju adekvatne sistemske alate za njihovo upravljanje.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18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9F930-A965-467B-986C-5A33CA899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6D82D-D08C-4E8C-BE64-72CE44FFB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i="1" dirty="0"/>
              <a:t>Slika 2. Detaljniji prikaz transformacionog procesa Industrijskog sistema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D2E2852-28F4-4DE2-8C87-498F07EAE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629" y="342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12B1A5D-B7C2-4FA6-AB8F-6F29AEE2FD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880486"/>
              </p:ext>
            </p:extLst>
          </p:nvPr>
        </p:nvGraphicFramePr>
        <p:xfrm>
          <a:off x="2286000" y="2824841"/>
          <a:ext cx="7406776" cy="2873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" name="Visio" r:id="rId3" imgW="7802880" imgH="3017520" progId="Visio.Drawing.11">
                  <p:embed/>
                </p:oleObj>
              </mc:Choice>
              <mc:Fallback>
                <p:oleObj name="Visio" r:id="rId3" imgW="7802880" imgH="301752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824841"/>
                        <a:ext cx="7406776" cy="28738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6625" y="2332104"/>
            <a:ext cx="1664100" cy="45548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171574" y="2381250"/>
            <a:ext cx="9020175" cy="36766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876" y="2597101"/>
            <a:ext cx="1664100" cy="45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48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F797B-87B4-4266-9B8F-8D56BCA8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B0E08-62C6-4BC8-8CF3-BEF95C26D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/>
              <a:t>Poslovne </a:t>
            </a:r>
            <a:r>
              <a:rPr lang="en-US" dirty="0" err="1"/>
              <a:t>operacije</a:t>
            </a:r>
            <a:r>
              <a:rPr lang="en-US" dirty="0"/>
              <a:t> u </a:t>
            </a:r>
            <a:r>
              <a:rPr lang="en-US" dirty="0" err="1"/>
              <a:t>poslovno</a:t>
            </a:r>
            <a:r>
              <a:rPr lang="en-US" dirty="0"/>
              <a:t> – </a:t>
            </a:r>
            <a:r>
              <a:rPr lang="en-US" dirty="0" err="1"/>
              <a:t>proizvodnim</a:t>
            </a:r>
            <a:r>
              <a:rPr lang="en-US" dirty="0"/>
              <a:t> </a:t>
            </a:r>
            <a:r>
              <a:rPr lang="en-US" dirty="0" err="1"/>
              <a:t>procesima</a:t>
            </a:r>
            <a:r>
              <a:rPr lang="en-US" dirty="0"/>
              <a:t> </a:t>
            </a:r>
            <a:r>
              <a:rPr lang="sr-Latn-RS" dirty="0"/>
              <a:t>se </a:t>
            </a:r>
            <a:r>
              <a:rPr lang="en-US" dirty="0" err="1"/>
              <a:t>odvijaju</a:t>
            </a:r>
            <a:r>
              <a:rPr lang="en-US" dirty="0"/>
              <a:t> u </a:t>
            </a:r>
            <a:r>
              <a:rPr lang="en-US" b="1" dirty="0" err="1"/>
              <a:t>kompleksnim</a:t>
            </a:r>
            <a:r>
              <a:rPr lang="en-US" b="1" dirty="0"/>
              <a:t> </a:t>
            </a:r>
            <a:r>
              <a:rPr lang="en-US" b="1" dirty="0" err="1"/>
              <a:t>industrijskim</a:t>
            </a:r>
            <a:r>
              <a:rPr lang="en-US" b="1" dirty="0"/>
              <a:t> </a:t>
            </a:r>
            <a:r>
              <a:rPr lang="en-US" b="1" dirty="0" err="1"/>
              <a:t>sistemima</a:t>
            </a:r>
            <a:r>
              <a:rPr lang="en-US" dirty="0"/>
              <a:t>, </a:t>
            </a:r>
            <a:r>
              <a:rPr lang="en-US" dirty="0" err="1"/>
              <a:t>gde</a:t>
            </a:r>
            <a:r>
              <a:rPr lang="en-US" dirty="0"/>
              <a:t> je </a:t>
            </a:r>
            <a:r>
              <a:rPr lang="en-US" dirty="0" err="1"/>
              <a:t>neophodno</a:t>
            </a:r>
            <a:r>
              <a:rPr lang="en-US" dirty="0"/>
              <a:t> </a:t>
            </a:r>
            <a:r>
              <a:rPr lang="en-US" dirty="0" err="1"/>
              <a:t>izvršiti</a:t>
            </a:r>
            <a:r>
              <a:rPr lang="en-US" dirty="0"/>
              <a:t> </a:t>
            </a:r>
            <a:r>
              <a:rPr lang="en-US" dirty="0" err="1"/>
              <a:t>sinhronizaciju</a:t>
            </a:r>
            <a:r>
              <a:rPr lang="en-US" dirty="0"/>
              <a:t> </a:t>
            </a:r>
            <a:r>
              <a:rPr lang="en-US" dirty="0" err="1"/>
              <a:t>velikog</a:t>
            </a:r>
            <a:r>
              <a:rPr lang="en-US" dirty="0"/>
              <a:t> </a:t>
            </a:r>
            <a:r>
              <a:rPr lang="en-US" dirty="0" err="1"/>
              <a:t>broja</a:t>
            </a:r>
            <a:r>
              <a:rPr lang="en-US" dirty="0"/>
              <a:t> </a:t>
            </a:r>
            <a:r>
              <a:rPr lang="en-US" dirty="0" err="1"/>
              <a:t>podsistema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. </a:t>
            </a:r>
            <a:endParaRPr lang="sr-Latn-RS" dirty="0"/>
          </a:p>
          <a:p>
            <a:r>
              <a:rPr lang="sr-Latn-RS" dirty="0"/>
              <a:t>Industrijsko inženjerstvo – kroz aktivnosti operativnog menadžmenta</a:t>
            </a:r>
            <a:r>
              <a:rPr lang="en-US" dirty="0"/>
              <a:t>,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pruži</a:t>
            </a:r>
            <a:r>
              <a:rPr lang="en-US" dirty="0"/>
              <a:t> </a:t>
            </a:r>
            <a:r>
              <a:rPr lang="en-US" dirty="0" err="1"/>
              <a:t>podršku</a:t>
            </a:r>
            <a:r>
              <a:rPr lang="en-US" dirty="0"/>
              <a:t> </a:t>
            </a:r>
            <a:r>
              <a:rPr lang="en-US" dirty="0" err="1"/>
              <a:t>navedenim</a:t>
            </a:r>
            <a:r>
              <a:rPr lang="en-US" dirty="0"/>
              <a:t> </a:t>
            </a:r>
            <a:r>
              <a:rPr lang="en-US" dirty="0" err="1"/>
              <a:t>operacijama</a:t>
            </a:r>
            <a:r>
              <a:rPr lang="en-US" dirty="0"/>
              <a:t>. </a:t>
            </a:r>
            <a:r>
              <a:rPr lang="en-US" dirty="0" err="1"/>
              <a:t>Samim</a:t>
            </a:r>
            <a:r>
              <a:rPr lang="en-US" dirty="0"/>
              <a:t> time, </a:t>
            </a:r>
            <a:r>
              <a:rPr lang="sr-Latn-RS" dirty="0"/>
              <a:t>poslovno-proizvodne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planirati</a:t>
            </a:r>
            <a:r>
              <a:rPr lang="en-US" dirty="0"/>
              <a:t>, </a:t>
            </a:r>
            <a:r>
              <a:rPr lang="en-US" dirty="0" err="1"/>
              <a:t>sprovoditi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kontrolisati</a:t>
            </a:r>
            <a:r>
              <a:rPr lang="en-US" dirty="0"/>
              <a:t> u </a:t>
            </a:r>
            <a:r>
              <a:rPr lang="en-US" dirty="0" err="1"/>
              <a:t>uslovima</a:t>
            </a:r>
            <a:r>
              <a:rPr lang="en-US" dirty="0"/>
              <a:t> </a:t>
            </a:r>
            <a:r>
              <a:rPr lang="en-US" dirty="0" err="1"/>
              <a:t>kompleksnosti</a:t>
            </a:r>
            <a:r>
              <a:rPr lang="en-US" dirty="0"/>
              <a:t> </a:t>
            </a:r>
            <a:r>
              <a:rPr lang="en-US" dirty="0" err="1"/>
              <a:t>razmatraniih</a:t>
            </a:r>
            <a:r>
              <a:rPr lang="en-US" dirty="0"/>
              <a:t> </a:t>
            </a:r>
            <a:r>
              <a:rPr lang="sr-Latn-RS" dirty="0"/>
              <a:t>industrijskih sistema</a:t>
            </a:r>
            <a:r>
              <a:rPr lang="en-US" dirty="0"/>
              <a:t>,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permanentnu</a:t>
            </a:r>
            <a:r>
              <a:rPr lang="en-US" dirty="0"/>
              <a:t> </a:t>
            </a:r>
            <a:r>
              <a:rPr lang="en-US" dirty="0" err="1"/>
              <a:t>dinamičnost</a:t>
            </a:r>
            <a:r>
              <a:rPr lang="en-US" dirty="0"/>
              <a:t> </a:t>
            </a:r>
            <a:r>
              <a:rPr lang="en-US" dirty="0" err="1"/>
              <a:t>promene</a:t>
            </a:r>
            <a:r>
              <a:rPr lang="en-US" dirty="0"/>
              <a:t> </a:t>
            </a:r>
            <a:r>
              <a:rPr lang="en-US" dirty="0" err="1"/>
              <a:t>tržišnog</a:t>
            </a:r>
            <a:r>
              <a:rPr lang="en-US" dirty="0"/>
              <a:t> </a:t>
            </a:r>
            <a:r>
              <a:rPr lang="en-US" dirty="0" err="1"/>
              <a:t>okruženja</a:t>
            </a:r>
            <a:r>
              <a:rPr lang="en-US" dirty="0"/>
              <a:t>. </a:t>
            </a:r>
            <a:r>
              <a:rPr lang="en-US" dirty="0" err="1"/>
              <a:t>Prema</a:t>
            </a:r>
            <a:r>
              <a:rPr lang="en-US" dirty="0"/>
              <a:t> tome, </a:t>
            </a:r>
            <a:r>
              <a:rPr lang="sr-Latn-RS" dirty="0"/>
              <a:t>poslovno-proizvodne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planirati</a:t>
            </a:r>
            <a:r>
              <a:rPr lang="en-US" dirty="0"/>
              <a:t> </a:t>
            </a:r>
            <a:r>
              <a:rPr lang="en-US" dirty="0" err="1"/>
              <a:t>upotrebom</a:t>
            </a:r>
            <a:r>
              <a:rPr lang="en-US" dirty="0"/>
              <a:t> </a:t>
            </a:r>
            <a:r>
              <a:rPr lang="en-US" dirty="0" err="1"/>
              <a:t>takozvanog</a:t>
            </a:r>
            <a:r>
              <a:rPr lang="en-US" dirty="0"/>
              <a:t> </a:t>
            </a:r>
            <a:r>
              <a:rPr lang="en-US" b="1" dirty="0" err="1"/>
              <a:t>sistemskog</a:t>
            </a:r>
            <a:r>
              <a:rPr lang="en-US" b="1" dirty="0"/>
              <a:t> </a:t>
            </a:r>
            <a:r>
              <a:rPr lang="en-US" b="1" dirty="0" err="1"/>
              <a:t>pristupa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sistemskog</a:t>
            </a:r>
            <a:r>
              <a:rPr lang="en-US" b="1" dirty="0"/>
              <a:t> </a:t>
            </a:r>
            <a:r>
              <a:rPr lang="en-US" b="1" dirty="0" err="1"/>
              <a:t>načina</a:t>
            </a:r>
            <a:r>
              <a:rPr lang="en-US" b="1" dirty="0"/>
              <a:t> </a:t>
            </a:r>
            <a:r>
              <a:rPr lang="en-US" b="1" dirty="0" err="1"/>
              <a:t>razmišljanja</a:t>
            </a:r>
            <a:r>
              <a:rPr lang="en-US" dirty="0"/>
              <a:t>. </a:t>
            </a:r>
          </a:p>
          <a:p>
            <a:r>
              <a:rPr lang="en-US" dirty="0" err="1"/>
              <a:t>Samim</a:t>
            </a:r>
            <a:r>
              <a:rPr lang="en-US" dirty="0"/>
              <a:t> time, za </a:t>
            </a:r>
            <a:r>
              <a:rPr lang="en-US" dirty="0" err="1"/>
              <a:t>uspešno</a:t>
            </a:r>
            <a:r>
              <a:rPr lang="en-US" dirty="0"/>
              <a:t> </a:t>
            </a:r>
            <a:r>
              <a:rPr lang="en-US" dirty="0" err="1"/>
              <a:t>razumevanje</a:t>
            </a:r>
            <a:r>
              <a:rPr lang="en-US" dirty="0"/>
              <a:t> </a:t>
            </a:r>
            <a:r>
              <a:rPr lang="en-US" dirty="0" err="1"/>
              <a:t>kompleksnosti</a:t>
            </a:r>
            <a:r>
              <a:rPr lang="en-US" dirty="0"/>
              <a:t> </a:t>
            </a:r>
            <a:r>
              <a:rPr lang="sr-Latn-RS" dirty="0"/>
              <a:t>industrijskih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, </a:t>
            </a:r>
            <a:r>
              <a:rPr lang="en-US" dirty="0" err="1"/>
              <a:t>neophodno</a:t>
            </a:r>
            <a:r>
              <a:rPr lang="en-US" dirty="0"/>
              <a:t> je </a:t>
            </a:r>
            <a:r>
              <a:rPr lang="en-US" dirty="0" err="1"/>
              <a:t>razumeti</a:t>
            </a:r>
            <a:r>
              <a:rPr lang="en-US" dirty="0"/>
              <a:t> </a:t>
            </a:r>
            <a:r>
              <a:rPr lang="en-US" b="1" dirty="0" err="1"/>
              <a:t>šta</a:t>
            </a:r>
            <a:r>
              <a:rPr lang="en-US" b="1" dirty="0"/>
              <a:t> </a:t>
            </a:r>
            <a:r>
              <a:rPr lang="en-US" b="1" dirty="0" err="1"/>
              <a:t>predstavlja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razliku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b="1" dirty="0" err="1"/>
              <a:t>klasičnog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sistemskog</a:t>
            </a:r>
            <a:r>
              <a:rPr lang="en-US" b="1" dirty="0"/>
              <a:t> </a:t>
            </a:r>
            <a:r>
              <a:rPr lang="en-US" b="1" dirty="0" err="1"/>
              <a:t>pristupa</a:t>
            </a:r>
            <a:r>
              <a:rPr lang="en-US" b="1" dirty="0"/>
              <a:t> u </a:t>
            </a:r>
            <a:r>
              <a:rPr lang="en-US" b="1" dirty="0" err="1"/>
              <a:t>nauci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71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86920-24C4-4C65-B46C-2569B4DE6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EB0E5-13F0-4902-8649-C4AA90335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U </a:t>
            </a:r>
            <a:r>
              <a:rPr lang="en-US" dirty="0" err="1"/>
              <a:t>savremenom</a:t>
            </a:r>
            <a:r>
              <a:rPr lang="en-US" dirty="0"/>
              <a:t> </a:t>
            </a:r>
            <a:r>
              <a:rPr lang="sr-Latn-RS" dirty="0"/>
              <a:t>industrijskom </a:t>
            </a:r>
            <a:r>
              <a:rPr lang="en-US" dirty="0" err="1"/>
              <a:t>svetu</a:t>
            </a:r>
            <a:r>
              <a:rPr lang="en-US" dirty="0"/>
              <a:t> </a:t>
            </a:r>
            <a:r>
              <a:rPr lang="en-US" dirty="0" err="1"/>
              <a:t>prisutni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brojni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međusobno</a:t>
            </a:r>
            <a:r>
              <a:rPr lang="en-US" dirty="0"/>
              <a:t> </a:t>
            </a:r>
            <a:r>
              <a:rPr lang="en-US" dirty="0" err="1"/>
              <a:t>razlikuju</a:t>
            </a:r>
            <a:r>
              <a:rPr lang="en-US" dirty="0"/>
              <a:t> po </a:t>
            </a:r>
            <a:r>
              <a:rPr lang="en-US" b="1" dirty="0" err="1"/>
              <a:t>stepenu</a:t>
            </a:r>
            <a:r>
              <a:rPr lang="en-US" b="1" dirty="0"/>
              <a:t> </a:t>
            </a:r>
            <a:r>
              <a:rPr lang="en-US" b="1" dirty="0" err="1"/>
              <a:t>složenosti</a:t>
            </a:r>
            <a:r>
              <a:rPr lang="en-US" dirty="0"/>
              <a:t>. </a:t>
            </a:r>
            <a:r>
              <a:rPr lang="en-US" dirty="0" err="1"/>
              <a:t>Složenost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se </a:t>
            </a:r>
            <a:r>
              <a:rPr lang="en-US" dirty="0" err="1"/>
              <a:t>procenjuje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broja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, </a:t>
            </a:r>
            <a:r>
              <a:rPr lang="en-US" dirty="0" err="1"/>
              <a:t>njihovih</a:t>
            </a:r>
            <a:r>
              <a:rPr lang="en-US" dirty="0"/>
              <a:t> </a:t>
            </a:r>
            <a:r>
              <a:rPr lang="en-US" dirty="0" err="1"/>
              <a:t>međusobnih</a:t>
            </a:r>
            <a:r>
              <a:rPr lang="en-US" dirty="0"/>
              <a:t> </a:t>
            </a:r>
            <a:r>
              <a:rPr lang="en-US" dirty="0" err="1"/>
              <a:t>veza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broju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da </a:t>
            </a:r>
            <a:r>
              <a:rPr lang="en-US" dirty="0" err="1"/>
              <a:t>zauuzmu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err="1"/>
              <a:t>eksploatacije</a:t>
            </a:r>
            <a:r>
              <a:rPr lang="en-US" dirty="0"/>
              <a:t>. </a:t>
            </a:r>
            <a:r>
              <a:rPr lang="en-US" dirty="0" err="1"/>
              <a:t>Pri</a:t>
            </a:r>
            <a:r>
              <a:rPr lang="en-US" dirty="0"/>
              <a:t> tome, </a:t>
            </a:r>
            <a:r>
              <a:rPr lang="en-US" dirty="0" err="1"/>
              <a:t>jednostavni</a:t>
            </a:r>
            <a:r>
              <a:rPr lang="en-US" dirty="0"/>
              <a:t> (</a:t>
            </a:r>
            <a:r>
              <a:rPr lang="en-US" dirty="0" err="1"/>
              <a:t>prosti</a:t>
            </a:r>
            <a:r>
              <a:rPr lang="en-US" dirty="0"/>
              <a:t>)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sadrže</a:t>
            </a:r>
            <a:r>
              <a:rPr lang="en-US" dirty="0"/>
              <a:t> </a:t>
            </a:r>
            <a:r>
              <a:rPr lang="en-US" dirty="0" err="1"/>
              <a:t>malo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a time je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njihovih</a:t>
            </a:r>
            <a:r>
              <a:rPr lang="en-US" dirty="0"/>
              <a:t> </a:t>
            </a:r>
            <a:r>
              <a:rPr lang="en-US" dirty="0" err="1"/>
              <a:t>međusobnih</a:t>
            </a:r>
            <a:r>
              <a:rPr lang="en-US" dirty="0"/>
              <a:t> </a:t>
            </a:r>
            <a:r>
              <a:rPr lang="en-US" dirty="0" err="1"/>
              <a:t>veza</a:t>
            </a:r>
            <a:r>
              <a:rPr lang="en-US" dirty="0"/>
              <a:t> </a:t>
            </a:r>
            <a:r>
              <a:rPr lang="en-US" dirty="0" err="1"/>
              <a:t>mali</a:t>
            </a:r>
            <a:r>
              <a:rPr lang="en-US" dirty="0"/>
              <a:t>. </a:t>
            </a:r>
            <a:r>
              <a:rPr lang="en-US" dirty="0" err="1"/>
              <a:t>Složeni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veliki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međusobnim</a:t>
            </a:r>
            <a:r>
              <a:rPr lang="en-US" dirty="0"/>
              <a:t> </a:t>
            </a:r>
            <a:r>
              <a:rPr lang="en-US" dirty="0" err="1"/>
              <a:t>vezama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odnosima</a:t>
            </a:r>
            <a:r>
              <a:rPr lang="en-US" dirty="0"/>
              <a:t>, pa se </a:t>
            </a:r>
            <a:r>
              <a:rPr lang="en-US" dirty="0" err="1"/>
              <a:t>njihova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, </a:t>
            </a:r>
            <a:r>
              <a:rPr lang="en-US" dirty="0" err="1"/>
              <a:t>ponekad</a:t>
            </a:r>
            <a:r>
              <a:rPr lang="en-US" dirty="0"/>
              <a:t> </a:t>
            </a:r>
            <a:r>
              <a:rPr lang="en-US" dirty="0" err="1"/>
              <a:t>teško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predvideti</a:t>
            </a:r>
            <a:r>
              <a:rPr lang="en-US" dirty="0"/>
              <a:t>. 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složeni</a:t>
            </a:r>
            <a:r>
              <a:rPr lang="en-US" dirty="0"/>
              <a:t> – </a:t>
            </a:r>
            <a:r>
              <a:rPr lang="en-US" dirty="0" err="1"/>
              <a:t>kompleksni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veliki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da se </a:t>
            </a:r>
            <a:r>
              <a:rPr lang="en-US" dirty="0" err="1"/>
              <a:t>elementii</a:t>
            </a:r>
            <a:r>
              <a:rPr lang="en-US" dirty="0"/>
              <a:t> </a:t>
            </a: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razmatrati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nivou</a:t>
            </a:r>
            <a:r>
              <a:rPr lang="en-US" dirty="0"/>
              <a:t> </a:t>
            </a:r>
            <a:r>
              <a:rPr lang="en-US" dirty="0" err="1"/>
              <a:t>podistema</a:t>
            </a:r>
            <a:r>
              <a:rPr lang="en-US" dirty="0"/>
              <a:t> a ne </a:t>
            </a:r>
            <a:r>
              <a:rPr lang="en-US" dirty="0" err="1"/>
              <a:t>direktno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nivou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.</a:t>
            </a:r>
          </a:p>
          <a:p>
            <a:r>
              <a:rPr lang="en-US" dirty="0" err="1"/>
              <a:t>Pri</a:t>
            </a:r>
            <a:r>
              <a:rPr lang="en-US" dirty="0"/>
              <a:t> tome </a:t>
            </a:r>
            <a:r>
              <a:rPr lang="sr-Latn-RS" dirty="0"/>
              <a:t>potrebno je</a:t>
            </a:r>
            <a:r>
              <a:rPr lang="en-US" dirty="0"/>
              <a:t> </a:t>
            </a:r>
            <a:r>
              <a:rPr lang="sr-Latn-RS" dirty="0"/>
              <a:t>razumeti</a:t>
            </a:r>
            <a:r>
              <a:rPr lang="en-US" dirty="0"/>
              <a:t> da je </a:t>
            </a:r>
            <a:r>
              <a:rPr lang="en-US" dirty="0" err="1"/>
              <a:t>jedna</a:t>
            </a:r>
            <a:r>
              <a:rPr lang="en-US" dirty="0"/>
              <a:t> od </a:t>
            </a:r>
            <a:r>
              <a:rPr lang="en-US" dirty="0" err="1"/>
              <a:t>bitnih</a:t>
            </a:r>
            <a:r>
              <a:rPr lang="en-US" dirty="0"/>
              <a:t> </a:t>
            </a:r>
            <a:r>
              <a:rPr lang="en-US" dirty="0" err="1"/>
              <a:t>karakteristika</a:t>
            </a:r>
            <a:r>
              <a:rPr lang="en-US" dirty="0"/>
              <a:t> </a:t>
            </a:r>
            <a:r>
              <a:rPr lang="sr-Latn-RS" dirty="0"/>
              <a:t>industrijskih </a:t>
            </a:r>
            <a:r>
              <a:rPr lang="en-US" dirty="0" err="1"/>
              <a:t>sistema</a:t>
            </a:r>
            <a:r>
              <a:rPr lang="en-US" dirty="0"/>
              <a:t>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oni</a:t>
            </a:r>
            <a:r>
              <a:rPr lang="en-US" dirty="0"/>
              <a:t> </a:t>
            </a:r>
            <a:r>
              <a:rPr lang="en-US" dirty="0" err="1"/>
              <a:t>istovremeno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skup</a:t>
            </a:r>
            <a:r>
              <a:rPr lang="en-US" dirty="0"/>
              <a:t> </a:t>
            </a:r>
            <a:r>
              <a:rPr lang="en-US" dirty="0" err="1"/>
              <a:t>određenog</a:t>
            </a:r>
            <a:r>
              <a:rPr lang="en-US" dirty="0"/>
              <a:t> </a:t>
            </a:r>
            <a:r>
              <a:rPr lang="en-US" dirty="0" err="1"/>
              <a:t>broja</a:t>
            </a:r>
            <a:r>
              <a:rPr lang="sr-Latn-RS" dirty="0"/>
              <a:t>, međusobno povezanih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oni</a:t>
            </a:r>
            <a:r>
              <a:rPr lang="en-US" dirty="0"/>
              <a:t> </a:t>
            </a:r>
            <a:r>
              <a:rPr lang="en-US" dirty="0" err="1"/>
              <a:t>sami</a:t>
            </a:r>
            <a:r>
              <a:rPr lang="en-US" dirty="0"/>
              <a:t> deo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veđe</a:t>
            </a:r>
            <a:r>
              <a:rPr lang="en-US" dirty="0"/>
              <a:t> </a:t>
            </a:r>
            <a:r>
              <a:rPr lang="en-US" dirty="0" err="1"/>
              <a:t>celine</a:t>
            </a:r>
            <a:r>
              <a:rPr lang="en-US" dirty="0"/>
              <a:t>. </a:t>
            </a:r>
            <a:r>
              <a:rPr lang="en-US" dirty="0" err="1"/>
              <a:t>Naime</a:t>
            </a:r>
            <a:r>
              <a:rPr lang="en-US" dirty="0"/>
              <a:t>,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se </a:t>
            </a:r>
            <a:r>
              <a:rPr lang="en-US" dirty="0" err="1"/>
              <a:t>istovremeno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posmatrati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b="1" dirty="0" err="1"/>
              <a:t>podsistem</a:t>
            </a:r>
            <a:r>
              <a:rPr lang="en-US" dirty="0"/>
              <a:t> </a:t>
            </a:r>
            <a:r>
              <a:rPr lang="en-US" dirty="0" err="1"/>
              <a:t>nekog</a:t>
            </a:r>
            <a:r>
              <a:rPr lang="en-US" dirty="0"/>
              <a:t> </a:t>
            </a:r>
            <a:r>
              <a:rPr lang="en-US" dirty="0" err="1"/>
              <a:t>većeg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. To je </a:t>
            </a:r>
            <a:r>
              <a:rPr lang="en-US" dirty="0" err="1"/>
              <a:t>svakako</a:t>
            </a:r>
            <a:r>
              <a:rPr lang="en-US" dirty="0"/>
              <a:t> </a:t>
            </a:r>
            <a:r>
              <a:rPr lang="en-US" dirty="0" err="1"/>
              <a:t>činjenica</a:t>
            </a:r>
            <a:r>
              <a:rPr lang="en-US" dirty="0"/>
              <a:t> u </a:t>
            </a:r>
            <a:r>
              <a:rPr lang="en-US" dirty="0" err="1"/>
              <a:t>savremenom</a:t>
            </a:r>
            <a:r>
              <a:rPr lang="en-US" dirty="0"/>
              <a:t> </a:t>
            </a:r>
            <a:r>
              <a:rPr lang="en-US" dirty="0" err="1"/>
              <a:t>globalnom</a:t>
            </a:r>
            <a:r>
              <a:rPr lang="en-US" dirty="0"/>
              <a:t> </a:t>
            </a:r>
            <a:r>
              <a:rPr lang="en-US" dirty="0" err="1"/>
              <a:t>tržišnom</a:t>
            </a:r>
            <a:r>
              <a:rPr lang="en-US" dirty="0"/>
              <a:t> </a:t>
            </a:r>
            <a:r>
              <a:rPr lang="en-US" dirty="0" err="1"/>
              <a:t>okruženju</a:t>
            </a:r>
            <a:r>
              <a:rPr lang="en-US" dirty="0"/>
              <a:t>. </a:t>
            </a:r>
            <a:r>
              <a:rPr lang="en-US" dirty="0" err="1"/>
              <a:t>Naime</a:t>
            </a:r>
            <a:r>
              <a:rPr lang="en-US" dirty="0"/>
              <a:t>,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sr-Latn-RS" dirty="0"/>
              <a:t>industrijski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je u </a:t>
            </a:r>
            <a:r>
              <a:rPr lang="en-US" dirty="0" err="1"/>
              <a:t>isto</a:t>
            </a:r>
            <a:r>
              <a:rPr lang="en-US" dirty="0"/>
              <a:t> </a:t>
            </a:r>
            <a:r>
              <a:rPr lang="en-US" dirty="0" err="1"/>
              <a:t>vreme</a:t>
            </a:r>
            <a:r>
              <a:rPr lang="en-US" dirty="0"/>
              <a:t> </a:t>
            </a:r>
            <a:r>
              <a:rPr lang="en-US" dirty="0" err="1"/>
              <a:t>skup</a:t>
            </a:r>
            <a:r>
              <a:rPr lang="en-US" dirty="0"/>
              <a:t> </a:t>
            </a:r>
            <a:r>
              <a:rPr lang="en-US" dirty="0" err="1"/>
              <a:t>podsistema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čine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podsisteme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istovremeno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deo </a:t>
            </a:r>
            <a:r>
              <a:rPr lang="en-US" dirty="0" err="1"/>
              <a:t>veće</a:t>
            </a:r>
            <a:r>
              <a:rPr lang="en-US" dirty="0"/>
              <a:t> </a:t>
            </a:r>
            <a:r>
              <a:rPr lang="en-US" dirty="0" err="1"/>
              <a:t>distributivne</a:t>
            </a:r>
            <a:r>
              <a:rPr lang="en-US" dirty="0"/>
              <a:t> </a:t>
            </a:r>
            <a:r>
              <a:rPr lang="en-US" dirty="0" err="1"/>
              <a:t>mreže</a:t>
            </a:r>
            <a:r>
              <a:rPr lang="en-US" dirty="0"/>
              <a:t> – </a:t>
            </a:r>
            <a:r>
              <a:rPr lang="en-US" dirty="0" err="1"/>
              <a:t>lanca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, </a:t>
            </a:r>
            <a:r>
              <a:rPr lang="en-US" dirty="0" err="1"/>
              <a:t>industrijske</a:t>
            </a:r>
            <a:r>
              <a:rPr lang="en-US" dirty="0"/>
              <a:t> </a:t>
            </a:r>
            <a:r>
              <a:rPr lang="en-US" dirty="0" err="1"/>
              <a:t>grane</a:t>
            </a:r>
            <a:r>
              <a:rPr lang="en-US" dirty="0"/>
              <a:t>, </a:t>
            </a:r>
            <a:r>
              <a:rPr lang="en-US" dirty="0" err="1"/>
              <a:t>privrede</a:t>
            </a:r>
            <a:r>
              <a:rPr lang="en-US" dirty="0"/>
              <a:t> </a:t>
            </a:r>
            <a:r>
              <a:rPr lang="en-US" dirty="0" err="1"/>
              <a:t>jedne</a:t>
            </a:r>
            <a:r>
              <a:rPr lang="en-US" dirty="0"/>
              <a:t> </a:t>
            </a:r>
            <a:r>
              <a:rPr lang="en-US" dirty="0" err="1"/>
              <a:t>države</a:t>
            </a:r>
            <a:r>
              <a:rPr lang="en-US" dirty="0"/>
              <a:t>, </a:t>
            </a:r>
            <a:r>
              <a:rPr lang="en-US" dirty="0" err="1"/>
              <a:t>internacionalnih</a:t>
            </a:r>
            <a:r>
              <a:rPr lang="en-US" dirty="0"/>
              <a:t> </a:t>
            </a:r>
            <a:r>
              <a:rPr lang="en-US" dirty="0" err="1"/>
              <a:t>trgovinskih</a:t>
            </a:r>
            <a:r>
              <a:rPr lang="en-US" dirty="0"/>
              <a:t> </a:t>
            </a:r>
            <a:r>
              <a:rPr lang="en-US" dirty="0" err="1"/>
              <a:t>lanaca</a:t>
            </a:r>
            <a:r>
              <a:rPr lang="en-US" dirty="0"/>
              <a:t>, </a:t>
            </a:r>
            <a:r>
              <a:rPr lang="en-US" dirty="0" err="1"/>
              <a:t>itd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929474"/>
      </p:ext>
    </p:extLst>
  </p:cSld>
  <p:clrMapOvr>
    <a:masterClrMapping/>
  </p:clrMapOvr>
</p:sld>
</file>

<file path=ppt/theme/theme1.xml><?xml version="1.0" encoding="utf-8"?>
<a:theme xmlns:a="http://schemas.openxmlformats.org/drawingml/2006/main" name="ie 16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 16 9" id="{576E9A8D-BB38-4D95-A36F-DF7C8086BD01}" vid="{49606A15-62B4-4A0C-88AF-796A0652F4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2060</TotalTime>
  <Words>4267</Words>
  <Application>Microsoft Office PowerPoint</Application>
  <PresentationFormat>Widescreen</PresentationFormat>
  <Paragraphs>677</Paragraphs>
  <Slides>40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Symbol</vt:lpstr>
      <vt:lpstr>Times New Roman</vt:lpstr>
      <vt:lpstr>ie 16 9</vt:lpstr>
      <vt:lpstr>Microsoft Visio 2003-2010 Drawing</vt:lpstr>
      <vt:lpstr>Visio</vt:lpstr>
      <vt:lpstr>Microsoft</vt:lpstr>
      <vt:lpstr>unknown</vt:lpstr>
      <vt:lpstr>Industrijsko inženjerstvo – projektovanje i praksa</vt:lpstr>
      <vt:lpstr>Raspodela poena na predmetu</vt:lpstr>
      <vt:lpstr>Sadržaj predmeta</vt:lpstr>
      <vt:lpstr>Industrijsko inženjerstvo</vt:lpstr>
      <vt:lpstr>Industrijski sistemi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PowerPoint Presentation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ZADATAK ZA STUDENTE # 1</vt:lpstr>
      <vt:lpstr>Industrijski sistem u privrednom okruženju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Industrijsko inženjerstvo – projektovanje i praksa</dc:title>
  <dc:creator>PC</dc:creator>
  <cp:lastModifiedBy>ivan mihajlovic</cp:lastModifiedBy>
  <cp:revision>235</cp:revision>
  <dcterms:created xsi:type="dcterms:W3CDTF">2022-07-05T08:09:12Z</dcterms:created>
  <dcterms:modified xsi:type="dcterms:W3CDTF">2025-11-14T06:44:51Z</dcterms:modified>
</cp:coreProperties>
</file>