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07864E-A89F-453D-A5CB-AD7A29DD8425}">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Lst>
        </p14:section>
        <p14:section name="Untitled Section" id="{C9452692-506F-4CDB-8BD8-6F01E43B693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6296" autoAdjust="0"/>
  </p:normalViewPr>
  <p:slideViewPr>
    <p:cSldViewPr snapToGrid="0">
      <p:cViewPr varScale="1">
        <p:scale>
          <a:sx n="34" d="100"/>
          <a:sy n="34" d="100"/>
        </p:scale>
        <p:origin x="56" y="748"/>
      </p:cViewPr>
      <p:guideLst>
        <p:guide orient="horz" pos="2160"/>
        <p:guide pos="3840"/>
      </p:guideLst>
    </p:cSldViewPr>
  </p:slideViewPr>
  <p:outlineViewPr>
    <p:cViewPr>
      <p:scale>
        <a:sx n="33" d="100"/>
        <a:sy n="33" d="100"/>
      </p:scale>
      <p:origin x="0" y="-62154"/>
    </p:cViewPr>
  </p:outlineViewPr>
  <p:notesTextViewPr>
    <p:cViewPr>
      <p:scale>
        <a:sx n="1" d="1"/>
        <a:sy n="1" d="1"/>
      </p:scale>
      <p:origin x="0" y="0"/>
    </p:cViewPr>
  </p:notesTextViewPr>
  <p:sorterViewPr>
    <p:cViewPr>
      <p:scale>
        <a:sx n="200" d="100"/>
        <a:sy n="200" d="100"/>
      </p:scale>
      <p:origin x="0" y="-175724"/>
    </p:cViewPr>
  </p:sorterViewPr>
  <p:notesViewPr>
    <p:cSldViewPr snapToGrid="0">
      <p:cViewPr varScale="1">
        <p:scale>
          <a:sx n="50" d="100"/>
          <a:sy n="50" d="100"/>
        </p:scale>
        <p:origin x="270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72633-5804-4CC4-B334-49480CD1F8F9}" type="datetimeFigureOut">
              <a:rPr lang="en-US" smtClean="0"/>
              <a:pPr/>
              <a:t>15-Aug-25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47A84-8E29-4011-8E23-5BAFF1D6ABED}" type="slidenum">
              <a:rPr lang="en-US" smtClean="0"/>
              <a:pPr/>
              <a:t>‹#›</a:t>
            </a:fld>
            <a:endParaRPr lang="en-US"/>
          </a:p>
        </p:txBody>
      </p:sp>
    </p:spTree>
    <p:extLst>
      <p:ext uri="{BB962C8B-B14F-4D97-AF65-F5344CB8AC3E}">
        <p14:creationId xmlns:p14="http://schemas.microsoft.com/office/powerpoint/2010/main" val="51785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15.8.2025.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583666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15.8.2025.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1897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15.8.2025.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7764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15.8.2025.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8797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88A21A-4E29-40A0-9B23-D9AD2091FC26}" type="datetimeFigureOut">
              <a:rPr lang="sr-Latn-RS" smtClean="0"/>
              <a:pPr/>
              <a:t>15.8.2025.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60932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p:cNvSpPr>
            <a:spLocks noGrp="1"/>
          </p:cNvSpPr>
          <p:nvPr>
            <p:ph type="dt" sz="half" idx="10"/>
          </p:nvPr>
        </p:nvSpPr>
        <p:spPr/>
        <p:txBody>
          <a:bodyPr/>
          <a:lstStyle/>
          <a:p>
            <a:fld id="{9B88A21A-4E29-40A0-9B23-D9AD2091FC26}" type="datetimeFigureOut">
              <a:rPr lang="sr-Latn-RS" smtClean="0"/>
              <a:pPr/>
              <a:t>15.8.2025.</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39588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p:cNvSpPr>
            <a:spLocks noGrp="1"/>
          </p:cNvSpPr>
          <p:nvPr>
            <p:ph type="dt" sz="half" idx="10"/>
          </p:nvPr>
        </p:nvSpPr>
        <p:spPr/>
        <p:txBody>
          <a:bodyPr/>
          <a:lstStyle/>
          <a:p>
            <a:fld id="{9B88A21A-4E29-40A0-9B23-D9AD2091FC26}" type="datetimeFigureOut">
              <a:rPr lang="sr-Latn-RS" smtClean="0"/>
              <a:pPr/>
              <a:t>15.8.2025.</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58747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Date Placeholder 2"/>
          <p:cNvSpPr>
            <a:spLocks noGrp="1"/>
          </p:cNvSpPr>
          <p:nvPr>
            <p:ph type="dt" sz="half" idx="10"/>
          </p:nvPr>
        </p:nvSpPr>
        <p:spPr/>
        <p:txBody>
          <a:bodyPr/>
          <a:lstStyle/>
          <a:p>
            <a:fld id="{9B88A21A-4E29-40A0-9B23-D9AD2091FC26}" type="datetimeFigureOut">
              <a:rPr lang="sr-Latn-RS" smtClean="0"/>
              <a:pPr/>
              <a:t>15.8.2025.</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30031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8A21A-4E29-40A0-9B23-D9AD2091FC26}" type="datetimeFigureOut">
              <a:rPr lang="sr-Latn-RS" smtClean="0"/>
              <a:pPr/>
              <a:t>15.8.2025.</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70580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15.8.2025.</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03953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15.8.2025.</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85098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8A21A-4E29-40A0-9B23-D9AD2091FC26}" type="datetimeFigureOut">
              <a:rPr lang="sr-Latn-RS" smtClean="0"/>
              <a:pPr/>
              <a:t>15.8.2025.</a:t>
            </a:fld>
            <a:endParaRPr lang="sr-Latn-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D7E1A-EBE2-49BE-BEA5-E10F7078A60F}" type="slidenum">
              <a:rPr lang="sr-Latn-RS" smtClean="0"/>
              <a:pPr/>
              <a:t>‹#›</a:t>
            </a:fld>
            <a:endParaRPr lang="sr-Latn-RS"/>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13" cstate="print">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833878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b="1"/>
              <a:t>KPI</a:t>
            </a:r>
            <a:br>
              <a:rPr lang="en-US" sz="4800" b="1"/>
            </a:br>
            <a:r>
              <a:rPr lang="en-US" sz="4800" b="1"/>
              <a:t>Ključni indikatori performansi</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US"/>
              <a:t>prof. dr Mirjana Misita</a:t>
            </a:r>
            <a:endParaRPr lang="en-US" dirty="0"/>
          </a:p>
        </p:txBody>
      </p:sp>
    </p:spTree>
    <p:extLst>
      <p:ext uri="{BB962C8B-B14F-4D97-AF65-F5344CB8AC3E}">
        <p14:creationId xmlns:p14="http://schemas.microsoft.com/office/powerpoint/2010/main" val="291157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AC4C9-5A3D-4F84-9B0D-8DE86D1AB066}"/>
              </a:ext>
            </a:extLst>
          </p:cNvPr>
          <p:cNvSpPr>
            <a:spLocks noGrp="1"/>
          </p:cNvSpPr>
          <p:nvPr>
            <p:ph type="title"/>
          </p:nvPr>
        </p:nvSpPr>
        <p:spPr/>
        <p:txBody>
          <a:bodyPr/>
          <a:lstStyle/>
          <a:p>
            <a:r>
              <a:rPr lang="en-US" b="1"/>
              <a:t>Naprema prirodi merenja:</a:t>
            </a:r>
            <a:br>
              <a:rPr lang="en-US" b="1"/>
            </a:br>
            <a:endParaRPr lang="en-US"/>
          </a:p>
        </p:txBody>
      </p:sp>
      <p:sp>
        <p:nvSpPr>
          <p:cNvPr id="3" name="Content Placeholder 2">
            <a:extLst>
              <a:ext uri="{FF2B5EF4-FFF2-40B4-BE49-F238E27FC236}">
                <a16:creationId xmlns:a16="http://schemas.microsoft.com/office/drawing/2014/main" id="{FA349B9E-E91D-4104-B0E7-A9C5F4728DF0}"/>
              </a:ext>
            </a:extLst>
          </p:cNvPr>
          <p:cNvSpPr>
            <a:spLocks noGrp="1"/>
          </p:cNvSpPr>
          <p:nvPr>
            <p:ph idx="1"/>
          </p:nvPr>
        </p:nvSpPr>
        <p:spPr/>
        <p:txBody>
          <a:bodyPr/>
          <a:lstStyle/>
          <a:p>
            <a:r>
              <a:rPr lang="en-US" b="1"/>
              <a:t>Kvantitativni KPI</a:t>
            </a:r>
            <a:r>
              <a:rPr lang="en-US"/>
              <a:t> – izraženi brojčano (npr. prihod, trošak po jedinici proizvoda).</a:t>
            </a:r>
          </a:p>
          <a:p>
            <a:r>
              <a:rPr lang="en-US" b="1"/>
              <a:t>Kvalitativni KPI</a:t>
            </a:r>
            <a:r>
              <a:rPr lang="en-US"/>
              <a:t> – izraženi opisno ili kroz skalu (npr. ocena zadovoljstva korisnika na anketi, nivo brenda u percepciji kupaca)</a:t>
            </a:r>
          </a:p>
          <a:p>
            <a:endParaRPr lang="en-US"/>
          </a:p>
        </p:txBody>
      </p:sp>
    </p:spTree>
    <p:extLst>
      <p:ext uri="{BB962C8B-B14F-4D97-AF65-F5344CB8AC3E}">
        <p14:creationId xmlns:p14="http://schemas.microsoft.com/office/powerpoint/2010/main" val="35621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A225D-1E63-4F3C-B6C2-2576443756E4}"/>
              </a:ext>
            </a:extLst>
          </p:cNvPr>
          <p:cNvSpPr>
            <a:spLocks noGrp="1"/>
          </p:cNvSpPr>
          <p:nvPr>
            <p:ph type="title"/>
          </p:nvPr>
        </p:nvSpPr>
        <p:spPr/>
        <p:txBody>
          <a:bodyPr/>
          <a:lstStyle/>
          <a:p>
            <a:r>
              <a:rPr lang="en-US" b="1"/>
              <a:t>Naprema funkcionalnoj oblasti:</a:t>
            </a:r>
            <a:br>
              <a:rPr lang="en-US" b="1"/>
            </a:br>
            <a:endParaRPr lang="en-US"/>
          </a:p>
        </p:txBody>
      </p:sp>
      <p:sp>
        <p:nvSpPr>
          <p:cNvPr id="3" name="Content Placeholder 2">
            <a:extLst>
              <a:ext uri="{FF2B5EF4-FFF2-40B4-BE49-F238E27FC236}">
                <a16:creationId xmlns:a16="http://schemas.microsoft.com/office/drawing/2014/main" id="{C69722AC-14A2-41AE-BF80-1AFEF937AE3C}"/>
              </a:ext>
            </a:extLst>
          </p:cNvPr>
          <p:cNvSpPr>
            <a:spLocks noGrp="1"/>
          </p:cNvSpPr>
          <p:nvPr>
            <p:ph idx="1"/>
          </p:nvPr>
        </p:nvSpPr>
        <p:spPr/>
        <p:txBody>
          <a:bodyPr>
            <a:normAutofit/>
          </a:bodyPr>
          <a:lstStyle/>
          <a:p>
            <a:r>
              <a:rPr lang="en-US" b="1"/>
              <a:t>Finansijski KPI</a:t>
            </a:r>
            <a:r>
              <a:rPr lang="en-US"/>
              <a:t> – profit, EBIT, ROI, marža dobiti.</a:t>
            </a:r>
          </a:p>
          <a:p>
            <a:r>
              <a:rPr lang="en-US" b="1"/>
              <a:t>Operativni KPI</a:t>
            </a:r>
            <a:r>
              <a:rPr lang="en-US"/>
              <a:t> – produktivnost, iskorišćenost kapaciteta, vreme ciklusa.</a:t>
            </a:r>
          </a:p>
          <a:p>
            <a:r>
              <a:rPr lang="en-US" b="1"/>
              <a:t>Marketinški KPI</a:t>
            </a:r>
            <a:r>
              <a:rPr lang="en-US"/>
              <a:t> – broj novih lead-ova, stopa konverzije, trošak po akviziciji kupca.</a:t>
            </a:r>
          </a:p>
          <a:p>
            <a:r>
              <a:rPr lang="en-US" b="1"/>
              <a:t>HR KPI</a:t>
            </a:r>
            <a:r>
              <a:rPr lang="en-US"/>
              <a:t> – fluktuacija zaposlenih, prosečno vreme popune radnog mesta, angažovanost zaposlenih.</a:t>
            </a:r>
          </a:p>
          <a:p>
            <a:r>
              <a:rPr lang="en-US" b="1"/>
              <a:t>KPI održivosti</a:t>
            </a:r>
            <a:r>
              <a:rPr lang="en-US"/>
              <a:t> – emisija CO₂ po jedinici proizvoda, potrošnja energije, reciklaža otpada.</a:t>
            </a:r>
          </a:p>
          <a:p>
            <a:endParaRPr lang="en-US"/>
          </a:p>
        </p:txBody>
      </p:sp>
    </p:spTree>
    <p:extLst>
      <p:ext uri="{BB962C8B-B14F-4D97-AF65-F5344CB8AC3E}">
        <p14:creationId xmlns:p14="http://schemas.microsoft.com/office/powerpoint/2010/main" val="100537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2553E-1B26-4382-8B9A-03D55CB9699C}"/>
              </a:ext>
            </a:extLst>
          </p:cNvPr>
          <p:cNvSpPr>
            <a:spLocks noGrp="1"/>
          </p:cNvSpPr>
          <p:nvPr>
            <p:ph type="title"/>
          </p:nvPr>
        </p:nvSpPr>
        <p:spPr/>
        <p:txBody>
          <a:bodyPr/>
          <a:lstStyle/>
          <a:p>
            <a:r>
              <a:rPr lang="en-US"/>
              <a:t>Neke od metoda za identifikaciju KPI</a:t>
            </a:r>
          </a:p>
        </p:txBody>
      </p:sp>
      <p:graphicFrame>
        <p:nvGraphicFramePr>
          <p:cNvPr id="4" name="Content Placeholder 3">
            <a:extLst>
              <a:ext uri="{FF2B5EF4-FFF2-40B4-BE49-F238E27FC236}">
                <a16:creationId xmlns:a16="http://schemas.microsoft.com/office/drawing/2014/main" id="{C57D6E0C-F328-4290-9D3F-14CB25B76CFB}"/>
              </a:ext>
            </a:extLst>
          </p:cNvPr>
          <p:cNvGraphicFramePr>
            <a:graphicFrameLocks noGrp="1"/>
          </p:cNvGraphicFramePr>
          <p:nvPr>
            <p:ph idx="1"/>
            <p:extLst>
              <p:ext uri="{D42A27DB-BD31-4B8C-83A1-F6EECF244321}">
                <p14:modId xmlns:p14="http://schemas.microsoft.com/office/powerpoint/2010/main" val="2906423239"/>
              </p:ext>
            </p:extLst>
          </p:nvPr>
        </p:nvGraphicFramePr>
        <p:xfrm>
          <a:off x="192505" y="1411706"/>
          <a:ext cx="11108121" cy="5446297"/>
        </p:xfrm>
        <a:graphic>
          <a:graphicData uri="http://schemas.openxmlformats.org/drawingml/2006/table">
            <a:tbl>
              <a:tblPr firstRow="1" firstCol="1" bandRow="1">
                <a:tableStyleId>{5C22544A-7EE6-4342-B048-85BDC9FD1C3A}</a:tableStyleId>
              </a:tblPr>
              <a:tblGrid>
                <a:gridCol w="3702707">
                  <a:extLst>
                    <a:ext uri="{9D8B030D-6E8A-4147-A177-3AD203B41FA5}">
                      <a16:colId xmlns:a16="http://schemas.microsoft.com/office/drawing/2014/main" val="1288320435"/>
                    </a:ext>
                  </a:extLst>
                </a:gridCol>
                <a:gridCol w="3702707">
                  <a:extLst>
                    <a:ext uri="{9D8B030D-6E8A-4147-A177-3AD203B41FA5}">
                      <a16:colId xmlns:a16="http://schemas.microsoft.com/office/drawing/2014/main" val="4016958697"/>
                    </a:ext>
                  </a:extLst>
                </a:gridCol>
                <a:gridCol w="3702707">
                  <a:extLst>
                    <a:ext uri="{9D8B030D-6E8A-4147-A177-3AD203B41FA5}">
                      <a16:colId xmlns:a16="http://schemas.microsoft.com/office/drawing/2014/main" val="1012026736"/>
                    </a:ext>
                  </a:extLst>
                </a:gridCol>
              </a:tblGrid>
              <a:tr h="231227">
                <a:tc>
                  <a:txBody>
                    <a:bodyPr/>
                    <a:lstStyle/>
                    <a:p>
                      <a:pPr algn="ctr">
                        <a:lnSpc>
                          <a:spcPct val="107000"/>
                        </a:lnSpc>
                        <a:spcAft>
                          <a:spcPts val="0"/>
                        </a:spcAft>
                      </a:pPr>
                      <a:r>
                        <a:rPr lang="en-US" sz="1400">
                          <a:effectLst/>
                        </a:rPr>
                        <a:t>Metoda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tc>
                  <a:txBody>
                    <a:bodyPr/>
                    <a:lstStyle/>
                    <a:p>
                      <a:pPr algn="ctr">
                        <a:lnSpc>
                          <a:spcPct val="107000"/>
                        </a:lnSpc>
                        <a:spcAft>
                          <a:spcPts val="0"/>
                        </a:spcAft>
                      </a:pPr>
                      <a:r>
                        <a:rPr lang="en-US" sz="1400">
                          <a:effectLst/>
                        </a:rPr>
                        <a:t>Kratko objašnjenje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tc>
                  <a:txBody>
                    <a:bodyPr/>
                    <a:lstStyle/>
                    <a:p>
                      <a:pPr algn="ctr">
                        <a:lnSpc>
                          <a:spcPct val="107000"/>
                        </a:lnSpc>
                        <a:spcAft>
                          <a:spcPts val="0"/>
                        </a:spcAft>
                      </a:pPr>
                      <a:r>
                        <a:rPr lang="en-US" sz="1400">
                          <a:effectLst/>
                        </a:rPr>
                        <a:t>Primer KPI-a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extLst>
                  <a:ext uri="{0D108BD9-81ED-4DB2-BD59-A6C34878D82A}">
                    <a16:rowId xmlns:a16="http://schemas.microsoft.com/office/drawing/2014/main" val="206393005"/>
                  </a:ext>
                </a:extLst>
              </a:tr>
              <a:tr h="715027">
                <a:tc>
                  <a:txBody>
                    <a:bodyPr/>
                    <a:lstStyle/>
                    <a:p>
                      <a:pPr>
                        <a:lnSpc>
                          <a:spcPct val="107000"/>
                        </a:lnSpc>
                        <a:spcAft>
                          <a:spcPts val="0"/>
                        </a:spcAft>
                      </a:pPr>
                      <a:r>
                        <a:rPr lang="en-US" sz="1400">
                          <a:effectLst/>
                        </a:rPr>
                        <a:t>Balanced Scorecard (BSC)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tc>
                  <a:txBody>
                    <a:bodyPr/>
                    <a:lstStyle/>
                    <a:p>
                      <a:pPr>
                        <a:lnSpc>
                          <a:spcPct val="107000"/>
                        </a:lnSpc>
                        <a:spcAft>
                          <a:spcPts val="0"/>
                        </a:spcAft>
                      </a:pPr>
                      <a:r>
                        <a:rPr lang="en-US" sz="1400">
                          <a:effectLst/>
                        </a:rPr>
                        <a:t>KPI se izvode iz četiri perspektive: finansijska, korisnička, interni procesi, učenje i razvoj; balansiraju vodeće i posledične pokazatelje.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tc>
                  <a:txBody>
                    <a:bodyPr/>
                    <a:lstStyle/>
                    <a:p>
                      <a:pPr>
                        <a:lnSpc>
                          <a:spcPct val="107000"/>
                        </a:lnSpc>
                        <a:spcAft>
                          <a:spcPts val="0"/>
                        </a:spcAft>
                      </a:pPr>
                      <a:r>
                        <a:rPr lang="en-US" sz="1400">
                          <a:effectLst/>
                        </a:rPr>
                        <a:t>Finansijska: EBIT marža; Korisnička: NPS (Net Promoter Score); Procesi: vreme ciklusa; Učenje: broj obuka po zaposlenom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extLst>
                  <a:ext uri="{0D108BD9-81ED-4DB2-BD59-A6C34878D82A}">
                    <a16:rowId xmlns:a16="http://schemas.microsoft.com/office/drawing/2014/main" val="2245181697"/>
                  </a:ext>
                </a:extLst>
              </a:tr>
              <a:tr h="473127">
                <a:tc>
                  <a:txBody>
                    <a:bodyPr/>
                    <a:lstStyle/>
                    <a:p>
                      <a:pPr>
                        <a:lnSpc>
                          <a:spcPct val="107000"/>
                        </a:lnSpc>
                        <a:spcAft>
                          <a:spcPts val="0"/>
                        </a:spcAft>
                      </a:pPr>
                      <a:r>
                        <a:rPr lang="en-US" sz="1400">
                          <a:effectLst/>
                        </a:rPr>
                        <a:t>Strategy Map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tc>
                  <a:txBody>
                    <a:bodyPr/>
                    <a:lstStyle/>
                    <a:p>
                      <a:pPr>
                        <a:lnSpc>
                          <a:spcPct val="107000"/>
                        </a:lnSpc>
                        <a:spcAft>
                          <a:spcPts val="0"/>
                        </a:spcAft>
                      </a:pPr>
                      <a:r>
                        <a:rPr lang="en-US" sz="1400">
                          <a:effectLst/>
                        </a:rPr>
                        <a:t>Vizuelno povezuje strateške ciljeve sa operativnim aktivnostima i od njih izvodi KPI.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tc>
                  <a:txBody>
                    <a:bodyPr/>
                    <a:lstStyle/>
                    <a:p>
                      <a:pPr>
                        <a:lnSpc>
                          <a:spcPct val="107000"/>
                        </a:lnSpc>
                        <a:spcAft>
                          <a:spcPts val="0"/>
                        </a:spcAft>
                      </a:pPr>
                      <a:r>
                        <a:rPr lang="en-US" sz="1400">
                          <a:effectLst/>
                        </a:rPr>
                        <a:t>Broj lansiranih novih proizvoda po godini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extLst>
                  <a:ext uri="{0D108BD9-81ED-4DB2-BD59-A6C34878D82A}">
                    <a16:rowId xmlns:a16="http://schemas.microsoft.com/office/drawing/2014/main" val="822040156"/>
                  </a:ext>
                </a:extLst>
              </a:tr>
              <a:tr h="473127">
                <a:tc>
                  <a:txBody>
                    <a:bodyPr/>
                    <a:lstStyle/>
                    <a:p>
                      <a:pPr>
                        <a:lnSpc>
                          <a:spcPct val="107000"/>
                        </a:lnSpc>
                        <a:spcAft>
                          <a:spcPts val="0"/>
                        </a:spcAft>
                      </a:pPr>
                      <a:r>
                        <a:rPr lang="en-US" sz="1400">
                          <a:effectLst/>
                        </a:rPr>
                        <a:t>SMART metodologija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tc>
                  <a:txBody>
                    <a:bodyPr/>
                    <a:lstStyle/>
                    <a:p>
                      <a:pPr>
                        <a:lnSpc>
                          <a:spcPct val="107000"/>
                        </a:lnSpc>
                        <a:spcAft>
                          <a:spcPts val="0"/>
                        </a:spcAft>
                      </a:pPr>
                      <a:r>
                        <a:rPr lang="en-US" sz="1400">
                          <a:effectLst/>
                        </a:rPr>
                        <a:t>Definisanje KPI koji su specifični, merljivi, dostižni, relevantni i vremenski ograničeni.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tc>
                  <a:txBody>
                    <a:bodyPr/>
                    <a:lstStyle/>
                    <a:p>
                      <a:pPr>
                        <a:lnSpc>
                          <a:spcPct val="107000"/>
                        </a:lnSpc>
                        <a:spcAft>
                          <a:spcPts val="0"/>
                        </a:spcAft>
                      </a:pPr>
                      <a:r>
                        <a:rPr lang="en-US" sz="1400">
                          <a:effectLst/>
                        </a:rPr>
                        <a:t>Povećanje prodaje za 10% u narednih 6 meseci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extLst>
                  <a:ext uri="{0D108BD9-81ED-4DB2-BD59-A6C34878D82A}">
                    <a16:rowId xmlns:a16="http://schemas.microsoft.com/office/drawing/2014/main" val="1149013362"/>
                  </a:ext>
                </a:extLst>
              </a:tr>
              <a:tr h="715027">
                <a:tc>
                  <a:txBody>
                    <a:bodyPr/>
                    <a:lstStyle/>
                    <a:p>
                      <a:pPr>
                        <a:lnSpc>
                          <a:spcPct val="107000"/>
                        </a:lnSpc>
                        <a:spcAft>
                          <a:spcPts val="0"/>
                        </a:spcAft>
                      </a:pPr>
                      <a:r>
                        <a:rPr lang="en-US" sz="1400">
                          <a:effectLst/>
                        </a:rPr>
                        <a:t>Benchmarking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tc>
                  <a:txBody>
                    <a:bodyPr/>
                    <a:lstStyle/>
                    <a:p>
                      <a:pPr>
                        <a:lnSpc>
                          <a:spcPct val="107000"/>
                        </a:lnSpc>
                        <a:spcAft>
                          <a:spcPts val="0"/>
                        </a:spcAft>
                      </a:pPr>
                      <a:r>
                        <a:rPr lang="en-US" sz="1400">
                          <a:effectLst/>
                        </a:rPr>
                        <a:t>Poređenje sa industrijskim liderima i standardima kako bi se odabrali KPI koji omogućavaju konkurentnost.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tc>
                  <a:txBody>
                    <a:bodyPr/>
                    <a:lstStyle/>
                    <a:p>
                      <a:pPr>
                        <a:lnSpc>
                          <a:spcPct val="107000"/>
                        </a:lnSpc>
                        <a:spcAft>
                          <a:spcPts val="0"/>
                        </a:spcAft>
                      </a:pPr>
                      <a:r>
                        <a:rPr lang="en-US" sz="1400">
                          <a:effectLst/>
                        </a:rPr>
                        <a:t>Produktivnost po zaposlenom; trošak po jedinici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extLst>
                  <a:ext uri="{0D108BD9-81ED-4DB2-BD59-A6C34878D82A}">
                    <a16:rowId xmlns:a16="http://schemas.microsoft.com/office/drawing/2014/main" val="3605931698"/>
                  </a:ext>
                </a:extLst>
              </a:tr>
              <a:tr h="473127">
                <a:tc>
                  <a:txBody>
                    <a:bodyPr/>
                    <a:lstStyle/>
                    <a:p>
                      <a:pPr>
                        <a:lnSpc>
                          <a:spcPct val="107000"/>
                        </a:lnSpc>
                        <a:spcAft>
                          <a:spcPts val="0"/>
                        </a:spcAft>
                      </a:pPr>
                      <a:r>
                        <a:rPr lang="en-US" sz="1400">
                          <a:effectLst/>
                        </a:rPr>
                        <a:t>Process Mapping / Value Stream Mapping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tc>
                  <a:txBody>
                    <a:bodyPr/>
                    <a:lstStyle/>
                    <a:p>
                      <a:pPr>
                        <a:lnSpc>
                          <a:spcPct val="107000"/>
                        </a:lnSpc>
                        <a:spcAft>
                          <a:spcPts val="0"/>
                        </a:spcAft>
                      </a:pPr>
                      <a:r>
                        <a:rPr lang="en-US" sz="1400">
                          <a:effectLst/>
                        </a:rPr>
                        <a:t>Analiza toka procesa kako bi se našle kritične tačke koje utiču na performanse.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tc>
                  <a:txBody>
                    <a:bodyPr/>
                    <a:lstStyle/>
                    <a:p>
                      <a:pPr>
                        <a:lnSpc>
                          <a:spcPct val="107000"/>
                        </a:lnSpc>
                        <a:spcAft>
                          <a:spcPts val="0"/>
                        </a:spcAft>
                      </a:pPr>
                      <a:r>
                        <a:rPr lang="en-US" sz="1400">
                          <a:effectLst/>
                        </a:rPr>
                        <a:t>Vreme obrade porudžbine; stopa defekata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extLst>
                  <a:ext uri="{0D108BD9-81ED-4DB2-BD59-A6C34878D82A}">
                    <a16:rowId xmlns:a16="http://schemas.microsoft.com/office/drawing/2014/main" val="508208841"/>
                  </a:ext>
                </a:extLst>
              </a:tr>
              <a:tr h="473127">
                <a:tc>
                  <a:txBody>
                    <a:bodyPr/>
                    <a:lstStyle/>
                    <a:p>
                      <a:pPr>
                        <a:lnSpc>
                          <a:spcPct val="107000"/>
                        </a:lnSpc>
                        <a:spcAft>
                          <a:spcPts val="0"/>
                        </a:spcAft>
                      </a:pPr>
                      <a:r>
                        <a:rPr lang="en-US" sz="1400">
                          <a:effectLst/>
                        </a:rPr>
                        <a:t>Critical Success Factors (CSF)</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tc>
                  <a:txBody>
                    <a:bodyPr/>
                    <a:lstStyle/>
                    <a:p>
                      <a:pPr>
                        <a:lnSpc>
                          <a:spcPct val="107000"/>
                        </a:lnSpc>
                        <a:spcAft>
                          <a:spcPts val="0"/>
                        </a:spcAft>
                      </a:pPr>
                      <a:r>
                        <a:rPr lang="en-US" sz="1400">
                          <a:effectLst/>
                        </a:rPr>
                        <a:t>Definisanje faktora presudnih za uspeh i izbor KPI koji ih mere.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tc>
                  <a:txBody>
                    <a:bodyPr/>
                    <a:lstStyle/>
                    <a:p>
                      <a:pPr>
                        <a:lnSpc>
                          <a:spcPct val="107000"/>
                        </a:lnSpc>
                        <a:spcAft>
                          <a:spcPts val="0"/>
                        </a:spcAft>
                      </a:pPr>
                      <a:r>
                        <a:rPr lang="en-US" sz="1400">
                          <a:effectLst/>
                        </a:rPr>
                        <a:t>Stopa zadovoljstva kupaca; isporuka na vreme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extLst>
                  <a:ext uri="{0D108BD9-81ED-4DB2-BD59-A6C34878D82A}">
                    <a16:rowId xmlns:a16="http://schemas.microsoft.com/office/drawing/2014/main" val="2031186744"/>
                  </a:ext>
                </a:extLst>
              </a:tr>
              <a:tr h="473127">
                <a:tc>
                  <a:txBody>
                    <a:bodyPr/>
                    <a:lstStyle/>
                    <a:p>
                      <a:pPr>
                        <a:lnSpc>
                          <a:spcPct val="107000"/>
                        </a:lnSpc>
                        <a:spcAft>
                          <a:spcPts val="0"/>
                        </a:spcAft>
                      </a:pPr>
                      <a:r>
                        <a:rPr lang="en-US" sz="1400">
                          <a:effectLst/>
                        </a:rPr>
                        <a:t>Pareto analiza (80/20)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tc>
                  <a:txBody>
                    <a:bodyPr/>
                    <a:lstStyle/>
                    <a:p>
                      <a:pPr>
                        <a:lnSpc>
                          <a:spcPct val="107000"/>
                        </a:lnSpc>
                        <a:spcAft>
                          <a:spcPts val="0"/>
                        </a:spcAft>
                      </a:pPr>
                      <a:r>
                        <a:rPr lang="en-US" sz="1400">
                          <a:effectLst/>
                        </a:rPr>
                        <a:t>Fokus na malom broju faktora koji daju najveći doprinos rezultatima.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tc>
                  <a:txBody>
                    <a:bodyPr/>
                    <a:lstStyle/>
                    <a:p>
                      <a:pPr>
                        <a:lnSpc>
                          <a:spcPct val="107000"/>
                        </a:lnSpc>
                        <a:spcAft>
                          <a:spcPts val="0"/>
                        </a:spcAft>
                      </a:pPr>
                      <a:r>
                        <a:rPr lang="en-US" sz="1400">
                          <a:effectLst/>
                        </a:rPr>
                        <a:t>5 glavnih uzroka zastoja u proizvodnji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extLst>
                  <a:ext uri="{0D108BD9-81ED-4DB2-BD59-A6C34878D82A}">
                    <a16:rowId xmlns:a16="http://schemas.microsoft.com/office/drawing/2014/main" val="2107510823"/>
                  </a:ext>
                </a:extLst>
              </a:tr>
              <a:tr h="473127">
                <a:tc>
                  <a:txBody>
                    <a:bodyPr/>
                    <a:lstStyle/>
                    <a:p>
                      <a:pPr>
                        <a:lnSpc>
                          <a:spcPct val="107000"/>
                        </a:lnSpc>
                        <a:spcAft>
                          <a:spcPts val="0"/>
                        </a:spcAft>
                      </a:pPr>
                      <a:r>
                        <a:rPr lang="en-US" sz="1400">
                          <a:effectLst/>
                        </a:rPr>
                        <a:t>Korelaciona analiza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tc>
                  <a:txBody>
                    <a:bodyPr/>
                    <a:lstStyle/>
                    <a:p>
                      <a:pPr>
                        <a:lnSpc>
                          <a:spcPct val="107000"/>
                        </a:lnSpc>
                        <a:spcAft>
                          <a:spcPts val="0"/>
                        </a:spcAft>
                      </a:pPr>
                      <a:r>
                        <a:rPr lang="en-US" sz="1400">
                          <a:effectLst/>
                        </a:rPr>
                        <a:t>Pronalaženje KPI čije promene najviše utiču na rezultate.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tc>
                  <a:txBody>
                    <a:bodyPr/>
                    <a:lstStyle/>
                    <a:p>
                      <a:pPr>
                        <a:lnSpc>
                          <a:spcPct val="107000"/>
                        </a:lnSpc>
                        <a:spcAft>
                          <a:spcPts val="0"/>
                        </a:spcAft>
                      </a:pPr>
                      <a:r>
                        <a:rPr lang="en-US" sz="1400">
                          <a:effectLst/>
                        </a:rPr>
                        <a:t>Povezanost vremena odziva podrške i zadovoljstva korisnika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extLst>
                  <a:ext uri="{0D108BD9-81ED-4DB2-BD59-A6C34878D82A}">
                    <a16:rowId xmlns:a16="http://schemas.microsoft.com/office/drawing/2014/main" val="722110621"/>
                  </a:ext>
                </a:extLst>
              </a:tr>
              <a:tr h="473127">
                <a:tc>
                  <a:txBody>
                    <a:bodyPr/>
                    <a:lstStyle/>
                    <a:p>
                      <a:pPr>
                        <a:lnSpc>
                          <a:spcPct val="107000"/>
                        </a:lnSpc>
                        <a:spcAft>
                          <a:spcPts val="0"/>
                        </a:spcAft>
                      </a:pPr>
                      <a:r>
                        <a:rPr lang="en-US" sz="1400">
                          <a:effectLst/>
                        </a:rPr>
                        <a:t>Regresiona analiza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tc>
                  <a:txBody>
                    <a:bodyPr/>
                    <a:lstStyle/>
                    <a:p>
                      <a:pPr>
                        <a:lnSpc>
                          <a:spcPct val="107000"/>
                        </a:lnSpc>
                        <a:spcAft>
                          <a:spcPts val="0"/>
                        </a:spcAft>
                      </a:pPr>
                      <a:r>
                        <a:rPr lang="en-US" sz="1400">
                          <a:effectLst/>
                        </a:rPr>
                        <a:t>Statistički model koji otkriva KPI najjače povezane sa ciljnim ishodom.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tc>
                  <a:txBody>
                    <a:bodyPr/>
                    <a:lstStyle/>
                    <a:p>
                      <a:pPr>
                        <a:lnSpc>
                          <a:spcPct val="107000"/>
                        </a:lnSpc>
                        <a:spcAft>
                          <a:spcPts val="0"/>
                        </a:spcAft>
                      </a:pPr>
                      <a:r>
                        <a:rPr lang="en-US" sz="1400">
                          <a:effectLst/>
                        </a:rPr>
                        <a:t>Uticaj marketinškog budžeta na rast prihoda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extLst>
                  <a:ext uri="{0D108BD9-81ED-4DB2-BD59-A6C34878D82A}">
                    <a16:rowId xmlns:a16="http://schemas.microsoft.com/office/drawing/2014/main" val="2035933339"/>
                  </a:ext>
                </a:extLst>
              </a:tr>
              <a:tr h="473127">
                <a:tc>
                  <a:txBody>
                    <a:bodyPr/>
                    <a:lstStyle/>
                    <a:p>
                      <a:pPr>
                        <a:lnSpc>
                          <a:spcPct val="107000"/>
                        </a:lnSpc>
                        <a:spcAft>
                          <a:spcPts val="0"/>
                        </a:spcAft>
                      </a:pPr>
                      <a:r>
                        <a:rPr lang="en-US" sz="1400">
                          <a:effectLst/>
                        </a:rPr>
                        <a:t>Radionice sa timovima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tc>
                  <a:txBody>
                    <a:bodyPr/>
                    <a:lstStyle/>
                    <a:p>
                      <a:pPr>
                        <a:lnSpc>
                          <a:spcPct val="107000"/>
                        </a:lnSpc>
                        <a:spcAft>
                          <a:spcPts val="0"/>
                        </a:spcAft>
                      </a:pPr>
                      <a:r>
                        <a:rPr lang="en-US" sz="1400">
                          <a:effectLst/>
                        </a:rPr>
                        <a:t>Grupno definisanje metrika na osnovu praktičnih iskustava i operativnih uvida.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tc>
                  <a:txBody>
                    <a:bodyPr/>
                    <a:lstStyle/>
                    <a:p>
                      <a:pPr>
                        <a:lnSpc>
                          <a:spcPct val="107000"/>
                        </a:lnSpc>
                        <a:spcAft>
                          <a:spcPts val="0"/>
                        </a:spcAft>
                      </a:pPr>
                      <a:r>
                        <a:rPr lang="en-US" sz="1400">
                          <a:effectLst/>
                        </a:rPr>
                        <a:t>Broj predloga za unapređenje procesa po zaposlenom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7886" marR="67886" marT="0" marB="0"/>
                </a:tc>
                <a:extLst>
                  <a:ext uri="{0D108BD9-81ED-4DB2-BD59-A6C34878D82A}">
                    <a16:rowId xmlns:a16="http://schemas.microsoft.com/office/drawing/2014/main" val="2525228561"/>
                  </a:ext>
                </a:extLst>
              </a:tr>
            </a:tbl>
          </a:graphicData>
        </a:graphic>
      </p:graphicFrame>
    </p:spTree>
    <p:extLst>
      <p:ext uri="{BB962C8B-B14F-4D97-AF65-F5344CB8AC3E}">
        <p14:creationId xmlns:p14="http://schemas.microsoft.com/office/powerpoint/2010/main" val="3283023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43AAA-D7A9-4D14-B27A-8143C63ED7EA}"/>
              </a:ext>
            </a:extLst>
          </p:cNvPr>
          <p:cNvSpPr>
            <a:spLocks noGrp="1"/>
          </p:cNvSpPr>
          <p:nvPr>
            <p:ph type="title"/>
          </p:nvPr>
        </p:nvSpPr>
        <p:spPr/>
        <p:txBody>
          <a:bodyPr/>
          <a:lstStyle/>
          <a:p>
            <a:r>
              <a:rPr lang="en-US"/>
              <a:t>SMART metodologija</a:t>
            </a:r>
          </a:p>
        </p:txBody>
      </p:sp>
      <p:sp>
        <p:nvSpPr>
          <p:cNvPr id="3" name="Content Placeholder 2">
            <a:extLst>
              <a:ext uri="{FF2B5EF4-FFF2-40B4-BE49-F238E27FC236}">
                <a16:creationId xmlns:a16="http://schemas.microsoft.com/office/drawing/2014/main" id="{8A06B262-E19C-4B21-BB1C-A312F1255F65}"/>
              </a:ext>
            </a:extLst>
          </p:cNvPr>
          <p:cNvSpPr>
            <a:spLocks noGrp="1"/>
          </p:cNvSpPr>
          <p:nvPr>
            <p:ph idx="1"/>
          </p:nvPr>
        </p:nvSpPr>
        <p:spPr/>
        <p:txBody>
          <a:bodyPr/>
          <a:lstStyle/>
          <a:p>
            <a:r>
              <a:rPr lang="en-US" b="1"/>
              <a:t>SMART metodologija</a:t>
            </a:r>
            <a:r>
              <a:rPr lang="en-US"/>
              <a:t> je okvir za definisanje ciljeva i KPI pokazatelja tako da budu jasni, merljivi i ostvarivi.</a:t>
            </a:r>
            <a:br>
              <a:rPr lang="en-US"/>
            </a:br>
            <a:r>
              <a:rPr lang="en-US"/>
              <a:t>Naziv dolazi od početnih slova pet kriterijuma:</a:t>
            </a:r>
          </a:p>
        </p:txBody>
      </p:sp>
      <p:graphicFrame>
        <p:nvGraphicFramePr>
          <p:cNvPr id="4" name="Table 3">
            <a:extLst>
              <a:ext uri="{FF2B5EF4-FFF2-40B4-BE49-F238E27FC236}">
                <a16:creationId xmlns:a16="http://schemas.microsoft.com/office/drawing/2014/main" id="{0D517FCD-7B46-4161-A5F7-76FD7B689D1A}"/>
              </a:ext>
            </a:extLst>
          </p:cNvPr>
          <p:cNvGraphicFramePr>
            <a:graphicFrameLocks noGrp="1"/>
          </p:cNvGraphicFramePr>
          <p:nvPr>
            <p:extLst>
              <p:ext uri="{D42A27DB-BD31-4B8C-83A1-F6EECF244321}">
                <p14:modId xmlns:p14="http://schemas.microsoft.com/office/powerpoint/2010/main" val="2043237304"/>
              </p:ext>
            </p:extLst>
          </p:nvPr>
        </p:nvGraphicFramePr>
        <p:xfrm>
          <a:off x="320842" y="3429000"/>
          <a:ext cx="11710738" cy="2907095"/>
        </p:xfrm>
        <a:graphic>
          <a:graphicData uri="http://schemas.openxmlformats.org/drawingml/2006/table">
            <a:tbl>
              <a:tblPr firstRow="1" firstCol="1" bandRow="1">
                <a:tableStyleId>{5C22544A-7EE6-4342-B048-85BDC9FD1C3A}</a:tableStyleId>
              </a:tblPr>
              <a:tblGrid>
                <a:gridCol w="1027257">
                  <a:extLst>
                    <a:ext uri="{9D8B030D-6E8A-4147-A177-3AD203B41FA5}">
                      <a16:colId xmlns:a16="http://schemas.microsoft.com/office/drawing/2014/main" val="3043825166"/>
                    </a:ext>
                  </a:extLst>
                </a:gridCol>
                <a:gridCol w="2280235">
                  <a:extLst>
                    <a:ext uri="{9D8B030D-6E8A-4147-A177-3AD203B41FA5}">
                      <a16:colId xmlns:a16="http://schemas.microsoft.com/office/drawing/2014/main" val="3419687350"/>
                    </a:ext>
                  </a:extLst>
                </a:gridCol>
                <a:gridCol w="3718950">
                  <a:extLst>
                    <a:ext uri="{9D8B030D-6E8A-4147-A177-3AD203B41FA5}">
                      <a16:colId xmlns:a16="http://schemas.microsoft.com/office/drawing/2014/main" val="2859186417"/>
                    </a:ext>
                  </a:extLst>
                </a:gridCol>
                <a:gridCol w="2342148">
                  <a:extLst>
                    <a:ext uri="{9D8B030D-6E8A-4147-A177-3AD203B41FA5}">
                      <a16:colId xmlns:a16="http://schemas.microsoft.com/office/drawing/2014/main" val="70213419"/>
                    </a:ext>
                  </a:extLst>
                </a:gridCol>
                <a:gridCol w="2342148">
                  <a:extLst>
                    <a:ext uri="{9D8B030D-6E8A-4147-A177-3AD203B41FA5}">
                      <a16:colId xmlns:a16="http://schemas.microsoft.com/office/drawing/2014/main" val="2958862433"/>
                    </a:ext>
                  </a:extLst>
                </a:gridCol>
              </a:tblGrid>
              <a:tr h="0">
                <a:tc>
                  <a:txBody>
                    <a:bodyPr/>
                    <a:lstStyle/>
                    <a:p>
                      <a:pPr algn="ctr">
                        <a:lnSpc>
                          <a:spcPct val="107000"/>
                        </a:lnSpc>
                        <a:spcAft>
                          <a:spcPts val="0"/>
                        </a:spcAft>
                      </a:pPr>
                      <a:r>
                        <a:rPr lang="en-US" sz="1400">
                          <a:effectLst/>
                        </a:rPr>
                        <a:t>Slovo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a:effectLst/>
                        </a:rPr>
                        <a:t>Značenje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a:effectLst/>
                        </a:rPr>
                        <a:t>Objašnjenje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a:effectLst/>
                        </a:rPr>
                        <a:t>Pitanja koja treba postaviti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a:effectLst/>
                        </a:rPr>
                        <a:t>Primer KPI-a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7572955"/>
                  </a:ext>
                </a:extLst>
              </a:tr>
              <a:tr h="0">
                <a:tc>
                  <a:txBody>
                    <a:bodyPr/>
                    <a:lstStyle/>
                    <a:p>
                      <a:pPr>
                        <a:lnSpc>
                          <a:spcPct val="107000"/>
                        </a:lnSpc>
                        <a:spcAft>
                          <a:spcPts val="0"/>
                        </a:spcAft>
                      </a:pPr>
                      <a:r>
                        <a:rPr lang="en-US" sz="1400">
                          <a:effectLst/>
                        </a:rPr>
                        <a: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Specific (Specifičan)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KPI mora biti jasno definisan, bez dvosmislenosti, fokusiran na tačno određenu oblast ili aktivnost.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Šta tačno merimo? Koji proces ili rezultat?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„Povećati mesečnu prodaju proizvoda 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2019934"/>
                  </a:ext>
                </a:extLst>
              </a:tr>
              <a:tr h="0">
                <a:tc>
                  <a:txBody>
                    <a:bodyPr/>
                    <a:lstStyle/>
                    <a:p>
                      <a:pPr>
                        <a:lnSpc>
                          <a:spcPct val="107000"/>
                        </a:lnSpc>
                        <a:spcAft>
                          <a:spcPts val="0"/>
                        </a:spcAft>
                      </a:pPr>
                      <a:r>
                        <a:rPr lang="en-US" sz="1400">
                          <a:effectLst/>
                        </a:rPr>
                        <a:t>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Measurable (Merljiv)</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Rezultat se mora kvantitativno ili kvalitativno izmeriti da bi se napredak pratio.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Kako ćemo znati da smo uspeli? Kojom metrikom pratimo?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„Prodaja proizvoda X povećana za 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500042"/>
                  </a:ext>
                </a:extLst>
              </a:tr>
              <a:tr h="0">
                <a:tc>
                  <a:txBody>
                    <a:bodyPr/>
                    <a:lstStyle/>
                    <a:p>
                      <a:pPr>
                        <a:lnSpc>
                          <a:spcPct val="107000"/>
                        </a:lnSpc>
                        <a:spcAft>
                          <a:spcPts val="0"/>
                        </a:spcAft>
                      </a:pPr>
                      <a:r>
                        <a:rPr lang="en-US" sz="1400">
                          <a:effectLst/>
                        </a:rPr>
                        <a:t>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Achievable (Dostižan)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Cilj treba da bude realno ostvariv, uz raspoložive resurse i vreme.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Da li imamo resurse, znanje i kapacitet da ovo postignemo?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„Povećati prodaju za 10% koristeći postojeći tim“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6222903"/>
                  </a:ext>
                </a:extLst>
              </a:tr>
              <a:tr h="0">
                <a:tc>
                  <a:txBody>
                    <a:bodyPr/>
                    <a:lstStyle/>
                    <a:p>
                      <a:pPr>
                        <a:lnSpc>
                          <a:spcPct val="107000"/>
                        </a:lnSpc>
                        <a:spcAft>
                          <a:spcPts val="0"/>
                        </a:spcAft>
                      </a:pPr>
                      <a:r>
                        <a:rPr lang="en-US" sz="1400">
                          <a:effectLst/>
                        </a:rPr>
                        <a:t>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Relevant (Relevantan)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KPI mora biti direktno povezan sa strateškim ciljevima organizacije.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Zašto je ovaj KPI važan? Pomaže li nam da ostvarimo širu strategiju?</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„Rast prodaje ključnog proizvoda koji donosi 40% prihoda“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1634481"/>
                  </a:ext>
                </a:extLst>
              </a:tr>
              <a:tr h="0">
                <a:tc>
                  <a:txBody>
                    <a:bodyPr/>
                    <a:lstStyle/>
                    <a:p>
                      <a:pPr>
                        <a:lnSpc>
                          <a:spcPct val="107000"/>
                        </a:lnSpc>
                        <a:spcAft>
                          <a:spcPts val="0"/>
                        </a:spcAft>
                      </a:pPr>
                      <a:r>
                        <a:rPr lang="en-US" sz="1400">
                          <a:effectLst/>
                        </a:rPr>
                        <a:t>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Time-bound (Vremenski ograničen)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KPI mora imati jasno definisan rok za ostvarenje.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Do kada ovo treba da bude završeno?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„Povećati prodaju proizvoda X za 10% u narednih 6 meseci“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7437080"/>
                  </a:ext>
                </a:extLst>
              </a:tr>
            </a:tbl>
          </a:graphicData>
        </a:graphic>
      </p:graphicFrame>
    </p:spTree>
    <p:extLst>
      <p:ext uri="{BB962C8B-B14F-4D97-AF65-F5344CB8AC3E}">
        <p14:creationId xmlns:p14="http://schemas.microsoft.com/office/powerpoint/2010/main" val="3275539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C5DA0-2A6E-4842-BC44-343B133E66A7}"/>
              </a:ext>
            </a:extLst>
          </p:cNvPr>
          <p:cNvSpPr>
            <a:spLocks noGrp="1"/>
          </p:cNvSpPr>
          <p:nvPr>
            <p:ph type="title"/>
          </p:nvPr>
        </p:nvSpPr>
        <p:spPr/>
        <p:txBody>
          <a:bodyPr/>
          <a:lstStyle/>
          <a:p>
            <a:r>
              <a:rPr lang="en-US"/>
              <a:t>Pra</a:t>
            </a:r>
            <a:r>
              <a:rPr lang="sr-Latn-RS"/>
              <a:t>ćenje performansi KPI-ova</a:t>
            </a:r>
            <a:endParaRPr lang="en-US"/>
          </a:p>
        </p:txBody>
      </p:sp>
      <p:sp>
        <p:nvSpPr>
          <p:cNvPr id="3" name="Content Placeholder 2">
            <a:extLst>
              <a:ext uri="{FF2B5EF4-FFF2-40B4-BE49-F238E27FC236}">
                <a16:creationId xmlns:a16="http://schemas.microsoft.com/office/drawing/2014/main" id="{E8BC7FE4-5F38-47D9-B56A-DC92E173ADB6}"/>
              </a:ext>
            </a:extLst>
          </p:cNvPr>
          <p:cNvSpPr>
            <a:spLocks noGrp="1"/>
          </p:cNvSpPr>
          <p:nvPr>
            <p:ph idx="1"/>
          </p:nvPr>
        </p:nvSpPr>
        <p:spPr/>
        <p:txBody>
          <a:bodyPr/>
          <a:lstStyle/>
          <a:p>
            <a:r>
              <a:rPr lang="en-US"/>
              <a:t>Upravljanje ključnim pokazateljima učinka (KPI) ne podrazumeva samo njihovo definisanje, već i postavljanje </a:t>
            </a:r>
            <a:r>
              <a:rPr lang="en-US" b="1"/>
              <a:t>pragova</a:t>
            </a:r>
            <a:r>
              <a:rPr lang="en-US"/>
              <a:t> (granica performansi) koji omogućavaju praćenje napretka i donošenje pravovremenih odluka.</a:t>
            </a:r>
            <a:br>
              <a:rPr lang="en-US"/>
            </a:br>
            <a:r>
              <a:rPr lang="en-US"/>
              <a:t>Četiri ključna pojma su: </a:t>
            </a:r>
            <a:endParaRPr lang="sr-Latn-RS"/>
          </a:p>
          <a:p>
            <a:r>
              <a:rPr lang="en-US"/>
              <a:t>polazna vrednost</a:t>
            </a:r>
            <a:r>
              <a:rPr lang="sr-Latn-RS"/>
              <a:t> - </a:t>
            </a:r>
            <a:r>
              <a:rPr lang="en-US" b="1"/>
              <a:t>Baseline</a:t>
            </a:r>
            <a:r>
              <a:rPr lang="en-US"/>
              <a:t>, </a:t>
            </a:r>
            <a:endParaRPr lang="sr-Latn-RS"/>
          </a:p>
          <a:p>
            <a:r>
              <a:rPr lang="en-US"/>
              <a:t>ciljna vrednost</a:t>
            </a:r>
            <a:r>
              <a:rPr lang="sr-Latn-RS"/>
              <a:t> - </a:t>
            </a:r>
            <a:r>
              <a:rPr lang="en-US" b="1"/>
              <a:t>Target</a:t>
            </a:r>
            <a:r>
              <a:rPr lang="en-US"/>
              <a:t>, </a:t>
            </a:r>
            <a:endParaRPr lang="sr-Latn-RS"/>
          </a:p>
          <a:p>
            <a:r>
              <a:rPr lang="en-US"/>
              <a:t>pragovi performans</a:t>
            </a:r>
            <a:r>
              <a:rPr lang="sr-Latn-RS"/>
              <a:t> - </a:t>
            </a:r>
            <a:r>
              <a:rPr lang="en-US" b="1"/>
              <a:t>Thresholds</a:t>
            </a:r>
            <a:r>
              <a:rPr lang="en-US"/>
              <a:t> i </a:t>
            </a:r>
            <a:endParaRPr lang="sr-Latn-RS"/>
          </a:p>
          <a:p>
            <a:r>
              <a:rPr lang="en-US"/>
              <a:t>ambiciozni cilj</a:t>
            </a:r>
            <a:r>
              <a:rPr lang="sr-Latn-RS"/>
              <a:t> - </a:t>
            </a:r>
            <a:r>
              <a:rPr lang="en-US" b="1"/>
              <a:t>Stretch Goal</a:t>
            </a:r>
            <a:r>
              <a:rPr lang="en-US"/>
              <a:t>.</a:t>
            </a:r>
          </a:p>
        </p:txBody>
      </p:sp>
    </p:spTree>
    <p:extLst>
      <p:ext uri="{BB962C8B-B14F-4D97-AF65-F5344CB8AC3E}">
        <p14:creationId xmlns:p14="http://schemas.microsoft.com/office/powerpoint/2010/main" val="3912989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038C25-EE56-407C-B11A-BEA4E83D0817}"/>
              </a:ext>
            </a:extLst>
          </p:cNvPr>
          <p:cNvSpPr>
            <a:spLocks noGrp="1"/>
          </p:cNvSpPr>
          <p:nvPr>
            <p:ph idx="1"/>
          </p:nvPr>
        </p:nvSpPr>
        <p:spPr>
          <a:xfrm>
            <a:off x="613611" y="141204"/>
            <a:ext cx="10515600" cy="6516270"/>
          </a:xfrm>
        </p:spPr>
        <p:txBody>
          <a:bodyPr>
            <a:normAutofit/>
          </a:bodyPr>
          <a:lstStyle/>
          <a:p>
            <a:pPr marL="0" indent="0">
              <a:buNone/>
            </a:pPr>
            <a:r>
              <a:rPr lang="sr-Latn-RS" b="1"/>
              <a:t>P</a:t>
            </a:r>
            <a:r>
              <a:rPr lang="en-US" b="1"/>
              <a:t>olazna vrednost</a:t>
            </a:r>
          </a:p>
          <a:p>
            <a:r>
              <a:rPr lang="sr-Latn-RS"/>
              <a:t>T</a:t>
            </a:r>
            <a:r>
              <a:rPr lang="en-US"/>
              <a:t>renutna vrednost KPI-a pre uvođenja nove inicijative ili promene.</a:t>
            </a:r>
            <a:r>
              <a:rPr lang="sr-Latn-RS"/>
              <a:t> S</a:t>
            </a:r>
            <a:r>
              <a:rPr lang="en-US"/>
              <a:t>luži kao referentna tačka za merenje napretka.</a:t>
            </a:r>
          </a:p>
          <a:p>
            <a:r>
              <a:rPr lang="en-US" b="1"/>
              <a:t>Primer:</a:t>
            </a:r>
            <a:r>
              <a:rPr lang="en-US"/>
              <a:t> Ako je prosečno vreme obrade porudžbine sada 5 dana, to je baseline.</a:t>
            </a:r>
          </a:p>
          <a:p>
            <a:r>
              <a:rPr lang="en-US" b="1"/>
              <a:t>Kako se utvrđuje:</a:t>
            </a:r>
            <a:r>
              <a:rPr lang="en-US"/>
              <a:t> merenjem postojećeg stanja iz istorijskih podataka ili proseka iz prethodnog perioda.</a:t>
            </a:r>
            <a:endParaRPr lang="sr-Latn-RS"/>
          </a:p>
          <a:p>
            <a:pPr marL="0" indent="0">
              <a:buNone/>
            </a:pPr>
            <a:r>
              <a:rPr lang="sr-Latn-RS" b="1"/>
              <a:t>C</a:t>
            </a:r>
            <a:r>
              <a:rPr lang="en-US" b="1"/>
              <a:t>iljna vrednost</a:t>
            </a:r>
          </a:p>
          <a:p>
            <a:r>
              <a:rPr lang="en-US"/>
              <a:t>vrednost KPI-a koju želimo postići u definisanom vremenskom roku.</a:t>
            </a:r>
            <a:r>
              <a:rPr lang="sr-Latn-RS"/>
              <a:t> D</a:t>
            </a:r>
            <a:r>
              <a:rPr lang="en-US"/>
              <a:t>aje jasan cilj za tim ili organizaciju.</a:t>
            </a:r>
          </a:p>
          <a:p>
            <a:r>
              <a:rPr lang="en-US" b="1"/>
              <a:t>Primer:</a:t>
            </a:r>
            <a:r>
              <a:rPr lang="en-US"/>
              <a:t> Smanjiti vreme obrade porudžbine sa 5 na 3 dana u narednih 6 meseci.</a:t>
            </a:r>
          </a:p>
          <a:p>
            <a:r>
              <a:rPr lang="en-US" b="1"/>
              <a:t>Kako se postavlja:</a:t>
            </a:r>
            <a:r>
              <a:rPr lang="en-US"/>
              <a:t> uzimajući u obzir SMART kriterijume, strateške prioritete i dostupne resurse.</a:t>
            </a:r>
          </a:p>
          <a:p>
            <a:endParaRPr lang="en-US"/>
          </a:p>
          <a:p>
            <a:endParaRPr lang="en-US"/>
          </a:p>
        </p:txBody>
      </p:sp>
    </p:spTree>
    <p:extLst>
      <p:ext uri="{BB962C8B-B14F-4D97-AF65-F5344CB8AC3E}">
        <p14:creationId xmlns:p14="http://schemas.microsoft.com/office/powerpoint/2010/main" val="539515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53CF76-DB9B-42B5-B427-980BE018B4EA}"/>
              </a:ext>
            </a:extLst>
          </p:cNvPr>
          <p:cNvSpPr>
            <a:spLocks noGrp="1"/>
          </p:cNvSpPr>
          <p:nvPr>
            <p:ph idx="1"/>
          </p:nvPr>
        </p:nvSpPr>
        <p:spPr/>
        <p:txBody>
          <a:bodyPr>
            <a:normAutofit lnSpcReduction="10000"/>
          </a:bodyPr>
          <a:lstStyle/>
          <a:p>
            <a:pPr marL="0" indent="0">
              <a:buNone/>
            </a:pPr>
            <a:r>
              <a:rPr lang="sr-Latn-RS" b="1"/>
              <a:t>P</a:t>
            </a:r>
            <a:r>
              <a:rPr lang="en-US" b="1"/>
              <a:t>ragovi performansi</a:t>
            </a:r>
          </a:p>
          <a:p>
            <a:r>
              <a:rPr lang="en-US" b="1"/>
              <a:t>Definicija:</a:t>
            </a:r>
            <a:r>
              <a:rPr lang="en-US"/>
              <a:t> unapred definisani nivoi koji signaliziraju različite zone uspešnosti KPI-a.</a:t>
            </a:r>
          </a:p>
          <a:p>
            <a:r>
              <a:rPr lang="en-US" b="1"/>
              <a:t>Tipično se postavlja u 3 zone:</a:t>
            </a:r>
            <a:endParaRPr lang="en-US"/>
          </a:p>
          <a:p>
            <a:pPr lvl="1"/>
            <a:r>
              <a:rPr lang="en-US" b="1"/>
              <a:t>Crvena zona (ispod minimalnog standarda)</a:t>
            </a:r>
            <a:r>
              <a:rPr lang="en-US"/>
              <a:t> – Performanse ispod prihvatljivog nivoa.</a:t>
            </a:r>
          </a:p>
          <a:p>
            <a:pPr lvl="2"/>
            <a:r>
              <a:rPr lang="en-US"/>
              <a:t>Primer: &gt; 5 dana obrade porudžbine.</a:t>
            </a:r>
          </a:p>
          <a:p>
            <a:pPr lvl="1"/>
            <a:r>
              <a:rPr lang="en-US" b="1"/>
              <a:t>Žuta zona (prihvatljivo, ali ispod cilja)</a:t>
            </a:r>
            <a:r>
              <a:rPr lang="en-US"/>
              <a:t> – Rezultat je blizu cilja, ali još ima prostora za poboljšanje.</a:t>
            </a:r>
          </a:p>
          <a:p>
            <a:pPr lvl="2"/>
            <a:r>
              <a:rPr lang="en-US"/>
              <a:t>Primer: 3–5 dana obrade.</a:t>
            </a:r>
          </a:p>
          <a:p>
            <a:pPr lvl="1"/>
            <a:r>
              <a:rPr lang="en-US" b="1"/>
              <a:t>Zelena zona (cilj ili više)</a:t>
            </a:r>
            <a:r>
              <a:rPr lang="en-US"/>
              <a:t> – Performanse na ili iznad targeta.</a:t>
            </a:r>
          </a:p>
          <a:p>
            <a:pPr lvl="2"/>
            <a:r>
              <a:rPr lang="en-US"/>
              <a:t>Primer: ≤ 3 dana obrade.</a:t>
            </a:r>
          </a:p>
          <a:p>
            <a:endParaRPr lang="en-US"/>
          </a:p>
        </p:txBody>
      </p:sp>
    </p:spTree>
    <p:extLst>
      <p:ext uri="{BB962C8B-B14F-4D97-AF65-F5344CB8AC3E}">
        <p14:creationId xmlns:p14="http://schemas.microsoft.com/office/powerpoint/2010/main" val="2368455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42CE2C-533B-411B-9728-3ADDB325250A}"/>
              </a:ext>
            </a:extLst>
          </p:cNvPr>
          <p:cNvSpPr>
            <a:spLocks noGrp="1"/>
          </p:cNvSpPr>
          <p:nvPr>
            <p:ph idx="1"/>
          </p:nvPr>
        </p:nvSpPr>
        <p:spPr/>
        <p:txBody>
          <a:bodyPr/>
          <a:lstStyle/>
          <a:p>
            <a:pPr marL="0" indent="0">
              <a:buNone/>
            </a:pPr>
            <a:r>
              <a:rPr lang="sr-Latn-RS" b="1"/>
              <a:t>A</a:t>
            </a:r>
            <a:r>
              <a:rPr lang="en-US" b="1"/>
              <a:t>mbiciozni cilj</a:t>
            </a:r>
          </a:p>
          <a:p>
            <a:r>
              <a:rPr lang="en-US" b="1"/>
              <a:t>Definicija:</a:t>
            </a:r>
            <a:r>
              <a:rPr lang="en-US"/>
              <a:t> nivo performansi koji prevazilazi target i predstavlja „odličan“ rezultat.</a:t>
            </a:r>
          </a:p>
          <a:p>
            <a:r>
              <a:rPr lang="en-US" b="1"/>
              <a:t>Primer:</a:t>
            </a:r>
            <a:r>
              <a:rPr lang="en-US"/>
              <a:t> Smanjiti vreme obrade porudžbine na 2 dana ili manje.</a:t>
            </a:r>
          </a:p>
          <a:p>
            <a:r>
              <a:rPr lang="en-US" b="1"/>
              <a:t>Svrha:</a:t>
            </a:r>
            <a:r>
              <a:rPr lang="en-US"/>
              <a:t> motiviše tim da ide iznad minimalnog očekivanja</a:t>
            </a:r>
          </a:p>
          <a:p>
            <a:endParaRPr lang="en-US"/>
          </a:p>
        </p:txBody>
      </p:sp>
    </p:spTree>
    <p:extLst>
      <p:ext uri="{BB962C8B-B14F-4D97-AF65-F5344CB8AC3E}">
        <p14:creationId xmlns:p14="http://schemas.microsoft.com/office/powerpoint/2010/main" val="2959397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1705E-69C6-4B24-9059-24B09F5AF1AA}"/>
              </a:ext>
            </a:extLst>
          </p:cNvPr>
          <p:cNvSpPr>
            <a:spLocks noGrp="1"/>
          </p:cNvSpPr>
          <p:nvPr>
            <p:ph type="title"/>
          </p:nvPr>
        </p:nvSpPr>
        <p:spPr/>
        <p:txBody>
          <a:bodyPr/>
          <a:lstStyle/>
          <a:p>
            <a:r>
              <a:rPr lang="en-US" b="1"/>
              <a:t>Vizuelizacija pragova</a:t>
            </a:r>
            <a:br>
              <a:rPr lang="en-US" b="1"/>
            </a:br>
            <a:endParaRPr lang="en-US"/>
          </a:p>
        </p:txBody>
      </p:sp>
      <p:sp>
        <p:nvSpPr>
          <p:cNvPr id="3" name="Content Placeholder 2">
            <a:extLst>
              <a:ext uri="{FF2B5EF4-FFF2-40B4-BE49-F238E27FC236}">
                <a16:creationId xmlns:a16="http://schemas.microsoft.com/office/drawing/2014/main" id="{8555EB55-2737-4AD1-9D2E-3F1334BBB8B6}"/>
              </a:ext>
            </a:extLst>
          </p:cNvPr>
          <p:cNvSpPr>
            <a:spLocks noGrp="1"/>
          </p:cNvSpPr>
          <p:nvPr>
            <p:ph idx="1"/>
          </p:nvPr>
        </p:nvSpPr>
        <p:spPr/>
        <p:txBody>
          <a:bodyPr/>
          <a:lstStyle/>
          <a:p>
            <a:pPr marL="0" indent="0">
              <a:buNone/>
            </a:pPr>
            <a:r>
              <a:rPr lang="en-US"/>
              <a:t>U praksi se često koristi </a:t>
            </a:r>
            <a:r>
              <a:rPr lang="en-US" b="1"/>
              <a:t>traffic light sistem</a:t>
            </a:r>
            <a:r>
              <a:rPr lang="en-US"/>
              <a:t>:</a:t>
            </a:r>
            <a:endParaRPr lang="sr-Latn-RS"/>
          </a:p>
          <a:p>
            <a:pPr marL="0" indent="0">
              <a:buNone/>
            </a:pPr>
            <a:endParaRPr lang="en-US"/>
          </a:p>
          <a:p>
            <a:endParaRPr lang="en-US"/>
          </a:p>
        </p:txBody>
      </p:sp>
      <p:pic>
        <p:nvPicPr>
          <p:cNvPr id="4" name="Picture 3">
            <a:extLst>
              <a:ext uri="{FF2B5EF4-FFF2-40B4-BE49-F238E27FC236}">
                <a16:creationId xmlns:a16="http://schemas.microsoft.com/office/drawing/2014/main" id="{245F6998-68A8-4862-A2A9-447F65433C31}"/>
              </a:ext>
            </a:extLst>
          </p:cNvPr>
          <p:cNvPicPr>
            <a:picLocks noChangeAspect="1"/>
          </p:cNvPicPr>
          <p:nvPr/>
        </p:nvPicPr>
        <p:blipFill>
          <a:blip r:embed="rId2"/>
          <a:stretch>
            <a:fillRect/>
          </a:stretch>
        </p:blipFill>
        <p:spPr>
          <a:xfrm>
            <a:off x="1143497" y="2408907"/>
            <a:ext cx="7014189" cy="2040185"/>
          </a:xfrm>
          <a:prstGeom prst="rect">
            <a:avLst/>
          </a:prstGeom>
        </p:spPr>
      </p:pic>
    </p:spTree>
    <p:extLst>
      <p:ext uri="{BB962C8B-B14F-4D97-AF65-F5344CB8AC3E}">
        <p14:creationId xmlns:p14="http://schemas.microsoft.com/office/powerpoint/2010/main" val="622634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0F7372-76A6-4F1F-8BD9-3BD2F3D140AF}"/>
              </a:ext>
            </a:extLst>
          </p:cNvPr>
          <p:cNvSpPr>
            <a:spLocks noGrp="1"/>
          </p:cNvSpPr>
          <p:nvPr>
            <p:ph idx="1"/>
          </p:nvPr>
        </p:nvSpPr>
        <p:spPr>
          <a:xfrm>
            <a:off x="838200" y="240632"/>
            <a:ext cx="10515600" cy="5936331"/>
          </a:xfrm>
        </p:spPr>
        <p:txBody>
          <a:bodyPr>
            <a:normAutofit fontScale="92500" lnSpcReduction="10000"/>
          </a:bodyPr>
          <a:lstStyle/>
          <a:p>
            <a:r>
              <a:rPr lang="en-US"/>
              <a:t>Najčešće se koristi metod tri boje, crvene, žute i zelene koje predstavljaju pragove tolerancije.</a:t>
            </a:r>
            <a:endParaRPr lang="sr-Latn-RS"/>
          </a:p>
          <a:p>
            <a:endParaRPr lang="sr-Latn-RS"/>
          </a:p>
          <a:p>
            <a:endParaRPr lang="sr-Latn-RS"/>
          </a:p>
          <a:p>
            <a:endParaRPr lang="sr-Latn-RS"/>
          </a:p>
          <a:p>
            <a:pPr>
              <a:buNone/>
            </a:pPr>
            <a:r>
              <a:rPr lang="en-US"/>
              <a:t>Nekada je potrebno imati više od tri opega pa se tada može koristiti sledeci model:</a:t>
            </a:r>
            <a:endParaRPr lang="sr-Latn-RS"/>
          </a:p>
          <a:p>
            <a:pPr>
              <a:buNone/>
            </a:pPr>
            <a:endParaRPr lang="sr-Latn-RS"/>
          </a:p>
          <a:p>
            <a:pPr>
              <a:buNone/>
            </a:pPr>
            <a:endParaRPr lang="sr-Latn-RS"/>
          </a:p>
          <a:p>
            <a:pPr>
              <a:buNone/>
            </a:pPr>
            <a:endParaRPr lang="sr-Latn-RS"/>
          </a:p>
          <a:p>
            <a:pPr>
              <a:buNone/>
            </a:pPr>
            <a:r>
              <a:rPr lang="en-US"/>
              <a:t>Nekada je neprihvatljivo da KPI bude bilo iznad ili ispod određene vrednosti. Tada se koristi crveno– zeleno - crveni model:</a:t>
            </a:r>
          </a:p>
          <a:p>
            <a:pPr>
              <a:buNone/>
            </a:pPr>
            <a:endParaRPr lang="en-US"/>
          </a:p>
          <a:p>
            <a:pPr>
              <a:buNone/>
            </a:pPr>
            <a:r>
              <a:rPr lang="en-US"/>
              <a:t> </a:t>
            </a:r>
          </a:p>
          <a:p>
            <a:endParaRPr lang="en-US"/>
          </a:p>
          <a:p>
            <a:endParaRPr lang="en-US"/>
          </a:p>
        </p:txBody>
      </p:sp>
      <p:pic>
        <p:nvPicPr>
          <p:cNvPr id="4" name="Picture 2">
            <a:extLst>
              <a:ext uri="{FF2B5EF4-FFF2-40B4-BE49-F238E27FC236}">
                <a16:creationId xmlns:a16="http://schemas.microsoft.com/office/drawing/2014/main" id="{27326772-DB1E-482B-B118-BBD4D79B4519}"/>
              </a:ext>
            </a:extLst>
          </p:cNvPr>
          <p:cNvPicPr>
            <a:picLocks noChangeAspect="1" noChangeArrowheads="1"/>
          </p:cNvPicPr>
          <p:nvPr/>
        </p:nvPicPr>
        <p:blipFill>
          <a:blip r:embed="rId2"/>
          <a:srcRect/>
          <a:stretch>
            <a:fillRect/>
          </a:stretch>
        </p:blipFill>
        <p:spPr bwMode="auto">
          <a:xfrm>
            <a:off x="3084763" y="1082695"/>
            <a:ext cx="4445000" cy="1257300"/>
          </a:xfrm>
          <a:prstGeom prst="rect">
            <a:avLst/>
          </a:prstGeom>
          <a:noFill/>
          <a:ln w="9525">
            <a:noFill/>
            <a:miter lim="800000"/>
            <a:headEnd/>
            <a:tailEnd/>
          </a:ln>
        </p:spPr>
      </p:pic>
      <p:pic>
        <p:nvPicPr>
          <p:cNvPr id="5" name="Picture 4">
            <a:extLst>
              <a:ext uri="{FF2B5EF4-FFF2-40B4-BE49-F238E27FC236}">
                <a16:creationId xmlns:a16="http://schemas.microsoft.com/office/drawing/2014/main" id="{69CD535B-43A6-4E49-BDF7-91D35A261F4B}"/>
              </a:ext>
            </a:extLst>
          </p:cNvPr>
          <p:cNvPicPr>
            <a:picLocks noChangeAspect="1" noChangeArrowheads="1"/>
          </p:cNvPicPr>
          <p:nvPr/>
        </p:nvPicPr>
        <p:blipFill>
          <a:blip r:embed="rId3"/>
          <a:srcRect/>
          <a:stretch>
            <a:fillRect/>
          </a:stretch>
        </p:blipFill>
        <p:spPr bwMode="auto">
          <a:xfrm>
            <a:off x="3040313" y="2994829"/>
            <a:ext cx="4356100" cy="1270000"/>
          </a:xfrm>
          <a:prstGeom prst="rect">
            <a:avLst/>
          </a:prstGeom>
          <a:noFill/>
          <a:ln w="9525">
            <a:noFill/>
            <a:miter lim="800000"/>
            <a:headEnd/>
            <a:tailEnd/>
          </a:ln>
        </p:spPr>
      </p:pic>
      <p:pic>
        <p:nvPicPr>
          <p:cNvPr id="7" name="Picture 3">
            <a:extLst>
              <a:ext uri="{FF2B5EF4-FFF2-40B4-BE49-F238E27FC236}">
                <a16:creationId xmlns:a16="http://schemas.microsoft.com/office/drawing/2014/main" id="{E452DEB9-05DA-4173-B2CF-F6971C88F2A7}"/>
              </a:ext>
            </a:extLst>
          </p:cNvPr>
          <p:cNvPicPr>
            <a:picLocks noChangeAspect="1" noChangeArrowheads="1"/>
          </p:cNvPicPr>
          <p:nvPr/>
        </p:nvPicPr>
        <p:blipFill>
          <a:blip r:embed="rId4"/>
          <a:srcRect/>
          <a:stretch>
            <a:fillRect/>
          </a:stretch>
        </p:blipFill>
        <p:spPr bwMode="auto">
          <a:xfrm>
            <a:off x="3084763" y="5222715"/>
            <a:ext cx="4394200" cy="1219200"/>
          </a:xfrm>
          <a:prstGeom prst="rect">
            <a:avLst/>
          </a:prstGeom>
          <a:noFill/>
          <a:ln w="9525">
            <a:noFill/>
            <a:miter lim="800000"/>
            <a:headEnd/>
            <a:tailEnd/>
          </a:ln>
        </p:spPr>
      </p:pic>
    </p:spTree>
    <p:extLst>
      <p:ext uri="{BB962C8B-B14F-4D97-AF65-F5344CB8AC3E}">
        <p14:creationId xmlns:p14="http://schemas.microsoft.com/office/powerpoint/2010/main" val="400522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ABDF7-476F-4335-B5C0-2787BB45DCA2}"/>
              </a:ext>
            </a:extLst>
          </p:cNvPr>
          <p:cNvSpPr>
            <a:spLocks noGrp="1"/>
          </p:cNvSpPr>
          <p:nvPr>
            <p:ph type="title"/>
          </p:nvPr>
        </p:nvSpPr>
        <p:spPr/>
        <p:txBody>
          <a:bodyPr/>
          <a:lstStyle/>
          <a:p>
            <a:r>
              <a:rPr lang="en-US"/>
              <a:t>Mere performansi</a:t>
            </a:r>
          </a:p>
        </p:txBody>
      </p:sp>
      <p:sp>
        <p:nvSpPr>
          <p:cNvPr id="3" name="Content Placeholder 2">
            <a:extLst>
              <a:ext uri="{FF2B5EF4-FFF2-40B4-BE49-F238E27FC236}">
                <a16:creationId xmlns:a16="http://schemas.microsoft.com/office/drawing/2014/main" id="{E3CC1AC8-0CAA-463D-975F-2B141807DA3B}"/>
              </a:ext>
            </a:extLst>
          </p:cNvPr>
          <p:cNvSpPr>
            <a:spLocks noGrp="1"/>
          </p:cNvSpPr>
          <p:nvPr>
            <p:ph idx="1"/>
          </p:nvPr>
        </p:nvSpPr>
        <p:spPr/>
        <p:txBody>
          <a:bodyPr/>
          <a:lstStyle/>
          <a:p>
            <a:pPr marL="0" lvl="0" indent="0" fontAlgn="base">
              <a:lnSpc>
                <a:spcPct val="100000"/>
              </a:lnSpc>
              <a:spcBef>
                <a:spcPct val="0"/>
              </a:spcBef>
              <a:spcAft>
                <a:spcPct val="0"/>
              </a:spcAft>
              <a:buNone/>
            </a:pPr>
            <a:r>
              <a:rPr lang="en-US" u="sng">
                <a:ea typeface="Times New Roman" pitchFamily="18" charset="0"/>
                <a:cs typeface="Times New Roman" pitchFamily="18" charset="0"/>
              </a:rPr>
              <a:t>Postoje četiri tipa mera performans</a:t>
            </a:r>
            <a:r>
              <a:rPr lang="en-US">
                <a:ea typeface="Times New Roman" pitchFamily="18" charset="0"/>
                <a:cs typeface="Times New Roman" pitchFamily="18" charset="0"/>
              </a:rPr>
              <a:t>i:</a:t>
            </a:r>
          </a:p>
          <a:p>
            <a:pPr marL="0" lvl="0" indent="0" fontAlgn="base">
              <a:lnSpc>
                <a:spcPct val="100000"/>
              </a:lnSpc>
              <a:spcBef>
                <a:spcPct val="0"/>
              </a:spcBef>
              <a:spcAft>
                <a:spcPct val="0"/>
              </a:spcAft>
              <a:buNone/>
            </a:pPr>
            <a:endParaRPr lang="en-US" sz="1100">
              <a:cs typeface="Arial" pitchFamily="34" charset="0"/>
            </a:endParaRPr>
          </a:p>
          <a:p>
            <a:pPr marL="0" lvl="0" indent="0" eaLnBrk="0" fontAlgn="base" hangingPunct="0">
              <a:lnSpc>
                <a:spcPct val="100000"/>
              </a:lnSpc>
              <a:spcBef>
                <a:spcPct val="0"/>
              </a:spcBef>
              <a:spcAft>
                <a:spcPct val="0"/>
              </a:spcAft>
              <a:buNone/>
            </a:pPr>
            <a:r>
              <a:rPr lang="en-US">
                <a:ea typeface="Times New Roman" pitchFamily="18" charset="0"/>
                <a:cs typeface="Times New Roman" pitchFamily="18" charset="0"/>
              </a:rPr>
              <a:t>● Ključni indikatori rezultata – </a:t>
            </a:r>
            <a:r>
              <a:rPr lang="sr-Latn-RS">
                <a:ea typeface="Times New Roman" pitchFamily="18" charset="0"/>
                <a:cs typeface="Times New Roman" pitchFamily="18" charset="0"/>
              </a:rPr>
              <a:t>KIR, </a:t>
            </a:r>
            <a:r>
              <a:rPr lang="en-US">
                <a:ea typeface="Times New Roman" pitchFamily="18" charset="0"/>
                <a:cs typeface="Times New Roman" pitchFamily="18" charset="0"/>
              </a:rPr>
              <a:t>pokazuju šta ste uradili sa gledišta ključnih faktora uspeha,</a:t>
            </a:r>
            <a:endParaRPr lang="en-US" sz="2400">
              <a:ea typeface="Calibri" pitchFamily="34" charset="0"/>
              <a:cs typeface="Times New Roman" pitchFamily="18" charset="0"/>
            </a:endParaRPr>
          </a:p>
          <a:p>
            <a:pPr marL="0" lvl="0" indent="0" eaLnBrk="0" fontAlgn="base" hangingPunct="0">
              <a:lnSpc>
                <a:spcPct val="100000"/>
              </a:lnSpc>
              <a:spcBef>
                <a:spcPct val="0"/>
              </a:spcBef>
              <a:spcAft>
                <a:spcPct val="0"/>
              </a:spcAft>
              <a:buNone/>
            </a:pPr>
            <a:r>
              <a:rPr lang="en-US">
                <a:ea typeface="Times New Roman" pitchFamily="18" charset="0"/>
                <a:cs typeface="Times New Roman" pitchFamily="18" charset="0"/>
              </a:rPr>
              <a:t>● Indikatori rezultata – </a:t>
            </a:r>
            <a:r>
              <a:rPr lang="sr-Latn-RS">
                <a:ea typeface="Times New Roman" pitchFamily="18" charset="0"/>
                <a:cs typeface="Times New Roman" pitchFamily="18" charset="0"/>
              </a:rPr>
              <a:t>IR, </a:t>
            </a:r>
            <a:r>
              <a:rPr lang="en-US">
                <a:ea typeface="Times New Roman" pitchFamily="18" charset="0"/>
                <a:cs typeface="Times New Roman" pitchFamily="18" charset="0"/>
              </a:rPr>
              <a:t>pokazuju kako ste radili,</a:t>
            </a:r>
            <a:endParaRPr lang="en-US" sz="1100">
              <a:cs typeface="Arial" pitchFamily="34" charset="0"/>
            </a:endParaRPr>
          </a:p>
          <a:p>
            <a:pPr marL="0" lvl="0" indent="0" eaLnBrk="0" fontAlgn="base" hangingPunct="0">
              <a:lnSpc>
                <a:spcPct val="100000"/>
              </a:lnSpc>
              <a:spcBef>
                <a:spcPct val="0"/>
              </a:spcBef>
              <a:spcAft>
                <a:spcPct val="0"/>
              </a:spcAft>
              <a:buNone/>
            </a:pPr>
            <a:r>
              <a:rPr lang="en-US">
                <a:ea typeface="Times New Roman" pitchFamily="18" charset="0"/>
                <a:cs typeface="Times New Roman" pitchFamily="18" charset="0"/>
              </a:rPr>
              <a:t>● Indikatori performansi – </a:t>
            </a:r>
            <a:r>
              <a:rPr lang="sr-Latn-RS">
                <a:ea typeface="Times New Roman" pitchFamily="18" charset="0"/>
                <a:cs typeface="Times New Roman" pitchFamily="18" charset="0"/>
              </a:rPr>
              <a:t>IP, </a:t>
            </a:r>
            <a:r>
              <a:rPr lang="en-US">
                <a:ea typeface="Times New Roman" pitchFamily="18" charset="0"/>
                <a:cs typeface="Times New Roman" pitchFamily="18" charset="0"/>
              </a:rPr>
              <a:t>pokazuju šta da radite,</a:t>
            </a:r>
            <a:endParaRPr lang="en-US" sz="1100">
              <a:cs typeface="Arial" pitchFamily="34" charset="0"/>
            </a:endParaRPr>
          </a:p>
          <a:p>
            <a:pPr marL="0" lvl="0" indent="0" eaLnBrk="0" fontAlgn="base" hangingPunct="0">
              <a:lnSpc>
                <a:spcPct val="100000"/>
              </a:lnSpc>
              <a:spcBef>
                <a:spcPct val="0"/>
              </a:spcBef>
              <a:spcAft>
                <a:spcPct val="0"/>
              </a:spcAft>
              <a:buNone/>
            </a:pPr>
            <a:r>
              <a:rPr lang="en-US">
                <a:ea typeface="Times New Roman" pitchFamily="18" charset="0"/>
                <a:cs typeface="Times New Roman" pitchFamily="18" charset="0"/>
              </a:rPr>
              <a:t>● Ključni indikatori performansi – </a:t>
            </a:r>
            <a:r>
              <a:rPr lang="sr-Latn-RS">
                <a:ea typeface="Times New Roman" pitchFamily="18" charset="0"/>
                <a:cs typeface="Times New Roman" pitchFamily="18" charset="0"/>
              </a:rPr>
              <a:t>KPI, </a:t>
            </a:r>
            <a:r>
              <a:rPr lang="en-US">
                <a:ea typeface="Times New Roman" pitchFamily="18" charset="0"/>
                <a:cs typeface="Times New Roman" pitchFamily="18" charset="0"/>
              </a:rPr>
              <a:t>pokazuju šta da radite kako biste drastično povećali učinak. Mnoge mere performansi korišćene u preduzećima su uglavnom neprikladan miks ova četiri tipa.</a:t>
            </a:r>
            <a:endParaRPr lang="en-US" sz="4000">
              <a:cs typeface="Arial" pitchFamily="34" charset="0"/>
            </a:endParaRPr>
          </a:p>
          <a:p>
            <a:endParaRPr lang="en-US"/>
          </a:p>
        </p:txBody>
      </p:sp>
    </p:spTree>
    <p:extLst>
      <p:ext uri="{BB962C8B-B14F-4D97-AF65-F5344CB8AC3E}">
        <p14:creationId xmlns:p14="http://schemas.microsoft.com/office/powerpoint/2010/main" val="1472264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130A169-E4B5-46C4-9795-596F6101032A}"/>
              </a:ext>
            </a:extLst>
          </p:cNvPr>
          <p:cNvPicPr>
            <a:picLocks noChangeAspect="1" noChangeArrowheads="1"/>
          </p:cNvPicPr>
          <p:nvPr/>
        </p:nvPicPr>
        <p:blipFill>
          <a:blip r:embed="rId2"/>
          <a:srcRect/>
          <a:stretch>
            <a:fillRect/>
          </a:stretch>
        </p:blipFill>
        <p:spPr bwMode="auto">
          <a:xfrm>
            <a:off x="240631" y="1505159"/>
            <a:ext cx="8035954" cy="4099510"/>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1F19F393-16F3-4B91-AA18-1C4AC7421A05}"/>
              </a:ext>
            </a:extLst>
          </p:cNvPr>
          <p:cNvSpPr>
            <a:spLocks noGrp="1"/>
          </p:cNvSpPr>
          <p:nvPr>
            <p:ph idx="1"/>
          </p:nvPr>
        </p:nvSpPr>
        <p:spPr>
          <a:xfrm>
            <a:off x="7379368" y="1253331"/>
            <a:ext cx="4311316" cy="4351338"/>
          </a:xfrm>
        </p:spPr>
        <p:txBody>
          <a:bodyPr>
            <a:normAutofit lnSpcReduction="10000"/>
          </a:bodyPr>
          <a:lstStyle/>
          <a:p>
            <a:r>
              <a:rPr lang="en-US"/>
              <a:t>Spolašnji sloj je ono što vidimo, ono na osnovu čega donosimo odluku kakvo je stanje proizvoda/procesa.</a:t>
            </a:r>
          </a:p>
          <a:p>
            <a:r>
              <a:rPr lang="en-US"/>
              <a:t> Na dubljim nivoim nailazimo na indikatore rezultata i indikatore performansi, a samu srž čine ključni indikatori performansi</a:t>
            </a:r>
          </a:p>
          <a:p>
            <a:endParaRPr lang="en-US"/>
          </a:p>
        </p:txBody>
      </p:sp>
    </p:spTree>
    <p:extLst>
      <p:ext uri="{BB962C8B-B14F-4D97-AF65-F5344CB8AC3E}">
        <p14:creationId xmlns:p14="http://schemas.microsoft.com/office/powerpoint/2010/main" val="78461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282B1-617E-4D64-A3DC-708E32E7DDD6}"/>
              </a:ext>
            </a:extLst>
          </p:cNvPr>
          <p:cNvSpPr>
            <a:spLocks noGrp="1"/>
          </p:cNvSpPr>
          <p:nvPr>
            <p:ph type="title"/>
          </p:nvPr>
        </p:nvSpPr>
        <p:spPr/>
        <p:txBody>
          <a:bodyPr/>
          <a:lstStyle/>
          <a:p>
            <a:r>
              <a:rPr lang="en-US" b="1"/>
              <a:t>Ključni indikatori rezultata  - KIR</a:t>
            </a:r>
            <a:br>
              <a:rPr lang="en-US"/>
            </a:br>
            <a:endParaRPr lang="en-US"/>
          </a:p>
        </p:txBody>
      </p:sp>
      <p:sp>
        <p:nvSpPr>
          <p:cNvPr id="3" name="Content Placeholder 2">
            <a:extLst>
              <a:ext uri="{FF2B5EF4-FFF2-40B4-BE49-F238E27FC236}">
                <a16:creationId xmlns:a16="http://schemas.microsoft.com/office/drawing/2014/main" id="{1846982F-C4C1-49DB-B854-552CDDF56FFD}"/>
              </a:ext>
            </a:extLst>
          </p:cNvPr>
          <p:cNvSpPr>
            <a:spLocks noGrp="1"/>
          </p:cNvSpPr>
          <p:nvPr>
            <p:ph idx="1"/>
          </p:nvPr>
        </p:nvSpPr>
        <p:spPr>
          <a:xfrm>
            <a:off x="838199" y="1825624"/>
            <a:ext cx="10824411" cy="5032375"/>
          </a:xfrm>
        </p:spPr>
        <p:txBody>
          <a:bodyPr>
            <a:normAutofit fontScale="70000" lnSpcReduction="20000"/>
          </a:bodyPr>
          <a:lstStyle/>
          <a:p>
            <a:pPr>
              <a:buNone/>
            </a:pPr>
            <a:r>
              <a:rPr lang="en-US"/>
              <a:t> Ključni indikatori rezultata su mere (indikatori) koje najčešće mešaju sa ključnim indikatorima performansi. Oni uključuju:</a:t>
            </a:r>
          </a:p>
          <a:p>
            <a:pPr>
              <a:buNone/>
            </a:pPr>
            <a:r>
              <a:rPr lang="en-US"/>
              <a:t> ● Zadovoljstvo korisnika,</a:t>
            </a:r>
          </a:p>
          <a:p>
            <a:pPr>
              <a:buNone/>
            </a:pPr>
            <a:r>
              <a:rPr lang="en-US"/>
              <a:t> ● Neto dobit pre oporezivanja,</a:t>
            </a:r>
          </a:p>
          <a:p>
            <a:pPr>
              <a:buNone/>
            </a:pPr>
            <a:r>
              <a:rPr lang="en-US"/>
              <a:t> ● Profitabilnost od korisnika,</a:t>
            </a:r>
          </a:p>
          <a:p>
            <a:pPr>
              <a:buNone/>
            </a:pPr>
            <a:r>
              <a:rPr lang="en-US"/>
              <a:t> ● Zadovoljstvo zaposlenih,</a:t>
            </a:r>
          </a:p>
          <a:p>
            <a:pPr>
              <a:buNone/>
            </a:pPr>
            <a:r>
              <a:rPr lang="en-US"/>
              <a:t>● Povraćaj na uloženi kapital.</a:t>
            </a:r>
          </a:p>
          <a:p>
            <a:pPr>
              <a:buNone/>
            </a:pPr>
            <a:r>
              <a:rPr lang="en-US"/>
              <a:t> </a:t>
            </a:r>
          </a:p>
          <a:p>
            <a:pPr algn="just">
              <a:buNone/>
            </a:pPr>
            <a:r>
              <a:rPr lang="en-US"/>
              <a:t>Zajednička karakteristika ovih mera jeste to da su sve one rezultata mnogih akcija. One daju jasnu sliku da li se nalazite na pravom putu. One vam, međutim, ne govore šta treba da uradite kako biste poboljšali vaše rezultate. Tako, ključni indikatori rezultata obezbeđuju informacije koje idealno odgovaraju bordu (to jest, za ljude koji se bave svakodnevnim menadžmentom).</a:t>
            </a:r>
            <a:endParaRPr lang="sr-Latn-RS"/>
          </a:p>
          <a:p>
            <a:pPr>
              <a:buNone/>
            </a:pPr>
            <a:endParaRPr lang="sr-Latn-RS"/>
          </a:p>
          <a:p>
            <a:r>
              <a:rPr lang="en-US"/>
              <a:t>Ključni indikatori rezultata obično pokrivaju duži vremenski period za razliku od ključnih indikatora performansi. </a:t>
            </a:r>
          </a:p>
          <a:p>
            <a:r>
              <a:rPr lang="en-US"/>
              <a:t>Prate se na mesečnom ili kvartalnom nivou, a ne na dnevnom ili nedeljnom kao ključni indikatori performansi. </a:t>
            </a:r>
          </a:p>
        </p:txBody>
      </p:sp>
    </p:spTree>
    <p:extLst>
      <p:ext uri="{BB962C8B-B14F-4D97-AF65-F5344CB8AC3E}">
        <p14:creationId xmlns:p14="http://schemas.microsoft.com/office/powerpoint/2010/main" val="83104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97D3-E08B-46EE-818C-BD20343CDE9A}"/>
              </a:ext>
            </a:extLst>
          </p:cNvPr>
          <p:cNvSpPr>
            <a:spLocks noGrp="1"/>
          </p:cNvSpPr>
          <p:nvPr>
            <p:ph type="title"/>
          </p:nvPr>
        </p:nvSpPr>
        <p:spPr/>
        <p:txBody>
          <a:bodyPr/>
          <a:lstStyle/>
          <a:p>
            <a:r>
              <a:rPr lang="en-US" b="1"/>
              <a:t>Indikatori performansi </a:t>
            </a:r>
            <a:r>
              <a:rPr lang="en-US" b="1" i="1">
                <a:solidFill>
                  <a:schemeClr val="bg1"/>
                </a:solidFill>
              </a:rPr>
              <a:t>- IP</a:t>
            </a:r>
            <a:endParaRPr lang="en-US"/>
          </a:p>
        </p:txBody>
      </p:sp>
      <p:sp>
        <p:nvSpPr>
          <p:cNvPr id="3" name="Content Placeholder 2">
            <a:extLst>
              <a:ext uri="{FF2B5EF4-FFF2-40B4-BE49-F238E27FC236}">
                <a16:creationId xmlns:a16="http://schemas.microsoft.com/office/drawing/2014/main" id="{83F33804-9A62-4F12-9AB7-85D3B5105BB3}"/>
              </a:ext>
            </a:extLst>
          </p:cNvPr>
          <p:cNvSpPr>
            <a:spLocks noGrp="1"/>
          </p:cNvSpPr>
          <p:nvPr>
            <p:ph idx="1"/>
          </p:nvPr>
        </p:nvSpPr>
        <p:spPr/>
        <p:txBody>
          <a:bodyPr/>
          <a:lstStyle/>
          <a:p>
            <a:pPr>
              <a:buNone/>
            </a:pPr>
            <a:r>
              <a:rPr lang="en-US" b="1" i="1"/>
              <a:t>Indikatori performansi </a:t>
            </a:r>
            <a:r>
              <a:rPr lang="en-US"/>
              <a:t>koji se nalaze ispod ključnih indikatora rezultata mogu da budu:</a:t>
            </a:r>
          </a:p>
          <a:p>
            <a:pPr>
              <a:buNone/>
            </a:pPr>
            <a:r>
              <a:rPr lang="en-US"/>
              <a:t> ● Procentualno povećanje prodaje od 10% najvećih kupaca,</a:t>
            </a:r>
          </a:p>
          <a:p>
            <a:pPr>
              <a:buNone/>
            </a:pPr>
            <a:r>
              <a:rPr lang="en-US"/>
              <a:t> ● Broj sugestija zaposlenih koje su prihvaćene i implementirane u poslednjih 30 dana,</a:t>
            </a:r>
          </a:p>
          <a:p>
            <a:pPr>
              <a:buNone/>
            </a:pPr>
            <a:r>
              <a:rPr lang="en-US"/>
              <a:t> ● Broj prodajnih poziva planiranih za sledeću nedelju,</a:t>
            </a:r>
          </a:p>
          <a:p>
            <a:pPr>
              <a:buNone/>
            </a:pPr>
            <a:r>
              <a:rPr lang="en-US"/>
              <a:t> ● Zakasnele isporuke ključnim kupcima. </a:t>
            </a:r>
          </a:p>
          <a:p>
            <a:endParaRPr lang="en-US"/>
          </a:p>
        </p:txBody>
      </p:sp>
    </p:spTree>
    <p:extLst>
      <p:ext uri="{BB962C8B-B14F-4D97-AF65-F5344CB8AC3E}">
        <p14:creationId xmlns:p14="http://schemas.microsoft.com/office/powerpoint/2010/main" val="2972450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174DC-C569-4762-B7E3-241C6D387DC9}"/>
              </a:ext>
            </a:extLst>
          </p:cNvPr>
          <p:cNvSpPr>
            <a:spLocks noGrp="1"/>
          </p:cNvSpPr>
          <p:nvPr>
            <p:ph type="title"/>
          </p:nvPr>
        </p:nvSpPr>
        <p:spPr/>
        <p:txBody>
          <a:bodyPr/>
          <a:lstStyle/>
          <a:p>
            <a:r>
              <a:rPr lang="en-US" b="1"/>
              <a:t>Indikatori rezultata  - IR</a:t>
            </a:r>
            <a:endParaRPr lang="en-US"/>
          </a:p>
        </p:txBody>
      </p:sp>
      <p:sp>
        <p:nvSpPr>
          <p:cNvPr id="3" name="Content Placeholder 2">
            <a:extLst>
              <a:ext uri="{FF2B5EF4-FFF2-40B4-BE49-F238E27FC236}">
                <a16:creationId xmlns:a16="http://schemas.microsoft.com/office/drawing/2014/main" id="{679E5BBE-3960-4B7E-BB07-80E35EC52E7C}"/>
              </a:ext>
            </a:extLst>
          </p:cNvPr>
          <p:cNvSpPr>
            <a:spLocks noGrp="1"/>
          </p:cNvSpPr>
          <p:nvPr>
            <p:ph idx="1"/>
          </p:nvPr>
        </p:nvSpPr>
        <p:spPr/>
        <p:txBody>
          <a:bodyPr>
            <a:normAutofit fontScale="92500"/>
          </a:bodyPr>
          <a:lstStyle/>
          <a:p>
            <a:pPr algn="just"/>
            <a:r>
              <a:rPr lang="en-US"/>
              <a:t>Indikatori rezultata  - IR sumiraju prethodne aktivnosti. Sve finansijske mere performansi predstavljaju indikatore rezultata (npr., dnevne ili nedeljne analize prodaje su veoma korisna sumiranja, ali to je rezultat rada više različitih timova). Da bismo bolje rezaumeli šta da povećamo ili smanjimo, moramo da pogledamo aktivnosti kojim se ostvaruje prodaja (rezultat).</a:t>
            </a:r>
          </a:p>
          <a:p>
            <a:pPr>
              <a:buNone/>
            </a:pPr>
            <a:r>
              <a:rPr lang="en-US"/>
              <a:t>Indikatori rezultata mogu biti npr:</a:t>
            </a:r>
          </a:p>
          <a:p>
            <a:pPr>
              <a:buNone/>
            </a:pPr>
            <a:r>
              <a:rPr lang="en-US"/>
              <a:t> ● Neto profit od ključnih proizvodnih linija,</a:t>
            </a:r>
          </a:p>
          <a:p>
            <a:pPr>
              <a:buNone/>
            </a:pPr>
            <a:r>
              <a:rPr lang="en-US"/>
              <a:t> ● Jučerašnja ostvarena prodaja,</a:t>
            </a:r>
          </a:p>
          <a:p>
            <a:pPr>
              <a:buNone/>
            </a:pPr>
            <a:r>
              <a:rPr lang="en-US"/>
              <a:t> ● Žalbe ključnih kupaca,</a:t>
            </a:r>
          </a:p>
          <a:p>
            <a:pPr>
              <a:buNone/>
            </a:pPr>
            <a:r>
              <a:rPr lang="en-US"/>
              <a:t>● Iskorišćenost bolničkih kreveta u nedelji.</a:t>
            </a:r>
          </a:p>
          <a:p>
            <a:pPr algn="just"/>
            <a:endParaRPr lang="en-US"/>
          </a:p>
          <a:p>
            <a:endParaRPr lang="en-US"/>
          </a:p>
        </p:txBody>
      </p:sp>
    </p:spTree>
    <p:extLst>
      <p:ext uri="{BB962C8B-B14F-4D97-AF65-F5344CB8AC3E}">
        <p14:creationId xmlns:p14="http://schemas.microsoft.com/office/powerpoint/2010/main" val="3598241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D75D1-C334-459F-9AE5-47E2E56F8AAF}"/>
              </a:ext>
            </a:extLst>
          </p:cNvPr>
          <p:cNvSpPr>
            <a:spLocks noGrp="1"/>
          </p:cNvSpPr>
          <p:nvPr>
            <p:ph type="title"/>
          </p:nvPr>
        </p:nvSpPr>
        <p:spPr/>
        <p:txBody>
          <a:bodyPr/>
          <a:lstStyle/>
          <a:p>
            <a:r>
              <a:rPr lang="en-US" b="1"/>
              <a:t>Ključni indikatori performansi - KPI</a:t>
            </a:r>
            <a:endParaRPr lang="en-US"/>
          </a:p>
        </p:txBody>
      </p:sp>
      <p:sp>
        <p:nvSpPr>
          <p:cNvPr id="3" name="Content Placeholder 2">
            <a:extLst>
              <a:ext uri="{FF2B5EF4-FFF2-40B4-BE49-F238E27FC236}">
                <a16:creationId xmlns:a16="http://schemas.microsoft.com/office/drawing/2014/main" id="{1193AE5A-645B-45D3-9CA4-B9ACDF9C1D6C}"/>
              </a:ext>
            </a:extLst>
          </p:cNvPr>
          <p:cNvSpPr>
            <a:spLocks noGrp="1"/>
          </p:cNvSpPr>
          <p:nvPr>
            <p:ph idx="1"/>
          </p:nvPr>
        </p:nvSpPr>
        <p:spPr/>
        <p:txBody>
          <a:bodyPr/>
          <a:lstStyle/>
          <a:p>
            <a:pPr>
              <a:buNone/>
            </a:pPr>
            <a:r>
              <a:rPr lang="en-US" sz="1600">
                <a:solidFill>
                  <a:schemeClr val="bg1"/>
                </a:solidFill>
              </a:rPr>
              <a:t> </a:t>
            </a:r>
          </a:p>
          <a:p>
            <a:pPr algn="just"/>
            <a:r>
              <a:rPr lang="en-US"/>
              <a:t>Ključni indikatori performansi predstavljaju skup mera koji su ključni za sadašnji i budući uspeh jedne organizacije. Ključni indikatori performansi nisu nov pojam u organizacijama. Najčešći slučaj je da nisu prepoznati od strane menadžmenta u prošlosti ili negde "skupljaju prašinu", nepoznati sadašnjem menadžmentu.</a:t>
            </a:r>
          </a:p>
          <a:p>
            <a:endParaRPr lang="en-US"/>
          </a:p>
        </p:txBody>
      </p:sp>
    </p:spTree>
    <p:extLst>
      <p:ext uri="{BB962C8B-B14F-4D97-AF65-F5344CB8AC3E}">
        <p14:creationId xmlns:p14="http://schemas.microsoft.com/office/powerpoint/2010/main" val="1977426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761A-92A9-4276-99CD-921C56394724}"/>
              </a:ext>
            </a:extLst>
          </p:cNvPr>
          <p:cNvSpPr>
            <a:spLocks noGrp="1"/>
          </p:cNvSpPr>
          <p:nvPr>
            <p:ph type="title"/>
          </p:nvPr>
        </p:nvSpPr>
        <p:spPr/>
        <p:txBody>
          <a:bodyPr/>
          <a:lstStyle/>
          <a:p>
            <a:r>
              <a:rPr lang="en-US"/>
              <a:t>Klasifikacija KPI</a:t>
            </a:r>
          </a:p>
        </p:txBody>
      </p:sp>
      <p:sp>
        <p:nvSpPr>
          <p:cNvPr id="3" name="Content Placeholder 2">
            <a:extLst>
              <a:ext uri="{FF2B5EF4-FFF2-40B4-BE49-F238E27FC236}">
                <a16:creationId xmlns:a16="http://schemas.microsoft.com/office/drawing/2014/main" id="{0A3F078C-8084-4DF5-B3E1-B4D99E0EE5A1}"/>
              </a:ext>
            </a:extLst>
          </p:cNvPr>
          <p:cNvSpPr>
            <a:spLocks noGrp="1"/>
          </p:cNvSpPr>
          <p:nvPr>
            <p:ph idx="1"/>
          </p:nvPr>
        </p:nvSpPr>
        <p:spPr/>
        <p:txBody>
          <a:bodyPr/>
          <a:lstStyle/>
          <a:p>
            <a:pPr algn="just">
              <a:buNone/>
            </a:pPr>
            <a:r>
              <a:rPr lang="en-US" b="1"/>
              <a:t>Vodeći indikatori </a:t>
            </a:r>
            <a:r>
              <a:rPr lang="en-US"/>
              <a:t>su merila nosioca (faktora) performansi, kao što su merila vremena, troškova, inovativnosti, fleksibilnosti i sl.</a:t>
            </a:r>
          </a:p>
          <a:p>
            <a:pPr algn="just">
              <a:buNone/>
            </a:pPr>
            <a:r>
              <a:rPr lang="en-US"/>
              <a:t> </a:t>
            </a:r>
          </a:p>
          <a:p>
            <a:pPr algn="just">
              <a:buNone/>
            </a:pPr>
            <a:r>
              <a:rPr lang="en-US" b="1"/>
              <a:t>Posledični indikatori </a:t>
            </a:r>
            <a:r>
              <a:rPr lang="en-US"/>
              <a:t>su mere rezultata (dobiti, prihoda, tržišnog učešća, ekonomske dodte vrednosti i dr.) i merila efikasnosti (rentabilnosti, produktivnosti rada, ekonomičnosti, marže dobiti, stope razvoja i sl.)</a:t>
            </a:r>
          </a:p>
          <a:p>
            <a:endParaRPr lang="en-US"/>
          </a:p>
        </p:txBody>
      </p:sp>
    </p:spTree>
    <p:extLst>
      <p:ext uri="{BB962C8B-B14F-4D97-AF65-F5344CB8AC3E}">
        <p14:creationId xmlns:p14="http://schemas.microsoft.com/office/powerpoint/2010/main" val="1174914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B586D-2A07-4592-8F66-88FC3E409603}"/>
              </a:ext>
            </a:extLst>
          </p:cNvPr>
          <p:cNvSpPr>
            <a:spLocks noGrp="1"/>
          </p:cNvSpPr>
          <p:nvPr>
            <p:ph type="title"/>
          </p:nvPr>
        </p:nvSpPr>
        <p:spPr/>
        <p:txBody>
          <a:bodyPr>
            <a:normAutofit fontScale="90000"/>
          </a:bodyPr>
          <a:lstStyle/>
          <a:p>
            <a:r>
              <a:rPr lang="en-US" b="1"/>
              <a:t>Naprema nivou u organizaciji KPI-eve delimo na:</a:t>
            </a:r>
            <a:br>
              <a:rPr lang="en-US" b="1"/>
            </a:br>
            <a:endParaRPr lang="en-US"/>
          </a:p>
        </p:txBody>
      </p:sp>
      <p:sp>
        <p:nvSpPr>
          <p:cNvPr id="3" name="Content Placeholder 2">
            <a:extLst>
              <a:ext uri="{FF2B5EF4-FFF2-40B4-BE49-F238E27FC236}">
                <a16:creationId xmlns:a16="http://schemas.microsoft.com/office/drawing/2014/main" id="{A8573610-E414-4B08-A114-3DB78096E983}"/>
              </a:ext>
            </a:extLst>
          </p:cNvPr>
          <p:cNvSpPr>
            <a:spLocks noGrp="1"/>
          </p:cNvSpPr>
          <p:nvPr>
            <p:ph idx="1"/>
          </p:nvPr>
        </p:nvSpPr>
        <p:spPr/>
        <p:txBody>
          <a:bodyPr/>
          <a:lstStyle/>
          <a:p>
            <a:r>
              <a:rPr lang="en-US" b="1"/>
              <a:t>Strateški KPI</a:t>
            </a:r>
            <a:r>
              <a:rPr lang="en-US"/>
              <a:t> – prate ostvarenje dugoročnih ciljeva (npr. tržišni udeo, profitabilnost po tržištu, indeks zadovoljstva kupaca).</a:t>
            </a:r>
          </a:p>
          <a:p>
            <a:r>
              <a:rPr lang="en-US" b="1"/>
              <a:t>Taktički KPI</a:t>
            </a:r>
            <a:r>
              <a:rPr lang="en-US"/>
              <a:t> – vezani za odeljenja i srednjoročne ciljeve (npr. stopa iskorišćenosti resursa, prosečno vreme realizacije narudžbine).</a:t>
            </a:r>
          </a:p>
          <a:p>
            <a:r>
              <a:rPr lang="en-US" b="1"/>
              <a:t>Operativni KPI</a:t>
            </a:r>
            <a:r>
              <a:rPr lang="en-US"/>
              <a:t> – prate svakodnevne aktivnosti (npr. broj obrađenih zahteva dnevno, stopa grešaka u proizvodnji).</a:t>
            </a:r>
          </a:p>
          <a:p>
            <a:endParaRPr lang="en-US"/>
          </a:p>
        </p:txBody>
      </p:sp>
    </p:spTree>
    <p:extLst>
      <p:ext uri="{BB962C8B-B14F-4D97-AF65-F5344CB8AC3E}">
        <p14:creationId xmlns:p14="http://schemas.microsoft.com/office/powerpoint/2010/main" val="1934482234"/>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89_ie_template</Template>
  <TotalTime>1586</TotalTime>
  <Words>1255</Words>
  <Application>Microsoft Office PowerPoint</Application>
  <PresentationFormat>Widescreen</PresentationFormat>
  <Paragraphs>162</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ie 16 9</vt:lpstr>
      <vt:lpstr>KPI Ključni indikatori performansi</vt:lpstr>
      <vt:lpstr>Mere performansi</vt:lpstr>
      <vt:lpstr>PowerPoint Presentation</vt:lpstr>
      <vt:lpstr>Ključni indikatori rezultata  - KIR </vt:lpstr>
      <vt:lpstr>Indikatori performansi - IP</vt:lpstr>
      <vt:lpstr>Indikatori rezultata  - IR</vt:lpstr>
      <vt:lpstr>Ključni indikatori performansi - KPI</vt:lpstr>
      <vt:lpstr>Klasifikacija KPI</vt:lpstr>
      <vt:lpstr>Naprema nivou u organizaciji KPI-eve delimo na: </vt:lpstr>
      <vt:lpstr>Naprema prirodi merenja: </vt:lpstr>
      <vt:lpstr>Naprema funkcionalnoj oblasti: </vt:lpstr>
      <vt:lpstr>Neke od metoda za identifikaciju KPI</vt:lpstr>
      <vt:lpstr>SMART metodologija</vt:lpstr>
      <vt:lpstr>Praćenje performansi KPI-ova</vt:lpstr>
      <vt:lpstr>PowerPoint Presentation</vt:lpstr>
      <vt:lpstr>PowerPoint Presentation</vt:lpstr>
      <vt:lpstr>PowerPoint Presentation</vt:lpstr>
      <vt:lpstr>Vizuelizacija pragova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Vesna</dc:creator>
  <cp:lastModifiedBy>Mira</cp:lastModifiedBy>
  <cp:revision>185</cp:revision>
  <dcterms:created xsi:type="dcterms:W3CDTF">2022-03-07T11:48:22Z</dcterms:created>
  <dcterms:modified xsi:type="dcterms:W3CDTF">2025-08-15T18:54:19Z</dcterms:modified>
</cp:coreProperties>
</file>