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6296" autoAdjust="0"/>
  </p:normalViewPr>
  <p:slideViewPr>
    <p:cSldViewPr snapToGrid="0">
      <p:cViewPr>
        <p:scale>
          <a:sx n="71" d="100"/>
          <a:sy n="71" d="100"/>
        </p:scale>
        <p:origin x="432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14-Aug-25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>
                <a:latin typeface="Arial" panose="020B0604020202020204" pitchFamily="34" charset="0"/>
                <a:cs typeface="Arial" panose="020B0604020202020204" pitchFamily="34" charset="0"/>
              </a:rPr>
              <a:t>SWOT metoda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prof. dr Mirjana Misita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7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CFA00-45DF-47EB-9BC6-75A4CAAB7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7333"/>
            <a:ext cx="6181880" cy="14936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4A1224-6C2D-4200-A7A6-BC5FE056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SWOT </a:t>
            </a:r>
            <a:r>
              <a:rPr lang="sr-Latn-RS"/>
              <a:t>profil – ocena faktora, rangiranje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CBC35-778E-4972-B49C-37C7AE584377}"/>
              </a:ext>
            </a:extLst>
          </p:cNvPr>
          <p:cNvSpPr/>
          <p:nvPr/>
        </p:nvSpPr>
        <p:spPr>
          <a:xfrm>
            <a:off x="785786" y="38576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400">
                <a:sym typeface="Symbol"/>
              </a:rPr>
              <a:t></a:t>
            </a:r>
            <a:r>
              <a:rPr lang="sr-Latn-RS" sz="1600">
                <a:sym typeface="Symbol"/>
              </a:rPr>
              <a:t>TOT</a:t>
            </a:r>
            <a:r>
              <a:rPr lang="sr-Latn-RS" sz="2400">
                <a:sym typeface="Symbol"/>
              </a:rPr>
              <a:t>= </a:t>
            </a:r>
            <a:r>
              <a:rPr lang="sr-Latn-RS" sz="1600">
                <a:sym typeface="Symbol"/>
              </a:rPr>
              <a:t>SO</a:t>
            </a:r>
            <a:r>
              <a:rPr lang="sr-Latn-RS" sz="2400">
                <a:sym typeface="Symbol"/>
              </a:rPr>
              <a:t>+ </a:t>
            </a:r>
            <a:r>
              <a:rPr lang="sr-Latn-RS" sz="1600">
                <a:sym typeface="Symbol"/>
              </a:rPr>
              <a:t>WO</a:t>
            </a:r>
            <a:r>
              <a:rPr lang="sr-Latn-RS" sz="2400">
                <a:sym typeface="Symbol"/>
              </a:rPr>
              <a:t> + </a:t>
            </a:r>
            <a:r>
              <a:rPr lang="sr-Latn-RS" sz="1600">
                <a:sym typeface="Symbol"/>
              </a:rPr>
              <a:t>ST </a:t>
            </a:r>
            <a:r>
              <a:rPr lang="sr-Latn-RS" sz="2400">
                <a:sym typeface="Symbol"/>
              </a:rPr>
              <a:t>+ </a:t>
            </a:r>
            <a:r>
              <a:rPr lang="sr-Latn-RS" sz="1600">
                <a:sym typeface="Symbol"/>
              </a:rPr>
              <a:t>WT</a:t>
            </a:r>
            <a:endParaRPr lang="sr-Latn-R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985FD-8254-4D78-BD45-B4912D1B5F54}"/>
              </a:ext>
            </a:extLst>
          </p:cNvPr>
          <p:cNvSpPr/>
          <p:nvPr/>
        </p:nvSpPr>
        <p:spPr>
          <a:xfrm>
            <a:off x="2000232" y="4643446"/>
            <a:ext cx="332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>
                <a:sym typeface="Symbol"/>
              </a:rPr>
              <a:t>% udeo I kvadranta (SO)=</a:t>
            </a:r>
            <a:r>
              <a:rPr lang="sr-Latn-RS" sz="1200">
                <a:sym typeface="Symbol"/>
              </a:rPr>
              <a:t>SO</a:t>
            </a:r>
            <a:r>
              <a:rPr lang="sr-Latn-RS">
                <a:sym typeface="Symbol"/>
              </a:rPr>
              <a:t>/</a:t>
            </a:r>
            <a:r>
              <a:rPr lang="sr-Latn-RS" sz="1200">
                <a:sym typeface="Symbol"/>
              </a:rPr>
              <a:t>TOT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C2447-60D3-46FE-A4C9-1656D4D55531}"/>
              </a:ext>
            </a:extLst>
          </p:cNvPr>
          <p:cNvSpPr/>
          <p:nvPr/>
        </p:nvSpPr>
        <p:spPr>
          <a:xfrm>
            <a:off x="2000232" y="5072074"/>
            <a:ext cx="331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>
                <a:sym typeface="Symbol"/>
              </a:rPr>
              <a:t>% udeo II kvadranta (ST)=</a:t>
            </a:r>
            <a:r>
              <a:rPr lang="sr-Latn-RS" sz="1200">
                <a:sym typeface="Symbol"/>
              </a:rPr>
              <a:t>ST</a:t>
            </a:r>
            <a:r>
              <a:rPr lang="sr-Latn-RS">
                <a:sym typeface="Symbol"/>
              </a:rPr>
              <a:t>/</a:t>
            </a:r>
            <a:r>
              <a:rPr lang="sr-Latn-RS" sz="1200">
                <a:sym typeface="Symbol"/>
              </a:rPr>
              <a:t>TOT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933188-C40F-4AED-9314-96D037FAAFDE}"/>
              </a:ext>
            </a:extLst>
          </p:cNvPr>
          <p:cNvSpPr/>
          <p:nvPr/>
        </p:nvSpPr>
        <p:spPr>
          <a:xfrm>
            <a:off x="2000232" y="5500702"/>
            <a:ext cx="359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>
                <a:sym typeface="Symbol"/>
              </a:rPr>
              <a:t>% udeo III kvadranta (WO)=</a:t>
            </a:r>
            <a:r>
              <a:rPr lang="sr-Latn-RS" sz="1200">
                <a:sym typeface="Symbol"/>
              </a:rPr>
              <a:t>WO</a:t>
            </a:r>
            <a:r>
              <a:rPr lang="sr-Latn-RS">
                <a:sym typeface="Symbol"/>
              </a:rPr>
              <a:t>/</a:t>
            </a:r>
            <a:r>
              <a:rPr lang="sr-Latn-RS" sz="1200">
                <a:sym typeface="Symbol"/>
              </a:rPr>
              <a:t>TOT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40564-0F60-4815-B8B4-3417F2D41A78}"/>
              </a:ext>
            </a:extLst>
          </p:cNvPr>
          <p:cNvSpPr/>
          <p:nvPr/>
        </p:nvSpPr>
        <p:spPr>
          <a:xfrm>
            <a:off x="2000232" y="5929330"/>
            <a:ext cx="35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>
                <a:sym typeface="Symbol"/>
              </a:rPr>
              <a:t>% udeo IV kvadranta (WT)=</a:t>
            </a:r>
            <a:r>
              <a:rPr lang="sr-Latn-RS" sz="1200">
                <a:sym typeface="Symbol"/>
              </a:rPr>
              <a:t>WT</a:t>
            </a:r>
            <a:r>
              <a:rPr lang="sr-Latn-RS">
                <a:sym typeface="Symbol"/>
              </a:rPr>
              <a:t>/</a:t>
            </a:r>
            <a:r>
              <a:rPr lang="sr-Latn-RS" sz="1200">
                <a:sym typeface="Symbol"/>
              </a:rPr>
              <a:t>TOT</a:t>
            </a:r>
            <a:endParaRPr lang="en-US"/>
          </a:p>
        </p:txBody>
      </p:sp>
      <p:sp>
        <p:nvSpPr>
          <p:cNvPr id="11" name="Double Brace 10">
            <a:extLst>
              <a:ext uri="{FF2B5EF4-FFF2-40B4-BE49-F238E27FC236}">
                <a16:creationId xmlns:a16="http://schemas.microsoft.com/office/drawing/2014/main" id="{C575259D-DA98-48B1-A508-B6157A84C709}"/>
              </a:ext>
            </a:extLst>
          </p:cNvPr>
          <p:cNvSpPr/>
          <p:nvPr/>
        </p:nvSpPr>
        <p:spPr>
          <a:xfrm>
            <a:off x="1500166" y="4500570"/>
            <a:ext cx="4929222" cy="2000264"/>
          </a:xfrm>
          <a:prstGeom prst="bracePair">
            <a:avLst>
              <a:gd name="adj" fmla="val 174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13A62-DE5A-40D2-8E55-CBBB3FF42ADF}"/>
              </a:ext>
            </a:extLst>
          </p:cNvPr>
          <p:cNvSpPr txBox="1"/>
          <p:nvPr/>
        </p:nvSpPr>
        <p:spPr>
          <a:xfrm>
            <a:off x="811876" y="53160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max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96F23-F05D-4633-880C-159686922E14}"/>
              </a:ext>
            </a:extLst>
          </p:cNvPr>
          <p:cNvSpPr txBox="1"/>
          <p:nvPr/>
        </p:nvSpPr>
        <p:spPr>
          <a:xfrm>
            <a:off x="6929454" y="4287244"/>
            <a:ext cx="3459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/>
              <a:t>Kvadrant kojiima najveći procentualni udeo predstavlja strategiju koju treba da izaberemo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6273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1D59-13FD-4554-9ED9-8D5E917C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Pojam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455-E54B-4E13-9F3A-A59A84CD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/>
              <a:t>SWOT analiza je krajnje efikasan alat za razumevanje i donošenje odluka u najrazličitijim situacijama u radu kompanije ili organizacije. Tvorac SWOT analize je Albert. S. Humphrey.</a:t>
            </a:r>
          </a:p>
          <a:p>
            <a:endParaRPr lang="en-US"/>
          </a:p>
          <a:p>
            <a:pPr>
              <a:buNone/>
            </a:pPr>
            <a:r>
              <a:rPr lang="en-US"/>
              <a:t>Pojam, odnosno naziv SWOT analiza, predstavlja skraćenicu od četiri engleske reči, koje u prevodu znače: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- 	</a:t>
            </a:r>
            <a:r>
              <a:rPr lang="en-US" b="1"/>
              <a:t>S</a:t>
            </a:r>
            <a:r>
              <a:rPr lang="en-US"/>
              <a:t>trengths – snage</a:t>
            </a:r>
          </a:p>
          <a:p>
            <a:pPr>
              <a:buNone/>
            </a:pPr>
            <a:r>
              <a:rPr lang="en-US"/>
              <a:t>- 	</a:t>
            </a:r>
            <a:r>
              <a:rPr lang="en-US" b="1"/>
              <a:t>W</a:t>
            </a:r>
            <a:r>
              <a:rPr lang="en-US"/>
              <a:t>eaknesses – slabosti</a:t>
            </a:r>
          </a:p>
          <a:p>
            <a:pPr>
              <a:buNone/>
            </a:pPr>
            <a:r>
              <a:rPr lang="en-US"/>
              <a:t>- 	</a:t>
            </a:r>
            <a:r>
              <a:rPr lang="en-US" b="1"/>
              <a:t>O</a:t>
            </a:r>
            <a:r>
              <a:rPr lang="en-US"/>
              <a:t>pportunities – mogućnosti (šanse, prilike)</a:t>
            </a:r>
          </a:p>
          <a:p>
            <a:pPr>
              <a:buNone/>
            </a:pPr>
            <a:r>
              <a:rPr lang="en-US"/>
              <a:t>- 	</a:t>
            </a:r>
            <a:r>
              <a:rPr lang="en-US" b="1"/>
              <a:t>T</a:t>
            </a:r>
            <a:r>
              <a:rPr lang="en-US"/>
              <a:t>hreats – pretnje (opasnosti).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F1B3-CADA-4445-A947-BEB7AAFD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SWOT analiza je dobila takav naziv zbog toga što je njena osnovna ideja da omogući razvojno ponašanje organizacije, koje obezbeđuje maksimalno korišćenje šansi i sposobnosti, i da nađe načina da se minimiziraju slabosti i pretnje.</a:t>
            </a:r>
          </a:p>
          <a:p>
            <a:pPr>
              <a:buNone/>
            </a:pPr>
            <a:r>
              <a:rPr lang="en-US"/>
              <a:t> </a:t>
            </a:r>
          </a:p>
          <a:p>
            <a:r>
              <a:rPr lang="en-US"/>
              <a:t>SWOT analiza omogućava prepoznavanje pozitivnih i negativnih faktora i daje mogućnost da se na njih blagovremeno utiče. </a:t>
            </a:r>
          </a:p>
          <a:p>
            <a:endParaRPr lang="en-US"/>
          </a:p>
          <a:p>
            <a:r>
              <a:rPr lang="en-US"/>
              <a:t>SWOT analiza omogućava da se utvrdi gde se u sadašnjoj situaciji organizacija nalazi, koje su joj glavne prednosti i slabosti i kakve su joj šanse i koje su prepreke da se stigne do planiranih ciljeva u budućnosti.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9991-DDAC-423E-ABE6-070ADC6C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SWOT analiza je analitički okvir menadžmenta za dobijanje relevantnih informacija organizacije o samoj sebi i o okolini u kojoj deluje sada i u budućnosti sa svrhom utvrđivanja strateških prilika i pretnji u okolini i sopstvenih strateških snaga i slabosti. </a:t>
            </a:r>
          </a:p>
          <a:p>
            <a:endParaRPr lang="en-US"/>
          </a:p>
          <a:p>
            <a:r>
              <a:rPr lang="en-US"/>
              <a:t>SWOT analiza omogućava menadžmentu da razvije strategiju na temelju relevantnih informacija o organizaciji i okolini. </a:t>
            </a:r>
          </a:p>
          <a:p>
            <a:endParaRPr lang="en-US"/>
          </a:p>
          <a:p>
            <a:r>
              <a:rPr lang="en-US"/>
              <a:t>Bitna pretpostavka je analiza saglasnosti unutrašnjih i spoljašnjih faktora, odnosno utvrđivanje njihovih implikacija na strategiju. Zapravo, unutrašnje snage i slabosti treba posmatrati u kontekstu spoljašnjih mogućnosti i pretnji i obrnuto.</a:t>
            </a:r>
          </a:p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768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8AAD-FEDA-4BB9-9628-28844473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SWOT matrica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ED0B6-78BB-4AE3-BC1A-8E9E2A88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SWOT analiza se zasniva na pretpostavci da će organizacija postići najveći strateški uspeh maksimiziranjem sopstvenih snaga i prilika u okolini uz istovremeno minimiziranje pretnji i slabosti, odnosno najboljom upotrebom unutrašnjih snaga u korišćenju mogućnosti iz okoline. 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F43FBC-9B2C-4924-BC72-F1FBDA61B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32218"/>
              </p:ext>
            </p:extLst>
          </p:nvPr>
        </p:nvGraphicFramePr>
        <p:xfrm>
          <a:off x="4711838" y="3850105"/>
          <a:ext cx="6143667" cy="264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1005">
                <a:tc>
                  <a:txBody>
                    <a:bodyPr/>
                    <a:lstStyle/>
                    <a:p>
                      <a:r>
                        <a:rPr lang="sr-Latn-RS"/>
                        <a:t>Strategije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S (snage)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W (slabosti)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96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 (mogu</a:t>
                      </a:r>
                      <a:r>
                        <a:rPr lang="sr-Latn-RS"/>
                        <a:t>ćnosti)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</a:t>
                      </a:r>
                      <a:r>
                        <a:rPr lang="sr-Latn-RS"/>
                        <a:t>ax-max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Max-min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  <a:r>
                        <a:rPr lang="sr-Latn-RS"/>
                        <a:t> (pretnje)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Max-min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Min-min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02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1DA0-D19E-45AC-AB20-F19E13B5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Definicija strategija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4B2D-80C7-43BC-8ADB-7C96840A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/>
              <a:t>max-max: ST strategija</a:t>
            </a:r>
          </a:p>
          <a:p>
            <a:r>
              <a:rPr lang="sr-Latn-RS"/>
              <a:t>max- min: SO strategija</a:t>
            </a:r>
          </a:p>
          <a:p>
            <a:r>
              <a:rPr lang="sr-Latn-RS"/>
              <a:t>min-max: WO strategija</a:t>
            </a:r>
          </a:p>
          <a:p>
            <a:r>
              <a:rPr lang="sr-Latn-RS"/>
              <a:t>min-min: WT strategija</a:t>
            </a:r>
          </a:p>
          <a:p>
            <a:endParaRPr lang="sr-Latn-RS"/>
          </a:p>
          <a:p>
            <a:r>
              <a:rPr lang="sr-Latn-RS"/>
              <a:t>ST strategija nalaže da je neophodno da se iskoriste šanse upotrebom spostvenih snaga</a:t>
            </a:r>
          </a:p>
          <a:p>
            <a:r>
              <a:rPr lang="sr-Latn-RS"/>
              <a:t>SO strategija ukazuje da je neophodno suprotstaviti se pretnjama korišćenjem sopstvenih snaga</a:t>
            </a:r>
          </a:p>
          <a:p>
            <a:r>
              <a:rPr lang="sr-Latn-RS"/>
              <a:t>WO strategija upućuje da je neophodno tražiti načine za prevazilaženje slabosti korišćenjem pogodnosti iz okruženja</a:t>
            </a:r>
          </a:p>
          <a:p>
            <a:r>
              <a:rPr lang="sr-Latn-RS"/>
              <a:t>WT strategija odnosi se na izbegavanje slabosti i pretnji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8948-6E16-45B3-871A-0E2C01BD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Analiza situacije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E6CD-AAC9-47A4-B92E-F747B4332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Prvi korak u izradi SWOT matrice odnosi se na analizu situacije, odnosno sprovodi se identifikacija faktora i njihovo razvrstavanje na interne-eksterne</a:t>
            </a:r>
            <a:r>
              <a:rPr lang="sr-Latn-RS"/>
              <a:t>, </a:t>
            </a:r>
            <a:r>
              <a:rPr lang="en-US"/>
              <a:t>a zatim na snage, slabosti, mogu</a:t>
            </a:r>
            <a:r>
              <a:rPr lang="sr-Latn-RS"/>
              <a:t>ćnosti ili pretnje odnosno opasnosti.</a:t>
            </a:r>
            <a:endParaRPr lang="en-US"/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371213-1113-4DA1-8CD0-56772E55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138" y="3622125"/>
            <a:ext cx="5867410" cy="28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186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F46EC-354A-4A37-AD1F-59B81365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32"/>
            <a:ext cx="10515600" cy="5936331"/>
          </a:xfrm>
        </p:spPr>
        <p:txBody>
          <a:bodyPr>
            <a:normAutofit/>
          </a:bodyPr>
          <a:lstStyle/>
          <a:p>
            <a:r>
              <a:rPr lang="en-US"/>
              <a:t>Interna analiza je sadržajna evaluacija potencijalnih snaga i slabosti internog okruženja</a:t>
            </a:r>
            <a:r>
              <a:rPr lang="sr-Latn-RS"/>
              <a:t>.</a:t>
            </a:r>
          </a:p>
          <a:p>
            <a:r>
              <a:rPr lang="sr-Latn-RS"/>
              <a:t>Eksterna analiza je sadržajna evaluacija potancijalnih mogućnosti i pretnji iz spoljašnjeg okruženja.</a:t>
            </a:r>
          </a:p>
          <a:p>
            <a:endParaRPr lang="sr-Latn-RS"/>
          </a:p>
          <a:p>
            <a:pPr marL="0" indent="0" algn="just">
              <a:buNone/>
            </a:pPr>
            <a:r>
              <a:rPr lang="vi-VN" sz="2400"/>
              <a:t>Po razvrstavanju parametara po grupama neophodno je njihovo raspoređivanje u SWOT matricu pri čemu se vrši ispitivanje: </a:t>
            </a:r>
            <a:endParaRPr lang="vi-VN" sz="3200"/>
          </a:p>
          <a:p>
            <a:pPr lvl="1"/>
            <a:r>
              <a:rPr lang="vi-VN"/>
              <a:t>kako može neka opasnost istovremeno biti i šansa</a:t>
            </a:r>
            <a:r>
              <a:rPr lang="sr-Latn-RS"/>
              <a:t>,</a:t>
            </a:r>
            <a:endParaRPr lang="vi-VN"/>
          </a:p>
          <a:p>
            <a:pPr lvl="1"/>
            <a:r>
              <a:rPr lang="vi-VN"/>
              <a:t>da li neka šansa u sebi sadrži opasnost</a:t>
            </a:r>
            <a:r>
              <a:rPr lang="sr-Latn-RS"/>
              <a:t>,</a:t>
            </a:r>
            <a:endParaRPr lang="vi-VN"/>
          </a:p>
          <a:p>
            <a:pPr lvl="1"/>
            <a:r>
              <a:rPr lang="vi-VN"/>
              <a:t>kako se može neki potencijal preokrenuti u slabost</a:t>
            </a:r>
            <a:r>
              <a:rPr lang="sr-Latn-RS"/>
              <a:t>,</a:t>
            </a:r>
            <a:endParaRPr lang="vi-VN"/>
          </a:p>
          <a:p>
            <a:pPr lvl="1"/>
            <a:r>
              <a:rPr lang="vi-VN"/>
              <a:t>kako neka slabost može predstavljati potencijal</a:t>
            </a:r>
            <a:r>
              <a:rPr lang="sr-Latn-RS"/>
              <a:t>,</a:t>
            </a:r>
            <a:endParaRPr lang="vi-VN"/>
          </a:p>
          <a:p>
            <a:pPr lvl="1"/>
            <a:endParaRPr lang="vi-VN"/>
          </a:p>
          <a:p>
            <a:pPr marL="0" indent="0">
              <a:buNone/>
            </a:pPr>
            <a:r>
              <a:rPr lang="vi-VN" sz="2400"/>
              <a:t>na osnovu čega se formiraju zajedničke grupe: snage i pretnje (ST), slabosti i pretnje (WT), slabosti i pogodnosti (WO) i snage i pogodnosti (SO). </a:t>
            </a: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DC73-61B9-4D1D-859B-85B8BDA9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SWOT </a:t>
            </a:r>
            <a:r>
              <a:rPr lang="sr-Latn-RS"/>
              <a:t>profil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1E3BB-2BBF-4D55-BF7B-F9A41F75B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Prilikom definisanja SWOT profila, u SWOT matricu se upisuju identifikovani faktori (interni i eksterni) u odgovarajuća polja za konkretno preduzeće za koje se sprovodi SWOT analiza.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A2784-4435-4E2E-93D7-4D10724F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45" y="3025543"/>
            <a:ext cx="7554071" cy="3467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882EE-47AE-4879-9A7D-29B823459476}"/>
              </a:ext>
            </a:extLst>
          </p:cNvPr>
          <p:cNvSpPr txBox="1"/>
          <p:nvPr/>
        </p:nvSpPr>
        <p:spPr>
          <a:xfrm>
            <a:off x="1046073" y="3218688"/>
            <a:ext cx="2753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/>
              <a:t>Potom faktorima dodeljujemo ocene, sumiramo ih, a zatim računamo procentualni udeo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1222040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1578</TotalTime>
  <Words>592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ie 16 9</vt:lpstr>
      <vt:lpstr>SWOT metoda</vt:lpstr>
      <vt:lpstr>Pojam</vt:lpstr>
      <vt:lpstr>PowerPoint Presentation</vt:lpstr>
      <vt:lpstr>PowerPoint Presentation</vt:lpstr>
      <vt:lpstr>SWOT matrica</vt:lpstr>
      <vt:lpstr>Definicija strategija</vt:lpstr>
      <vt:lpstr>Analiza situacije</vt:lpstr>
      <vt:lpstr>PowerPoint Presentation</vt:lpstr>
      <vt:lpstr>SWOT profil</vt:lpstr>
      <vt:lpstr>SWOT profil – ocena faktora, rangiranje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Mira</cp:lastModifiedBy>
  <cp:revision>185</cp:revision>
  <dcterms:created xsi:type="dcterms:W3CDTF">2022-03-07T11:48:22Z</dcterms:created>
  <dcterms:modified xsi:type="dcterms:W3CDTF">2025-08-14T15:57:22Z</dcterms:modified>
</cp:coreProperties>
</file>