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98" r:id="rId3"/>
    <p:sldId id="315" r:id="rId4"/>
    <p:sldId id="299" r:id="rId5"/>
    <p:sldId id="300" r:id="rId6"/>
    <p:sldId id="316" r:id="rId7"/>
    <p:sldId id="317" r:id="rId8"/>
    <p:sldId id="318" r:id="rId9"/>
    <p:sldId id="320" r:id="rId10"/>
    <p:sldId id="301" r:id="rId11"/>
    <p:sldId id="303" r:id="rId12"/>
    <p:sldId id="304" r:id="rId13"/>
    <p:sldId id="305" r:id="rId14"/>
    <p:sldId id="314" r:id="rId15"/>
    <p:sldId id="325" r:id="rId16"/>
    <p:sldId id="321" r:id="rId17"/>
    <p:sldId id="322" r:id="rId18"/>
    <p:sldId id="326" r:id="rId19"/>
    <p:sldId id="323" r:id="rId20"/>
    <p:sldId id="324" r:id="rId21"/>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6296" autoAdjust="0"/>
  </p:normalViewPr>
  <p:slideViewPr>
    <p:cSldViewPr snapToGrid="0">
      <p:cViewPr varScale="1">
        <p:scale>
          <a:sx n="40" d="100"/>
          <a:sy n="40" d="100"/>
        </p:scale>
        <p:origin x="76" y="612"/>
      </p:cViewPr>
      <p:guideLst>
        <p:guide orient="horz" pos="2160"/>
        <p:guide pos="3840"/>
      </p:guideLst>
    </p:cSldViewPr>
  </p:slideViewPr>
  <p:outlineViewPr>
    <p:cViewPr>
      <p:scale>
        <a:sx n="33" d="100"/>
        <a:sy n="33" d="100"/>
      </p:scale>
      <p:origin x="0" y="-62154"/>
    </p:cViewPr>
  </p:outlineViewPr>
  <p:notesTextViewPr>
    <p:cViewPr>
      <p:scale>
        <a:sx n="1" d="1"/>
        <a:sy n="1" d="1"/>
      </p:scale>
      <p:origin x="0" y="0"/>
    </p:cViewPr>
  </p:notesTextViewPr>
  <p:sorterViewPr>
    <p:cViewPr>
      <p:scale>
        <a:sx n="200" d="100"/>
        <a:sy n="200" d="100"/>
      </p:scale>
      <p:origin x="0" y="-175724"/>
    </p:cViewPr>
  </p:sorterViewPr>
  <p:notesViewPr>
    <p:cSldViewPr snapToGrid="0">
      <p:cViewPr varScale="1">
        <p:scale>
          <a:sx n="50" d="100"/>
          <a:sy n="50" d="100"/>
        </p:scale>
        <p:origin x="270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72633-5804-4CC4-B334-49480CD1F8F9}" type="datetimeFigureOut">
              <a:rPr lang="en-US" smtClean="0"/>
              <a:pPr/>
              <a:t>14-Aug-25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47A84-8E29-4011-8E23-5BAFF1D6ABED}" type="slidenum">
              <a:rPr lang="en-US" smtClean="0"/>
              <a:pPr/>
              <a:t>‹#›</a:t>
            </a:fld>
            <a:endParaRPr lang="en-US"/>
          </a:p>
        </p:txBody>
      </p:sp>
    </p:spTree>
    <p:extLst>
      <p:ext uri="{BB962C8B-B14F-4D97-AF65-F5344CB8AC3E}">
        <p14:creationId xmlns:p14="http://schemas.microsoft.com/office/powerpoint/2010/main" val="51785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14.8.2025.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58366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14.8.2025.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1897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14.8.2025.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7764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14.8.2025.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8797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8A21A-4E29-40A0-9B23-D9AD2091FC26}" type="datetimeFigureOut">
              <a:rPr lang="sr-Latn-RS" smtClean="0"/>
              <a:pPr/>
              <a:t>14.8.2025.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60932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9B88A21A-4E29-40A0-9B23-D9AD2091FC26}" type="datetimeFigureOut">
              <a:rPr lang="sr-Latn-RS" smtClean="0"/>
              <a:pPr/>
              <a:t>14.8.2025.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3958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9B88A21A-4E29-40A0-9B23-D9AD2091FC26}" type="datetimeFigureOut">
              <a:rPr lang="sr-Latn-RS" smtClean="0"/>
              <a:pPr/>
              <a:t>14.8.2025.</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58747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9B88A21A-4E29-40A0-9B23-D9AD2091FC26}" type="datetimeFigureOut">
              <a:rPr lang="sr-Latn-RS" smtClean="0"/>
              <a:pPr/>
              <a:t>14.8.2025.</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3003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8A21A-4E29-40A0-9B23-D9AD2091FC26}" type="datetimeFigureOut">
              <a:rPr lang="sr-Latn-RS" smtClean="0"/>
              <a:pPr/>
              <a:t>14.8.2025.</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7058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14.8.2025.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03953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14.8.2025.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85098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8A21A-4E29-40A0-9B23-D9AD2091FC26}" type="datetimeFigureOut">
              <a:rPr lang="sr-Latn-RS" smtClean="0"/>
              <a:pPr/>
              <a:t>14.8.2025.</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7E1A-EBE2-49BE-BEA5-E10F7078A60F}" type="slidenum">
              <a:rPr lang="sr-Latn-RS" smtClean="0"/>
              <a:pPr/>
              <a:t>‹#›</a:t>
            </a:fld>
            <a:endParaRPr lang="sr-Latn-RS"/>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83387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a:t>AHP metoda</a:t>
            </a:r>
            <a:endParaRPr lang="en-US" sz="4800" dirty="0"/>
          </a:p>
        </p:txBody>
      </p:sp>
      <p:sp>
        <p:nvSpPr>
          <p:cNvPr id="3" name="Subtitle 2"/>
          <p:cNvSpPr>
            <a:spLocks noGrp="1"/>
          </p:cNvSpPr>
          <p:nvPr>
            <p:ph type="subTitle" idx="1"/>
          </p:nvPr>
        </p:nvSpPr>
        <p:spPr/>
        <p:txBody>
          <a:bodyPr/>
          <a:lstStyle/>
          <a:p>
            <a:r>
              <a:rPr lang="en-US"/>
              <a:t>prof. dr Mirjana Misita</a:t>
            </a:r>
            <a:endParaRPr lang="en-US" dirty="0"/>
          </a:p>
        </p:txBody>
      </p:sp>
    </p:spTree>
    <p:extLst>
      <p:ext uri="{BB962C8B-B14F-4D97-AF65-F5344CB8AC3E}">
        <p14:creationId xmlns:p14="http://schemas.microsoft.com/office/powerpoint/2010/main" val="291157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4342133"/>
              </p:ext>
            </p:extLst>
          </p:nvPr>
        </p:nvGraphicFramePr>
        <p:xfrm>
          <a:off x="3200400" y="2133601"/>
          <a:ext cx="5562600" cy="3549703"/>
        </p:xfrm>
        <a:graphic>
          <a:graphicData uri="http://schemas.openxmlformats.org/drawingml/2006/table">
            <a:tbl>
              <a:tblPr firstRow="1" firstCol="1" bandRow="1">
                <a:tableStyleId>{5C22544A-7EE6-4342-B048-85BDC9FD1C3A}</a:tableStyleId>
              </a:tblPr>
              <a:tblGrid>
                <a:gridCol w="1163260">
                  <a:extLst>
                    <a:ext uri="{9D8B030D-6E8A-4147-A177-3AD203B41FA5}">
                      <a16:colId xmlns:a16="http://schemas.microsoft.com/office/drawing/2014/main" val="20000"/>
                    </a:ext>
                  </a:extLst>
                </a:gridCol>
                <a:gridCol w="4399340">
                  <a:extLst>
                    <a:ext uri="{9D8B030D-6E8A-4147-A177-3AD203B41FA5}">
                      <a16:colId xmlns:a16="http://schemas.microsoft.com/office/drawing/2014/main" val="20001"/>
                    </a:ext>
                  </a:extLst>
                </a:gridCol>
              </a:tblGrid>
              <a:tr h="357347">
                <a:tc>
                  <a:txBody>
                    <a:bodyPr/>
                    <a:lstStyle/>
                    <a:p>
                      <a:pPr>
                        <a:lnSpc>
                          <a:spcPct val="115000"/>
                        </a:lnSpc>
                        <a:spcAft>
                          <a:spcPts val="0"/>
                        </a:spcAft>
                      </a:pPr>
                      <a:r>
                        <a:rPr lang="en-US" sz="1600">
                          <a:effectLst/>
                        </a:rPr>
                        <a:t>Skala</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Opis</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58472">
                <a:tc>
                  <a:txBody>
                    <a:bodyPr/>
                    <a:lstStyle/>
                    <a:p>
                      <a:pPr>
                        <a:lnSpc>
                          <a:spcPct val="115000"/>
                        </a:lnSpc>
                        <a:spcAft>
                          <a:spcPts val="0"/>
                        </a:spcAft>
                      </a:pPr>
                      <a:r>
                        <a:rPr lang="en-US" sz="1600">
                          <a:effectLst/>
                        </a:rPr>
                        <a:t>9</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Apsolutno najznačajnije/najpoželjnije</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58472">
                <a:tc>
                  <a:txBody>
                    <a:bodyPr/>
                    <a:lstStyle/>
                    <a:p>
                      <a:pPr>
                        <a:lnSpc>
                          <a:spcPct val="115000"/>
                        </a:lnSpc>
                        <a:spcAft>
                          <a:spcPts val="0"/>
                        </a:spcAft>
                      </a:pPr>
                      <a:r>
                        <a:rPr lang="en-US" sz="1600">
                          <a:effectLst/>
                        </a:rPr>
                        <a:t>8</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Veoma snažno ka apsolutno najznačajnijem</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24580">
                <a:tc>
                  <a:txBody>
                    <a:bodyPr/>
                    <a:lstStyle/>
                    <a:p>
                      <a:pPr>
                        <a:lnSpc>
                          <a:spcPct val="115000"/>
                        </a:lnSpc>
                        <a:spcAft>
                          <a:spcPts val="0"/>
                        </a:spcAft>
                      </a:pPr>
                      <a:r>
                        <a:rPr lang="en-US" sz="1600">
                          <a:effectLst/>
                        </a:rPr>
                        <a:t>7</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Veoma snažno ka veoma značajnom/poželjnom</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58472">
                <a:tc>
                  <a:txBody>
                    <a:bodyPr/>
                    <a:lstStyle/>
                    <a:p>
                      <a:pPr>
                        <a:lnSpc>
                          <a:spcPct val="115000"/>
                        </a:lnSpc>
                        <a:spcAft>
                          <a:spcPts val="0"/>
                        </a:spcAft>
                      </a:pPr>
                      <a:r>
                        <a:rPr lang="en-US" sz="1600">
                          <a:effectLst/>
                        </a:rPr>
                        <a:t>6</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Snažno ka veoma snažnom</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58472">
                <a:tc>
                  <a:txBody>
                    <a:bodyPr/>
                    <a:lstStyle/>
                    <a:p>
                      <a:pPr>
                        <a:lnSpc>
                          <a:spcPct val="115000"/>
                        </a:lnSpc>
                        <a:spcAft>
                          <a:spcPts val="0"/>
                        </a:spcAft>
                      </a:pPr>
                      <a:r>
                        <a:rPr lang="en-US" sz="1600">
                          <a:effectLst/>
                        </a:rPr>
                        <a:t>5</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Snažnije više značajno/poželjno</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58472">
                <a:tc>
                  <a:txBody>
                    <a:bodyPr/>
                    <a:lstStyle/>
                    <a:p>
                      <a:pPr>
                        <a:lnSpc>
                          <a:spcPct val="115000"/>
                        </a:lnSpc>
                        <a:spcAft>
                          <a:spcPts val="0"/>
                        </a:spcAft>
                      </a:pPr>
                      <a:r>
                        <a:rPr lang="en-US" sz="1600">
                          <a:effectLst/>
                        </a:rPr>
                        <a:t>4</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Slabije ka više snažnijem</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58472">
                <a:tc>
                  <a:txBody>
                    <a:bodyPr/>
                    <a:lstStyle/>
                    <a:p>
                      <a:pPr>
                        <a:lnSpc>
                          <a:spcPct val="115000"/>
                        </a:lnSpc>
                        <a:spcAft>
                          <a:spcPts val="0"/>
                        </a:spcAft>
                      </a:pPr>
                      <a:r>
                        <a:rPr lang="en-US" sz="1600">
                          <a:effectLst/>
                        </a:rPr>
                        <a:t>3</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Slabije više značajno/poželjnije</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358472">
                <a:tc>
                  <a:txBody>
                    <a:bodyPr/>
                    <a:lstStyle/>
                    <a:p>
                      <a:pPr>
                        <a:lnSpc>
                          <a:spcPct val="115000"/>
                        </a:lnSpc>
                        <a:spcAft>
                          <a:spcPts val="0"/>
                        </a:spcAft>
                      </a:pPr>
                      <a:r>
                        <a:rPr lang="en-US" sz="1600">
                          <a:effectLst/>
                        </a:rPr>
                        <a:t>2</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Podjednako ka slabije/višem</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358472">
                <a:tc>
                  <a:txBody>
                    <a:bodyPr/>
                    <a:lstStyle/>
                    <a:p>
                      <a:pPr>
                        <a:lnSpc>
                          <a:spcPct val="115000"/>
                        </a:lnSpc>
                        <a:spcAft>
                          <a:spcPts val="0"/>
                        </a:spcAft>
                      </a:pPr>
                      <a:r>
                        <a:rPr lang="en-US" sz="1600">
                          <a:effectLst/>
                        </a:rPr>
                        <a:t>1</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Podjednako značajno/poželjno</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bl>
          </a:graphicData>
        </a:graphic>
      </p:graphicFrame>
      <p:sp>
        <p:nvSpPr>
          <p:cNvPr id="4" name="Title 2"/>
          <p:cNvSpPr txBox="1">
            <a:spLocks/>
          </p:cNvSpPr>
          <p:nvPr/>
        </p:nvSpPr>
        <p:spPr>
          <a:xfrm>
            <a:off x="2209801" y="609600"/>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4400"/>
              <a:t>Saaty-jeva 9-to stepena skala</a:t>
            </a:r>
            <a:endParaRPr lang="en-US" sz="4400"/>
          </a:p>
        </p:txBody>
      </p:sp>
    </p:spTree>
    <p:extLst>
      <p:ext uri="{BB962C8B-B14F-4D97-AF65-F5344CB8AC3E}">
        <p14:creationId xmlns:p14="http://schemas.microsoft.com/office/powerpoint/2010/main" val="2300208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4432" y="533401"/>
            <a:ext cx="6934200" cy="1015663"/>
          </a:xfrm>
          <a:prstGeom prst="rect">
            <a:avLst/>
          </a:prstGeom>
        </p:spPr>
        <p:txBody>
          <a:bodyPr wrap="square">
            <a:spAutoFit/>
          </a:bodyPr>
          <a:lstStyle/>
          <a:p>
            <a:r>
              <a:rPr lang="sl-SI" sz="2000"/>
              <a:t>Ukoliko onaj ko ocenjuje težine upoređuje svaki par Ai i Aj svih atributa, kao stepen kojim Ai dominira nad Aj (tj. wi/wj), tada se može formirati matrica upoređivanja parova:</a:t>
            </a:r>
            <a:endParaRPr lang="en-US" sz="2000"/>
          </a:p>
        </p:txBody>
      </p:sp>
      <mc:AlternateContent xmlns:mc="http://schemas.openxmlformats.org/markup-compatibility/2006" xmlns:a14="http://schemas.microsoft.com/office/drawing/2010/main">
        <mc:Choice Requires="a14">
          <p:sp>
            <p:nvSpPr>
              <p:cNvPr id="3" name="Rectangle 2"/>
              <p:cNvSpPr/>
              <p:nvPr/>
            </p:nvSpPr>
            <p:spPr>
              <a:xfrm>
                <a:off x="3056592" y="6210473"/>
                <a:ext cx="1057212" cy="6429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𝑖𝑗</m:t>
                          </m:r>
                        </m:sub>
                      </m:sSub>
                      <m:r>
                        <a:rPr lang="en-US"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𝑤</m:t>
                              </m:r>
                            </m:e>
                            <m:sub>
                              <m:r>
                                <a:rPr lang="en-US" i="1">
                                  <a:latin typeface="Cambria Math"/>
                                </a:rPr>
                                <m:t>𝑖</m:t>
                              </m:r>
                            </m:sub>
                          </m:sSub>
                        </m:num>
                        <m:den>
                          <m:sSub>
                            <m:sSubPr>
                              <m:ctrlPr>
                                <a:rPr lang="en-US" i="1">
                                  <a:latin typeface="Cambria Math" panose="02040503050406030204" pitchFamily="18" charset="0"/>
                                </a:rPr>
                              </m:ctrlPr>
                            </m:sSubPr>
                            <m:e>
                              <m:r>
                                <a:rPr lang="en-US" i="1">
                                  <a:latin typeface="Cambria Math"/>
                                </a:rPr>
                                <m:t>𝑤</m:t>
                              </m:r>
                            </m:e>
                            <m:sub>
                              <m:r>
                                <a:rPr lang="en-US" i="1">
                                  <a:latin typeface="Cambria Math"/>
                                </a:rPr>
                                <m:t>𝑗</m:t>
                              </m:r>
                            </m:sub>
                          </m:sSub>
                        </m:den>
                      </m:f>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3056592" y="6210473"/>
                <a:ext cx="1057212" cy="64293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477000" y="2133601"/>
                <a:ext cx="3914148" cy="14438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𝑊</m:t>
                      </m:r>
                      <m:r>
                        <a:rPr lang="en-US" i="1">
                          <a:latin typeface="Cambria Math"/>
                        </a:rPr>
                        <m:t>=</m:t>
                      </m:r>
                      <m:d>
                        <m:dPr>
                          <m:begChr m:val="["/>
                          <m:endChr m:val="]"/>
                          <m:ctrlPr>
                            <a:rPr lang="en-US" i="1">
                              <a:latin typeface="Cambria Math" panose="02040503050406030204" pitchFamily="18" charset="0"/>
                            </a:rPr>
                          </m:ctrlPr>
                        </m:dPr>
                        <m:e>
                          <m:m>
                            <m:mPr>
                              <m:mcs>
                                <m:mc>
                                  <m:mcPr>
                                    <m:count m:val="4"/>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e>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e>
                              <m:e>
                                <m:r>
                                  <a:rPr lang="en-US" i="1">
                                    <a:latin typeface="Cambria Math"/>
                                  </a:rPr>
                                  <m:t>…</m:t>
                                </m:r>
                              </m:e>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𝑛</m:t>
                                    </m:r>
                                  </m:sub>
                                </m:sSub>
                              </m:e>
                            </m:m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r>
                                  <a:rPr lang="en-US" i="1">
                                    <a:latin typeface="Cambria Math"/>
                                  </a:rPr>
                                  <m:t>/</m:t>
                                </m:r>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e>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r>
                                  <a:rPr lang="en-US" i="1">
                                    <a:latin typeface="Cambria Math"/>
                                  </a:rPr>
                                  <m:t>/</m:t>
                                </m:r>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e>
                              <m:e>
                                <m:r>
                                  <a:rPr lang="en-US" i="1">
                                    <a:latin typeface="Cambria Math"/>
                                  </a:rPr>
                                  <m:t>..</m:t>
                                </m:r>
                              </m:e>
                              <m:e>
                                <m:r>
                                  <a:rPr lang="en-US" i="1">
                                    <a:latin typeface="Cambria Math"/>
                                  </a:rPr>
                                  <m:t>..</m:t>
                                </m:r>
                              </m:e>
                            </m:m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3</m:t>
                                    </m:r>
                                  </m:sub>
                                </m:sSub>
                                <m:r>
                                  <a:rPr lang="en-US" i="1">
                                    <a:latin typeface="Cambria Math"/>
                                  </a:rPr>
                                  <m:t>/</m:t>
                                </m:r>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e>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3</m:t>
                                    </m:r>
                                  </m:sub>
                                </m:sSub>
                                <m:r>
                                  <a:rPr lang="en-US" i="1">
                                    <a:latin typeface="Cambria Math"/>
                                  </a:rPr>
                                  <m:t>/</m:t>
                                </m:r>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e>
                              <m:e>
                                <m:r>
                                  <a:rPr lang="en-US" i="1">
                                    <a:latin typeface="Cambria Math"/>
                                  </a:rPr>
                                  <m:t>..</m:t>
                                </m:r>
                              </m:e>
                              <m:e>
                                <m:r>
                                  <a:rPr lang="en-US" i="1">
                                    <a:latin typeface="Cambria Math"/>
                                  </a:rPr>
                                  <m:t>..</m:t>
                                </m:r>
                              </m:e>
                            </m:mr>
                            <m:mr>
                              <m:e>
                                <m:r>
                                  <a:rPr lang="en-US" i="1">
                                    <a:latin typeface="Cambria Math"/>
                                  </a:rPr>
                                  <m:t>…</m:t>
                                </m:r>
                              </m:e>
                              <m:e>
                                <m:r>
                                  <a:rPr lang="en-US" i="1">
                                    <a:latin typeface="Cambria Math"/>
                                  </a:rPr>
                                  <m:t>..</m:t>
                                </m:r>
                              </m:e>
                              <m:e>
                                <m:r>
                                  <a:rPr lang="en-US" i="1">
                                    <a:latin typeface="Cambria Math"/>
                                  </a:rPr>
                                  <m:t>..</m:t>
                                </m:r>
                              </m:e>
                              <m:e>
                                <m:r>
                                  <a:rPr lang="en-US" i="1">
                                    <a:latin typeface="Cambria Math"/>
                                  </a:rPr>
                                  <m:t>..</m:t>
                                </m:r>
                              </m:e>
                            </m:m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𝑚</m:t>
                                    </m:r>
                                  </m:sub>
                                </m:sSub>
                                <m:r>
                                  <a:rPr lang="en-US" i="1">
                                    <a:latin typeface="Cambria Math"/>
                                  </a:rPr>
                                  <m:t>/</m:t>
                                </m:r>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e>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𝑚</m:t>
                                    </m:r>
                                  </m:sub>
                                </m:sSub>
                                <m:r>
                                  <a:rPr lang="en-US" i="1">
                                    <a:latin typeface="Cambria Math"/>
                                  </a:rPr>
                                  <m:t>/</m:t>
                                </m:r>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e>
                              <m:e>
                                <m:r>
                                  <a:rPr lang="en-US" i="1">
                                    <a:latin typeface="Cambria Math"/>
                                  </a:rPr>
                                  <m:t>..</m:t>
                                </m:r>
                              </m:e>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𝑚</m:t>
                                    </m:r>
                                  </m:sub>
                                </m:sSub>
                                <m:r>
                                  <a:rPr lang="en-US" i="1">
                                    <a:latin typeface="Cambria Math"/>
                                  </a:rPr>
                                  <m:t>/</m:t>
                                </m:r>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𝑛</m:t>
                                    </m:r>
                                  </m:sub>
                                </m:sSub>
                              </m:e>
                            </m:mr>
                          </m:m>
                        </m:e>
                      </m:d>
                    </m:oMath>
                  </m:oMathPara>
                </a14:m>
                <a:endParaRPr lang="en-US"/>
              </a:p>
            </p:txBody>
          </p:sp>
        </mc:Choice>
        <mc:Fallback xmlns="">
          <p:sp>
            <p:nvSpPr>
              <p:cNvPr id="5" name="Rectangle 4"/>
              <p:cNvSpPr>
                <a:spLocks noRot="1" noChangeAspect="1" noMove="1" noResize="1" noEditPoints="1" noAdjustHandles="1" noChangeArrowheads="1" noChangeShapeType="1" noTextEdit="1"/>
              </p:cNvSpPr>
              <p:nvPr/>
            </p:nvSpPr>
            <p:spPr>
              <a:xfrm>
                <a:off x="6477000" y="2133601"/>
                <a:ext cx="3914148" cy="144385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012034" y="4267201"/>
                <a:ext cx="3465243" cy="13669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𝐴</m:t>
                      </m:r>
                      <m:r>
                        <a:rPr lang="en-US" i="1">
                          <a:latin typeface="Cambria Math"/>
                        </a:rPr>
                        <m:t>=</m:t>
                      </m:r>
                      <m:d>
                        <m:dPr>
                          <m:begChr m:val="["/>
                          <m:endChr m:val="]"/>
                          <m:ctrlPr>
                            <a:rPr lang="en-US" i="1">
                              <a:latin typeface="Cambria Math" panose="02040503050406030204" pitchFamily="18" charset="0"/>
                            </a:rPr>
                          </m:ctrlPr>
                        </m:dPr>
                        <m:e>
                          <m:m>
                            <m:mPr>
                              <m:mcs>
                                <m:mc>
                                  <m:mcPr>
                                    <m:count m:val="5"/>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11</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12</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13</m:t>
                                    </m:r>
                                  </m:sub>
                                </m:sSub>
                              </m:e>
                              <m:e>
                                <m:r>
                                  <a:rPr lang="en-US" i="1">
                                    <a:latin typeface="Cambria Math"/>
                                  </a:rPr>
                                  <m:t>…</m:t>
                                </m:r>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1</m:t>
                                    </m:r>
                                    <m:r>
                                      <a:rPr lang="en-US" i="1">
                                        <a:latin typeface="Cambria Math"/>
                                      </a:rPr>
                                      <m:t>𝑛</m:t>
                                    </m:r>
                                  </m:sub>
                                </m:sSub>
                              </m:e>
                            </m:mr>
                            <m:mr>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21</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22</m:t>
                                    </m:r>
                                  </m:sub>
                                </m:sSub>
                              </m:e>
                              <m:e>
                                <m:r>
                                  <a:rPr lang="en-US" i="1">
                                    <a:latin typeface="Cambria Math"/>
                                  </a:rPr>
                                  <m:t>..</m:t>
                                </m:r>
                              </m:e>
                              <m:e>
                                <m:r>
                                  <a:rPr lang="en-US" i="1">
                                    <a:latin typeface="Cambria Math"/>
                                  </a:rPr>
                                  <m:t>..</m:t>
                                </m:r>
                              </m:e>
                              <m:e>
                                <m:r>
                                  <a:rPr lang="en-US" i="1">
                                    <a:latin typeface="Cambria Math"/>
                                  </a:rPr>
                                  <m:t>..</m:t>
                                </m:r>
                              </m:e>
                            </m:mr>
                            <m:mr>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31</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32</m:t>
                                    </m:r>
                                  </m:sub>
                                </m:sSub>
                              </m:e>
                              <m:e>
                                <m:r>
                                  <a:rPr lang="en-US" i="1">
                                    <a:latin typeface="Cambria Math"/>
                                  </a:rPr>
                                  <m:t>..</m:t>
                                </m:r>
                              </m:e>
                              <m:e>
                                <m:r>
                                  <a:rPr lang="en-US" i="1">
                                    <a:latin typeface="Cambria Math"/>
                                  </a:rPr>
                                  <m:t>..</m:t>
                                </m:r>
                              </m:e>
                              <m:e>
                                <m:r>
                                  <a:rPr lang="en-US" i="1">
                                    <a:latin typeface="Cambria Math"/>
                                  </a:rPr>
                                  <m:t>..</m:t>
                                </m:r>
                              </m:e>
                            </m:mr>
                            <m:mr>
                              <m:e>
                                <m:r>
                                  <a:rPr lang="en-US" i="1">
                                    <a:latin typeface="Cambria Math"/>
                                  </a:rPr>
                                  <m:t>…</m:t>
                                </m:r>
                              </m:e>
                              <m:e>
                                <m:r>
                                  <a:rPr lang="en-US" i="1">
                                    <a:latin typeface="Cambria Math"/>
                                  </a:rPr>
                                  <m:t>..</m:t>
                                </m:r>
                              </m:e>
                              <m:e>
                                <m:r>
                                  <a:rPr lang="en-US" i="1">
                                    <a:latin typeface="Cambria Math"/>
                                  </a:rPr>
                                  <m:t>..</m:t>
                                </m:r>
                              </m:e>
                              <m:e>
                                <m:r>
                                  <a:rPr lang="en-US" i="1">
                                    <a:latin typeface="Cambria Math"/>
                                  </a:rPr>
                                  <m:t>..</m:t>
                                </m:r>
                              </m:e>
                              <m:e>
                                <m:r>
                                  <a:rPr lang="en-US" i="1">
                                    <a:latin typeface="Cambria Math"/>
                                  </a:rPr>
                                  <m:t>..</m:t>
                                </m:r>
                              </m:e>
                            </m:mr>
                            <m:mr>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𝑚</m:t>
                                    </m:r>
                                    <m:r>
                                      <a:rPr lang="en-US" i="1">
                                        <a:latin typeface="Cambria Math"/>
                                      </a:rPr>
                                      <m:t>1</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𝑚</m:t>
                                    </m:r>
                                    <m:r>
                                      <a:rPr lang="en-US" i="1">
                                        <a:latin typeface="Cambria Math"/>
                                      </a:rPr>
                                      <m:t>2</m:t>
                                    </m:r>
                                  </m:sub>
                                </m:sSub>
                              </m:e>
                              <m:e>
                                <m:r>
                                  <a:rPr lang="en-US" i="1">
                                    <a:latin typeface="Cambria Math"/>
                                  </a:rPr>
                                  <m:t>..</m:t>
                                </m:r>
                              </m:e>
                              <m:e>
                                <m:r>
                                  <a:rPr lang="en-US" i="1">
                                    <a:latin typeface="Cambria Math"/>
                                  </a:rPr>
                                  <m:t>..</m:t>
                                </m:r>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𝑚𝑛</m:t>
                                    </m:r>
                                  </m:sub>
                                </m:sSub>
                              </m:e>
                            </m:mr>
                          </m:m>
                        </m:e>
                      </m:d>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2012034" y="4267201"/>
                <a:ext cx="3465243" cy="13669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905001" y="1981201"/>
                <a:ext cx="3933833" cy="19873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6"/>
                                <m:mcJc m:val="center"/>
                              </m:mcPr>
                            </m:mc>
                          </m:mcs>
                          <m:ctrlPr>
                            <a:rPr lang="en-US" i="1">
                              <a:latin typeface="Cambria Math" panose="02040503050406030204" pitchFamily="18" charset="0"/>
                            </a:rPr>
                          </m:ctrlPr>
                        </m:mPr>
                        <m:mr>
                          <m:e>
                            <m:r>
                              <a:rPr lang="en-US" i="1">
                                <a:latin typeface="Cambria Math"/>
                              </a:rPr>
                              <m:t>       </m:t>
                            </m:r>
                            <m:r>
                              <a:rPr lang="en-US" i="1">
                                <a:latin typeface="Cambria Math"/>
                              </a:rPr>
                              <m:t>𝐾𝑟𝑖𝑡</m:t>
                            </m:r>
                            <m:r>
                              <a:rPr lang="en-US" i="1">
                                <a:latin typeface="Cambria Math"/>
                              </a:rPr>
                              <m:t>.</m:t>
                            </m:r>
                          </m:e>
                          <m:e>
                            <m:sSub>
                              <m:sSubPr>
                                <m:ctrlPr>
                                  <a:rPr lang="en-US" i="1">
                                    <a:latin typeface="Cambria Math" panose="02040503050406030204" pitchFamily="18" charset="0"/>
                                  </a:rPr>
                                </m:ctrlPr>
                              </m:sSubPr>
                              <m:e>
                                <m:r>
                                  <a:rPr lang="en-US" i="1">
                                    <a:latin typeface="Cambria Math"/>
                                  </a:rPr>
                                  <m:t>𝐶</m:t>
                                </m:r>
                              </m:e>
                              <m:sub>
                                <m:r>
                                  <a:rPr lang="en-US" i="1">
                                    <a:latin typeface="Cambria Math"/>
                                  </a:rPr>
                                  <m:t>1</m:t>
                                </m:r>
                              </m:sub>
                            </m:sSub>
                          </m:e>
                          <m:e>
                            <m:sSub>
                              <m:sSubPr>
                                <m:ctrlPr>
                                  <a:rPr lang="en-US" i="1">
                                    <a:latin typeface="Cambria Math" panose="02040503050406030204" pitchFamily="18" charset="0"/>
                                  </a:rPr>
                                </m:ctrlPr>
                              </m:sSubPr>
                              <m:e>
                                <m:r>
                                  <a:rPr lang="en-US" i="1">
                                    <a:latin typeface="Cambria Math"/>
                                  </a:rPr>
                                  <m:t>𝐶</m:t>
                                </m:r>
                              </m:e>
                              <m:sub>
                                <m:r>
                                  <a:rPr lang="en-US" i="1">
                                    <a:latin typeface="Cambria Math"/>
                                  </a:rPr>
                                  <m:t>2</m:t>
                                </m:r>
                              </m:sub>
                            </m:sSub>
                          </m:e>
                          <m:e>
                            <m:sSub>
                              <m:sSubPr>
                                <m:ctrlPr>
                                  <a:rPr lang="en-US" i="1">
                                    <a:latin typeface="Cambria Math" panose="02040503050406030204" pitchFamily="18" charset="0"/>
                                  </a:rPr>
                                </m:ctrlPr>
                              </m:sSubPr>
                              <m:e>
                                <m:r>
                                  <a:rPr lang="en-US" i="1">
                                    <a:latin typeface="Cambria Math"/>
                                  </a:rPr>
                                  <m:t>𝐶</m:t>
                                </m:r>
                              </m:e>
                              <m:sub>
                                <m:r>
                                  <a:rPr lang="en-US" i="1">
                                    <a:latin typeface="Cambria Math"/>
                                  </a:rPr>
                                  <m:t>3</m:t>
                                </m:r>
                              </m:sub>
                            </m:sSub>
                          </m:e>
                          <m:e>
                            <m:r>
                              <a:rPr lang="en-US" i="1">
                                <a:latin typeface="Cambria Math"/>
                              </a:rPr>
                              <m:t>…</m:t>
                            </m:r>
                          </m:e>
                          <m:e>
                            <m:sSub>
                              <m:sSubPr>
                                <m:ctrlPr>
                                  <a:rPr lang="en-US" i="1">
                                    <a:latin typeface="Cambria Math" panose="02040503050406030204" pitchFamily="18" charset="0"/>
                                  </a:rPr>
                                </m:ctrlPr>
                              </m:sSubPr>
                              <m:e>
                                <m:r>
                                  <a:rPr lang="en-US" i="1">
                                    <a:latin typeface="Cambria Math"/>
                                  </a:rPr>
                                  <m:t>𝐶</m:t>
                                </m:r>
                              </m:e>
                              <m:sub>
                                <m:r>
                                  <a:rPr lang="en-US" i="1">
                                    <a:latin typeface="Cambria Math"/>
                                  </a:rPr>
                                  <m:t>𝑛</m:t>
                                </m:r>
                              </m:sub>
                            </m:sSub>
                          </m:e>
                        </m:mr>
                        <m:mr>
                          <m:e>
                            <m:r>
                              <a:rPr lang="en-US" i="1">
                                <a:latin typeface="Cambria Math"/>
                              </a:rPr>
                              <m:t>𝐴𝑙𝑡</m:t>
                            </m:r>
                            <m:r>
                              <a:rPr lang="en-US" i="1">
                                <a:latin typeface="Cambria Math"/>
                              </a:rPr>
                              <m:t>.    </m:t>
                            </m:r>
                          </m:e>
                          <m:e>
                            <m:sSub>
                              <m:sSubPr>
                                <m:ctrlPr>
                                  <a:rPr lang="en-US" i="1">
                                    <a:latin typeface="Cambria Math" panose="02040503050406030204" pitchFamily="18" charset="0"/>
                                  </a:rPr>
                                </m:ctrlPr>
                              </m:sSubPr>
                              <m:e>
                                <m:r>
                                  <a:rPr lang="en-US" i="1">
                                    <a:latin typeface="Cambria Math"/>
                                  </a:rPr>
                                  <m:t>𝑤</m:t>
                                </m:r>
                              </m:e>
                              <m:sub>
                                <m:r>
                                  <a:rPr lang="en-US" i="1">
                                    <a:latin typeface="Cambria Math"/>
                                  </a:rPr>
                                  <m:t>1</m:t>
                                </m:r>
                              </m:sub>
                            </m:sSub>
                          </m:e>
                          <m:e>
                            <m:sSub>
                              <m:sSubPr>
                                <m:ctrlPr>
                                  <a:rPr lang="en-US" i="1">
                                    <a:latin typeface="Cambria Math" panose="02040503050406030204" pitchFamily="18" charset="0"/>
                                  </a:rPr>
                                </m:ctrlPr>
                              </m:sSubPr>
                              <m:e>
                                <m:r>
                                  <a:rPr lang="en-US" i="1">
                                    <a:latin typeface="Cambria Math"/>
                                  </a:rPr>
                                  <m:t>𝑤</m:t>
                                </m:r>
                              </m:e>
                              <m:sub>
                                <m:r>
                                  <a:rPr lang="en-US" i="1">
                                    <a:latin typeface="Cambria Math"/>
                                  </a:rPr>
                                  <m:t>2</m:t>
                                </m:r>
                              </m:sub>
                            </m:sSub>
                          </m:e>
                          <m:e>
                            <m:sSub>
                              <m:sSubPr>
                                <m:ctrlPr>
                                  <a:rPr lang="en-US" i="1">
                                    <a:latin typeface="Cambria Math" panose="02040503050406030204" pitchFamily="18" charset="0"/>
                                  </a:rPr>
                                </m:ctrlPr>
                              </m:sSubPr>
                              <m:e>
                                <m:r>
                                  <a:rPr lang="en-US" i="1">
                                    <a:latin typeface="Cambria Math"/>
                                  </a:rPr>
                                  <m:t>𝑤</m:t>
                                </m:r>
                              </m:e>
                              <m:sub>
                                <m:r>
                                  <a:rPr lang="en-US" i="1">
                                    <a:latin typeface="Cambria Math"/>
                                  </a:rPr>
                                  <m:t>3</m:t>
                                </m:r>
                              </m:sub>
                            </m:sSub>
                          </m:e>
                          <m:e>
                            <m:r>
                              <a:rPr lang="en-US" i="1">
                                <a:latin typeface="Cambria Math"/>
                              </a:rPr>
                              <m:t>..</m:t>
                            </m:r>
                          </m:e>
                          <m:e>
                            <m:sSub>
                              <m:sSubPr>
                                <m:ctrlPr>
                                  <a:rPr lang="en-US" i="1">
                                    <a:latin typeface="Cambria Math" panose="02040503050406030204" pitchFamily="18" charset="0"/>
                                  </a:rPr>
                                </m:ctrlPr>
                              </m:sSubPr>
                              <m:e>
                                <m:r>
                                  <a:rPr lang="en-US" i="1">
                                    <a:latin typeface="Cambria Math"/>
                                  </a:rPr>
                                  <m:t>𝑤</m:t>
                                </m:r>
                              </m:e>
                              <m:sub>
                                <m:r>
                                  <a:rPr lang="en-US" i="1">
                                    <a:latin typeface="Cambria Math"/>
                                  </a:rPr>
                                  <m:t>𝑛</m:t>
                                </m:r>
                              </m:sub>
                            </m:sSub>
                          </m:e>
                        </m:mr>
                        <m:mr>
                          <m:e>
                            <m:sSub>
                              <m:sSubPr>
                                <m:ctrlPr>
                                  <a:rPr lang="en-US" i="1">
                                    <a:latin typeface="Cambria Math" panose="02040503050406030204" pitchFamily="18" charset="0"/>
                                  </a:rPr>
                                </m:ctrlPr>
                              </m:sSubPr>
                              <m:e>
                                <m:r>
                                  <a:rPr lang="en-US" i="1" cap="all">
                                    <a:latin typeface="Cambria Math"/>
                                  </a:rPr>
                                  <m:t>𝐴</m:t>
                                </m:r>
                              </m:e>
                              <m:sub>
                                <m:r>
                                  <a:rPr lang="en-US" i="1">
                                    <a:latin typeface="Cambria Math"/>
                                  </a:rPr>
                                  <m:t>1</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11</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12</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13</m:t>
                                </m:r>
                              </m:sub>
                            </m:sSub>
                          </m:e>
                          <m:e>
                            <m:r>
                              <a:rPr lang="en-US" i="1">
                                <a:latin typeface="Cambria Math"/>
                              </a:rPr>
                              <m:t>…</m:t>
                            </m:r>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1</m:t>
                                </m:r>
                                <m:r>
                                  <a:rPr lang="en-US" i="1">
                                    <a:latin typeface="Cambria Math"/>
                                  </a:rPr>
                                  <m:t>𝑛</m:t>
                                </m:r>
                              </m:sub>
                            </m:sSub>
                          </m:e>
                        </m:mr>
                        <m:mr>
                          <m:e>
                            <m:sSub>
                              <m:sSubPr>
                                <m:ctrlPr>
                                  <a:rPr lang="en-US" i="1">
                                    <a:latin typeface="Cambria Math" panose="02040503050406030204" pitchFamily="18" charset="0"/>
                                  </a:rPr>
                                </m:ctrlPr>
                              </m:sSubPr>
                              <m:e>
                                <m:r>
                                  <a:rPr lang="en-US" i="1" cap="all">
                                    <a:latin typeface="Cambria Math"/>
                                  </a:rPr>
                                  <m:t>𝐴</m:t>
                                </m:r>
                              </m:e>
                              <m:sub>
                                <m:r>
                                  <a:rPr lang="en-US" i="1">
                                    <a:latin typeface="Cambria Math"/>
                                  </a:rPr>
                                  <m:t>2</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21</m:t>
                                </m:r>
                              </m:sub>
                            </m:sSub>
                          </m:e>
                          <m:e>
                            <m:r>
                              <a:rPr lang="en-US" i="1">
                                <a:latin typeface="Cambria Math"/>
                              </a:rPr>
                              <m:t>..</m:t>
                            </m:r>
                          </m:e>
                          <m:e>
                            <m:r>
                              <a:rPr lang="en-US" i="1">
                                <a:latin typeface="Cambria Math"/>
                              </a:rPr>
                              <m:t>..</m:t>
                            </m:r>
                          </m:e>
                          <m:e>
                            <m:r>
                              <a:rPr lang="en-US" i="1">
                                <a:latin typeface="Cambria Math"/>
                              </a:rPr>
                              <m:t>..</m:t>
                            </m:r>
                          </m:e>
                          <m:e>
                            <m:r>
                              <a:rPr lang="en-US" i="1">
                                <a:latin typeface="Cambria Math"/>
                              </a:rPr>
                              <m:t>..</m:t>
                            </m:r>
                          </m:e>
                        </m:mr>
                        <m:mr>
                          <m:e>
                            <m:sSub>
                              <m:sSubPr>
                                <m:ctrlPr>
                                  <a:rPr lang="en-US" i="1">
                                    <a:latin typeface="Cambria Math" panose="02040503050406030204" pitchFamily="18" charset="0"/>
                                  </a:rPr>
                                </m:ctrlPr>
                              </m:sSubPr>
                              <m:e>
                                <m:r>
                                  <a:rPr lang="en-US" i="1" cap="all">
                                    <a:latin typeface="Cambria Math"/>
                                  </a:rPr>
                                  <m:t>𝐴</m:t>
                                </m:r>
                              </m:e>
                              <m:sub>
                                <m:r>
                                  <a:rPr lang="en-US" i="1">
                                    <a:latin typeface="Cambria Math"/>
                                  </a:rPr>
                                  <m:t>3</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31</m:t>
                                </m:r>
                              </m:sub>
                            </m:sSub>
                          </m:e>
                          <m:e>
                            <m:r>
                              <a:rPr lang="en-US" i="1">
                                <a:latin typeface="Cambria Math"/>
                              </a:rPr>
                              <m:t>..</m:t>
                            </m:r>
                          </m:e>
                          <m:e>
                            <m:r>
                              <a:rPr lang="en-US" i="1">
                                <a:latin typeface="Cambria Math"/>
                              </a:rPr>
                              <m:t>..</m:t>
                            </m:r>
                          </m:e>
                          <m:e>
                            <m:r>
                              <a:rPr lang="en-US" i="1">
                                <a:latin typeface="Cambria Math"/>
                              </a:rPr>
                              <m:t>..</m:t>
                            </m:r>
                          </m:e>
                          <m:e>
                            <m:r>
                              <a:rPr lang="en-US" i="1">
                                <a:latin typeface="Cambria Math"/>
                              </a:rPr>
                              <m:t>..</m:t>
                            </m:r>
                          </m:e>
                        </m:mr>
                        <m:mr>
                          <m:e>
                            <m:r>
                              <a:rPr lang="en-US" i="1">
                                <a:latin typeface="Cambria Math"/>
                              </a:rPr>
                              <m:t>…</m:t>
                            </m:r>
                          </m:e>
                          <m:e>
                            <m:r>
                              <a:rPr lang="en-US" i="1">
                                <a:latin typeface="Cambria Math"/>
                              </a:rPr>
                              <m:t>..</m:t>
                            </m:r>
                          </m:e>
                          <m:e>
                            <m:r>
                              <a:rPr lang="en-US" i="1">
                                <a:latin typeface="Cambria Math"/>
                              </a:rPr>
                              <m:t>..</m:t>
                            </m:r>
                          </m:e>
                          <m:e>
                            <m:r>
                              <a:rPr lang="en-US" i="1">
                                <a:latin typeface="Cambria Math"/>
                              </a:rPr>
                              <m:t>..</m:t>
                            </m:r>
                          </m:e>
                          <m:e>
                            <m:r>
                              <a:rPr lang="en-US" i="1">
                                <a:latin typeface="Cambria Math"/>
                              </a:rPr>
                              <m:t>..</m:t>
                            </m:r>
                          </m:e>
                          <m:e>
                            <m:r>
                              <a:rPr lang="en-US" i="1">
                                <a:latin typeface="Cambria Math"/>
                              </a:rPr>
                              <m:t>..</m:t>
                            </m:r>
                          </m:e>
                        </m:mr>
                        <m:mr>
                          <m:e>
                            <m:sSub>
                              <m:sSubPr>
                                <m:ctrlPr>
                                  <a:rPr lang="en-US" i="1">
                                    <a:latin typeface="Cambria Math" panose="02040503050406030204" pitchFamily="18" charset="0"/>
                                  </a:rPr>
                                </m:ctrlPr>
                              </m:sSubPr>
                              <m:e>
                                <m:r>
                                  <a:rPr lang="en-US" i="1" cap="all">
                                    <a:latin typeface="Cambria Math"/>
                                  </a:rPr>
                                  <m:t>𝐴</m:t>
                                </m:r>
                              </m:e>
                              <m:sub>
                                <m:r>
                                  <a:rPr lang="en-US" i="1">
                                    <a:latin typeface="Cambria Math"/>
                                  </a:rPr>
                                  <m:t>𝑚</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𝑚</m:t>
                                </m:r>
                                <m:r>
                                  <a:rPr lang="en-US" i="1">
                                    <a:latin typeface="Cambria Math"/>
                                  </a:rPr>
                                  <m:t>1</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𝑚</m:t>
                                </m:r>
                                <m:r>
                                  <a:rPr lang="en-US" i="1">
                                    <a:latin typeface="Cambria Math"/>
                                  </a:rPr>
                                  <m:t>2</m:t>
                                </m:r>
                              </m:sub>
                            </m:sSub>
                          </m:e>
                          <m:e>
                            <m:r>
                              <a:rPr lang="en-US" i="1">
                                <a:latin typeface="Cambria Math"/>
                              </a:rPr>
                              <m:t>..</m:t>
                            </m:r>
                          </m:e>
                          <m:e>
                            <m:r>
                              <a:rPr lang="en-US" i="1">
                                <a:latin typeface="Cambria Math"/>
                              </a:rPr>
                              <m:t>..</m:t>
                            </m:r>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𝑚𝑛</m:t>
                                </m:r>
                              </m:sub>
                            </m:sSub>
                          </m:e>
                        </m:mr>
                      </m:m>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1905001" y="1981201"/>
                <a:ext cx="3933833" cy="198733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775906" y="5817454"/>
                <a:ext cx="4136132" cy="391646"/>
              </a:xfrm>
              <a:prstGeom prst="rect">
                <a:avLst/>
              </a:prstGeom>
            </p:spPr>
            <p:txBody>
              <a:bodyPr wrap="none">
                <a:spAutoFit/>
              </a:bodyPr>
              <a:lstStyle/>
              <a:p>
                <a:r>
                  <a:rPr lang="en-US"/>
                  <a:t>gde je </a:t>
                </a:r>
                <a14:m>
                  <m:oMath xmlns:m="http://schemas.openxmlformats.org/officeDocument/2006/math">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𝑖𝑗</m:t>
                        </m:r>
                      </m:sub>
                    </m:sSub>
                  </m:oMath>
                </a14:m>
                <a:r>
                  <a:rPr lang="en-US"/>
                  <a:t>=1/</a:t>
                </a:r>
                <a14:m>
                  <m:oMath xmlns:m="http://schemas.openxmlformats.org/officeDocument/2006/math">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𝑗𝑖</m:t>
                        </m:r>
                      </m:sub>
                    </m:sSub>
                  </m:oMath>
                </a14:m>
                <a:r>
                  <a:rPr lang="en-US"/>
                  <a:t> (reprocitet) i </a:t>
                </a:r>
                <a14:m>
                  <m:oMath xmlns:m="http://schemas.openxmlformats.org/officeDocument/2006/math">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𝑖𝑗</m:t>
                        </m:r>
                      </m:sub>
                    </m:sSub>
                  </m:oMath>
                </a14:m>
                <a:r>
                  <a:rPr lang="en-US"/>
                  <a:t>=</a:t>
                </a:r>
                <a14:m>
                  <m:oMath xmlns:m="http://schemas.openxmlformats.org/officeDocument/2006/math">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𝑖𝑘</m:t>
                        </m:r>
                      </m:sub>
                    </m:sSub>
                  </m:oMath>
                </a14:m>
                <a:r>
                  <a:rPr lang="en-US"/>
                  <a:t>/</a:t>
                </a:r>
                <a14:m>
                  <m:oMath xmlns:m="http://schemas.openxmlformats.org/officeDocument/2006/math">
                    <m:r>
                      <a:rPr lang="en-US" i="1">
                        <a:latin typeface="Cambria Math"/>
                      </a:rPr>
                      <m:t>𝑘</m:t>
                    </m:r>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𝑗𝑖</m:t>
                        </m:r>
                      </m:sub>
                    </m:sSub>
                  </m:oMath>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1775906" y="5817454"/>
                <a:ext cx="4136132" cy="391646"/>
              </a:xfrm>
              <a:prstGeom prst="rect">
                <a:avLst/>
              </a:prstGeom>
              <a:blipFill>
                <a:blip r:embed="rId6"/>
                <a:stretch>
                  <a:fillRect l="-1178" t="-6154" b="-18462"/>
                </a:stretch>
              </a:blipFill>
            </p:spPr>
            <p:txBody>
              <a:bodyPr/>
              <a:lstStyle/>
              <a:p>
                <a:r>
                  <a:rPr lang="en-US">
                    <a:noFill/>
                  </a:rPr>
                  <a:t> </a:t>
                </a:r>
              </a:p>
            </p:txBody>
          </p:sp>
        </mc:Fallback>
      </mc:AlternateContent>
      <p:cxnSp>
        <p:nvCxnSpPr>
          <p:cNvPr id="10" name="Straight Connector 9"/>
          <p:cNvCxnSpPr/>
          <p:nvPr/>
        </p:nvCxnSpPr>
        <p:spPr>
          <a:xfrm>
            <a:off x="6172200" y="2403977"/>
            <a:ext cx="0" cy="392701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6096000" y="4186367"/>
                <a:ext cx="4547875" cy="23855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𝑊</m:t>
                      </m:r>
                      <m:r>
                        <a:rPr lang="en-US" i="1">
                          <a:latin typeface="Cambria Math"/>
                        </a:rPr>
                        <m:t>∗</m:t>
                      </m:r>
                      <m:r>
                        <a:rPr lang="en-US" i="1">
                          <a:latin typeface="Cambria Math"/>
                        </a:rPr>
                        <m:t>𝑤</m:t>
                      </m:r>
                      <m:r>
                        <a:rPr lang="en-US" i="1">
                          <a:latin typeface="Cambria Math"/>
                        </a:rPr>
                        <m:t>=</m:t>
                      </m:r>
                      <m:d>
                        <m:dPr>
                          <m:begChr m:val="["/>
                          <m:endChr m:val="]"/>
                          <m:ctrlPr>
                            <a:rPr lang="en-US" i="1">
                              <a:latin typeface="Cambria Math" panose="02040503050406030204" pitchFamily="18" charset="0"/>
                            </a:rPr>
                          </m:ctrlPr>
                        </m:dPr>
                        <m:e>
                          <m:m>
                            <m:mPr>
                              <m:mcs>
                                <m:mc>
                                  <m:mcPr>
                                    <m:count m:val="4"/>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num>
                                  <m:den>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den>
                                </m:f>
                              </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num>
                                  <m:den>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den>
                                </m:f>
                              </m:e>
                              <m:e>
                                <m:r>
                                  <a:rPr lang="en-US" i="1">
                                    <a:latin typeface="Cambria Math"/>
                                  </a:rPr>
                                  <m:t>…</m:t>
                                </m:r>
                              </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num>
                                  <m:den>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𝑛</m:t>
                                        </m:r>
                                      </m:sub>
                                    </m:sSub>
                                  </m:den>
                                </m:f>
                              </m:e>
                            </m:mr>
                            <m:m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num>
                                  <m:den>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den>
                                </m:f>
                              </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num>
                                  <m:den>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den>
                                </m:f>
                              </m:e>
                              <m:e>
                                <m:r>
                                  <a:rPr lang="en-US" i="1">
                                    <a:latin typeface="Cambria Math"/>
                                  </a:rPr>
                                  <m:t>..</m:t>
                                </m:r>
                              </m:e>
                              <m:e>
                                <m:r>
                                  <a:rPr lang="en-US" i="1">
                                    <a:latin typeface="Cambria Math"/>
                                  </a:rPr>
                                  <m:t>..</m:t>
                                </m:r>
                              </m:e>
                            </m:mr>
                            <m:m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cap="all">
                                            <a:latin typeface="Cambria Math"/>
                                          </a:rPr>
                                          <m:t>𝑤</m:t>
                                        </m:r>
                                      </m:e>
                                      <m:sub>
                                        <m:r>
                                          <a:rPr lang="en-US" i="1">
                                            <a:latin typeface="Cambria Math"/>
                                          </a:rPr>
                                          <m:t>3</m:t>
                                        </m:r>
                                      </m:sub>
                                    </m:sSub>
                                  </m:num>
                                  <m:den>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den>
                                </m:f>
                              </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cap="all">
                                            <a:latin typeface="Cambria Math"/>
                                          </a:rPr>
                                          <m:t>𝑤</m:t>
                                        </m:r>
                                      </m:e>
                                      <m:sub>
                                        <m:r>
                                          <a:rPr lang="en-US" i="1">
                                            <a:latin typeface="Cambria Math"/>
                                          </a:rPr>
                                          <m:t>3</m:t>
                                        </m:r>
                                      </m:sub>
                                    </m:sSub>
                                  </m:num>
                                  <m:den>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den>
                                </m:f>
                              </m:e>
                              <m:e>
                                <m:r>
                                  <a:rPr lang="en-US" i="1">
                                    <a:latin typeface="Cambria Math"/>
                                  </a:rPr>
                                  <m:t>..</m:t>
                                </m:r>
                              </m:e>
                              <m:e>
                                <m:r>
                                  <a:rPr lang="en-US" i="1">
                                    <a:latin typeface="Cambria Math"/>
                                  </a:rPr>
                                  <m:t>..</m:t>
                                </m:r>
                              </m:e>
                            </m:mr>
                            <m:mr>
                              <m:e>
                                <m:r>
                                  <a:rPr lang="en-US" i="1">
                                    <a:latin typeface="Cambria Math"/>
                                  </a:rPr>
                                  <m:t>…</m:t>
                                </m:r>
                              </m:e>
                              <m:e>
                                <m:r>
                                  <a:rPr lang="en-US" i="1">
                                    <a:latin typeface="Cambria Math"/>
                                  </a:rPr>
                                  <m:t>..</m:t>
                                </m:r>
                              </m:e>
                              <m:e>
                                <m:r>
                                  <a:rPr lang="en-US" i="1">
                                    <a:latin typeface="Cambria Math"/>
                                  </a:rPr>
                                  <m:t>..</m:t>
                                </m:r>
                              </m:e>
                              <m:e>
                                <m:r>
                                  <a:rPr lang="en-US" i="1">
                                    <a:latin typeface="Cambria Math"/>
                                  </a:rPr>
                                  <m:t>..</m:t>
                                </m:r>
                              </m:e>
                            </m:mr>
                            <m:m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𝑚</m:t>
                                        </m:r>
                                      </m:sub>
                                    </m:sSub>
                                  </m:num>
                                  <m:den>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den>
                                </m:f>
                              </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𝑚</m:t>
                                        </m:r>
                                      </m:sub>
                                    </m:sSub>
                                  </m:num>
                                  <m:den>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den>
                                </m:f>
                              </m:e>
                              <m:e>
                                <m:r>
                                  <a:rPr lang="en-US" i="1">
                                    <a:latin typeface="Cambria Math"/>
                                  </a:rPr>
                                  <m:t>..</m:t>
                                </m:r>
                              </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𝑚</m:t>
                                        </m:r>
                                      </m:sub>
                                    </m:sSub>
                                  </m:num>
                                  <m:den>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𝑛</m:t>
                                        </m:r>
                                      </m:sub>
                                    </m:sSub>
                                  </m:den>
                                </m:f>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e>
                            </m:m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e>
                            </m:m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3</m:t>
                                    </m:r>
                                  </m:sub>
                                </m:sSub>
                              </m:e>
                            </m:mr>
                            <m:mr>
                              <m:e>
                                <m:r>
                                  <a:rPr lang="en-US" i="1">
                                    <a:latin typeface="Cambria Math"/>
                                  </a:rPr>
                                  <m:t>..</m:t>
                                </m:r>
                              </m:e>
                            </m:m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𝑛</m:t>
                                    </m:r>
                                  </m:sub>
                                </m:sSub>
                              </m:e>
                            </m:mr>
                          </m:m>
                        </m:e>
                      </m:d>
                      <m:r>
                        <a:rPr lang="en-US" i="1">
                          <a:latin typeface="Cambria Math"/>
                        </a:rPr>
                        <m:t>=</m:t>
                      </m:r>
                      <m:r>
                        <a:rPr lang="en-US" i="1">
                          <a:latin typeface="Cambria Math"/>
                        </a:rPr>
                        <m:t>𝑛</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e>
                            </m:m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e>
                            </m:m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3</m:t>
                                    </m:r>
                                  </m:sub>
                                </m:sSub>
                              </m:e>
                            </m:mr>
                            <m:mr>
                              <m:e>
                                <m:r>
                                  <a:rPr lang="en-US" i="1">
                                    <a:latin typeface="Cambria Math"/>
                                  </a:rPr>
                                  <m:t>..</m:t>
                                </m:r>
                              </m:e>
                            </m:m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𝑛</m:t>
                                    </m:r>
                                  </m:sub>
                                </m:sSub>
                              </m:e>
                            </m:mr>
                          </m:m>
                        </m:e>
                      </m:d>
                    </m:oMath>
                  </m:oMathPara>
                </a14:m>
                <a:endParaRPr lang="en-US"/>
              </a:p>
            </p:txBody>
          </p:sp>
        </mc:Choice>
        <mc:Fallback xmlns="">
          <p:sp>
            <p:nvSpPr>
              <p:cNvPr id="15" name="Rectangle 14"/>
              <p:cNvSpPr>
                <a:spLocks noRot="1" noChangeAspect="1" noMove="1" noResize="1" noEditPoints="1" noAdjustHandles="1" noChangeArrowheads="1" noChangeShapeType="1" noTextEdit="1"/>
              </p:cNvSpPr>
              <p:nvPr/>
            </p:nvSpPr>
            <p:spPr>
              <a:xfrm>
                <a:off x="6096000" y="4186367"/>
                <a:ext cx="4547875" cy="2385589"/>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15169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810000" y="979320"/>
                <a:ext cx="4572000" cy="120032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a:rPr>
                            <m:t>𝑊</m:t>
                          </m:r>
                          <m:r>
                            <a:rPr lang="en-US" i="1">
                              <a:latin typeface="Cambria Math"/>
                            </a:rPr>
                            <m:t>−</m:t>
                          </m:r>
                          <m:r>
                            <a:rPr lang="en-US" i="1">
                              <a:latin typeface="Cambria Math"/>
                            </a:rPr>
                            <m:t>𝑛𝐼</m:t>
                          </m:r>
                        </m:e>
                      </m:d>
                      <m:r>
                        <a:rPr lang="en-US" i="1">
                          <a:latin typeface="Cambria Math"/>
                        </a:rPr>
                        <m:t>∗</m:t>
                      </m:r>
                      <m:r>
                        <a:rPr lang="en-US" i="1">
                          <a:latin typeface="Cambria Math"/>
                        </a:rPr>
                        <m:t>𝑛</m:t>
                      </m:r>
                      <m:r>
                        <a:rPr lang="en-US" i="1">
                          <a:latin typeface="Cambria Math"/>
                        </a:rPr>
                        <m:t>=0</m:t>
                      </m:r>
                    </m:oMath>
                  </m:oMathPara>
                </a14:m>
                <a:endParaRPr lang="en-US"/>
              </a:p>
              <a:p>
                <a:pPr/>
                <a14:m>
                  <m:oMathPara xmlns:m="http://schemas.openxmlformats.org/officeDocument/2006/math">
                    <m:oMathParaPr>
                      <m:jc m:val="centerGroup"/>
                    </m:oMathParaPr>
                    <m:oMath xmlns:m="http://schemas.openxmlformats.org/officeDocument/2006/math">
                      <m:r>
                        <a:rPr lang="en-US" i="1">
                          <a:latin typeface="Cambria Math"/>
                        </a:rPr>
                        <m:t>𝐴𝑤</m:t>
                      </m:r>
                      <m:r>
                        <a:rPr lang="en-US" i="1">
                          <a:latin typeface="Cambria Math"/>
                        </a:rPr>
                        <m:t>=</m:t>
                      </m:r>
                      <m:sSub>
                        <m:sSubPr>
                          <m:ctrlPr>
                            <a:rPr lang="en-US" i="1">
                              <a:latin typeface="Cambria Math" panose="02040503050406030204" pitchFamily="18" charset="0"/>
                            </a:rPr>
                          </m:ctrlPr>
                        </m:sSubPr>
                        <m:e>
                          <m:r>
                            <a:rPr lang="en-US" i="1">
                              <a:latin typeface="Cambria Math"/>
                            </a:rPr>
                            <m:t>𝜆</m:t>
                          </m:r>
                        </m:e>
                        <m:sub>
                          <m:r>
                            <a:rPr lang="en-US" i="1">
                              <a:latin typeface="Cambria Math"/>
                            </a:rPr>
                            <m:t>𝑚𝑎𝑥</m:t>
                          </m:r>
                        </m:sub>
                      </m:sSub>
                      <m:r>
                        <a:rPr lang="en-US" i="1">
                          <a:latin typeface="Cambria Math"/>
                        </a:rPr>
                        <m:t>∙</m:t>
                      </m:r>
                      <m:r>
                        <a:rPr lang="en-US" i="1">
                          <a:latin typeface="Cambria Math"/>
                        </a:rPr>
                        <m:t>𝑤</m:t>
                      </m:r>
                    </m:oMath>
                  </m:oMathPara>
                </a14:m>
                <a:endParaRPr lang="en-US"/>
              </a:p>
              <a:p>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a:rPr>
                            <m:t>𝐴</m:t>
                          </m:r>
                          <m:r>
                            <a:rPr lang="en-US" i="1">
                              <a:latin typeface="Cambria Math"/>
                            </a:rPr>
                            <m:t>−</m:t>
                          </m:r>
                          <m:sSub>
                            <m:sSubPr>
                              <m:ctrlPr>
                                <a:rPr lang="en-US" i="1">
                                  <a:latin typeface="Cambria Math" panose="02040503050406030204" pitchFamily="18" charset="0"/>
                                </a:rPr>
                              </m:ctrlPr>
                            </m:sSubPr>
                            <m:e>
                              <m:r>
                                <a:rPr lang="en-US" i="1">
                                  <a:latin typeface="Cambria Math"/>
                                </a:rPr>
                                <m:t>𝜆</m:t>
                              </m:r>
                            </m:e>
                            <m:sub>
                              <m:r>
                                <a:rPr lang="en-US" i="1">
                                  <a:latin typeface="Cambria Math"/>
                                </a:rPr>
                                <m:t>𝑚𝑎𝑥</m:t>
                              </m:r>
                            </m:sub>
                          </m:sSub>
                          <m:r>
                            <a:rPr lang="en-US" i="1">
                              <a:latin typeface="Cambria Math"/>
                            </a:rPr>
                            <m:t>∙</m:t>
                          </m:r>
                          <m:r>
                            <a:rPr lang="en-US" i="1">
                              <a:latin typeface="Cambria Math"/>
                            </a:rPr>
                            <m:t>𝐼</m:t>
                          </m:r>
                        </m:e>
                      </m:d>
                      <m:r>
                        <a:rPr lang="en-US" i="1">
                          <a:latin typeface="Cambria Math"/>
                        </a:rPr>
                        <m:t>𝑤</m:t>
                      </m:r>
                      <m:r>
                        <a:rPr lang="en-US" i="1">
                          <a:latin typeface="Cambria Math"/>
                        </a:rPr>
                        <m:t>=0</m:t>
                      </m:r>
                    </m:oMath>
                  </m:oMathPara>
                </a14:m>
                <a:endParaRPr lang="en-US"/>
              </a:p>
              <a:p>
                <a:pPr/>
                <a14:m>
                  <m:oMathPara xmlns:m="http://schemas.openxmlformats.org/officeDocument/2006/math">
                    <m:oMathParaPr>
                      <m:jc m:val="centerGroup"/>
                    </m:oMathParaPr>
                    <m:oMath xmlns:m="http://schemas.openxmlformats.org/officeDocument/2006/math">
                      <m:r>
                        <a:rPr lang="en-US" i="1">
                          <a:latin typeface="Cambria Math"/>
                        </a:rPr>
                        <m:t>𝐶</m:t>
                      </m:r>
                      <m:r>
                        <a:rPr lang="en-US" i="1">
                          <a:latin typeface="Cambria Math"/>
                        </a:rPr>
                        <m:t>.</m:t>
                      </m:r>
                      <m:r>
                        <a:rPr lang="en-US" i="1">
                          <a:latin typeface="Cambria Math"/>
                        </a:rPr>
                        <m:t>𝐼</m:t>
                      </m:r>
                      <m:r>
                        <a:rPr lang="en-US" i="1">
                          <a:latin typeface="Cambria Math"/>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𝜆</m:t>
                              </m:r>
                            </m:e>
                            <m:sub>
                              <m:r>
                                <a:rPr lang="en-US" i="1">
                                  <a:latin typeface="Cambria Math"/>
                                </a:rPr>
                                <m:t>𝑚𝑎𝑥</m:t>
                              </m:r>
                            </m:sub>
                          </m:sSub>
                          <m:r>
                            <a:rPr lang="en-US" i="1">
                              <a:latin typeface="Cambria Math"/>
                            </a:rPr>
                            <m:t>−</m:t>
                          </m:r>
                          <m:r>
                            <a:rPr lang="en-US" i="1">
                              <a:latin typeface="Cambria Math"/>
                            </a:rPr>
                            <m:t>𝑛</m:t>
                          </m:r>
                        </m:e>
                      </m:d>
                      <m:r>
                        <a:rPr lang="en-US" i="1">
                          <a:latin typeface="Cambria Math"/>
                        </a:rPr>
                        <m:t>/(</m:t>
                      </m:r>
                      <m:r>
                        <a:rPr lang="en-US" i="1">
                          <a:latin typeface="Cambria Math"/>
                        </a:rPr>
                        <m:t>𝑛</m:t>
                      </m:r>
                      <m:r>
                        <a:rPr lang="en-US" i="1">
                          <a:latin typeface="Cambria Math"/>
                        </a:rPr>
                        <m:t>−1)</m:t>
                      </m:r>
                    </m:oMath>
                  </m:oMathPara>
                </a14:m>
                <a:endParaRPr lang="en-US"/>
              </a:p>
            </p:txBody>
          </p:sp>
        </mc:Choice>
        <mc:Fallback xmlns="">
          <p:sp>
            <p:nvSpPr>
              <p:cNvPr id="2" name="Rectangle 1"/>
              <p:cNvSpPr>
                <a:spLocks noRot="1" noChangeAspect="1" noMove="1" noResize="1" noEditPoints="1" noAdjustHandles="1" noChangeArrowheads="1" noChangeShapeType="1" noTextEdit="1"/>
              </p:cNvSpPr>
              <p:nvPr/>
            </p:nvSpPr>
            <p:spPr>
              <a:xfrm>
                <a:off x="3810000" y="979320"/>
                <a:ext cx="4572000" cy="1200329"/>
              </a:xfrm>
              <a:prstGeom prst="rect">
                <a:avLst/>
              </a:prstGeom>
              <a:blipFill>
                <a:blip r:embed="rId2"/>
                <a:stretch>
                  <a:fillRect b="-3046"/>
                </a:stretch>
              </a:blipFill>
            </p:spPr>
            <p:txBody>
              <a:bodyPr/>
              <a:lstStyle/>
              <a:p>
                <a:r>
                  <a:rPr lang="en-US">
                    <a:noFill/>
                  </a:rPr>
                  <a:t> </a:t>
                </a:r>
              </a:p>
            </p:txBody>
          </p:sp>
        </mc:Fallback>
      </mc:AlternateContent>
      <p:sp>
        <p:nvSpPr>
          <p:cNvPr id="3" name="Rectangle 2"/>
          <p:cNvSpPr/>
          <p:nvPr/>
        </p:nvSpPr>
        <p:spPr>
          <a:xfrm>
            <a:off x="2514600" y="2633885"/>
            <a:ext cx="7924800" cy="1200329"/>
          </a:xfrm>
          <a:prstGeom prst="rect">
            <a:avLst/>
          </a:prstGeom>
        </p:spPr>
        <p:txBody>
          <a:bodyPr wrap="square">
            <a:spAutoFit/>
          </a:bodyPr>
          <a:lstStyle/>
          <a:p>
            <a:r>
              <a:rPr lang="en-US"/>
              <a:t>C.I. – indeks konzistentnosti (C.I. ne treba da pređe 0,1 za pouzdane rezultate prema Saaty-ju (1980) )</a:t>
            </a:r>
          </a:p>
          <a:p>
            <a:r>
              <a:rPr lang="en-US"/>
              <a:t>n – broj atributa</a:t>
            </a:r>
          </a:p>
          <a:p>
            <a:r>
              <a:rPr lang="en-US"/>
              <a:t>C.R. – Stepen konzistentnosti</a:t>
            </a:r>
          </a:p>
        </p:txBody>
      </p:sp>
      <p:sp>
        <p:nvSpPr>
          <p:cNvPr id="4" name="Rectangle 3"/>
          <p:cNvSpPr/>
          <p:nvPr/>
        </p:nvSpPr>
        <p:spPr>
          <a:xfrm>
            <a:off x="2504173" y="4533281"/>
            <a:ext cx="7391400" cy="646331"/>
          </a:xfrm>
          <a:prstGeom prst="rect">
            <a:avLst/>
          </a:prstGeom>
        </p:spPr>
        <p:txBody>
          <a:bodyPr wrap="square">
            <a:spAutoFit/>
          </a:bodyPr>
          <a:lstStyle/>
          <a:p>
            <a:r>
              <a:rPr lang="en-US"/>
              <a:t>R.I. – random indeks konzistentnosti koji je dobijen na osnovu velikog uzorka random generisanih recipročnih matrica korišćenjem skale 1/9, 1/8, ...1,..8,9.</a:t>
            </a:r>
          </a:p>
        </p:txBody>
      </p:sp>
      <mc:AlternateContent xmlns:mc="http://schemas.openxmlformats.org/markup-compatibility/2006" xmlns:a14="http://schemas.microsoft.com/office/drawing/2010/main">
        <mc:Choice Requires="a14">
          <p:sp>
            <p:nvSpPr>
              <p:cNvPr id="5" name="Rectangle 4"/>
              <p:cNvSpPr/>
              <p:nvPr/>
            </p:nvSpPr>
            <p:spPr>
              <a:xfrm>
                <a:off x="5030545" y="3861386"/>
                <a:ext cx="18312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𝐶</m:t>
                      </m:r>
                      <m:r>
                        <a:rPr lang="en-US" i="1">
                          <a:latin typeface="Cambria Math"/>
                        </a:rPr>
                        <m:t>.</m:t>
                      </m:r>
                      <m:r>
                        <a:rPr lang="en-US" i="1">
                          <a:latin typeface="Cambria Math"/>
                        </a:rPr>
                        <m:t>𝑅</m:t>
                      </m:r>
                      <m:r>
                        <a:rPr lang="en-US" i="1">
                          <a:latin typeface="Cambria Math"/>
                        </a:rPr>
                        <m:t>.=</m:t>
                      </m:r>
                      <m:r>
                        <a:rPr lang="en-US" i="1">
                          <a:latin typeface="Cambria Math"/>
                        </a:rPr>
                        <m:t>𝐶</m:t>
                      </m:r>
                      <m:r>
                        <a:rPr lang="en-US" i="1">
                          <a:latin typeface="Cambria Math"/>
                        </a:rPr>
                        <m:t>.</m:t>
                      </m:r>
                      <m:r>
                        <a:rPr lang="en-US" i="1">
                          <a:latin typeface="Cambria Math"/>
                        </a:rPr>
                        <m:t>𝐼</m:t>
                      </m:r>
                      <m:r>
                        <a:rPr lang="en-US" i="1">
                          <a:latin typeface="Cambria Math"/>
                        </a:rPr>
                        <m:t>./</m:t>
                      </m:r>
                      <m:r>
                        <a:rPr lang="en-US" i="1">
                          <a:latin typeface="Cambria Math"/>
                        </a:rPr>
                        <m:t>𝑅</m:t>
                      </m:r>
                      <m:r>
                        <a:rPr lang="en-US" i="1">
                          <a:latin typeface="Cambria Math"/>
                        </a:rPr>
                        <m:t>.</m:t>
                      </m:r>
                      <m:r>
                        <a:rPr lang="en-US" i="1">
                          <a:latin typeface="Cambria Math"/>
                        </a:rPr>
                        <m:t>𝐼</m:t>
                      </m:r>
                      <m:r>
                        <a:rPr lang="en-US" i="1">
                          <a:latin typeface="Cambria Math"/>
                        </a:rPr>
                        <m:t>.</m:t>
                      </m:r>
                    </m:oMath>
                  </m:oMathPara>
                </a14:m>
                <a:endParaRPr lang="en-US"/>
              </a:p>
            </p:txBody>
          </p:sp>
        </mc:Choice>
        <mc:Fallback xmlns="">
          <p:sp>
            <p:nvSpPr>
              <p:cNvPr id="5" name="Rectangle 4"/>
              <p:cNvSpPr>
                <a:spLocks noRot="1" noChangeAspect="1" noMove="1" noResize="1" noEditPoints="1" noAdjustHandles="1" noChangeArrowheads="1" noChangeShapeType="1" noTextEdit="1"/>
              </p:cNvSpPr>
              <p:nvPr/>
            </p:nvSpPr>
            <p:spPr>
              <a:xfrm>
                <a:off x="5030545" y="3861386"/>
                <a:ext cx="1831207" cy="369332"/>
              </a:xfrm>
              <a:prstGeom prst="rect">
                <a:avLst/>
              </a:prstGeom>
              <a:blipFill>
                <a:blip r:embed="rId3"/>
                <a:stretch>
                  <a:fillRect b="-13115"/>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824693556"/>
              </p:ext>
            </p:extLst>
          </p:nvPr>
        </p:nvGraphicFramePr>
        <p:xfrm>
          <a:off x="2598821" y="5600803"/>
          <a:ext cx="6641433" cy="808228"/>
        </p:xfrm>
        <a:graphic>
          <a:graphicData uri="http://schemas.openxmlformats.org/drawingml/2006/table">
            <a:tbl>
              <a:tblPr firstRow="1" firstCol="1" bandRow="1">
                <a:tableStyleId>{5C22544A-7EE6-4342-B048-85BDC9FD1C3A}</a:tableStyleId>
              </a:tblPr>
              <a:tblGrid>
                <a:gridCol w="1058779">
                  <a:extLst>
                    <a:ext uri="{9D8B030D-6E8A-4147-A177-3AD203B41FA5}">
                      <a16:colId xmlns:a16="http://schemas.microsoft.com/office/drawing/2014/main" val="20000"/>
                    </a:ext>
                  </a:extLst>
                </a:gridCol>
                <a:gridCol w="580079">
                  <a:extLst>
                    <a:ext uri="{9D8B030D-6E8A-4147-A177-3AD203B41FA5}">
                      <a16:colId xmlns:a16="http://schemas.microsoft.com/office/drawing/2014/main" val="20001"/>
                    </a:ext>
                  </a:extLst>
                </a:gridCol>
                <a:gridCol w="744179">
                  <a:extLst>
                    <a:ext uri="{9D8B030D-6E8A-4147-A177-3AD203B41FA5}">
                      <a16:colId xmlns:a16="http://schemas.microsoft.com/office/drawing/2014/main" val="20002"/>
                    </a:ext>
                  </a:extLst>
                </a:gridCol>
                <a:gridCol w="744179">
                  <a:extLst>
                    <a:ext uri="{9D8B030D-6E8A-4147-A177-3AD203B41FA5}">
                      <a16:colId xmlns:a16="http://schemas.microsoft.com/office/drawing/2014/main" val="20003"/>
                    </a:ext>
                  </a:extLst>
                </a:gridCol>
                <a:gridCol w="744179">
                  <a:extLst>
                    <a:ext uri="{9D8B030D-6E8A-4147-A177-3AD203B41FA5}">
                      <a16:colId xmlns:a16="http://schemas.microsoft.com/office/drawing/2014/main" val="20004"/>
                    </a:ext>
                  </a:extLst>
                </a:gridCol>
                <a:gridCol w="744179">
                  <a:extLst>
                    <a:ext uri="{9D8B030D-6E8A-4147-A177-3AD203B41FA5}">
                      <a16:colId xmlns:a16="http://schemas.microsoft.com/office/drawing/2014/main" val="20005"/>
                    </a:ext>
                  </a:extLst>
                </a:gridCol>
                <a:gridCol w="744179">
                  <a:extLst>
                    <a:ext uri="{9D8B030D-6E8A-4147-A177-3AD203B41FA5}">
                      <a16:colId xmlns:a16="http://schemas.microsoft.com/office/drawing/2014/main" val="20006"/>
                    </a:ext>
                  </a:extLst>
                </a:gridCol>
                <a:gridCol w="640840">
                  <a:extLst>
                    <a:ext uri="{9D8B030D-6E8A-4147-A177-3AD203B41FA5}">
                      <a16:colId xmlns:a16="http://schemas.microsoft.com/office/drawing/2014/main" val="20007"/>
                    </a:ext>
                  </a:extLst>
                </a:gridCol>
                <a:gridCol w="640840">
                  <a:extLst>
                    <a:ext uri="{9D8B030D-6E8A-4147-A177-3AD203B41FA5}">
                      <a16:colId xmlns:a16="http://schemas.microsoft.com/office/drawing/2014/main" val="20008"/>
                    </a:ext>
                  </a:extLst>
                </a:gridCol>
              </a:tblGrid>
              <a:tr h="0">
                <a:tc>
                  <a:txBody>
                    <a:bodyPr/>
                    <a:lstStyle/>
                    <a:p>
                      <a:pPr>
                        <a:lnSpc>
                          <a:spcPct val="115000"/>
                        </a:lnSpc>
                        <a:spcAft>
                          <a:spcPts val="0"/>
                        </a:spcAft>
                      </a:pPr>
                      <a:r>
                        <a:rPr lang="en-US" sz="1600">
                          <a:effectLst/>
                        </a:rPr>
                        <a:t>Broj elemenata</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3</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4</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5</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6</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7</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8</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9</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10</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nSpc>
                          <a:spcPct val="115000"/>
                        </a:lnSpc>
                        <a:spcAft>
                          <a:spcPts val="0"/>
                        </a:spcAft>
                      </a:pPr>
                      <a:r>
                        <a:rPr lang="en-US" sz="1600">
                          <a:effectLst/>
                        </a:rPr>
                        <a:t>R.I.</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0,52</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0,89</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1,11</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1,25</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1,35</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1,40</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1,45</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1,49</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46170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p:txBody>
          <a:bodyPr/>
          <a:lstStyle/>
          <a:p>
            <a:pPr algn="just">
              <a:lnSpc>
                <a:spcPct val="90000"/>
              </a:lnSpc>
            </a:pPr>
            <a:r>
              <a:rPr lang="sl-SI" sz="2400" u="sng"/>
              <a:t>Četvrta faza</a:t>
            </a:r>
            <a:r>
              <a:rPr lang="sl-SI" sz="2400"/>
              <a:t> i ujedno poslednja faza AHP metode podrazumeva nalaženje tzv. kompozitnog normalizovanog vektora. Pošto su sukcesivni nivoi hijerarhije međusobno povezani, jedinstveni kompozitni vektor jedinstvenih i normalizovanih vektora težina za celokupnu hijerarhiju određuje se množenjem vektora težina svih sukcesivnih nivoa. Taj kompozitni vektor će se potom koristiti za nalaženje relativnih prioriteta svih entiteta na najnižem (hijerarhijskom) nivou, što omogućava dostizanje postavljenih ciljeva celokupnog problema.</a:t>
            </a:r>
            <a:endParaRPr lang="en-US" sz="2400"/>
          </a:p>
        </p:txBody>
      </p:sp>
      <p:sp>
        <p:nvSpPr>
          <p:cNvPr id="4" name="Title 2"/>
          <p:cNvSpPr txBox="1">
            <a:spLocks/>
          </p:cNvSpPr>
          <p:nvPr/>
        </p:nvSpPr>
        <p:spPr>
          <a:xfrm>
            <a:off x="2364891" y="722556"/>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a:t>Četvrta faza</a:t>
            </a:r>
            <a:endParaRPr lang="en-US"/>
          </a:p>
        </p:txBody>
      </p:sp>
    </p:spTree>
    <p:extLst>
      <p:ext uri="{BB962C8B-B14F-4D97-AF65-F5344CB8AC3E}">
        <p14:creationId xmlns:p14="http://schemas.microsoft.com/office/powerpoint/2010/main" val="1963972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z="4000"/>
              <a:t>SMART(</a:t>
            </a:r>
            <a:r>
              <a:rPr lang="en-US" sz="4000" i="1"/>
              <a:t>Simple Multi-Attribute Rating Technique</a:t>
            </a:r>
            <a:r>
              <a:rPr lang="en-US" sz="4000"/>
              <a:t>)</a:t>
            </a:r>
          </a:p>
        </p:txBody>
      </p:sp>
      <p:sp>
        <p:nvSpPr>
          <p:cNvPr id="68611" name="Rectangle 3"/>
          <p:cNvSpPr>
            <a:spLocks noGrp="1" noChangeArrowheads="1"/>
          </p:cNvSpPr>
          <p:nvPr>
            <p:ph type="body" idx="1"/>
          </p:nvPr>
        </p:nvSpPr>
        <p:spPr/>
        <p:txBody>
          <a:bodyPr>
            <a:normAutofit/>
          </a:bodyPr>
          <a:lstStyle/>
          <a:p>
            <a:pPr algn="just">
              <a:lnSpc>
                <a:spcPct val="80000"/>
              </a:lnSpc>
            </a:pPr>
            <a:r>
              <a:rPr lang="sr-Latn-CS" sz="2400"/>
              <a:t>U tehnici prostog višeatributskog rangiranja (</a:t>
            </a:r>
            <a:r>
              <a:rPr lang="en-US" sz="2400" b="1" i="1"/>
              <a:t>SMART</a:t>
            </a:r>
            <a:r>
              <a:rPr lang="sr-Latn-CS" sz="2400"/>
              <a:t>) rangiranja alternativa </a:t>
            </a:r>
            <a:r>
              <a:rPr lang="en-US" sz="2400"/>
              <a:t>VREDNOSTI </a:t>
            </a:r>
            <a:r>
              <a:rPr lang="sr-Latn-CS" sz="2400"/>
              <a:t>se dodeljuju direktno, u prirodnim razmerama kriterijuma (gde je to dostupno). Na primer, kod procene kriterijuma „najveća brzina“ za motorna vozila, prirodna skala bila bi u rasponu od 100 do 200 milja na sat. Kako bi se ponderisanje kriterijuma i rangiranje alternativa odvojilo koliko je god moguće, različite skale kriterijuma treba konvertovati u zajedničku internu skalu. U SMART-u ovo izvršava matematički onaj ko donosi odluku pomoću „funkcije vrednosti“ („Value Function“). Primenom ove tehnike promena broja alternativa koje se razmatraju neće promeniti rezultate odlučivanja prvobitnih alternativa, kao što je slučaj kod AHP tehnike.</a:t>
            </a:r>
            <a:endParaRPr lang="en-US" sz="2400"/>
          </a:p>
        </p:txBody>
      </p:sp>
    </p:spTree>
    <p:extLst>
      <p:ext uri="{BB962C8B-B14F-4D97-AF65-F5344CB8AC3E}">
        <p14:creationId xmlns:p14="http://schemas.microsoft.com/office/powerpoint/2010/main" val="565866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8C64-3A6F-4708-92D1-3C2AAC06CF76}"/>
              </a:ext>
            </a:extLst>
          </p:cNvPr>
          <p:cNvSpPr>
            <a:spLocks noGrp="1"/>
          </p:cNvSpPr>
          <p:nvPr>
            <p:ph type="title"/>
          </p:nvPr>
        </p:nvSpPr>
        <p:spPr/>
        <p:txBody>
          <a:bodyPr/>
          <a:lstStyle/>
          <a:p>
            <a:r>
              <a:rPr lang="en-US"/>
              <a:t>Primer</a:t>
            </a:r>
          </a:p>
        </p:txBody>
      </p:sp>
      <p:pic>
        <p:nvPicPr>
          <p:cNvPr id="5" name="Content Placeholder 4">
            <a:extLst>
              <a:ext uri="{FF2B5EF4-FFF2-40B4-BE49-F238E27FC236}">
                <a16:creationId xmlns:a16="http://schemas.microsoft.com/office/drawing/2014/main" id="{77A01E69-BF4A-4BA4-95DD-6CE624321DF1}"/>
              </a:ext>
            </a:extLst>
          </p:cNvPr>
          <p:cNvPicPr>
            <a:picLocks noGrp="1" noChangeAspect="1"/>
          </p:cNvPicPr>
          <p:nvPr>
            <p:ph idx="1"/>
          </p:nvPr>
        </p:nvPicPr>
        <p:blipFill>
          <a:blip r:embed="rId2"/>
          <a:stretch>
            <a:fillRect/>
          </a:stretch>
        </p:blipFill>
        <p:spPr>
          <a:xfrm>
            <a:off x="3089299" y="365125"/>
            <a:ext cx="7970179" cy="3034837"/>
          </a:xfrm>
          <a:prstGeom prst="rect">
            <a:avLst/>
          </a:prstGeom>
        </p:spPr>
      </p:pic>
      <p:pic>
        <p:nvPicPr>
          <p:cNvPr id="6" name="Picture 5">
            <a:extLst>
              <a:ext uri="{FF2B5EF4-FFF2-40B4-BE49-F238E27FC236}">
                <a16:creationId xmlns:a16="http://schemas.microsoft.com/office/drawing/2014/main" id="{AF052210-D9E3-496C-B19F-042072161A44}"/>
              </a:ext>
            </a:extLst>
          </p:cNvPr>
          <p:cNvPicPr>
            <a:picLocks noChangeAspect="1"/>
          </p:cNvPicPr>
          <p:nvPr/>
        </p:nvPicPr>
        <p:blipFill>
          <a:blip r:embed="rId3"/>
          <a:stretch>
            <a:fillRect/>
          </a:stretch>
        </p:blipFill>
        <p:spPr>
          <a:xfrm>
            <a:off x="2679032" y="3800712"/>
            <a:ext cx="5849166" cy="2133898"/>
          </a:xfrm>
          <a:prstGeom prst="rect">
            <a:avLst/>
          </a:prstGeom>
        </p:spPr>
      </p:pic>
    </p:spTree>
    <p:extLst>
      <p:ext uri="{BB962C8B-B14F-4D97-AF65-F5344CB8AC3E}">
        <p14:creationId xmlns:p14="http://schemas.microsoft.com/office/powerpoint/2010/main" val="125187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00613352"/>
              </p:ext>
            </p:extLst>
          </p:nvPr>
        </p:nvGraphicFramePr>
        <p:xfrm>
          <a:off x="350300" y="663310"/>
          <a:ext cx="5519690" cy="1887384"/>
        </p:xfrm>
        <a:graphic>
          <a:graphicData uri="http://schemas.openxmlformats.org/drawingml/2006/table">
            <a:tbl>
              <a:tblPr firstRow="1" firstCol="1" bandRow="1">
                <a:tableStyleId>{5C22544A-7EE6-4342-B048-85BDC9FD1C3A}</a:tableStyleId>
              </a:tblPr>
              <a:tblGrid>
                <a:gridCol w="1002951">
                  <a:extLst>
                    <a:ext uri="{9D8B030D-6E8A-4147-A177-3AD203B41FA5}">
                      <a16:colId xmlns:a16="http://schemas.microsoft.com/office/drawing/2014/main" val="20000"/>
                    </a:ext>
                  </a:extLst>
                </a:gridCol>
                <a:gridCol w="906691">
                  <a:extLst>
                    <a:ext uri="{9D8B030D-6E8A-4147-A177-3AD203B41FA5}">
                      <a16:colId xmlns:a16="http://schemas.microsoft.com/office/drawing/2014/main" val="20001"/>
                    </a:ext>
                  </a:extLst>
                </a:gridCol>
                <a:gridCol w="905538">
                  <a:extLst>
                    <a:ext uri="{9D8B030D-6E8A-4147-A177-3AD203B41FA5}">
                      <a16:colId xmlns:a16="http://schemas.microsoft.com/office/drawing/2014/main" val="20002"/>
                    </a:ext>
                  </a:extLst>
                </a:gridCol>
                <a:gridCol w="904962">
                  <a:extLst>
                    <a:ext uri="{9D8B030D-6E8A-4147-A177-3AD203B41FA5}">
                      <a16:colId xmlns:a16="http://schemas.microsoft.com/office/drawing/2014/main" val="20003"/>
                    </a:ext>
                  </a:extLst>
                </a:gridCol>
                <a:gridCol w="907844">
                  <a:extLst>
                    <a:ext uri="{9D8B030D-6E8A-4147-A177-3AD203B41FA5}">
                      <a16:colId xmlns:a16="http://schemas.microsoft.com/office/drawing/2014/main" val="20004"/>
                    </a:ext>
                  </a:extLst>
                </a:gridCol>
                <a:gridCol w="891704">
                  <a:extLst>
                    <a:ext uri="{9D8B030D-6E8A-4147-A177-3AD203B41FA5}">
                      <a16:colId xmlns:a16="http://schemas.microsoft.com/office/drawing/2014/main" val="20005"/>
                    </a:ext>
                  </a:extLst>
                </a:gridCol>
              </a:tblGrid>
              <a:tr h="314564">
                <a:tc>
                  <a:txBody>
                    <a:bodyPr/>
                    <a:lstStyle/>
                    <a:p>
                      <a:pPr>
                        <a:lnSpc>
                          <a:spcPct val="115000"/>
                        </a:lnSpc>
                        <a:spcAft>
                          <a:spcPts val="0"/>
                        </a:spcAft>
                      </a:pPr>
                      <a:r>
                        <a:rPr lang="en-US" sz="1600">
                          <a:effectLst/>
                        </a:rPr>
                        <a:t>Kriterijum</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A</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B</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C</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D</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Prioritet</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14564">
                <a:tc>
                  <a:txBody>
                    <a:bodyPr/>
                    <a:lstStyle/>
                    <a:p>
                      <a:pPr>
                        <a:lnSpc>
                          <a:spcPct val="115000"/>
                        </a:lnSpc>
                        <a:spcAft>
                          <a:spcPts val="0"/>
                        </a:spcAft>
                      </a:pPr>
                      <a:r>
                        <a:rPr lang="en-US" sz="1600">
                          <a:effectLst/>
                        </a:rPr>
                        <a:t>A</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3</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7</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9</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57,39%</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14564">
                <a:tc>
                  <a:txBody>
                    <a:bodyPr/>
                    <a:lstStyle/>
                    <a:p>
                      <a:pPr>
                        <a:lnSpc>
                          <a:spcPct val="115000"/>
                        </a:lnSpc>
                        <a:spcAft>
                          <a:spcPts val="0"/>
                        </a:spcAft>
                      </a:pPr>
                      <a:r>
                        <a:rPr lang="en-US" sz="1600">
                          <a:effectLst/>
                        </a:rPr>
                        <a:t>B</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0,33</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5</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7</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29,1%</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14564">
                <a:tc>
                  <a:txBody>
                    <a:bodyPr/>
                    <a:lstStyle/>
                    <a:p>
                      <a:pPr>
                        <a:lnSpc>
                          <a:spcPct val="115000"/>
                        </a:lnSpc>
                        <a:spcAft>
                          <a:spcPts val="0"/>
                        </a:spcAft>
                      </a:pPr>
                      <a:r>
                        <a:rPr lang="en-US" sz="1600">
                          <a:effectLst/>
                        </a:rPr>
                        <a:t>C</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0,14</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0,2</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3</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9,03%</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14564">
                <a:tc>
                  <a:txBody>
                    <a:bodyPr/>
                    <a:lstStyle/>
                    <a:p>
                      <a:pPr>
                        <a:lnSpc>
                          <a:spcPct val="115000"/>
                        </a:lnSpc>
                        <a:spcAft>
                          <a:spcPts val="0"/>
                        </a:spcAft>
                      </a:pPr>
                      <a:r>
                        <a:rPr lang="en-US" sz="1600">
                          <a:effectLst/>
                        </a:rPr>
                        <a:t>D</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0,11</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0,14</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0,33</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4,45%</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14564">
                <a:tc>
                  <a:txBody>
                    <a:bodyPr/>
                    <a:lstStyle/>
                    <a:p>
                      <a:pPr>
                        <a:lnSpc>
                          <a:spcPct val="115000"/>
                        </a:lnSpc>
                        <a:spcAft>
                          <a:spcPts val="0"/>
                        </a:spcAft>
                      </a:pPr>
                      <a:r>
                        <a:rPr lang="en-US" sz="1600">
                          <a:effectLst/>
                        </a:rPr>
                        <a:t>Suma</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1,59</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4,34</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13,33</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20</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100%</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6" name="Rectangle 1"/>
          <p:cNvSpPr>
            <a:spLocks noChangeArrowheads="1"/>
          </p:cNvSpPr>
          <p:nvPr/>
        </p:nvSpPr>
        <p:spPr bwMode="auto">
          <a:xfrm>
            <a:off x="350300" y="51229"/>
            <a:ext cx="4191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atin typeface="Calibri" pitchFamily="34" charset="0"/>
                <a:ea typeface="Calibri" pitchFamily="34" charset="0"/>
                <a:cs typeface="Times New Roman" pitchFamily="18" charset="0"/>
              </a:rPr>
              <a:t>Matrica na prvom nivou</a:t>
            </a:r>
            <a:r>
              <a:rPr lang="sr-Latn-RS">
                <a:latin typeface="Calibri" pitchFamily="34" charset="0"/>
                <a:ea typeface="Calibri" pitchFamily="34" charset="0"/>
                <a:cs typeface="Times New Roman" pitchFamily="18" charset="0"/>
              </a:rPr>
              <a:t>:</a:t>
            </a:r>
            <a:endParaRPr lang="en-US" sz="1100">
              <a:latin typeface="Arial" pitchFamily="34" charset="0"/>
              <a:cs typeface="Arial" pitchFamily="34" charset="0"/>
            </a:endParaRPr>
          </a:p>
        </p:txBody>
      </p:sp>
      <p:pic>
        <p:nvPicPr>
          <p:cNvPr id="2" name="Picture 1">
            <a:extLst>
              <a:ext uri="{FF2B5EF4-FFF2-40B4-BE49-F238E27FC236}">
                <a16:creationId xmlns:a16="http://schemas.microsoft.com/office/drawing/2014/main" id="{38B37676-EAEB-42E3-956B-E9695AFD9363}"/>
              </a:ext>
            </a:extLst>
          </p:cNvPr>
          <p:cNvPicPr>
            <a:picLocks noChangeAspect="1"/>
          </p:cNvPicPr>
          <p:nvPr/>
        </p:nvPicPr>
        <p:blipFill>
          <a:blip r:embed="rId2"/>
          <a:stretch>
            <a:fillRect/>
          </a:stretch>
        </p:blipFill>
        <p:spPr>
          <a:xfrm>
            <a:off x="207343" y="2793443"/>
            <a:ext cx="4772691" cy="1209844"/>
          </a:xfrm>
          <a:prstGeom prst="rect">
            <a:avLst/>
          </a:prstGeom>
        </p:spPr>
      </p:pic>
      <p:pic>
        <p:nvPicPr>
          <p:cNvPr id="8" name="Picture 7">
            <a:extLst>
              <a:ext uri="{FF2B5EF4-FFF2-40B4-BE49-F238E27FC236}">
                <a16:creationId xmlns:a16="http://schemas.microsoft.com/office/drawing/2014/main" id="{C2A704B1-838F-4078-9FB0-DDA042E2DBD2}"/>
              </a:ext>
            </a:extLst>
          </p:cNvPr>
          <p:cNvPicPr>
            <a:picLocks noChangeAspect="1"/>
          </p:cNvPicPr>
          <p:nvPr/>
        </p:nvPicPr>
        <p:blipFill>
          <a:blip r:embed="rId3"/>
          <a:stretch>
            <a:fillRect/>
          </a:stretch>
        </p:blipFill>
        <p:spPr>
          <a:xfrm>
            <a:off x="5358064" y="2793443"/>
            <a:ext cx="6834784" cy="3944241"/>
          </a:xfrm>
          <a:prstGeom prst="rect">
            <a:avLst/>
          </a:prstGeom>
        </p:spPr>
      </p:pic>
    </p:spTree>
    <p:extLst>
      <p:ext uri="{BB962C8B-B14F-4D97-AF65-F5344CB8AC3E}">
        <p14:creationId xmlns:p14="http://schemas.microsoft.com/office/powerpoint/2010/main" val="1311096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802105" y="3239031"/>
                <a:ext cx="8077200" cy="172072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𝑚𝑎𝑥</m:t>
                          </m:r>
                        </m:sub>
                      </m:sSub>
                      <m:r>
                        <a:rPr lang="en-US" i="1">
                          <a:latin typeface="Cambria Math" panose="02040503050406030204" pitchFamily="18" charset="0"/>
                        </a:rPr>
                        <m:t>=0.5769∗1.59+0.291∗4.34+0.0903∗1.33+0.0445∗0.2=4.692</m:t>
                      </m:r>
                    </m:oMath>
                  </m:oMathPara>
                </a14:m>
                <a:endParaRPr lang="en-US"/>
              </a:p>
              <a:p>
                <a:endParaRPr lang="sr-Latn-RS" i="1"/>
              </a:p>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𝐶𝐼</m:t>
                          </m:r>
                          <m:r>
                            <a:rPr lang="en-US" i="1">
                              <a:latin typeface="Cambria Math" panose="02040503050406030204" pitchFamily="18" charset="0"/>
                            </a:rPr>
                            <m:t>=(</m:t>
                          </m:r>
                          <m:r>
                            <a:rPr lang="en-US" i="1">
                              <a:latin typeface="Cambria Math" panose="02040503050406030204" pitchFamily="18" charset="0"/>
                            </a:rPr>
                            <m:t>𝜆</m:t>
                          </m:r>
                        </m:e>
                        <m:sub>
                          <m:r>
                            <a:rPr lang="en-US" i="1">
                              <a:latin typeface="Cambria Math" panose="02040503050406030204" pitchFamily="18" charset="0"/>
                            </a:rPr>
                            <m:t>𝑚𝑎𝑥</m:t>
                          </m:r>
                        </m:sub>
                      </m:sSub>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−1)=(4.692−4)/(4−1)=0.0897</m:t>
                      </m:r>
                    </m:oMath>
                  </m:oMathPara>
                </a14:m>
                <a:endParaRPr lang="en-US"/>
              </a:p>
              <a:p>
                <a:endParaRPr lang="sr-Latn-RS" i="1"/>
              </a:p>
              <a:p>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𝐶𝑅</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𝐶𝐼</m:t>
                          </m:r>
                        </m:num>
                        <m:den>
                          <m:r>
                            <a:rPr lang="en-US" i="1">
                              <a:latin typeface="Cambria Math" panose="02040503050406030204" pitchFamily="18" charset="0"/>
                            </a:rPr>
                            <m:t>𝑅𝐼</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0.0897</m:t>
                          </m:r>
                        </m:num>
                        <m:den>
                          <m:r>
                            <a:rPr lang="en-US" i="1">
                              <a:latin typeface="Cambria Math" panose="02040503050406030204" pitchFamily="18" charset="0"/>
                            </a:rPr>
                            <m:t>0.89</m:t>
                          </m:r>
                        </m:den>
                      </m:f>
                      <m:r>
                        <a:rPr lang="en-US" i="1">
                          <a:latin typeface="Cambria Math" panose="02040503050406030204" pitchFamily="18" charset="0"/>
                        </a:rPr>
                        <m:t>=9.97%</m:t>
                      </m:r>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802105" y="3239031"/>
                <a:ext cx="8077200" cy="1720727"/>
              </a:xfrm>
              <a:prstGeom prst="rect">
                <a:avLst/>
              </a:prstGeom>
              <a:blipFill>
                <a:blip r:embed="rId2"/>
                <a:stretch>
                  <a:fillRect/>
                </a:stretch>
              </a:blipFill>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2877649145"/>
              </p:ext>
            </p:extLst>
          </p:nvPr>
        </p:nvGraphicFramePr>
        <p:xfrm>
          <a:off x="2438399" y="762000"/>
          <a:ext cx="7848600" cy="2286000"/>
        </p:xfrm>
        <a:graphic>
          <a:graphicData uri="http://schemas.openxmlformats.org/drawingml/2006/table">
            <a:tbl>
              <a:tblPr firstRow="1" firstCol="1" bandRow="1">
                <a:tableStyleId>{21E4AEA4-8DFA-4A89-87EB-49C32662AFE0}</a:tableStyleId>
              </a:tblPr>
              <a:tblGrid>
                <a:gridCol w="1426124">
                  <a:extLst>
                    <a:ext uri="{9D8B030D-6E8A-4147-A177-3AD203B41FA5}">
                      <a16:colId xmlns:a16="http://schemas.microsoft.com/office/drawing/2014/main" val="20000"/>
                    </a:ext>
                  </a:extLst>
                </a:gridCol>
                <a:gridCol w="1289249">
                  <a:extLst>
                    <a:ext uri="{9D8B030D-6E8A-4147-A177-3AD203B41FA5}">
                      <a16:colId xmlns:a16="http://schemas.microsoft.com/office/drawing/2014/main" val="20001"/>
                    </a:ext>
                  </a:extLst>
                </a:gridCol>
                <a:gridCol w="1287610">
                  <a:extLst>
                    <a:ext uri="{9D8B030D-6E8A-4147-A177-3AD203B41FA5}">
                      <a16:colId xmlns:a16="http://schemas.microsoft.com/office/drawing/2014/main" val="20002"/>
                    </a:ext>
                  </a:extLst>
                </a:gridCol>
                <a:gridCol w="1286790">
                  <a:extLst>
                    <a:ext uri="{9D8B030D-6E8A-4147-A177-3AD203B41FA5}">
                      <a16:colId xmlns:a16="http://schemas.microsoft.com/office/drawing/2014/main" val="20003"/>
                    </a:ext>
                  </a:extLst>
                </a:gridCol>
                <a:gridCol w="1290888">
                  <a:extLst>
                    <a:ext uri="{9D8B030D-6E8A-4147-A177-3AD203B41FA5}">
                      <a16:colId xmlns:a16="http://schemas.microsoft.com/office/drawing/2014/main" val="20004"/>
                    </a:ext>
                  </a:extLst>
                </a:gridCol>
                <a:gridCol w="1267939">
                  <a:extLst>
                    <a:ext uri="{9D8B030D-6E8A-4147-A177-3AD203B41FA5}">
                      <a16:colId xmlns:a16="http://schemas.microsoft.com/office/drawing/2014/main" val="20005"/>
                    </a:ext>
                  </a:extLst>
                </a:gridCol>
              </a:tblGrid>
              <a:tr h="381000">
                <a:tc>
                  <a:txBody>
                    <a:bodyPr/>
                    <a:lstStyle/>
                    <a:p>
                      <a:pPr>
                        <a:lnSpc>
                          <a:spcPct val="115000"/>
                        </a:lnSpc>
                        <a:spcAft>
                          <a:spcPts val="0"/>
                        </a:spcAft>
                      </a:pPr>
                      <a:r>
                        <a:rPr lang="en-US" sz="2000">
                          <a:effectLst/>
                        </a:rPr>
                        <a:t>Kriterijum</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A</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B</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C</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D</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Prioritet</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81000">
                <a:tc>
                  <a:txBody>
                    <a:bodyPr/>
                    <a:lstStyle/>
                    <a:p>
                      <a:pPr>
                        <a:lnSpc>
                          <a:spcPct val="115000"/>
                        </a:lnSpc>
                        <a:spcAft>
                          <a:spcPts val="0"/>
                        </a:spcAft>
                      </a:pPr>
                      <a:r>
                        <a:rPr lang="en-US" sz="2000">
                          <a:effectLst/>
                        </a:rPr>
                        <a:t>A</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1</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3</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7</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9</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57,39%</a:t>
                      </a:r>
                      <a:endParaRPr lang="en-US" sz="2000">
                        <a:effectLst/>
                        <a:latin typeface="Calibri"/>
                        <a:ea typeface="Calibri"/>
                        <a:cs typeface="Times New Roman"/>
                      </a:endParaRPr>
                    </a:p>
                  </a:txBody>
                  <a:tcPr marL="68580" marR="68580" marT="0" marB="0">
                    <a:solidFill>
                      <a:srgbClr val="00B0F0"/>
                    </a:solidFill>
                  </a:tcPr>
                </a:tc>
                <a:extLst>
                  <a:ext uri="{0D108BD9-81ED-4DB2-BD59-A6C34878D82A}">
                    <a16:rowId xmlns:a16="http://schemas.microsoft.com/office/drawing/2014/main" val="10001"/>
                  </a:ext>
                </a:extLst>
              </a:tr>
              <a:tr h="381000">
                <a:tc>
                  <a:txBody>
                    <a:bodyPr/>
                    <a:lstStyle/>
                    <a:p>
                      <a:pPr>
                        <a:lnSpc>
                          <a:spcPct val="115000"/>
                        </a:lnSpc>
                        <a:spcAft>
                          <a:spcPts val="0"/>
                        </a:spcAft>
                      </a:pPr>
                      <a:r>
                        <a:rPr lang="en-US" sz="2000">
                          <a:effectLst/>
                        </a:rPr>
                        <a:t>B</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0,33</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1</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5</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7</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29,1%</a:t>
                      </a:r>
                      <a:endParaRPr lang="en-US" sz="2000">
                        <a:effectLst/>
                        <a:latin typeface="Calibri"/>
                        <a:ea typeface="Calibri"/>
                        <a:cs typeface="Times New Roman"/>
                      </a:endParaRPr>
                    </a:p>
                  </a:txBody>
                  <a:tcPr marL="68580" marR="68580" marT="0" marB="0">
                    <a:solidFill>
                      <a:srgbClr val="00B0F0"/>
                    </a:solidFill>
                  </a:tcPr>
                </a:tc>
                <a:extLst>
                  <a:ext uri="{0D108BD9-81ED-4DB2-BD59-A6C34878D82A}">
                    <a16:rowId xmlns:a16="http://schemas.microsoft.com/office/drawing/2014/main" val="10002"/>
                  </a:ext>
                </a:extLst>
              </a:tr>
              <a:tr h="381000">
                <a:tc>
                  <a:txBody>
                    <a:bodyPr/>
                    <a:lstStyle/>
                    <a:p>
                      <a:pPr>
                        <a:lnSpc>
                          <a:spcPct val="115000"/>
                        </a:lnSpc>
                        <a:spcAft>
                          <a:spcPts val="0"/>
                        </a:spcAft>
                      </a:pPr>
                      <a:r>
                        <a:rPr lang="en-US" sz="2000">
                          <a:effectLst/>
                        </a:rPr>
                        <a:t>C</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0,14</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0,2</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1</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3</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9,03%</a:t>
                      </a:r>
                      <a:endParaRPr lang="en-US" sz="2000">
                        <a:effectLst/>
                        <a:latin typeface="Calibri"/>
                        <a:ea typeface="Calibri"/>
                        <a:cs typeface="Times New Roman"/>
                      </a:endParaRPr>
                    </a:p>
                  </a:txBody>
                  <a:tcPr marL="68580" marR="68580" marT="0" marB="0">
                    <a:solidFill>
                      <a:srgbClr val="00B0F0"/>
                    </a:solidFill>
                  </a:tcPr>
                </a:tc>
                <a:extLst>
                  <a:ext uri="{0D108BD9-81ED-4DB2-BD59-A6C34878D82A}">
                    <a16:rowId xmlns:a16="http://schemas.microsoft.com/office/drawing/2014/main" val="10003"/>
                  </a:ext>
                </a:extLst>
              </a:tr>
              <a:tr h="381000">
                <a:tc>
                  <a:txBody>
                    <a:bodyPr/>
                    <a:lstStyle/>
                    <a:p>
                      <a:pPr>
                        <a:lnSpc>
                          <a:spcPct val="115000"/>
                        </a:lnSpc>
                        <a:spcAft>
                          <a:spcPts val="0"/>
                        </a:spcAft>
                      </a:pPr>
                      <a:r>
                        <a:rPr lang="en-US" sz="2000">
                          <a:effectLst/>
                        </a:rPr>
                        <a:t>D</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0,11</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0,14</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0,33</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1</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4,45%</a:t>
                      </a:r>
                      <a:endParaRPr lang="en-US" sz="2000">
                        <a:effectLst/>
                        <a:latin typeface="Calibri"/>
                        <a:ea typeface="Calibri"/>
                        <a:cs typeface="Times New Roman"/>
                      </a:endParaRPr>
                    </a:p>
                  </a:txBody>
                  <a:tcPr marL="68580" marR="68580" marT="0" marB="0">
                    <a:solidFill>
                      <a:srgbClr val="00B0F0"/>
                    </a:solidFill>
                  </a:tcPr>
                </a:tc>
                <a:extLst>
                  <a:ext uri="{0D108BD9-81ED-4DB2-BD59-A6C34878D82A}">
                    <a16:rowId xmlns:a16="http://schemas.microsoft.com/office/drawing/2014/main" val="10004"/>
                  </a:ext>
                </a:extLst>
              </a:tr>
              <a:tr h="381000">
                <a:tc>
                  <a:txBody>
                    <a:bodyPr/>
                    <a:lstStyle/>
                    <a:p>
                      <a:pPr>
                        <a:lnSpc>
                          <a:spcPct val="115000"/>
                        </a:lnSpc>
                        <a:spcAft>
                          <a:spcPts val="0"/>
                        </a:spcAft>
                      </a:pPr>
                      <a:r>
                        <a:rPr lang="en-US" sz="2000">
                          <a:effectLst/>
                        </a:rPr>
                        <a:t>Suma</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1,59</a:t>
                      </a:r>
                      <a:endParaRPr lang="en-US" sz="2000">
                        <a:effectLst/>
                        <a:latin typeface="Calibri"/>
                        <a:ea typeface="Calibri"/>
                        <a:cs typeface="Times New Roman"/>
                      </a:endParaRPr>
                    </a:p>
                  </a:txBody>
                  <a:tcPr marL="68580" marR="68580" marT="0" marB="0">
                    <a:solidFill>
                      <a:srgbClr val="00B0F0"/>
                    </a:solidFill>
                  </a:tcPr>
                </a:tc>
                <a:tc>
                  <a:txBody>
                    <a:bodyPr/>
                    <a:lstStyle/>
                    <a:p>
                      <a:pPr>
                        <a:lnSpc>
                          <a:spcPct val="115000"/>
                        </a:lnSpc>
                        <a:spcAft>
                          <a:spcPts val="0"/>
                        </a:spcAft>
                      </a:pPr>
                      <a:r>
                        <a:rPr lang="en-US" sz="2000">
                          <a:effectLst/>
                        </a:rPr>
                        <a:t>4,34</a:t>
                      </a:r>
                      <a:endParaRPr lang="en-US" sz="2000">
                        <a:effectLst/>
                        <a:latin typeface="Calibri"/>
                        <a:ea typeface="Calibri"/>
                        <a:cs typeface="Times New Roman"/>
                      </a:endParaRPr>
                    </a:p>
                  </a:txBody>
                  <a:tcPr marL="68580" marR="68580" marT="0" marB="0">
                    <a:solidFill>
                      <a:srgbClr val="00B0F0"/>
                    </a:solidFill>
                  </a:tcPr>
                </a:tc>
                <a:tc>
                  <a:txBody>
                    <a:bodyPr/>
                    <a:lstStyle/>
                    <a:p>
                      <a:pPr>
                        <a:lnSpc>
                          <a:spcPct val="115000"/>
                        </a:lnSpc>
                        <a:spcAft>
                          <a:spcPts val="0"/>
                        </a:spcAft>
                      </a:pPr>
                      <a:r>
                        <a:rPr lang="en-US" sz="2000">
                          <a:effectLst/>
                        </a:rPr>
                        <a:t>13,33</a:t>
                      </a:r>
                      <a:endParaRPr lang="en-US" sz="2000">
                        <a:effectLst/>
                        <a:latin typeface="Calibri"/>
                        <a:ea typeface="Calibri"/>
                        <a:cs typeface="Times New Roman"/>
                      </a:endParaRPr>
                    </a:p>
                  </a:txBody>
                  <a:tcPr marL="68580" marR="68580" marT="0" marB="0">
                    <a:solidFill>
                      <a:srgbClr val="00B0F0"/>
                    </a:solidFill>
                  </a:tcPr>
                </a:tc>
                <a:tc>
                  <a:txBody>
                    <a:bodyPr/>
                    <a:lstStyle/>
                    <a:p>
                      <a:pPr>
                        <a:lnSpc>
                          <a:spcPct val="115000"/>
                        </a:lnSpc>
                        <a:spcAft>
                          <a:spcPts val="0"/>
                        </a:spcAft>
                      </a:pPr>
                      <a:r>
                        <a:rPr lang="en-US" sz="2000">
                          <a:effectLst/>
                        </a:rPr>
                        <a:t>20</a:t>
                      </a:r>
                      <a:endParaRPr lang="en-US" sz="2000">
                        <a:effectLst/>
                        <a:latin typeface="Calibri"/>
                        <a:ea typeface="Calibri"/>
                        <a:cs typeface="Times New Roman"/>
                      </a:endParaRPr>
                    </a:p>
                  </a:txBody>
                  <a:tcPr marL="68580" marR="68580" marT="0" marB="0">
                    <a:solidFill>
                      <a:srgbClr val="00B0F0"/>
                    </a:solidFill>
                  </a:tcPr>
                </a:tc>
                <a:tc>
                  <a:txBody>
                    <a:bodyPr/>
                    <a:lstStyle/>
                    <a:p>
                      <a:pPr>
                        <a:lnSpc>
                          <a:spcPct val="115000"/>
                        </a:lnSpc>
                        <a:spcAft>
                          <a:spcPts val="0"/>
                        </a:spcAft>
                      </a:pPr>
                      <a:r>
                        <a:rPr lang="en-US" sz="2000">
                          <a:effectLst/>
                        </a:rPr>
                        <a:t>100%</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9019825D-A3C8-4FFC-8B49-3188E2D5C8A4}"/>
              </a:ext>
            </a:extLst>
          </p:cNvPr>
          <p:cNvSpPr/>
          <p:nvPr/>
        </p:nvSpPr>
        <p:spPr>
          <a:xfrm>
            <a:off x="966536" y="5150789"/>
            <a:ext cx="11020927" cy="1754326"/>
          </a:xfrm>
          <a:prstGeom prst="rect">
            <a:avLst/>
          </a:prstGeom>
        </p:spPr>
        <p:txBody>
          <a:bodyPr wrap="square">
            <a:spAutoFit/>
          </a:bodyPr>
          <a:lstStyle/>
          <a:p>
            <a:r>
              <a:rPr lang="el-GR"/>
              <a:t>λ</a:t>
            </a:r>
            <a:r>
              <a:rPr lang="en-US"/>
              <a:t>max⁡​ – maksimalna sopstvena vrednost parne matrice poređenja. </a:t>
            </a:r>
          </a:p>
          <a:p>
            <a:r>
              <a:rPr lang="en-US"/>
              <a:t>CI – Indeks konzistentnosti </a:t>
            </a:r>
          </a:p>
          <a:p>
            <a:r>
              <a:rPr lang="en-US"/>
              <a:t>CR – Odn</a:t>
            </a:r>
            <a:r>
              <a:rPr lang="sr-Cyrl-RS"/>
              <a:t>ос </a:t>
            </a:r>
            <a:r>
              <a:rPr lang="en-US"/>
              <a:t>konzistentnosti</a:t>
            </a:r>
          </a:p>
          <a:p>
            <a:r>
              <a:rPr lang="en-US"/>
              <a:t>RI (</a:t>
            </a:r>
            <a:r>
              <a:rPr lang="en-US" i="1"/>
              <a:t>Random Index</a:t>
            </a:r>
            <a:r>
              <a:rPr lang="en-US"/>
              <a:t>) empirijski prosečni CI slučajnih matrica istog reda</a:t>
            </a:r>
          </a:p>
          <a:p>
            <a:r>
              <a:rPr lang="en-US"/>
              <a:t>Kada je CR&lt;0,10 %, smatra se da su parne procene dovoljno konzistentne.</a:t>
            </a:r>
            <a:r>
              <a:rPr lang="en-US" b="1"/>
              <a:t> </a:t>
            </a:r>
            <a:r>
              <a:rPr lang="en-US"/>
              <a:t>Konzistentne procene pokazuju da je subjektivna ocenjivanja dobro prate logiku „ako A &gt; B i B &gt; C, onda A &gt; C“.</a:t>
            </a:r>
          </a:p>
        </p:txBody>
      </p:sp>
    </p:spTree>
    <p:extLst>
      <p:ext uri="{BB962C8B-B14F-4D97-AF65-F5344CB8AC3E}">
        <p14:creationId xmlns:p14="http://schemas.microsoft.com/office/powerpoint/2010/main" val="2729852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9DB23-6FDC-4B88-82E1-CCD3106D47B5}"/>
              </a:ext>
            </a:extLst>
          </p:cNvPr>
          <p:cNvPicPr>
            <a:picLocks noChangeAspect="1"/>
          </p:cNvPicPr>
          <p:nvPr/>
        </p:nvPicPr>
        <p:blipFill>
          <a:blip r:embed="rId2"/>
          <a:stretch>
            <a:fillRect/>
          </a:stretch>
        </p:blipFill>
        <p:spPr>
          <a:xfrm>
            <a:off x="1880599" y="1437997"/>
            <a:ext cx="8430802" cy="3982006"/>
          </a:xfrm>
          <a:prstGeom prst="rect">
            <a:avLst/>
          </a:prstGeom>
        </p:spPr>
      </p:pic>
    </p:spTree>
    <p:extLst>
      <p:ext uri="{BB962C8B-B14F-4D97-AF65-F5344CB8AC3E}">
        <p14:creationId xmlns:p14="http://schemas.microsoft.com/office/powerpoint/2010/main" val="2062270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71156" y="990601"/>
          <a:ext cx="6350318" cy="2254475"/>
        </p:xfrm>
        <a:graphic>
          <a:graphicData uri="http://schemas.openxmlformats.org/drawingml/2006/table">
            <a:tbl>
              <a:tblPr firstRow="1" firstCol="1" bandRow="1">
                <a:tableStyleId>{00A15C55-8517-42AA-B614-E9B94910E393}</a:tableStyleId>
              </a:tblPr>
              <a:tblGrid>
                <a:gridCol w="1381022">
                  <a:extLst>
                    <a:ext uri="{9D8B030D-6E8A-4147-A177-3AD203B41FA5}">
                      <a16:colId xmlns:a16="http://schemas.microsoft.com/office/drawing/2014/main" val="20000"/>
                    </a:ext>
                  </a:extLst>
                </a:gridCol>
                <a:gridCol w="1248475">
                  <a:extLst>
                    <a:ext uri="{9D8B030D-6E8A-4147-A177-3AD203B41FA5}">
                      <a16:colId xmlns:a16="http://schemas.microsoft.com/office/drawing/2014/main" val="20001"/>
                    </a:ext>
                  </a:extLst>
                </a:gridCol>
                <a:gridCol w="1246888">
                  <a:extLst>
                    <a:ext uri="{9D8B030D-6E8A-4147-A177-3AD203B41FA5}">
                      <a16:colId xmlns:a16="http://schemas.microsoft.com/office/drawing/2014/main" val="20002"/>
                    </a:ext>
                  </a:extLst>
                </a:gridCol>
                <a:gridCol w="1246094">
                  <a:extLst>
                    <a:ext uri="{9D8B030D-6E8A-4147-A177-3AD203B41FA5}">
                      <a16:colId xmlns:a16="http://schemas.microsoft.com/office/drawing/2014/main" val="20003"/>
                    </a:ext>
                  </a:extLst>
                </a:gridCol>
                <a:gridCol w="1227839">
                  <a:extLst>
                    <a:ext uri="{9D8B030D-6E8A-4147-A177-3AD203B41FA5}">
                      <a16:colId xmlns:a16="http://schemas.microsoft.com/office/drawing/2014/main" val="20004"/>
                    </a:ext>
                  </a:extLst>
                </a:gridCol>
              </a:tblGrid>
              <a:tr h="449763">
                <a:tc>
                  <a:txBody>
                    <a:bodyPr/>
                    <a:lstStyle/>
                    <a:p>
                      <a:pPr>
                        <a:lnSpc>
                          <a:spcPct val="115000"/>
                        </a:lnSpc>
                        <a:spcAft>
                          <a:spcPts val="0"/>
                        </a:spcAft>
                      </a:pPr>
                      <a:r>
                        <a:rPr lang="en-US" sz="1800">
                          <a:effectLst/>
                        </a:rPr>
                        <a:t>Alternativa</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X</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Y</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Z</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Prioritet</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51178">
                <a:tc>
                  <a:txBody>
                    <a:bodyPr/>
                    <a:lstStyle/>
                    <a:p>
                      <a:pPr>
                        <a:lnSpc>
                          <a:spcPct val="115000"/>
                        </a:lnSpc>
                        <a:spcAft>
                          <a:spcPts val="0"/>
                        </a:spcAft>
                      </a:pPr>
                      <a:r>
                        <a:rPr lang="en-US" sz="1800">
                          <a:effectLst/>
                        </a:rPr>
                        <a:t>X</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1</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1</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7</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51,05%</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51178">
                <a:tc>
                  <a:txBody>
                    <a:bodyPr/>
                    <a:lstStyle/>
                    <a:p>
                      <a:pPr>
                        <a:lnSpc>
                          <a:spcPct val="115000"/>
                        </a:lnSpc>
                        <a:spcAft>
                          <a:spcPts val="0"/>
                        </a:spcAft>
                      </a:pPr>
                      <a:r>
                        <a:rPr lang="en-US" sz="1800">
                          <a:effectLst/>
                        </a:rPr>
                        <a:t>Y</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1</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1</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3</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38,93%</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51178">
                <a:tc>
                  <a:txBody>
                    <a:bodyPr/>
                    <a:lstStyle/>
                    <a:p>
                      <a:pPr>
                        <a:lnSpc>
                          <a:spcPct val="115000"/>
                        </a:lnSpc>
                        <a:spcAft>
                          <a:spcPts val="0"/>
                        </a:spcAft>
                      </a:pPr>
                      <a:r>
                        <a:rPr lang="en-US" sz="1800">
                          <a:effectLst/>
                        </a:rPr>
                        <a:t>Z</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0,14</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0,3</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1</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10,01%</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51178">
                <a:tc>
                  <a:txBody>
                    <a:bodyPr/>
                    <a:lstStyle/>
                    <a:p>
                      <a:pPr>
                        <a:lnSpc>
                          <a:spcPct val="115000"/>
                        </a:lnSpc>
                        <a:spcAft>
                          <a:spcPts val="0"/>
                        </a:spcAft>
                      </a:pPr>
                      <a:r>
                        <a:rPr lang="en-US" sz="1800">
                          <a:effectLst/>
                        </a:rPr>
                        <a:t>Suma</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2,14</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2,33</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11,03</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100%</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4" name="Rectangle 3"/>
          <p:cNvSpPr/>
          <p:nvPr/>
        </p:nvSpPr>
        <p:spPr>
          <a:xfrm>
            <a:off x="2286000" y="457200"/>
            <a:ext cx="6477000" cy="369332"/>
          </a:xfrm>
          <a:prstGeom prst="rect">
            <a:avLst/>
          </a:prstGeom>
        </p:spPr>
        <p:txBody>
          <a:bodyPr wrap="square">
            <a:spAutoFit/>
          </a:bodyPr>
          <a:lstStyle/>
          <a:p>
            <a:r>
              <a:rPr lang="en-US"/>
              <a:t>Matrica na drugom nivou u odnosu na Faktor A</a:t>
            </a:r>
          </a:p>
        </p:txBody>
      </p:sp>
      <mc:AlternateContent xmlns:mc="http://schemas.openxmlformats.org/markup-compatibility/2006" xmlns:a14="http://schemas.microsoft.com/office/drawing/2010/main">
        <mc:Choice Requires="a14">
          <p:sp>
            <p:nvSpPr>
              <p:cNvPr id="7" name="Rectangle 6"/>
              <p:cNvSpPr/>
              <p:nvPr/>
            </p:nvSpPr>
            <p:spPr>
              <a:xfrm>
                <a:off x="2438400" y="3810001"/>
                <a:ext cx="4572000" cy="203132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𝑚𝑎𝑥</m:t>
                          </m:r>
                        </m:sub>
                      </m:sSub>
                      <m:r>
                        <a:rPr lang="en-US" i="1">
                          <a:latin typeface="Cambria Math" panose="02040503050406030204" pitchFamily="18" charset="0"/>
                        </a:rPr>
                        <m:t>=3,104</m:t>
                      </m:r>
                    </m:oMath>
                  </m:oMathPara>
                </a14:m>
                <a:endParaRPr lang="sr-Latn-RS"/>
              </a:p>
              <a:p>
                <a:endParaRPr lang="en-US"/>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𝐶𝐼</m:t>
                      </m:r>
                      <m:r>
                        <a:rPr lang="en-US" i="1">
                          <a:latin typeface="Cambria Math" panose="02040503050406030204" pitchFamily="18" charset="0"/>
                        </a:rPr>
                        <m:t>=0,05</m:t>
                      </m:r>
                    </m:oMath>
                  </m:oMathPara>
                </a14:m>
                <a:endParaRPr lang="sr-Latn-RS"/>
              </a:p>
              <a:p>
                <a:endParaRPr lang="en-US"/>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𝐶𝑅</m:t>
                      </m:r>
                      <m:r>
                        <a:rPr lang="en-US" i="1">
                          <a:latin typeface="Cambria Math" panose="02040503050406030204" pitchFamily="18" charset="0"/>
                        </a:rPr>
                        <m:t>=8,97%</m:t>
                      </m:r>
                    </m:oMath>
                  </m:oMathPara>
                </a14:m>
                <a:endParaRPr lang="sr-Latn-RS"/>
              </a:p>
              <a:p>
                <a:endParaRPr lang="en-US"/>
              </a:p>
              <a:p>
                <a:pPr algn="ctr"/>
                <a:r>
                  <a:rPr lang="en-US"/>
                  <a:t>(prihvatljivo)</a:t>
                </a:r>
              </a:p>
            </p:txBody>
          </p:sp>
        </mc:Choice>
        <mc:Fallback xmlns="">
          <p:sp>
            <p:nvSpPr>
              <p:cNvPr id="7" name="Rectangle 6"/>
              <p:cNvSpPr>
                <a:spLocks noRot="1" noChangeAspect="1" noMove="1" noResize="1" noEditPoints="1" noAdjustHandles="1" noChangeArrowheads="1" noChangeShapeType="1" noTextEdit="1"/>
              </p:cNvSpPr>
              <p:nvPr/>
            </p:nvSpPr>
            <p:spPr>
              <a:xfrm>
                <a:off x="2438400" y="3810001"/>
                <a:ext cx="4572000" cy="2031325"/>
              </a:xfrm>
              <a:prstGeom prst="rect">
                <a:avLst/>
              </a:prstGeom>
              <a:blipFill>
                <a:blip r:embed="rId2"/>
                <a:stretch>
                  <a:fillRect b="-3904"/>
                </a:stretch>
              </a:blipFill>
            </p:spPr>
            <p:txBody>
              <a:bodyPr/>
              <a:lstStyle/>
              <a:p>
                <a:r>
                  <a:rPr lang="en-US">
                    <a:noFill/>
                  </a:rPr>
                  <a:t> </a:t>
                </a:r>
              </a:p>
            </p:txBody>
          </p:sp>
        </mc:Fallback>
      </mc:AlternateContent>
    </p:spTree>
    <p:extLst>
      <p:ext uri="{BB962C8B-B14F-4D97-AF65-F5344CB8AC3E}">
        <p14:creationId xmlns:p14="http://schemas.microsoft.com/office/powerpoint/2010/main" val="249557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a:t>AHP- </a:t>
            </a:r>
            <a:r>
              <a:rPr lang="sl-SI" sz="4000"/>
              <a:t>Analitički hijerarhijski proces </a:t>
            </a:r>
            <a:endParaRPr lang="en-US" sz="4000"/>
          </a:p>
        </p:txBody>
      </p:sp>
      <p:sp>
        <p:nvSpPr>
          <p:cNvPr id="45059" name="Rectangle 3"/>
          <p:cNvSpPr>
            <a:spLocks noGrp="1" noChangeArrowheads="1"/>
          </p:cNvSpPr>
          <p:nvPr>
            <p:ph type="body" idx="1"/>
          </p:nvPr>
        </p:nvSpPr>
        <p:spPr>
          <a:xfrm>
            <a:off x="1981201" y="2362200"/>
            <a:ext cx="8507413" cy="4495800"/>
          </a:xfrm>
        </p:spPr>
        <p:txBody>
          <a:bodyPr>
            <a:normAutofit/>
          </a:bodyPr>
          <a:lstStyle/>
          <a:p>
            <a:pPr>
              <a:lnSpc>
                <a:spcPct val="90000"/>
              </a:lnSpc>
            </a:pPr>
            <a:r>
              <a:rPr lang="sl-SI" sz="2400"/>
              <a:t>Analitički hijerarhijski proces (AHP), koji je razvio Tomas Saaty početkom</a:t>
            </a:r>
            <a:r>
              <a:rPr lang="en-US" sz="2400"/>
              <a:t> ‘70</a:t>
            </a:r>
            <a:r>
              <a:rPr lang="sl-SI" sz="2400"/>
              <a:t> godina.</a:t>
            </a:r>
          </a:p>
          <a:p>
            <a:pPr>
              <a:lnSpc>
                <a:spcPct val="90000"/>
              </a:lnSpc>
            </a:pPr>
            <a:r>
              <a:rPr lang="sl-SI"/>
              <a:t>AHP </a:t>
            </a:r>
            <a:r>
              <a:rPr lang="sl-SI" sz="2400"/>
              <a:t>predstavlja alat u analizi odlučivanja, kreiran u cilju pružanja pomoći donosiocima odluke u rešavanju kompleksnih problema odlučivanja u kojima učestvuje veći broj </a:t>
            </a:r>
            <a:r>
              <a:rPr lang="en-US" sz="2400"/>
              <a:t>aternativa</a:t>
            </a:r>
            <a:r>
              <a:rPr lang="sl-SI" sz="2400"/>
              <a:t>, veći broj kriterijuma i u višestrukim vremenskim periodima. </a:t>
            </a:r>
          </a:p>
          <a:p>
            <a:pPr>
              <a:lnSpc>
                <a:spcPct val="90000"/>
              </a:lnSpc>
            </a:pPr>
            <a:r>
              <a:rPr lang="sl-SI" sz="2400"/>
              <a:t>Proces rešavanja problema odlučivanja je često izuzetno kompleksan zbog prisustva, po pravilu, konkurentnih i konfliktnih ciljeva među raspoloživim kriterijumima ili alternativama. </a:t>
            </a:r>
          </a:p>
          <a:p>
            <a:pPr>
              <a:lnSpc>
                <a:spcPct val="90000"/>
              </a:lnSpc>
              <a:buFontTx/>
              <a:buNone/>
            </a:pPr>
            <a:endParaRPr lang="en-US" sz="1400"/>
          </a:p>
        </p:txBody>
      </p:sp>
    </p:spTree>
    <p:extLst>
      <p:ext uri="{BB962C8B-B14F-4D97-AF65-F5344CB8AC3E}">
        <p14:creationId xmlns:p14="http://schemas.microsoft.com/office/powerpoint/2010/main" val="491325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457200"/>
            <a:ext cx="5410200" cy="369332"/>
          </a:xfrm>
          <a:prstGeom prst="rect">
            <a:avLst/>
          </a:prstGeom>
        </p:spPr>
        <p:txBody>
          <a:bodyPr wrap="square">
            <a:spAutoFit/>
          </a:bodyPr>
          <a:lstStyle/>
          <a:p>
            <a:r>
              <a:rPr lang="en-US"/>
              <a:t>Matrica na drugom nivou u odnosu na Faktor B</a:t>
            </a:r>
          </a:p>
        </p:txBody>
      </p:sp>
      <p:graphicFrame>
        <p:nvGraphicFramePr>
          <p:cNvPr id="5" name="Table 4"/>
          <p:cNvGraphicFramePr>
            <a:graphicFrameLocks noGrp="1"/>
          </p:cNvGraphicFramePr>
          <p:nvPr/>
        </p:nvGraphicFramePr>
        <p:xfrm>
          <a:off x="2526983" y="1066800"/>
          <a:ext cx="6998017" cy="1600200"/>
        </p:xfrm>
        <a:graphic>
          <a:graphicData uri="http://schemas.openxmlformats.org/drawingml/2006/table">
            <a:tbl>
              <a:tblPr firstRow="1" firstCol="1" bandRow="1">
                <a:tableStyleId>{F5AB1C69-6EDB-4FF4-983F-18BD219EF322}</a:tableStyleId>
              </a:tblPr>
              <a:tblGrid>
                <a:gridCol w="1117063">
                  <a:extLst>
                    <a:ext uri="{9D8B030D-6E8A-4147-A177-3AD203B41FA5}">
                      <a16:colId xmlns:a16="http://schemas.microsoft.com/office/drawing/2014/main" val="20000"/>
                    </a:ext>
                  </a:extLst>
                </a:gridCol>
                <a:gridCol w="1009851">
                  <a:extLst>
                    <a:ext uri="{9D8B030D-6E8A-4147-A177-3AD203B41FA5}">
                      <a16:colId xmlns:a16="http://schemas.microsoft.com/office/drawing/2014/main" val="20001"/>
                    </a:ext>
                  </a:extLst>
                </a:gridCol>
                <a:gridCol w="1008567">
                  <a:extLst>
                    <a:ext uri="{9D8B030D-6E8A-4147-A177-3AD203B41FA5}">
                      <a16:colId xmlns:a16="http://schemas.microsoft.com/office/drawing/2014/main" val="20002"/>
                    </a:ext>
                  </a:extLst>
                </a:gridCol>
                <a:gridCol w="1007925">
                  <a:extLst>
                    <a:ext uri="{9D8B030D-6E8A-4147-A177-3AD203B41FA5}">
                      <a16:colId xmlns:a16="http://schemas.microsoft.com/office/drawing/2014/main" val="20003"/>
                    </a:ext>
                  </a:extLst>
                </a:gridCol>
                <a:gridCol w="2854611">
                  <a:extLst>
                    <a:ext uri="{9D8B030D-6E8A-4147-A177-3AD203B41FA5}">
                      <a16:colId xmlns:a16="http://schemas.microsoft.com/office/drawing/2014/main" val="20004"/>
                    </a:ext>
                  </a:extLst>
                </a:gridCol>
              </a:tblGrid>
              <a:tr h="320040">
                <a:tc>
                  <a:txBody>
                    <a:bodyPr/>
                    <a:lstStyle/>
                    <a:p>
                      <a:pPr>
                        <a:lnSpc>
                          <a:spcPct val="115000"/>
                        </a:lnSpc>
                        <a:spcAft>
                          <a:spcPts val="0"/>
                        </a:spcAft>
                      </a:pPr>
                      <a:r>
                        <a:rPr lang="en-US" sz="1600">
                          <a:effectLst/>
                        </a:rPr>
                        <a:t>Alternativa</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X</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Y</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Z</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Prioritet</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20040">
                <a:tc>
                  <a:txBody>
                    <a:bodyPr/>
                    <a:lstStyle/>
                    <a:p>
                      <a:pPr>
                        <a:lnSpc>
                          <a:spcPct val="115000"/>
                        </a:lnSpc>
                        <a:spcAft>
                          <a:spcPts val="0"/>
                        </a:spcAft>
                      </a:pPr>
                      <a:r>
                        <a:rPr lang="en-US" sz="1600">
                          <a:effectLst/>
                        </a:rPr>
                        <a:t>X</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0,20</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0,5</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11,49%</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20040">
                <a:tc>
                  <a:txBody>
                    <a:bodyPr/>
                    <a:lstStyle/>
                    <a:p>
                      <a:pPr>
                        <a:lnSpc>
                          <a:spcPct val="115000"/>
                        </a:lnSpc>
                        <a:spcAft>
                          <a:spcPts val="0"/>
                        </a:spcAft>
                      </a:pPr>
                      <a:r>
                        <a:rPr lang="en-US" sz="1600">
                          <a:effectLst/>
                        </a:rPr>
                        <a:t>Y</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5</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5</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70,28%</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20040">
                <a:tc>
                  <a:txBody>
                    <a:bodyPr/>
                    <a:lstStyle/>
                    <a:p>
                      <a:pPr>
                        <a:lnSpc>
                          <a:spcPct val="115000"/>
                        </a:lnSpc>
                        <a:spcAft>
                          <a:spcPts val="0"/>
                        </a:spcAft>
                      </a:pPr>
                      <a:r>
                        <a:rPr lang="en-US" sz="1600">
                          <a:effectLst/>
                        </a:rPr>
                        <a:t>Z</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2</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0,2</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18,22%</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20040">
                <a:tc>
                  <a:txBody>
                    <a:bodyPr/>
                    <a:lstStyle/>
                    <a:p>
                      <a:pPr>
                        <a:lnSpc>
                          <a:spcPct val="115000"/>
                        </a:lnSpc>
                        <a:spcAft>
                          <a:spcPts val="0"/>
                        </a:spcAft>
                      </a:pPr>
                      <a:r>
                        <a:rPr lang="en-US" sz="1600">
                          <a:effectLst/>
                        </a:rPr>
                        <a:t>Suma</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8</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1,4</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6,5</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100%</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2781300" y="3124201"/>
                <a:ext cx="4572000" cy="203132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𝑚𝑎𝑥</m:t>
                          </m:r>
                        </m:sub>
                      </m:sSub>
                      <m:r>
                        <a:rPr lang="en-US" i="1">
                          <a:latin typeface="Cambria Math" panose="02040503050406030204" pitchFamily="18" charset="0"/>
                        </a:rPr>
                        <m:t>=3,808</m:t>
                      </m:r>
                    </m:oMath>
                  </m:oMathPara>
                </a14:m>
                <a:endParaRPr lang="sr-Latn-RS"/>
              </a:p>
              <a:p>
                <a:endParaRPr lang="en-US"/>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𝐶𝐼</m:t>
                      </m:r>
                      <m:r>
                        <a:rPr lang="en-US" i="1">
                          <a:latin typeface="Cambria Math" panose="02040503050406030204" pitchFamily="18" charset="0"/>
                        </a:rPr>
                        <m:t>=0,04</m:t>
                      </m:r>
                    </m:oMath>
                  </m:oMathPara>
                </a14:m>
                <a:endParaRPr lang="sr-Latn-RS"/>
              </a:p>
              <a:p>
                <a:endParaRPr lang="en-US"/>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𝐶𝑅</m:t>
                      </m:r>
                      <m:r>
                        <a:rPr lang="en-US" i="1">
                          <a:latin typeface="Cambria Math" panose="02040503050406030204" pitchFamily="18" charset="0"/>
                        </a:rPr>
                        <m:t>=7,58%</m:t>
                      </m:r>
                    </m:oMath>
                  </m:oMathPara>
                </a14:m>
                <a:endParaRPr lang="sr-Latn-RS"/>
              </a:p>
              <a:p>
                <a:endParaRPr lang="en-US"/>
              </a:p>
              <a:p>
                <a:pPr algn="ctr"/>
                <a:r>
                  <a:rPr lang="en-US"/>
                  <a:t>(prihvatljivo)</a:t>
                </a:r>
              </a:p>
            </p:txBody>
          </p:sp>
        </mc:Choice>
        <mc:Fallback xmlns="">
          <p:sp>
            <p:nvSpPr>
              <p:cNvPr id="6" name="Rectangle 5"/>
              <p:cNvSpPr>
                <a:spLocks noRot="1" noChangeAspect="1" noMove="1" noResize="1" noEditPoints="1" noAdjustHandles="1" noChangeArrowheads="1" noChangeShapeType="1" noTextEdit="1"/>
              </p:cNvSpPr>
              <p:nvPr/>
            </p:nvSpPr>
            <p:spPr>
              <a:xfrm>
                <a:off x="2781300" y="3124201"/>
                <a:ext cx="4572000" cy="2031325"/>
              </a:xfrm>
              <a:prstGeom prst="rect">
                <a:avLst/>
              </a:prstGeom>
              <a:blipFill>
                <a:blip r:embed="rId2"/>
                <a:stretch>
                  <a:fillRect b="-3604"/>
                </a:stretch>
              </a:blipFill>
            </p:spPr>
            <p:txBody>
              <a:bodyPr/>
              <a:lstStyle/>
              <a:p>
                <a:r>
                  <a:rPr lang="en-US">
                    <a:noFill/>
                  </a:rPr>
                  <a:t> </a:t>
                </a:r>
              </a:p>
            </p:txBody>
          </p:sp>
        </mc:Fallback>
      </mc:AlternateContent>
    </p:spTree>
    <p:extLst>
      <p:ext uri="{BB962C8B-B14F-4D97-AF65-F5344CB8AC3E}">
        <p14:creationId xmlns:p14="http://schemas.microsoft.com/office/powerpoint/2010/main" val="2874817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sl-SI"/>
              <a:t>Kako je i Saaty naglasio: ¨Praksa odlučivanja se najčešće bavi ponderisanim alternativama, koje sve zadovoljavaju skup željenih ciljeva. </a:t>
            </a:r>
          </a:p>
          <a:p>
            <a:pPr>
              <a:lnSpc>
                <a:spcPct val="90000"/>
              </a:lnSpc>
            </a:pPr>
            <a:r>
              <a:rPr lang="sl-SI"/>
              <a:t>Problem je izabrati alternativu koja će na najbolji način zadovoljiti celokupni skup ciljeva¨.</a:t>
            </a:r>
            <a:endParaRPr lang="en-US"/>
          </a:p>
          <a:p>
            <a:endParaRPr lang="en-US"/>
          </a:p>
        </p:txBody>
      </p:sp>
      <p:sp>
        <p:nvSpPr>
          <p:cNvPr id="4" name="Rectangle 2"/>
          <p:cNvSpPr txBox="1">
            <a:spLocks noChangeArrowheads="1"/>
          </p:cNvSpPr>
          <p:nvPr/>
        </p:nvSpPr>
        <p:spPr>
          <a:xfrm>
            <a:off x="2364891" y="722556"/>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t>AHP- </a:t>
            </a:r>
            <a:r>
              <a:rPr lang="sl-SI" sz="4000"/>
              <a:t>Analitički hijerarhijski proces </a:t>
            </a:r>
            <a:endParaRPr lang="en-US" sz="4000"/>
          </a:p>
        </p:txBody>
      </p:sp>
    </p:spTree>
    <p:extLst>
      <p:ext uri="{BB962C8B-B14F-4D97-AF65-F5344CB8AC3E}">
        <p14:creationId xmlns:p14="http://schemas.microsoft.com/office/powerpoint/2010/main" val="2618199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sl-SI" sz="4000"/>
              <a:t>Aksiome AHP metode su </a:t>
            </a:r>
            <a:r>
              <a:rPr lang="sl-SI" sz="2000"/>
              <a:t>(Vargas, 1990):</a:t>
            </a:r>
            <a:br>
              <a:rPr lang="sl-SI" sz="2000"/>
            </a:br>
            <a:endParaRPr lang="en-US" sz="2000"/>
          </a:p>
        </p:txBody>
      </p:sp>
      <p:sp>
        <p:nvSpPr>
          <p:cNvPr id="49155" name="Rectangle 3"/>
          <p:cNvSpPr>
            <a:spLocks noGrp="1" noChangeArrowheads="1"/>
          </p:cNvSpPr>
          <p:nvPr>
            <p:ph type="body" idx="1"/>
          </p:nvPr>
        </p:nvSpPr>
        <p:spPr/>
        <p:txBody>
          <a:bodyPr>
            <a:normAutofit/>
          </a:bodyPr>
          <a:lstStyle/>
          <a:p>
            <a:pPr>
              <a:lnSpc>
                <a:spcPct val="80000"/>
              </a:lnSpc>
            </a:pPr>
            <a:r>
              <a:rPr lang="sl-SI" sz="2400" i="1"/>
              <a:t>Aksioma 1</a:t>
            </a:r>
            <a:r>
              <a:rPr lang="sl-SI" sz="2400"/>
              <a:t>. Neka su date dve alternative i/ili kriterijumi optimalnosti. Donosilac odluke može da uporedi njihove vrednosti tako da su one </a:t>
            </a:r>
            <a:r>
              <a:rPr lang="sl-SI" sz="2400" b="1">
                <a:solidFill>
                  <a:schemeClr val="folHlink"/>
                </a:solidFill>
              </a:rPr>
              <a:t>recipročne.</a:t>
            </a:r>
          </a:p>
          <a:p>
            <a:pPr>
              <a:lnSpc>
                <a:spcPct val="80000"/>
              </a:lnSpc>
            </a:pPr>
            <a:r>
              <a:rPr lang="sl-SI" sz="2400" i="1"/>
              <a:t>Aksioma 2</a:t>
            </a:r>
            <a:r>
              <a:rPr lang="sl-SI" sz="2400"/>
              <a:t>. Kada se porede vrednosti dve alternative ili kriterijuma optimalnosti, donosilac odluke nikada ne procenjuje da li je jedna alternativa ili kriterijum optimalnosti beskonačno bolji od druge alternative (kriterijuma optimalnosti).</a:t>
            </a:r>
          </a:p>
          <a:p>
            <a:pPr>
              <a:lnSpc>
                <a:spcPct val="80000"/>
              </a:lnSpc>
            </a:pPr>
            <a:r>
              <a:rPr lang="sl-SI" sz="2400" i="1"/>
              <a:t>Aksioma 3</a:t>
            </a:r>
            <a:r>
              <a:rPr lang="sl-SI" sz="2400"/>
              <a:t>. Problem odlučivanja može da se definiše kao hijerarhijski.</a:t>
            </a:r>
          </a:p>
          <a:p>
            <a:pPr>
              <a:lnSpc>
                <a:spcPct val="80000"/>
              </a:lnSpc>
            </a:pPr>
            <a:r>
              <a:rPr lang="sl-SI" sz="2400" i="1"/>
              <a:t>Aksioma 4</a:t>
            </a:r>
            <a:r>
              <a:rPr lang="sl-SI" sz="2400"/>
              <a:t>. Kada se problem odlučivanja definiše, sledeći korak je dodeljivanje prioriteta, odnosno važnosti kriterijuma optimalnosti.</a:t>
            </a:r>
            <a:endParaRPr lang="en-US" sz="2400"/>
          </a:p>
        </p:txBody>
      </p:sp>
    </p:spTree>
    <p:extLst>
      <p:ext uri="{BB962C8B-B14F-4D97-AF65-F5344CB8AC3E}">
        <p14:creationId xmlns:p14="http://schemas.microsoft.com/office/powerpoint/2010/main" val="154064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2364890" y="2438400"/>
            <a:ext cx="8229600" cy="3962400"/>
          </a:xfrm>
        </p:spPr>
        <p:txBody>
          <a:bodyPr/>
          <a:lstStyle/>
          <a:p>
            <a:pPr>
              <a:lnSpc>
                <a:spcPct val="90000"/>
              </a:lnSpc>
              <a:buFontTx/>
              <a:buNone/>
            </a:pPr>
            <a:r>
              <a:rPr lang="sl-SI" sz="2400"/>
              <a:t>Analitički hijerarhijski modeliranja zahteva četiri faze:</a:t>
            </a:r>
            <a:endParaRPr lang="en-US" sz="2400"/>
          </a:p>
          <a:p>
            <a:pPr>
              <a:lnSpc>
                <a:spcPct val="90000"/>
              </a:lnSpc>
            </a:pPr>
            <a:r>
              <a:rPr lang="sl-SI" sz="2400"/>
              <a:t>Strukturiranje problema</a:t>
            </a:r>
            <a:endParaRPr lang="en-US" sz="2400"/>
          </a:p>
          <a:p>
            <a:pPr>
              <a:lnSpc>
                <a:spcPct val="90000"/>
              </a:lnSpc>
            </a:pPr>
            <a:r>
              <a:rPr lang="sl-SI" sz="2400"/>
              <a:t>Prikupljanje podataka</a:t>
            </a:r>
            <a:endParaRPr lang="en-US" sz="2400"/>
          </a:p>
          <a:p>
            <a:pPr>
              <a:lnSpc>
                <a:spcPct val="90000"/>
              </a:lnSpc>
            </a:pPr>
            <a:r>
              <a:rPr lang="sl-SI" sz="2400"/>
              <a:t>Ocenjivanje relativnih težina</a:t>
            </a:r>
            <a:endParaRPr lang="en-US" sz="2400"/>
          </a:p>
          <a:p>
            <a:pPr>
              <a:lnSpc>
                <a:spcPct val="90000"/>
              </a:lnSpc>
            </a:pPr>
            <a:r>
              <a:rPr lang="sl-SI" sz="2400"/>
              <a:t>Određivanje rešenja problema</a:t>
            </a:r>
            <a:r>
              <a:rPr lang="en-US" sz="2400"/>
              <a:t>.</a:t>
            </a:r>
          </a:p>
          <a:p>
            <a:pPr>
              <a:lnSpc>
                <a:spcPct val="90000"/>
              </a:lnSpc>
            </a:pPr>
            <a:endParaRPr lang="en-US" sz="2400"/>
          </a:p>
        </p:txBody>
      </p:sp>
      <p:sp>
        <p:nvSpPr>
          <p:cNvPr id="3" name="Rectangle 2"/>
          <p:cNvSpPr txBox="1">
            <a:spLocks noChangeArrowheads="1"/>
          </p:cNvSpPr>
          <p:nvPr/>
        </p:nvSpPr>
        <p:spPr>
          <a:xfrm>
            <a:off x="2364891" y="722556"/>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4000"/>
              <a:t>Faze AHP</a:t>
            </a:r>
            <a:r>
              <a:rPr lang="sl-SI" sz="4000"/>
              <a:t> </a:t>
            </a:r>
            <a:endParaRPr lang="en-US" sz="4000"/>
          </a:p>
        </p:txBody>
      </p:sp>
    </p:spTree>
    <p:extLst>
      <p:ext uri="{BB962C8B-B14F-4D97-AF65-F5344CB8AC3E}">
        <p14:creationId xmlns:p14="http://schemas.microsoft.com/office/powerpoint/2010/main" val="2504725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3248" y="2209801"/>
            <a:ext cx="4177553" cy="2399853"/>
          </a:xfrm>
        </p:spPr>
        <p:txBody>
          <a:bodyPr>
            <a:normAutofit fontScale="92500" lnSpcReduction="10000"/>
          </a:bodyPr>
          <a:lstStyle/>
          <a:p>
            <a:r>
              <a:rPr lang="sl-SI" u="sng"/>
              <a:t>Prva faza</a:t>
            </a:r>
            <a:r>
              <a:rPr lang="sl-SI"/>
              <a:t> sastoji se od dekomponovanja bilo kog kompleksnog problema odlučivanja u seriju hijerarhija, gde svaki nivo predstavlja manji broj upravljivih atributa. </a:t>
            </a:r>
          </a:p>
          <a:p>
            <a:endParaRPr lang="en-US"/>
          </a:p>
        </p:txBody>
      </p:sp>
      <p:sp>
        <p:nvSpPr>
          <p:cNvPr id="3" name="Title 2"/>
          <p:cNvSpPr>
            <a:spLocks noGrp="1"/>
          </p:cNvSpPr>
          <p:nvPr>
            <p:ph type="title"/>
          </p:nvPr>
        </p:nvSpPr>
        <p:spPr/>
        <p:txBody>
          <a:bodyPr/>
          <a:lstStyle/>
          <a:p>
            <a:r>
              <a:rPr lang="sr-Latn-RS"/>
              <a:t>Prva faza –definisanje strukture</a:t>
            </a:r>
            <a:endParaRPr lang="en-US"/>
          </a:p>
        </p:txBody>
      </p:sp>
      <p:sp>
        <p:nvSpPr>
          <p:cNvPr id="6" name="Rectangle 5"/>
          <p:cNvSpPr/>
          <p:nvPr/>
        </p:nvSpPr>
        <p:spPr>
          <a:xfrm>
            <a:off x="2552700" y="4724400"/>
            <a:ext cx="7696200" cy="1477328"/>
          </a:xfrm>
          <a:prstGeom prst="rect">
            <a:avLst/>
          </a:prstGeom>
        </p:spPr>
        <p:txBody>
          <a:bodyPr wrap="square">
            <a:spAutoFit/>
          </a:bodyPr>
          <a:lstStyle/>
          <a:p>
            <a:r>
              <a:rPr lang="sl-SI"/>
              <a:t>Oni se potom dekomponuju u drugi skup elemenata koji odgovara sledećem nivou, itd.</a:t>
            </a:r>
          </a:p>
          <a:p>
            <a:r>
              <a:rPr lang="sl-SI"/>
              <a:t> Ovakvo hijerarhijsko strukturiranje predstavlja efikasan način suočavanja sa kompleksnošću realnih problema i identifikovanja značajnih atributa u cilju dostizanja sveukupnog cilja problema.</a:t>
            </a:r>
            <a:r>
              <a:rPr lang="en-US"/>
              <a:t> </a:t>
            </a:r>
          </a:p>
        </p:txBody>
      </p:sp>
      <p:pic>
        <p:nvPicPr>
          <p:cNvPr id="4" name="Picture 3">
            <a:extLst>
              <a:ext uri="{FF2B5EF4-FFF2-40B4-BE49-F238E27FC236}">
                <a16:creationId xmlns:a16="http://schemas.microsoft.com/office/drawing/2014/main" id="{0AD1474F-1328-4B88-8A98-9BA91D0FDC72}"/>
              </a:ext>
            </a:extLst>
          </p:cNvPr>
          <p:cNvPicPr>
            <a:picLocks noChangeAspect="1"/>
          </p:cNvPicPr>
          <p:nvPr/>
        </p:nvPicPr>
        <p:blipFill>
          <a:blip r:embed="rId2"/>
          <a:stretch>
            <a:fillRect/>
          </a:stretch>
        </p:blipFill>
        <p:spPr>
          <a:xfrm>
            <a:off x="6324601" y="2245123"/>
            <a:ext cx="4244245" cy="1858561"/>
          </a:xfrm>
          <a:prstGeom prst="rect">
            <a:avLst/>
          </a:prstGeom>
        </p:spPr>
      </p:pic>
    </p:spTree>
    <p:extLst>
      <p:ext uri="{BB962C8B-B14F-4D97-AF65-F5344CB8AC3E}">
        <p14:creationId xmlns:p14="http://schemas.microsoft.com/office/powerpoint/2010/main" val="622992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6E85B-0410-432B-8950-0F563DE1A38C}"/>
              </a:ext>
            </a:extLst>
          </p:cNvPr>
          <p:cNvPicPr>
            <a:picLocks noChangeAspect="1"/>
          </p:cNvPicPr>
          <p:nvPr/>
        </p:nvPicPr>
        <p:blipFill>
          <a:blip r:embed="rId2"/>
          <a:stretch>
            <a:fillRect/>
          </a:stretch>
        </p:blipFill>
        <p:spPr>
          <a:xfrm>
            <a:off x="2971801" y="3546529"/>
            <a:ext cx="5488805" cy="2403555"/>
          </a:xfrm>
          <a:prstGeom prst="rect">
            <a:avLst/>
          </a:prstGeom>
        </p:spPr>
      </p:pic>
      <p:sp>
        <p:nvSpPr>
          <p:cNvPr id="2" name="Content Placeholder 1"/>
          <p:cNvSpPr>
            <a:spLocks noGrp="1"/>
          </p:cNvSpPr>
          <p:nvPr>
            <p:ph idx="1"/>
          </p:nvPr>
        </p:nvSpPr>
        <p:spPr>
          <a:xfrm>
            <a:off x="2217646" y="2125636"/>
            <a:ext cx="7745505" cy="1409253"/>
          </a:xfrm>
        </p:spPr>
        <p:txBody>
          <a:bodyPr>
            <a:normAutofit/>
          </a:bodyPr>
          <a:lstStyle/>
          <a:p>
            <a:r>
              <a:rPr lang="sl-SI"/>
              <a:t>Odnosi se na prikupljanje podataka.</a:t>
            </a:r>
          </a:p>
          <a:p>
            <a:r>
              <a:rPr lang="sl-SI"/>
              <a:t>Podaci se predstavljaju numeričkim ili verbalnim opisnim ocenama.</a:t>
            </a:r>
          </a:p>
          <a:p>
            <a:endParaRPr lang="sl-SI"/>
          </a:p>
        </p:txBody>
      </p:sp>
      <p:sp>
        <p:nvSpPr>
          <p:cNvPr id="4" name="Title 2"/>
          <p:cNvSpPr txBox="1">
            <a:spLocks/>
          </p:cNvSpPr>
          <p:nvPr/>
        </p:nvSpPr>
        <p:spPr>
          <a:xfrm>
            <a:off x="2364891" y="722556"/>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a:t>Druga faza</a:t>
            </a:r>
            <a:endParaRPr lang="en-US"/>
          </a:p>
        </p:txBody>
      </p:sp>
      <p:sp>
        <p:nvSpPr>
          <p:cNvPr id="12" name="Content Placeholder 1"/>
          <p:cNvSpPr txBox="1">
            <a:spLocks/>
          </p:cNvSpPr>
          <p:nvPr/>
        </p:nvSpPr>
        <p:spPr>
          <a:xfrm>
            <a:off x="2242386" y="5844393"/>
            <a:ext cx="8205921" cy="1409253"/>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sl-SI" sz="2000"/>
              <a:t>Ocene se mogu unositi </a:t>
            </a:r>
            <a:r>
              <a:rPr lang="sl-SI" sz="2000" b="1"/>
              <a:t>direktnom metodom ili poredjem po parovima.</a:t>
            </a:r>
            <a:r>
              <a:rPr lang="sl-SI" sz="2000"/>
              <a:t> Isto važi i za ocenu alternativa po kriterijumima na najnižem nivou i za ocenu kriterijuma i podkriterijuma</a:t>
            </a:r>
          </a:p>
        </p:txBody>
      </p:sp>
    </p:spTree>
    <p:extLst>
      <p:ext uri="{BB962C8B-B14F-4D97-AF65-F5344CB8AC3E}">
        <p14:creationId xmlns:p14="http://schemas.microsoft.com/office/powerpoint/2010/main" val="3583889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B435C4-5C01-4F05-AA5D-573124955F55}"/>
              </a:ext>
            </a:extLst>
          </p:cNvPr>
          <p:cNvPicPr>
            <a:picLocks noChangeAspect="1"/>
          </p:cNvPicPr>
          <p:nvPr/>
        </p:nvPicPr>
        <p:blipFill>
          <a:blip r:embed="rId2"/>
          <a:stretch>
            <a:fillRect/>
          </a:stretch>
        </p:blipFill>
        <p:spPr>
          <a:xfrm>
            <a:off x="3587598" y="3287700"/>
            <a:ext cx="5931205" cy="2597283"/>
          </a:xfrm>
          <a:prstGeom prst="rect">
            <a:avLst/>
          </a:prstGeom>
        </p:spPr>
      </p:pic>
      <p:sp>
        <p:nvSpPr>
          <p:cNvPr id="2" name="Content Placeholder 1"/>
          <p:cNvSpPr>
            <a:spLocks noGrp="1"/>
          </p:cNvSpPr>
          <p:nvPr>
            <p:ph idx="1"/>
          </p:nvPr>
        </p:nvSpPr>
        <p:spPr/>
        <p:txBody>
          <a:bodyPr/>
          <a:lstStyle/>
          <a:p>
            <a:r>
              <a:rPr lang="sr-Latn-RS"/>
              <a:t>Odnosi se na dodeljivanje težinskih koeficijenata uticajnim kriterijumima i podkriterijumima</a:t>
            </a:r>
            <a:endParaRPr lang="en-US"/>
          </a:p>
        </p:txBody>
      </p:sp>
      <p:sp>
        <p:nvSpPr>
          <p:cNvPr id="4" name="Title 2"/>
          <p:cNvSpPr txBox="1">
            <a:spLocks/>
          </p:cNvSpPr>
          <p:nvPr/>
        </p:nvSpPr>
        <p:spPr>
          <a:xfrm>
            <a:off x="2364891" y="722556"/>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a:t>Treća faza</a:t>
            </a:r>
            <a:endParaRPr lang="en-US"/>
          </a:p>
        </p:txBody>
      </p:sp>
      <p:cxnSp>
        <p:nvCxnSpPr>
          <p:cNvPr id="6" name="Straight Arrow Connector 5"/>
          <p:cNvCxnSpPr>
            <a:cxnSpLocks/>
          </p:cNvCxnSpPr>
          <p:nvPr/>
        </p:nvCxnSpPr>
        <p:spPr>
          <a:xfrm flipH="1">
            <a:off x="7517331" y="4302493"/>
            <a:ext cx="587141"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H="1">
            <a:off x="5328621" y="4905376"/>
            <a:ext cx="2775851"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38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3248" y="2248348"/>
            <a:ext cx="7745505" cy="4304853"/>
          </a:xfrm>
        </p:spPr>
        <p:txBody>
          <a:bodyPr>
            <a:normAutofit fontScale="77500" lnSpcReduction="20000"/>
          </a:bodyPr>
          <a:lstStyle/>
          <a:p>
            <a:r>
              <a:rPr lang="sl-SI" u="sng"/>
              <a:t>Treću fazu</a:t>
            </a:r>
            <a:r>
              <a:rPr lang="sl-SI"/>
              <a:t> čini procena relativnih težina. </a:t>
            </a:r>
          </a:p>
          <a:p>
            <a:r>
              <a:rPr lang="sl-SI"/>
              <a:t>Onaj ko procenjuje  - dodeljuje težine za svaki par posebno, kao meru koliko je jedan kriterijumznačajniji od drugog. </a:t>
            </a:r>
          </a:p>
          <a:p>
            <a:r>
              <a:rPr lang="sl-SI"/>
              <a:t>Ako raspolažemo objektivnim podacima, oni se mogu koristiti pri dodeljivanju težina. Ukoliko ne raspolaže objektivnim informacijama, onaj ko procenjuje može koristiti sopstvena verovanja, procene ili podatke pri dodeljivanju težina. Po kompletiranju ovog procesa dobiće se odgovarajuća matrica upoređivanja po parovima koja odgovara svakom nivou hijerarhije Kao što je pomenuto, matrice poređenja po parovima biće prevedene u probleme određivanja sopstvenih</a:t>
            </a:r>
            <a:r>
              <a:rPr lang="en-US"/>
              <a:t> </a:t>
            </a:r>
            <a:r>
              <a:rPr lang="sl-SI"/>
              <a:t>vrednosti, radi dobijanja normalizovanih i jedinstvenih sopstvenih vektora težina za sve atribute na svakom nivou hijerarhije. </a:t>
            </a:r>
          </a:p>
          <a:p>
            <a:r>
              <a:rPr lang="sl-SI"/>
              <a:t>Pođimo od pretpostavke da dati nivo hijerarhije ima n atributa A1, A2,..., An sa vektorom težina w = (w1, w2,..., wn). Potrebno je naći w u cilju određivanja relativnog značaja za A1, A2,...,An. </a:t>
            </a:r>
          </a:p>
        </p:txBody>
      </p:sp>
      <p:sp>
        <p:nvSpPr>
          <p:cNvPr id="4" name="Title 2"/>
          <p:cNvSpPr txBox="1">
            <a:spLocks/>
          </p:cNvSpPr>
          <p:nvPr/>
        </p:nvSpPr>
        <p:spPr>
          <a:xfrm>
            <a:off x="2364891" y="722556"/>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a:t>Treća faza</a:t>
            </a:r>
            <a:endParaRPr lang="en-US"/>
          </a:p>
        </p:txBody>
      </p:sp>
    </p:spTree>
    <p:extLst>
      <p:ext uri="{BB962C8B-B14F-4D97-AF65-F5344CB8AC3E}">
        <p14:creationId xmlns:p14="http://schemas.microsoft.com/office/powerpoint/2010/main" val="3870976172"/>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89_ie_template</Template>
  <TotalTime>1540</TotalTime>
  <Words>1281</Words>
  <Application>Microsoft Office PowerPoint</Application>
  <PresentationFormat>Widescreen</PresentationFormat>
  <Paragraphs>244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 Math</vt:lpstr>
      <vt:lpstr>Wingdings</vt:lpstr>
      <vt:lpstr>ie 16 9</vt:lpstr>
      <vt:lpstr>AHP metoda</vt:lpstr>
      <vt:lpstr>AHP- Analitički hijerarhijski proces </vt:lpstr>
      <vt:lpstr>PowerPoint Presentation</vt:lpstr>
      <vt:lpstr>Aksiome AHP metode su (Vargas, 1990): </vt:lpstr>
      <vt:lpstr>PowerPoint Presentation</vt:lpstr>
      <vt:lpstr>Prva faza –definisanje strukture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SMART(Simple Multi-Attribute Rating Technique)</vt:lpstr>
      <vt:lpstr>Primer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Vesna</dc:creator>
  <cp:lastModifiedBy>Mira</cp:lastModifiedBy>
  <cp:revision>175</cp:revision>
  <dcterms:created xsi:type="dcterms:W3CDTF">2022-03-07T11:48:22Z</dcterms:created>
  <dcterms:modified xsi:type="dcterms:W3CDTF">2025-08-14T14:48:24Z</dcterms:modified>
</cp:coreProperties>
</file>