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B445B2-23F4-4E86-9B09-4230A10E61EC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18F606-EADA-411F-A1A1-2CD047F62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9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D825F2-A76F-446A-96A6-9B5BF5FA4C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BFC130-EA63-4D02-A33B-4708818E4F7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F6EE4B-B1E0-4074-AD5A-A93501153A8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B33CEE-E439-45FA-AFD9-CC816C6A6E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C2908-8378-455E-97A1-257A64267B2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0F1B7B-38F3-4060-B124-245CA54467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26060AF-18AF-4AC0-BBD2-2C89F6D120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AB560A-0AF3-40A2-A958-E33039829C3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720641-FB93-422C-99C4-158F985620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F5ACC5-F02A-4549-908F-29B465E8F7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0D43D9-A37C-43A2-A5DE-E0E7ECF371B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31D10B-D5A6-4524-862D-EC3A40123A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4BB234-7766-492E-932F-CE02D931C97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6991B3-37B7-47BF-8DA4-5465B702545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5E3DD7-73D1-4431-8C1E-8740E93D2AF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F85F1D-31BA-48F9-9A03-7DE614648C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D5DE85-BBAE-40DE-ACD4-F2661E044E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0D51-85B6-4DA6-9377-1F70A6495D43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C04E4-E9FF-47B1-A772-6568EEE8B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ED8F0-6590-44D7-BCBE-803792A3B1BE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8ED4-5A02-486F-A147-89DDCC84F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DFCA-00ED-4750-AA94-99F5FFC07E49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0BB2-81D2-4252-95BC-AD9295B610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0EC61E-C5DF-436E-8B96-326311F319AA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1E9152-BFDE-442A-A9B6-256B00554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88F59-988A-4861-A4D4-6853B5570619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F30A9-94E8-4C59-8AEF-24732472C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89E0-F122-45F5-B35A-6E085A729874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6E4D3-4243-4021-AD81-305674CFB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03A31-783A-494E-BFD8-BF7864782596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9A5A-6D79-47DD-9111-F4B9538DD3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6F8B33-9B0B-4EA9-9722-FF2D3DAC5FB6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B95DBF-ECDD-4429-AD99-1FDE8FA6DE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5DDD1-0E81-43D0-8DFA-867629BD6A3F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C45F-CB64-4060-93EA-14DAB3EC6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5F2A69-4477-409A-9BBB-C787679F91B2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030D67-46F4-45BC-A2E6-93BA976ABF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B6A263-D04C-4E45-BA86-446F94F27813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F7E334-D91B-4F71-8B83-A3C947F76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8E4C69A-362B-41E1-881C-0B85C74569C9}" type="datetimeFigureOut">
              <a:rPr lang="en-US"/>
              <a:pPr>
                <a:defRPr/>
              </a:pPr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7C572D6-58AC-4262-9F13-D0F2E5DC0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7" r:id="rId4"/>
    <p:sldLayoutId id="2147483766" r:id="rId5"/>
    <p:sldLayoutId id="2147483771" r:id="rId6"/>
    <p:sldLayoutId id="2147483765" r:id="rId7"/>
    <p:sldLayoutId id="2147483772" r:id="rId8"/>
    <p:sldLayoutId id="2147483773" r:id="rId9"/>
    <p:sldLayoutId id="2147483764" r:id="rId10"/>
    <p:sldLayoutId id="21474837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971800"/>
            <a:ext cx="57150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POSLOVNI PLAN</a:t>
            </a: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80313" y="15875"/>
            <a:ext cx="1565275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x-non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OSNOVNI PODACI O AUTORIMA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9425" y="2209800"/>
            <a:ext cx="7620000" cy="43434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Analiza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dosadašnjeg razvoja investitora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tržišni aspekt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(informišu korisnika o položaju i promenama preduzeća na tržištu nabavke i tržištu prodaje, asortiman proizvoda, karakteristike privredne grane, tržišno učešće, učeće glavnih konkurenata i dr.),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    - tehničko-tehnološki aspekt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(instalirani kapaciteti, stepen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iskorišćenja kapaciteta u prethodnom periodu,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prosečna starost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tehnološke opreme i dr.),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organizacioni aspekt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(postojeći broj radnika, kvalifikaciona struktura zaposlenih i dr.) </a:t>
            </a:r>
            <a:endParaRPr lang="x-none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x-none" sz="1800" b="1" dirty="0" smtClean="0">
                <a:latin typeface="Times New Roman" pitchFamily="18" charset="0"/>
                <a:cs typeface="Times New Roman" pitchFamily="18" charset="0"/>
              </a:rPr>
              <a:t>finansijsi aspekt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(bilans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stanja i bilans uspeha, dinamika finansijskog stanja preduzeća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pomoću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racio analize u prethodne tri godine,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iz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svake grupe pokazatelja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analizira se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jedan do dva racia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x-none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Analiza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budućeg razvoja 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investitora - povezivanje 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rezultata poslovanja iz prošlosti sa planiranom investicijom koja je predmet poslovnog plana.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9425" y="1223963"/>
            <a:ext cx="7620000" cy="715962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anchor="b">
            <a:normAutofit fontScale="6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x-non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ANALIZA I OCENA RAZVOJNIH MOGUĆNOSTI       INVESTIORA  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  <a:ln w="12700">
            <a:solidFill>
              <a:schemeClr val="accent1"/>
            </a:solidFill>
          </a:ln>
        </p:spPr>
        <p:txBody>
          <a:bodyPr anchor="ctr" anchorCtr="0"/>
          <a:lstStyle/>
          <a:p>
            <a:pPr fontAlgn="auto">
              <a:spcAft>
                <a:spcPts val="0"/>
              </a:spcAft>
              <a:defRPr/>
            </a:pPr>
            <a:r>
              <a:rPr lang="x-non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REZIME</a:t>
            </a:r>
            <a:r>
              <a:rPr lang="x-none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x-none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x-none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(kratak</a:t>
            </a:r>
            <a:r>
              <a:rPr lang="x-none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sumarni pregled najvažnijih stavova iznetih u suštinskim delovima poslovnog </a:t>
            </a:r>
            <a:r>
              <a:rPr lang="x-none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plana)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503613"/>
            <a:ext cx="7620000" cy="31242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x-none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DODATAK</a:t>
            </a:r>
          </a:p>
          <a:p>
            <a:pPr fontAlgn="auto">
              <a:spcAft>
                <a:spcPts val="0"/>
              </a:spcAft>
              <a:defRPr/>
            </a:pP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sr-Latn-CS" sz="2000" dirty="0">
                <a:solidFill>
                  <a:schemeClr val="tx1"/>
                </a:solidFill>
              </a:rPr>
              <a:t>svi dokumenti na koje se poziva osnovni tekst poslovnog plana i koji doprinose većoj verodostojnosti iznetih stavova. </a:t>
            </a:r>
            <a:endParaRPr lang="x-none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sr-Latn-CS" sz="2000" dirty="0">
                <a:solidFill>
                  <a:schemeClr val="tx1"/>
                </a:solidFill>
              </a:rPr>
              <a:t>d</a:t>
            </a:r>
            <a:r>
              <a:rPr lang="sr-Latn-CS" sz="2000" dirty="0" smtClean="0">
                <a:solidFill>
                  <a:schemeClr val="tx1"/>
                </a:solidFill>
              </a:rPr>
              <a:t>odaci </a:t>
            </a:r>
            <a:r>
              <a:rPr lang="sr-Latn-CS" sz="2000" dirty="0">
                <a:solidFill>
                  <a:schemeClr val="tx1"/>
                </a:solidFill>
              </a:rPr>
              <a:t>koji se odnose na formalne delove poslovnog </a:t>
            </a:r>
            <a:r>
              <a:rPr lang="sr-Latn-CS" sz="2000" dirty="0" smtClean="0">
                <a:solidFill>
                  <a:schemeClr val="tx1"/>
                </a:solidFill>
              </a:rPr>
              <a:t>plana: </a:t>
            </a:r>
            <a:r>
              <a:rPr lang="sr-Latn-CS" sz="2000" dirty="0">
                <a:solidFill>
                  <a:schemeClr val="tx1"/>
                </a:solidFill>
              </a:rPr>
              <a:t>ugovor o osnivanju, potvrda poslovnih banaka o dinarskim i deviznim računima preko kojih preduzeće obavlja platni promet, statut preduzeća, završni računi, izveštaji revizora i dr. </a:t>
            </a:r>
            <a:endParaRPr lang="x-none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x-none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sr-Latn-CS" sz="2000" dirty="0">
                <a:solidFill>
                  <a:schemeClr val="tx1"/>
                </a:solidFill>
              </a:rPr>
              <a:t>d</a:t>
            </a:r>
            <a:r>
              <a:rPr lang="sr-Latn-CS" sz="2000" dirty="0" smtClean="0">
                <a:solidFill>
                  <a:schemeClr val="tx1"/>
                </a:solidFill>
              </a:rPr>
              <a:t>odaci </a:t>
            </a:r>
            <a:r>
              <a:rPr lang="sr-Latn-CS" sz="2000" dirty="0">
                <a:solidFill>
                  <a:schemeClr val="tx1"/>
                </a:solidFill>
              </a:rPr>
              <a:t>koji argumentuju stavove iznete u okviru suštinskog dela poslovnog </a:t>
            </a:r>
            <a:r>
              <a:rPr lang="sr-Latn-CS" sz="2000" dirty="0" smtClean="0">
                <a:solidFill>
                  <a:schemeClr val="tx1"/>
                </a:solidFill>
              </a:rPr>
              <a:t>plana: </a:t>
            </a:r>
            <a:r>
              <a:rPr lang="sr-Latn-CS" sz="2000" dirty="0">
                <a:solidFill>
                  <a:schemeClr val="tx1"/>
                </a:solidFill>
              </a:rPr>
              <a:t>ponuda isporučioca opreme, ponude za izvođenje objekta, predugovori sa kupcima i dobavljačima vezani za konkretan projekat i dr.</a:t>
            </a: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828800"/>
            <a:ext cx="7620000" cy="13716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x-none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x-none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PONUDA GARANCIJE</a:t>
            </a:r>
          </a:p>
          <a:p>
            <a:pPr fontAlgn="auto">
              <a:spcAft>
                <a:spcPts val="0"/>
              </a:spcAft>
              <a:defRPr/>
            </a:pP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omogućava </a:t>
            </a:r>
            <a:r>
              <a:rPr lang="x-none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alternativnu naplatu </a:t>
            </a: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potraživanja. </a:t>
            </a:r>
          </a:p>
          <a:p>
            <a:pPr fontAlgn="auto">
              <a:spcAft>
                <a:spcPts val="0"/>
              </a:spcAft>
              <a:defRPr/>
            </a:pP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- aktiviranje </a:t>
            </a:r>
            <a:r>
              <a:rPr lang="x-none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 slučaju da dužnik nije u stanju da izmiri svoje </a:t>
            </a: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obaveze</a:t>
            </a:r>
          </a:p>
          <a:p>
            <a:pPr fontAlgn="auto">
              <a:spcAft>
                <a:spcPts val="0"/>
              </a:spcAft>
              <a:defRPr/>
            </a:pPr>
            <a:r>
              <a:rPr lang="x-none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- finansijske i </a:t>
            </a:r>
            <a:r>
              <a:rPr lang="x-none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imovinske </a:t>
            </a:r>
            <a:r>
              <a:rPr lang="x-none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garancije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sz="quarter" idx="1"/>
          </p:nvPr>
        </p:nvSpPr>
        <p:spPr>
          <a:xfrm>
            <a:off x="1085850" y="1981200"/>
            <a:ext cx="6858000" cy="990600"/>
          </a:xfrm>
          <a:ln w="38100"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II OPERATIVNI PLAN</a:t>
            </a:r>
          </a:p>
        </p:txBody>
      </p:sp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1066800" y="4038600"/>
            <a:ext cx="6781800" cy="2246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kako će funkcionisati preduzeće</a:t>
            </a:r>
          </a:p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kako će teći proces rada u okviru organizacione strukture</a:t>
            </a:r>
          </a:p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koje su tehnike i veštine neophodne da bi se uspešno obavili planirani procesi u preduzeću</a:t>
            </a:r>
          </a:p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gde će se odvijati proces rada </a:t>
            </a:r>
          </a:p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ko će obavljati poslove </a:t>
            </a:r>
          </a:p>
          <a:p>
            <a:pPr marL="342900" indent="-342900">
              <a:buFontTx/>
              <a:buChar char="-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koje su projektovane zaštitne mere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TEHNIČKO-TEHNOLOŠKA ANALIZA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4102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Prikaz varijanti tehničko-tehnoloških rešenja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Analiza koristi i troškova koji se očekuju u periodu trajanja projekta svake pojedinačno posmatrane varijante. Teoretski, veći količnik znači prednost za određenu tehnologiju. </a:t>
            </a: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Opis odabranog tehnološkog rešenja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Tehnološki proces se razlaže na aktivnosti kojima se obavlja celokupni proizvodni proces. Opisuje se celokupni proizvodni proces, od tehničke i operativne pripreme i ulaska sirovog materijala u proces proizvodnje, do završetka i skladištenja gotovih proizvoda. 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Opis odabranih tehničkih rešenja i gradjevinskih objekata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Karakteristike građevinskih objekata sa pripadajućim instalacijama, netehnološkom opremom i infrastrukturom. Za svaki građevinski objekat potrebno je navesti: gabarite objekta, postojeću i planiranu infrastrukturu, konstrukciju objekta, predviđene materijale za gradnju i način uključivanja objekta u postojeću infrastrukturu. Mašinski inženjer treba da obezbedi informacije o: grejanju, ventilaciji i sl. </a:t>
            </a: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Treba dati i sažeta objašnjenja o razlozima izbora tehničkih rešenja objekta, prostornom rasporedu i uređenju poslovnog prostora.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620000" cy="64008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Popis neophodnih sredstava za rad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Tehnološka oprema, sredstva unutrašnjeg i spoljnog transporta, sredstva za zaštitu na radu, sredstva za zaštitu okoline, sredstva za skladištenje materijala, sirovina, gotovih proizovda, sredstva za kontrolu kvaliteta i dr.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Kapaciteti i obim proizvodnje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Informacija o obimu proizvodnje dobija se na osnovu podataka o plasmanu proizvoda (iz plana prodaje). Planirani obim proizvodnje određuje se za svaki proizvod iz asortimana preduzeća i prikalzuje se za svaku godinu trajanja projekta u kojima postoje razlike u odnosu na prethodnu. 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Kapacitet tehnološke opreme iskazuje se na godišnjem nivou i to kao maksimalni (nominalni, tehnički) i kao optimalni (uz uvažavanje potrebnog vremena za remont, zamenu alata, zamenu kalupa, odmor radnika i dr.). 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Normativi utrošaka materijalnih inputa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Standardni (normirani) utrošci materijala predstavljaju minimalno potrebne količine materijala koje se moraju utrošiti za proizvodnju jedinice proizvoda određenih karakteristika sa postojećom tehnikom i tehnologijom. </a:t>
            </a: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Broj i struktura radne snage povezane sa tehnološkim procesom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Broj i struktura zaposlenih po vrsti i stepenu kvalifikovanosti samo za radna mesta neposrednije povezana sa tehnološkim procesom.</a:t>
            </a: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Grupno iskazana ulaganja, rok trajanja i investiciono održavanje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ORGANIZACIONI I KADROVSKI ASPEKTI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4102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Ukupan broj zaposlenih, način njihovog obezbeđenja i predviđena obuka zaposlenih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Analiza planiranih radnih mesta i za svako od njih određivanje potrebnog broja radnika određenog obrazovnog nivoa. Obezbeđenje radne snage iz potencijala preduzeća (npr. realokacijom postojeće radne snage) i angažovanjem novih 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dnika. </a:t>
            </a:r>
          </a:p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Predviđena organizaciona struktura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Pomoću organizacione šeme. Za preduzeća koja planiraju promenu broja zaposlenih i organizacione strukture tokom veka trajanja projekta korisno je, pored inicijalne (na početku aktiviranja projekta), prikazati organizacionu strukturu u budućnosti.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Ključne osobe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Za svaku ključnu osobu u preduzeću treba navesti sve podatke koji dokazuju njenu sposobnost da uspešno obavi predviđene poslove u preduzeću, kao što su podaci o poslovima koje je do sada obavljala, naročito znanje i iskustvo koje je relevantno za planirane poslove u preduzeću, kao i iskustvo u samom pred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zeću. Korisno je u dodatku poslovnog plana priložiti i njihov CV.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ANALIZA LOKACIJE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20000" cy="55626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Usklađenost izabrane lokacije sa urbanističkim planovima</a:t>
            </a:r>
          </a:p>
          <a:p>
            <a:pPr algn="just">
              <a:buFont typeface="Wingdings" pitchFamily="2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Investicija mora biti usklađena sa urbanističkim planovima (proizvodne delatnosti mogu se obavljati isključivo na lokacijama koje su urbanističkim planovima predviđene kao industrijske zone).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Karakteristike makrolokacije</a:t>
            </a: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Prilikom izbora regiona treba imati u vidu: blizinu kupaca, dobavljača, ponudu neophodne radne snage, poslovnu klimu i sveukupno stanje privrednog života (regulativa, očekivanja i sl.). Prilikom izbora grada treba imati u vidu: demografske podatke i trendove (br. stanovnika, veličina porodice, nivo prihoda, obrazovanje i sl.), lokalna regulativa, konkurencija, komunalne i javne usluge ...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Karakteristike mikrolokacije </a:t>
            </a:r>
            <a:endParaRPr lang="sr-Latn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Broj, veličina i tip ostalih radnji lociranih u oblasti, karakteristike transportne mreže, adekvatnost parkinga, prostor raspoloživ za širenje delatnosti i  dr.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Gradnja, kupovina ili iznajmljivanje prostora na kome će se obavljati investicija.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i="1" dirty="0" smtClean="0">
                <a:latin typeface="Times New Roman" pitchFamily="18" charset="0"/>
                <a:cs typeface="Times New Roman" pitchFamily="18" charset="0"/>
              </a:rPr>
              <a:t>Uticaj na razvoj područja </a:t>
            </a:r>
            <a:r>
              <a:rPr lang="sr-Latn-CS" sz="1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zapošljavanje novih radnika, povećanje tražnje za proizvodima lokalnih dobavljača i dr.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 anchor="ctr" anchorCtr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x-none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Latn-CS" sz="2400" b="1" dirty="0">
                <a:solidFill>
                  <a:schemeClr val="tx1"/>
                </a:solidFill>
              </a:rPr>
              <a:t>ANALIZA ZAŠTITE ŽIVOTNE SREDINE I ZAŠTITE NA RADU 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620000" cy="4810125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Zaštita životne sredine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 Neophodno je analizirati negativne uticaje investicije na životnu sredinu, projektovati mere zaštite životne sredine i oceniti ekološku pogodnost (da li će po primeni mera zaštite analizirana investicija po svom aktiviranju ugroziti životnu sredinu).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 Zaštita na radu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Vrši se identifikovanje potencijalnih opasnosti za radnike (neadekvatno radno vreme, nekorišćenje zaštitne opreme, nedovoljna osvetljenost radnih prostorija, buka, opasnost od strujnog udara, nedostatak uputstava u vezi sigurnosti na radu i dr.), projekcija mera zaštite na radu (kupovina radnih mantila, zaštitnih cipela, kutija prve pomoći, vršenje obuka i dr.) i ocen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mera zaštite na radu. </a:t>
            </a:r>
          </a:p>
          <a:p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6858000" cy="990600"/>
          </a:xfrm>
          <a:ln w="38100"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III MARKETING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PLAN PRODAJE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20000" cy="54102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1800" b="1" dirty="0">
                <a:latin typeface="Times New Roman" pitchFamily="18" charset="0"/>
                <a:cs typeface="Times New Roman" pitchFamily="18" charset="0"/>
              </a:rPr>
              <a:t>Asortiman, ciljno tržište i njihove osnovne karakteristike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Navodi </a:t>
            </a: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se asortiman koji investitor namerava da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prodaje. </a:t>
            </a: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Potrebno je dati sledeće informacije: o kupcima čije potrebe proizvod zadovoljava, o životnom ciklusu proizvoda, o komplementarnosti i supstitutivnosti proizvoda sa drugim vrstama proizvoda, o konkurentskoj poziciji preduzeća uslovljenu kvalitetom njegovih proizvoda.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1800" b="1" dirty="0">
                <a:latin typeface="Times New Roman" pitchFamily="18" charset="0"/>
                <a:cs typeface="Times New Roman" pitchFamily="18" charset="0"/>
              </a:rPr>
              <a:t>Analiza i procena tražnje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Navodi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prethodnom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ciljnom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potrošnja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prethodnom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periodu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razvijenih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potencijalnim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primer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države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okruženju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relevantni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faktori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tražnje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prethodnog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projekcija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budućeg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 dr.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Analiza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procena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promocije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distribucije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cene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romotivn</a:t>
            </a:r>
            <a:r>
              <a:rPr lang="x-none" sz="18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oglašavanje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navode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pojedinih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oblika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oglašavanja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unapređenje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prodaje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kratkoročne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aktivno</a:t>
            </a:r>
            <a:r>
              <a:rPr lang="x-none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kupci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podstiču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veću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kupovinu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određenog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besplatni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uzorci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kuponi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sl.)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javnošću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različite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aktivnosti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ciljem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stvaranja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razovja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imidža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njegovih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proizvoda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dobri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odnosi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novinarima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 sl.)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DEFINISANJE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620000" cy="4721225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okument </a:t>
            </a:r>
            <a:r>
              <a:rPr lang="sr-Latn-CS" sz="2000" b="1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integrisano više različitih, međusobno povezanih celina (</a:t>
            </a:r>
            <a:r>
              <a:rPr lang="sr-Latn-CS" sz="2000" b="1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prodaje</a:t>
            </a: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, finansijski plan, plan ljudskih resursa i </a:t>
            </a:r>
            <a:r>
              <a:rPr lang="sr-Latn-CS" sz="2000" b="1">
                <a:latin typeface="Times New Roman" pitchFamily="18" charset="0"/>
                <a:cs typeface="Times New Roman" pitchFamily="18" charset="0"/>
              </a:rPr>
              <a:t>sl</a:t>
            </a: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.). kome su prikazane planirane poslovne aktivnosti i finansijski efekti tih aktivnosti.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okument u kome je preciziran način realizacije definisanih ciljeva.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ntegralni plan poslovanja u okviru kojeg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snivanje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novih ili upravljanje, poslovanje, rast i razvoj već postojećih preduzeća.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Namen</a:t>
            </a:r>
            <a:r>
              <a:rPr lang="x-none" sz="2000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    1. interne potrebe – autor bira samostalno formu i sadržaj;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x-none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dirty="0" smtClean="0">
                <a:latin typeface="Times New Roman" pitchFamily="18" charset="0"/>
                <a:cs typeface="Times New Roman" pitchFamily="18" charset="0"/>
              </a:rPr>
              <a:t>   2. eksterne potrebe – standardizacija poslovnih planova (metodologija Svetske banke i Organizacije UN za industrijski razvoj)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620000" cy="60960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Izbor kanala distribucije – kratki, srednji i dugi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Politike distribucije  - intenzivna, selektivna i ekskluzivna </a:t>
            </a:r>
          </a:p>
          <a:p>
            <a:pPr marL="0" indent="0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Izbor subjekata koji će vršiti distribuciju. </a:t>
            </a:r>
          </a:p>
          <a:p>
            <a:pPr marL="0" indent="0" algn="just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Svako preduzeće politiku cena vodi shodno: svojim formulisanim cenovnim ciljevima, razumevanju faktora koji opredeljuju cenovnu elastičnost (osetljivost tražnje na promene cena, izražava se kao odnos procentualne promene tražene količine proizvoda i procentualne promene cena), odabranoj politici unificiranosti cena (različitost cena po kojima preduzeće prodaje isti proizvod različitim kupcima npr. usled popusta koje preduzeće odobrava nekim kupcima)  i razumevanju uzajamnih veza sa ostalim elementima marketing mixa.</a:t>
            </a:r>
          </a:p>
          <a:p>
            <a:pPr marL="0" indent="0"/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Analiza i procena ponude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SWOT analiza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Metod kvantitativne analize kojom se identifikuju osnovne: snage i slabosti preduzeća, kao i mogućnosti i pretnje sa kojima se preduzeće sreće u okruženju. </a:t>
            </a:r>
          </a:p>
          <a:p>
            <a:pPr marL="0" indent="0"/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Projekcija plasmana proizvoda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Projektovani plasman se iskazuje u naturalnim količinama i po prosečnoj neto ceni. Vremenski period za koji se projektuje plasman poklapa se sa rokom trajanja projekta.  </a:t>
            </a:r>
          </a:p>
          <a:p>
            <a:pPr marL="0" indent="0"/>
            <a:endParaRPr lang="en-US" sz="1800" smtClean="0"/>
          </a:p>
          <a:p>
            <a:pPr marL="0" indent="0"/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marL="0" indent="0"/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9762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x-none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PLAN NABAVKE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20000" cy="5334000"/>
          </a:xfrm>
          <a:ln w="127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1800" b="1" dirty="0" err="1" smtClean="0"/>
              <a:t>Karakteristike</a:t>
            </a:r>
            <a:r>
              <a:rPr lang="en-US" sz="1800" b="1" dirty="0" smtClean="0"/>
              <a:t> </a:t>
            </a:r>
            <a:r>
              <a:rPr lang="en-US" sz="1800" b="1" dirty="0" err="1"/>
              <a:t>osnovnih</a:t>
            </a:r>
            <a:r>
              <a:rPr lang="en-US" sz="1800" b="1" dirty="0"/>
              <a:t> </a:t>
            </a:r>
            <a:r>
              <a:rPr lang="en-US" sz="1800" b="1" dirty="0" err="1"/>
              <a:t>inputa</a:t>
            </a:r>
            <a:endParaRPr lang="en-US"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err="1" smtClean="0"/>
              <a:t>Analiza</a:t>
            </a:r>
            <a:r>
              <a:rPr lang="en-US" sz="1800" dirty="0" smtClean="0"/>
              <a:t> </a:t>
            </a:r>
            <a:r>
              <a:rPr lang="en-US" sz="1800" dirty="0" err="1"/>
              <a:t>nabavnog</a:t>
            </a:r>
            <a:r>
              <a:rPr lang="en-US" sz="1800" dirty="0"/>
              <a:t> </a:t>
            </a:r>
            <a:r>
              <a:rPr lang="en-US" sz="1800" dirty="0" err="1"/>
              <a:t>tržišta</a:t>
            </a:r>
            <a:r>
              <a:rPr lang="en-US" sz="1800" dirty="0"/>
              <a:t> </a:t>
            </a:r>
            <a:r>
              <a:rPr lang="en-US" sz="1800" dirty="0" err="1"/>
              <a:t>počinje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</a:t>
            </a:r>
            <a:r>
              <a:rPr lang="en-US" sz="1800" dirty="0" err="1"/>
              <a:t>definisanjem</a:t>
            </a:r>
            <a:r>
              <a:rPr lang="en-US" sz="1800" dirty="0"/>
              <a:t> i </a:t>
            </a:r>
            <a:r>
              <a:rPr lang="en-US" sz="1800" dirty="0" err="1"/>
              <a:t>klasifikacijom</a:t>
            </a:r>
            <a:r>
              <a:rPr lang="en-US" sz="1800" dirty="0"/>
              <a:t> </a:t>
            </a:r>
            <a:r>
              <a:rPr lang="en-US" sz="1800" dirty="0" err="1"/>
              <a:t>osnovnih</a:t>
            </a:r>
            <a:r>
              <a:rPr lang="en-US" sz="1800" dirty="0"/>
              <a:t> </a:t>
            </a:r>
            <a:r>
              <a:rPr lang="en-US" sz="1800" dirty="0" err="1" smtClean="0"/>
              <a:t>inputa</a:t>
            </a:r>
            <a:r>
              <a:rPr lang="x-none" sz="1800" dirty="0" smtClean="0"/>
              <a:t> (</a:t>
            </a:r>
            <a:r>
              <a:rPr lang="en-US" sz="1800" dirty="0" err="1" smtClean="0"/>
              <a:t>sirovine</a:t>
            </a:r>
            <a:r>
              <a:rPr lang="en-US" sz="1800" dirty="0"/>
              <a:t>, </a:t>
            </a:r>
            <a:r>
              <a:rPr lang="en-US" sz="1800" dirty="0" err="1"/>
              <a:t>repromaterijali</a:t>
            </a:r>
            <a:r>
              <a:rPr lang="en-US" sz="1800" dirty="0"/>
              <a:t> i </a:t>
            </a:r>
            <a:r>
              <a:rPr lang="en-US" sz="1800" dirty="0" err="1" smtClean="0"/>
              <a:t>ambalaža</a:t>
            </a:r>
            <a:r>
              <a:rPr lang="x-none" sz="1800" dirty="0" smtClean="0"/>
              <a:t>)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1800" b="1" dirty="0" err="1" smtClean="0"/>
              <a:t>Mogućnost</a:t>
            </a:r>
            <a:r>
              <a:rPr lang="en-US" sz="1800" b="1" dirty="0" smtClean="0"/>
              <a:t> </a:t>
            </a:r>
            <a:r>
              <a:rPr lang="en-US" sz="1800" b="1" dirty="0" err="1"/>
              <a:t>nabavke</a:t>
            </a:r>
            <a:r>
              <a:rPr lang="en-US" sz="1800" b="1" dirty="0"/>
              <a:t> </a:t>
            </a:r>
            <a:r>
              <a:rPr lang="en-US" sz="1800" b="1" dirty="0" err="1"/>
              <a:t>inputa</a:t>
            </a:r>
            <a:r>
              <a:rPr lang="en-US" sz="1800" b="1" dirty="0"/>
              <a:t> i </a:t>
            </a:r>
            <a:r>
              <a:rPr lang="en-US" sz="1800" b="1" dirty="0" err="1"/>
              <a:t>ocena</a:t>
            </a:r>
            <a:r>
              <a:rPr lang="en-US" sz="1800" b="1" dirty="0"/>
              <a:t> </a:t>
            </a:r>
            <a:r>
              <a:rPr lang="en-US" sz="1800" b="1" dirty="0" err="1"/>
              <a:t>njihove</a:t>
            </a:r>
            <a:r>
              <a:rPr lang="en-US" sz="1800" b="1" dirty="0"/>
              <a:t> </a:t>
            </a:r>
            <a:r>
              <a:rPr lang="en-US" sz="1800" b="1" dirty="0" err="1"/>
              <a:t>supstitucije</a:t>
            </a:r>
            <a:endParaRPr lang="en-US"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err="1" smtClean="0"/>
              <a:t>Prvo</a:t>
            </a:r>
            <a:r>
              <a:rPr lang="en-US" sz="1800" dirty="0" smtClean="0"/>
              <a:t> </a:t>
            </a:r>
            <a:r>
              <a:rPr lang="en-US" sz="1800" dirty="0"/>
              <a:t>se </a:t>
            </a:r>
            <a:r>
              <a:rPr lang="en-US" sz="1800" dirty="0" err="1"/>
              <a:t>iskazuju</a:t>
            </a:r>
            <a:r>
              <a:rPr lang="en-US" sz="1800" dirty="0"/>
              <a:t> </a:t>
            </a:r>
            <a:r>
              <a:rPr lang="en-US" sz="1800" dirty="0" err="1"/>
              <a:t>potrebni</a:t>
            </a:r>
            <a:r>
              <a:rPr lang="en-US" sz="1800" dirty="0"/>
              <a:t> </a:t>
            </a:r>
            <a:r>
              <a:rPr lang="en-US" sz="1800" dirty="0" err="1"/>
              <a:t>inputi</a:t>
            </a:r>
            <a:r>
              <a:rPr lang="en-US" sz="1800" dirty="0"/>
              <a:t> u </a:t>
            </a:r>
            <a:r>
              <a:rPr lang="en-US" sz="1800" dirty="0" err="1"/>
              <a:t>veku</a:t>
            </a:r>
            <a:r>
              <a:rPr lang="en-US" sz="1800" dirty="0"/>
              <a:t> </a:t>
            </a:r>
            <a:r>
              <a:rPr lang="en-US" sz="1800" dirty="0" err="1"/>
              <a:t>trajanja</a:t>
            </a:r>
            <a:r>
              <a:rPr lang="en-US" sz="1800" dirty="0"/>
              <a:t> </a:t>
            </a:r>
            <a:r>
              <a:rPr lang="en-US" sz="1800" dirty="0" err="1"/>
              <a:t>projekta</a:t>
            </a:r>
            <a:r>
              <a:rPr lang="en-US" sz="1800" dirty="0"/>
              <a:t>. </a:t>
            </a:r>
            <a:r>
              <a:rPr lang="en-US" sz="1800" dirty="0" err="1"/>
              <a:t>Analiza</a:t>
            </a:r>
            <a:r>
              <a:rPr lang="en-US" sz="1800" dirty="0"/>
              <a:t> </a:t>
            </a:r>
            <a:r>
              <a:rPr lang="en-US" sz="1800" dirty="0" err="1"/>
              <a:t>mogućnosti</a:t>
            </a:r>
            <a:r>
              <a:rPr lang="en-US" sz="1800" dirty="0"/>
              <a:t> </a:t>
            </a:r>
            <a:r>
              <a:rPr lang="en-US" sz="1800" dirty="0" err="1"/>
              <a:t>nabavke</a:t>
            </a:r>
            <a:r>
              <a:rPr lang="en-US" sz="1800" dirty="0"/>
              <a:t> </a:t>
            </a:r>
            <a:r>
              <a:rPr lang="en-US" sz="1800" dirty="0" err="1"/>
              <a:t>inputa</a:t>
            </a:r>
            <a:r>
              <a:rPr lang="en-US" sz="1800" dirty="0"/>
              <a:t> </a:t>
            </a:r>
            <a:r>
              <a:rPr lang="en-US" sz="1800" dirty="0" err="1"/>
              <a:t>počinje</a:t>
            </a:r>
            <a:r>
              <a:rPr lang="en-US" sz="1800" dirty="0"/>
              <a:t> </a:t>
            </a:r>
            <a:r>
              <a:rPr lang="en-US" sz="1800" dirty="0" err="1"/>
              <a:t>prikupljanjem</a:t>
            </a:r>
            <a:r>
              <a:rPr lang="en-US" sz="1800" dirty="0"/>
              <a:t> </a:t>
            </a:r>
            <a:r>
              <a:rPr lang="en-US" sz="1800" dirty="0" err="1"/>
              <a:t>podataka</a:t>
            </a:r>
            <a:r>
              <a:rPr lang="en-US" sz="1800" dirty="0"/>
              <a:t> o </a:t>
            </a:r>
            <a:r>
              <a:rPr lang="en-US" sz="1800" dirty="0" err="1"/>
              <a:t>njihovoj</a:t>
            </a:r>
            <a:r>
              <a:rPr lang="en-US" sz="1800" dirty="0"/>
              <a:t> </a:t>
            </a:r>
            <a:r>
              <a:rPr lang="en-US" sz="1800" dirty="0" err="1"/>
              <a:t>proizvodnji</a:t>
            </a:r>
            <a:r>
              <a:rPr lang="en-US" sz="1800" dirty="0"/>
              <a:t> u </a:t>
            </a:r>
            <a:r>
              <a:rPr lang="en-US" sz="1800" dirty="0" err="1"/>
              <a:t>prethodnom</a:t>
            </a:r>
            <a:r>
              <a:rPr lang="en-US" sz="1800" dirty="0"/>
              <a:t> i </a:t>
            </a:r>
            <a:r>
              <a:rPr lang="en-US" sz="1800" dirty="0" err="1"/>
              <a:t>tekućem</a:t>
            </a:r>
            <a:r>
              <a:rPr lang="en-US" sz="1800" dirty="0"/>
              <a:t> </a:t>
            </a:r>
            <a:r>
              <a:rPr lang="en-US" sz="1800" dirty="0" err="1"/>
              <a:t>periodu</a:t>
            </a:r>
            <a:r>
              <a:rPr lang="en-US" sz="1800" dirty="0"/>
              <a:t>. </a:t>
            </a:r>
            <a:r>
              <a:rPr lang="en-US" sz="1800" dirty="0" err="1"/>
              <a:t>Kod</a:t>
            </a:r>
            <a:r>
              <a:rPr lang="en-US" sz="1800" dirty="0"/>
              <a:t> </a:t>
            </a:r>
            <a:r>
              <a:rPr lang="en-US" sz="1800" dirty="0" err="1"/>
              <a:t>velikog</a:t>
            </a:r>
            <a:r>
              <a:rPr lang="en-US" sz="1800" dirty="0"/>
              <a:t> </a:t>
            </a:r>
            <a:r>
              <a:rPr lang="en-US" sz="1800" dirty="0" err="1"/>
              <a:t>broja</a:t>
            </a:r>
            <a:r>
              <a:rPr lang="en-US" sz="1800" dirty="0"/>
              <a:t> </a:t>
            </a:r>
            <a:r>
              <a:rPr lang="en-US" sz="1800" dirty="0" err="1"/>
              <a:t>finalnih</a:t>
            </a:r>
            <a:r>
              <a:rPr lang="en-US" sz="1800" dirty="0"/>
              <a:t> </a:t>
            </a:r>
            <a:r>
              <a:rPr lang="en-US" sz="1800" dirty="0" err="1"/>
              <a:t>proizvoda</a:t>
            </a:r>
            <a:r>
              <a:rPr lang="en-US" sz="1800" dirty="0"/>
              <a:t> ne </a:t>
            </a:r>
            <a:r>
              <a:rPr lang="en-US" sz="1800" dirty="0" err="1"/>
              <a:t>postoji</a:t>
            </a:r>
            <a:r>
              <a:rPr lang="en-US" sz="1800" dirty="0"/>
              <a:t> </a:t>
            </a:r>
            <a:r>
              <a:rPr lang="en-US" sz="1800" dirty="0" err="1"/>
              <a:t>mogućnost</a:t>
            </a:r>
            <a:r>
              <a:rPr lang="en-US" sz="1800" dirty="0"/>
              <a:t> </a:t>
            </a:r>
            <a:r>
              <a:rPr lang="en-US" sz="1800" dirty="0" err="1"/>
              <a:t>supstitucije</a:t>
            </a:r>
            <a:r>
              <a:rPr lang="en-US" sz="1800" dirty="0"/>
              <a:t> </a:t>
            </a:r>
            <a:r>
              <a:rPr lang="en-US" sz="1800" dirty="0" err="1"/>
              <a:t>inputa</a:t>
            </a:r>
            <a:r>
              <a:rPr lang="en-US" sz="1800" dirty="0"/>
              <a:t> i u </a:t>
            </a:r>
            <a:r>
              <a:rPr lang="en-US" sz="1800" dirty="0" err="1"/>
              <a:t>tim</a:t>
            </a:r>
            <a:r>
              <a:rPr lang="en-US" sz="1800" dirty="0"/>
              <a:t> </a:t>
            </a:r>
            <a:r>
              <a:rPr lang="en-US" sz="1800" dirty="0" err="1" smtClean="0"/>
              <a:t>slučajevima</a:t>
            </a:r>
            <a:r>
              <a:rPr lang="x-none" sz="1800" dirty="0"/>
              <a:t> </a:t>
            </a:r>
            <a:r>
              <a:rPr lang="en-US" sz="1800" dirty="0" err="1" smtClean="0"/>
              <a:t>dovoljno</a:t>
            </a:r>
            <a:r>
              <a:rPr lang="en-US" sz="1800" dirty="0" smtClean="0"/>
              <a:t> </a:t>
            </a:r>
            <a:r>
              <a:rPr lang="en-US" sz="1800" dirty="0"/>
              <a:t>je </a:t>
            </a:r>
            <a:r>
              <a:rPr lang="en-US" sz="1800" dirty="0" err="1"/>
              <a:t>ukratko</a:t>
            </a:r>
            <a:r>
              <a:rPr lang="en-US" sz="1800" dirty="0"/>
              <a:t> </a:t>
            </a:r>
            <a:r>
              <a:rPr lang="en-US" sz="1800" dirty="0" err="1"/>
              <a:t>korisnika</a:t>
            </a:r>
            <a:r>
              <a:rPr lang="en-US" sz="1800" dirty="0"/>
              <a:t> </a:t>
            </a:r>
            <a:r>
              <a:rPr lang="en-US" sz="1800" dirty="0" err="1"/>
              <a:t>informacije</a:t>
            </a:r>
            <a:r>
              <a:rPr lang="en-US" sz="1800" dirty="0"/>
              <a:t> </a:t>
            </a:r>
            <a:r>
              <a:rPr lang="en-US" sz="1800" dirty="0" err="1"/>
              <a:t>upoznati</a:t>
            </a:r>
            <a:r>
              <a:rPr lang="en-US" sz="1800" dirty="0"/>
              <a:t> </a:t>
            </a:r>
            <a:r>
              <a:rPr lang="en-US" sz="1800" dirty="0" err="1"/>
              <a:t>sa</a:t>
            </a:r>
            <a:r>
              <a:rPr lang="en-US" sz="1800" dirty="0"/>
              <a:t> tom </a:t>
            </a:r>
            <a:r>
              <a:rPr lang="en-US" sz="1800" dirty="0" err="1"/>
              <a:t>činjenicom</a:t>
            </a:r>
            <a:r>
              <a:rPr lang="en-US" sz="1800" dirty="0" smtClean="0"/>
              <a:t>.</a:t>
            </a:r>
            <a:endParaRPr lang="x-none" sz="1800" dirty="0" smtClean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1800" b="1" dirty="0" err="1" smtClean="0"/>
              <a:t>Analiza</a:t>
            </a:r>
            <a:r>
              <a:rPr lang="en-US" sz="1800" b="1" dirty="0" smtClean="0"/>
              <a:t> </a:t>
            </a:r>
            <a:r>
              <a:rPr lang="en-US" sz="1800" b="1" dirty="0"/>
              <a:t>i </a:t>
            </a:r>
            <a:r>
              <a:rPr lang="en-US" sz="1800" b="1" dirty="0" err="1"/>
              <a:t>procena</a:t>
            </a:r>
            <a:r>
              <a:rPr lang="en-US" sz="1800" b="1" dirty="0"/>
              <a:t> </a:t>
            </a:r>
            <a:r>
              <a:rPr lang="en-US" sz="1800" b="1" dirty="0" err="1"/>
              <a:t>uslova</a:t>
            </a:r>
            <a:r>
              <a:rPr lang="en-US" sz="1800" b="1" dirty="0"/>
              <a:t> </a:t>
            </a:r>
            <a:r>
              <a:rPr lang="en-US" sz="1800" b="1" dirty="0" err="1"/>
              <a:t>nabavke</a:t>
            </a:r>
            <a:r>
              <a:rPr lang="en-US" sz="1800" b="1" dirty="0"/>
              <a:t> </a:t>
            </a:r>
            <a:r>
              <a:rPr lang="en-US" sz="1800" b="1" dirty="0" err="1"/>
              <a:t>inputa</a:t>
            </a:r>
            <a:endParaRPr lang="en-US" sz="1800" dirty="0"/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 err="1" smtClean="0"/>
              <a:t>Potrebno</a:t>
            </a:r>
            <a:r>
              <a:rPr lang="en-US" sz="1800" dirty="0" smtClean="0"/>
              <a:t> </a:t>
            </a:r>
            <a:r>
              <a:rPr lang="en-US" sz="1800" dirty="0"/>
              <a:t>je </a:t>
            </a:r>
            <a:r>
              <a:rPr lang="en-US" sz="1800" dirty="0" err="1"/>
              <a:t>navesti</a:t>
            </a:r>
            <a:r>
              <a:rPr lang="en-US" sz="1800" dirty="0"/>
              <a:t> </a:t>
            </a:r>
            <a:r>
              <a:rPr lang="en-US" sz="1800" dirty="0" err="1"/>
              <a:t>glavne</a:t>
            </a:r>
            <a:r>
              <a:rPr lang="en-US" sz="1800" dirty="0"/>
              <a:t> </a:t>
            </a:r>
            <a:r>
              <a:rPr lang="en-US" sz="1800" dirty="0" err="1" smtClean="0"/>
              <a:t>proizvo</a:t>
            </a:r>
            <a:r>
              <a:rPr lang="x-none" sz="1800" dirty="0"/>
              <a:t>đ</a:t>
            </a:r>
            <a:r>
              <a:rPr lang="en-US" sz="1800" dirty="0" err="1" smtClean="0"/>
              <a:t>ače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distributere</a:t>
            </a:r>
            <a:r>
              <a:rPr lang="en-US" sz="1800" dirty="0"/>
              <a:t>), </a:t>
            </a:r>
            <a:r>
              <a:rPr lang="en-US" sz="1800" dirty="0" err="1"/>
              <a:t>kretanje</a:t>
            </a:r>
            <a:r>
              <a:rPr lang="en-US" sz="1800" dirty="0"/>
              <a:t> </a:t>
            </a:r>
            <a:r>
              <a:rPr lang="en-US" sz="1800" dirty="0" err="1"/>
              <a:t>cene</a:t>
            </a:r>
            <a:r>
              <a:rPr lang="en-US" sz="1800" dirty="0"/>
              <a:t> u </a:t>
            </a:r>
            <a:r>
              <a:rPr lang="en-US" sz="1800" dirty="0" err="1"/>
              <a:t>prethodnom</a:t>
            </a:r>
            <a:r>
              <a:rPr lang="en-US" sz="1800" dirty="0"/>
              <a:t> </a:t>
            </a:r>
            <a:r>
              <a:rPr lang="en-US" sz="1800" dirty="0" err="1"/>
              <a:t>periodu</a:t>
            </a:r>
            <a:r>
              <a:rPr lang="en-US" sz="1800" dirty="0"/>
              <a:t> </a:t>
            </a:r>
            <a:r>
              <a:rPr lang="en-US" sz="1800" dirty="0" err="1"/>
              <a:t>uz</a:t>
            </a:r>
            <a:r>
              <a:rPr lang="en-US" sz="1800" dirty="0"/>
              <a:t> </a:t>
            </a:r>
            <a:r>
              <a:rPr lang="en-US" sz="1800" dirty="0" err="1" smtClean="0"/>
              <a:t>navo</a:t>
            </a:r>
            <a:r>
              <a:rPr lang="sr-Latn-RS" sz="1800" smtClean="0"/>
              <a:t>đ</a:t>
            </a:r>
            <a:r>
              <a:rPr lang="en-US" sz="1800" smtClean="0"/>
              <a:t>enje</a:t>
            </a:r>
            <a:r>
              <a:rPr lang="en-US" sz="1800" dirty="0" smtClean="0"/>
              <a:t> </a:t>
            </a:r>
            <a:r>
              <a:rPr lang="en-US" sz="1800" dirty="0" err="1"/>
              <a:t>pariteta</a:t>
            </a:r>
            <a:r>
              <a:rPr lang="en-US" sz="1800" dirty="0"/>
              <a:t>, </a:t>
            </a:r>
            <a:r>
              <a:rPr lang="en-US" sz="1800" dirty="0" err="1"/>
              <a:t>kretanje</a:t>
            </a:r>
            <a:r>
              <a:rPr lang="en-US" sz="1800" dirty="0"/>
              <a:t> </a:t>
            </a:r>
            <a:r>
              <a:rPr lang="en-US" sz="1800" dirty="0" err="1"/>
              <a:t>prosečnog</a:t>
            </a:r>
            <a:r>
              <a:rPr lang="en-US" sz="1800" dirty="0"/>
              <a:t> </a:t>
            </a:r>
            <a:r>
              <a:rPr lang="en-US" sz="1800" dirty="0" err="1"/>
              <a:t>vremena</a:t>
            </a:r>
            <a:r>
              <a:rPr lang="en-US" sz="1800" dirty="0"/>
              <a:t> </a:t>
            </a:r>
            <a:r>
              <a:rPr lang="en-US" sz="1800" dirty="0" err="1"/>
              <a:t>plaćanja</a:t>
            </a:r>
            <a:r>
              <a:rPr lang="en-US" sz="1800" dirty="0"/>
              <a:t>, </a:t>
            </a:r>
            <a:r>
              <a:rPr lang="en-US" sz="1800" dirty="0" err="1"/>
              <a:t>kretanje</a:t>
            </a:r>
            <a:r>
              <a:rPr lang="en-US" sz="1800" dirty="0"/>
              <a:t> </a:t>
            </a:r>
            <a:r>
              <a:rPr lang="en-US" sz="1800" dirty="0" err="1"/>
              <a:t>relevantnih</a:t>
            </a:r>
            <a:r>
              <a:rPr lang="en-US" sz="1800" dirty="0"/>
              <a:t> </a:t>
            </a:r>
            <a:r>
              <a:rPr lang="en-US" sz="1800" dirty="0" err="1"/>
              <a:t>faktora</a:t>
            </a:r>
            <a:r>
              <a:rPr lang="en-US" sz="1800" dirty="0"/>
              <a:t> </a:t>
            </a:r>
            <a:r>
              <a:rPr lang="en-US" sz="1800" dirty="0" err="1"/>
              <a:t>ponude</a:t>
            </a:r>
            <a:r>
              <a:rPr lang="en-US" sz="1800" dirty="0"/>
              <a:t> i </a:t>
            </a:r>
            <a:r>
              <a:rPr lang="en-US" sz="1800" dirty="0" err="1"/>
              <a:t>očekivane</a:t>
            </a:r>
            <a:r>
              <a:rPr lang="en-US" sz="1800" dirty="0"/>
              <a:t> </a:t>
            </a:r>
            <a:r>
              <a:rPr lang="en-US" sz="1800" dirty="0" err="1"/>
              <a:t>promene</a:t>
            </a:r>
            <a:r>
              <a:rPr lang="en-US" sz="1800" dirty="0"/>
              <a:t> </a:t>
            </a:r>
            <a:r>
              <a:rPr lang="en-US" sz="1800" dirty="0" err="1"/>
              <a:t>relevantnih</a:t>
            </a:r>
            <a:r>
              <a:rPr lang="en-US" sz="1800" dirty="0"/>
              <a:t> </a:t>
            </a:r>
            <a:r>
              <a:rPr lang="en-US" sz="1800" dirty="0" err="1"/>
              <a:t>faktora</a:t>
            </a:r>
            <a:r>
              <a:rPr lang="en-US" sz="1800" dirty="0" smtClean="0"/>
              <a:t>.</a:t>
            </a:r>
            <a:r>
              <a:rPr lang="en-US" sz="1800" dirty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x-none" sz="32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MENA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625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POMOĆ PREDUZEĆU U OBEZBEĐENJU NEOPHODNOG KAPITALA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identifikovanje tržišnih mogućnosti;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raspolaganje preduzetničkim i menadžerskim talentima neophodnim za korišćenje identifikovanih mogućnosti;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racionalan, koherentan i uverljiv program ostvarenja planiranog prihoda i troškova u predviđenom vremenskom per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odu.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r-Latn-C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LAKŠE UPRAVLJANJE RASTOM I RAZVOJEM PREDU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EĆA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jasno sagledavanje konsekvenci različitih strategija i taktika;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sagledavanje potreba za ljudskim i materijalnim resursima radi otpočinjanja novog i razvoja postojećeg poslovnog poduhvata;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 - olakšava vođenje preduzeća i organizovanje planiranih aktivnosti;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 - nakon aktiviranja investicije služi za kontrolu tekućih aktivnosti i realizaciju planiranih poslovnih ciljeva. 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CILJNE KARAKTERISTIKE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5029200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Latn-CS" sz="2000" b="1" i="1" smtClean="0">
                <a:latin typeface="Times New Roman" pitchFamily="18" charset="0"/>
                <a:cs typeface="Times New Roman" pitchFamily="18" charset="0"/>
              </a:rPr>
              <a:t>Razumljivost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Iskazivanje informacija na način da su lako razumljive korisnicima.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Tekst čitljiv, korišćenje opšte poznatih umesto stručnih termina.</a:t>
            </a:r>
          </a:p>
          <a:p>
            <a:pPr>
              <a:lnSpc>
                <a:spcPct val="90000"/>
              </a:lnSpc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b="1" i="1" smtClean="0">
                <a:latin typeface="Times New Roman" pitchFamily="18" charset="0"/>
                <a:cs typeface="Times New Roman" pitchFamily="18" charset="0"/>
              </a:rPr>
              <a:t>Relevantnost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Prezentiranje informacija koje su važne za korisnika, mogu da utiču na donošenje poslovnih odluka.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Bespotrebne informacije treba izostaviti. 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r-Latn-CS" sz="2000" b="1" i="1" smtClean="0">
                <a:latin typeface="Times New Roman" pitchFamily="18" charset="0"/>
                <a:cs typeface="Times New Roman" pitchFamily="18" charset="0"/>
              </a:rPr>
              <a:t>Opreznost 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Nedoumice u projekcijama (cena, tržišno učešće, pojedini troškovi i dr.) rešavaju se izborom varijante koja će prouzrokovati lošiji rezultat. </a:t>
            </a:r>
          </a:p>
          <a:p>
            <a:pPr>
              <a:lnSpc>
                <a:spcPct val="90000"/>
              </a:lnSpc>
            </a:pPr>
            <a:r>
              <a:rPr lang="sr-Latn-CS" sz="2000" b="1" i="1" smtClean="0">
                <a:latin typeface="Times New Roman" pitchFamily="18" charset="0"/>
                <a:cs typeface="Times New Roman" pitchFamily="18" charset="0"/>
              </a:rPr>
              <a:t>Pouzdanost</a:t>
            </a:r>
            <a:endParaRPr lang="en-US" sz="2000" i="1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Projekcija podataka na osnovu verodostojnih informacija (npr. pouzdana projekcija cene pojedinog inputa zahteva adekvatnu analizu tržišta).</a:t>
            </a:r>
          </a:p>
          <a:p>
            <a:pPr algn="just">
              <a:lnSpc>
                <a:spcPct val="90000"/>
              </a:lnSpc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Životni, ekonomski vek trajanja projekta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OSNOVNI DELOVI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5029200"/>
          </a:xfrm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DELOVI SUŠTINSKOG ZNAČAJA</a:t>
            </a:r>
            <a:r>
              <a:rPr lang="sr-Latn-CS" sz="2000" b="1" i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i="1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(performanse samog projekta) </a:t>
            </a:r>
            <a:endParaRPr lang="sr-Latn-CS" sz="20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Detaljna analiza poslovnog konteksta samog projekta u kojima se razmatra poslovni plan (plan lokacije, marketing plan, finansijski plan i dr.)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r-Latn-CS" sz="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sr-Latn-CS" sz="2000" b="1" smtClean="0">
                <a:latin typeface="Times New Roman" pitchFamily="18" charset="0"/>
                <a:cs typeface="Times New Roman" pitchFamily="18" charset="0"/>
              </a:rPr>
              <a:t>FORMALNO NEZAOBILAZNI DELOVI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(poslovn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performanse podnosioca zahteva i kvalitet ponuđene garancije)</a:t>
            </a:r>
            <a:r>
              <a:rPr lang="sr-Latn-CS" sz="20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naslovna strana;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sadržaj;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osnovni podaci o investitoru;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osnovni podaci o autorima poslovnog plana;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analiza razvojnih mogućnosti investitora;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rezime;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ponuda garancije i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r-Latn-CS" sz="2000" smtClean="0">
                <a:latin typeface="Times New Roman" pitchFamily="18" charset="0"/>
                <a:cs typeface="Times New Roman" pitchFamily="18" charset="0"/>
              </a:rPr>
              <a:t>     - dodatak. 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1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NASLOVNA STRANA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625"/>
          </a:xfrm>
          <a:ln w="127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snovne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informacije o preduzeću i samom poslovnom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planu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    Obavezni delovi: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naziv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preduzeća, naznaka da se radi o poslovnom planu, naslov poslovnog plana kojim se bliže određuje njegov predmet i vreme izrade poslovnog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plana.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sr-Latn-C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    Dodatne informacije: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iznos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zatraženog zajma, izjava o poverljivosti podataka sadržanih u poslovnom planu, naznaka o broju primeraka poslovnog plana i druge pojedinosti za koje se smatra da su posebno važne za korisnike (npr.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autor Mašinski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fakultet u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Beogradu ukazuje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na ozbiljnost i kvalitet urađenog dokumenta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Latn-CS" sz="2000" b="1" dirty="0" smtClean="0">
                <a:latin typeface="Times New Roman" pitchFamily="18" charset="0"/>
                <a:cs typeface="Times New Roman" pitchFamily="18" charset="0"/>
              </a:rPr>
              <a:t>Estetska rešenja: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fotografija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proizvoda ili opreme za čiju se kupovinu traže eksterni izvori finansiranja.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sr-Latn-C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sadržaj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625"/>
          </a:xfrm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regled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svih delova poslovnog plana sa brojevima stranica na kojima ti delovi počinju. </a:t>
            </a: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omogućava samo lakši pregled strukture, već govori i o kvalitetu samog materijala.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asno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su međusobno odvojeni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osnovni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delovi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(marketing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plan, operativni plan, finansijski plan i sl.). N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eophodno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je u svakom od osnovnih delova izvršiti dalje raščlanjivanje na uže celine (npr. marketing plan se može podeliti na plan prodaje i plan nabavke, a u okviru ovih celina raščlanjivanje je moguće na uže celine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Numeracija dodataka - ne </a:t>
            </a:r>
            <a:r>
              <a:rPr lang="sr-Latn-CS" sz="2000" dirty="0">
                <a:latin typeface="Times New Roman" pitchFamily="18" charset="0"/>
                <a:cs typeface="Times New Roman" pitchFamily="18" charset="0"/>
              </a:rPr>
              <a:t>sadrži brojeve stranica, već samo osnovnu, strukturalnu numeraciju (npr. ako je dodatak po redosledu 6. deo poslovnog plana i ako se u okviru njega dostavlja bilans stanja i bilans uspeha, u sadržaju se navodi 6.1. Bilans stanja i 6.2. Bilans uspeha, s tim što se isti brojevi unose na dostavljenim dokumentima (dostavljaju se kopije, a ne originalni dokumenti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209800"/>
            <a:ext cx="6858000" cy="990600"/>
          </a:xfrm>
          <a:ln w="38100">
            <a:solidFill>
              <a:schemeClr val="tx1"/>
            </a:solidFill>
          </a:ln>
        </p:spPr>
        <p:txBody>
          <a:bodyPr anchor="ctr"/>
          <a:lstStyle/>
          <a:p>
            <a:pPr marL="0" indent="0" algn="ctr">
              <a:buFont typeface="Wingdings" pitchFamily="2" charset="2"/>
              <a:buNone/>
            </a:pPr>
            <a:r>
              <a:rPr lang="en-US" sz="4400" b="1" smtClean="0">
                <a:latin typeface="Arial" charset="0"/>
                <a:cs typeface="Arial" charset="0"/>
              </a:rPr>
              <a:t>I UVODNI 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  <a:ln w="127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x-none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OSNOVNI PODACI O INVESTITORU</a:t>
            </a:r>
            <a:endParaRPr 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620000" cy="5334000"/>
          </a:xfrm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Pun naziv preduzeća i pravni oblik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- preduzetnik (privatnik), ili u formi društva kapitala;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Adresa, telefon, faks, e-mail;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Ime direktora;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Osoba za kontakt (ime i funkcija);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Struktura vlasništva -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navode se imena najvećih (najkrupnijih) vlasnika  i njihovo učešće u kapitalu preduzeća;</a:t>
            </a: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Osnivački kapital;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Kapital po poslednjem bilansu stanja;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Datum osnivanja preduzeća i registracije;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Osnovna delatnost;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Registarski broj, matični broj i poreski identifikacioni broj;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Organi preduzeća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(navodi se veličina, sastav i uloge koje u procesu upravljanja imaju upravni odbor i nadzorni odbor);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1800" b="1" smtClean="0">
                <a:latin typeface="Times New Roman" pitchFamily="18" charset="0"/>
                <a:cs typeface="Times New Roman" pitchFamily="18" charset="0"/>
              </a:rPr>
              <a:t>Nazivi poslovnih banaka </a:t>
            </a:r>
            <a:r>
              <a:rPr lang="sr-Latn-CS" sz="1800" smtClean="0">
                <a:latin typeface="Times New Roman" pitchFamily="18" charset="0"/>
                <a:cs typeface="Times New Roman" pitchFamily="18" charset="0"/>
              </a:rPr>
              <a:t>kod kojih preduzeće ima dinarske i devizne račune, kao i brojevi navedenih računa. </a:t>
            </a: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</TotalTime>
  <Words>2107</Words>
  <Application>Microsoft Office PowerPoint</Application>
  <PresentationFormat>On-screen Show (4:3)</PresentationFormat>
  <Paragraphs>187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POSLOVNI PLAN</vt:lpstr>
      <vt:lpstr>DEFINISANJE</vt:lpstr>
      <vt:lpstr>NAMENA</vt:lpstr>
      <vt:lpstr>CILJNE KARAKTERISTIKE</vt:lpstr>
      <vt:lpstr>OSNOVNI DELOVI</vt:lpstr>
      <vt:lpstr>NASLOVNA STRANA</vt:lpstr>
      <vt:lpstr>sadržaj</vt:lpstr>
      <vt:lpstr>Slide 8</vt:lpstr>
      <vt:lpstr>1. OSNOVNI PODACI O INVESTITORU</vt:lpstr>
      <vt:lpstr>2. OSNOVNI PODACI O AUTORIMA</vt:lpstr>
      <vt:lpstr>4. REZIME (kratak, sumarni pregled najvažnijih stavova iznetih u suštinskim delovima poslovnog plana)</vt:lpstr>
      <vt:lpstr>Slide 12</vt:lpstr>
      <vt:lpstr>1. TEHNIČKO-TEHNOLOŠKA ANALIZA</vt:lpstr>
      <vt:lpstr>Slide 14</vt:lpstr>
      <vt:lpstr>2. ORGANIZACIONI I KADROVSKI ASPEKTI</vt:lpstr>
      <vt:lpstr>3. ANALIZA LOKACIJE</vt:lpstr>
      <vt:lpstr>4. ANALIZA ZAŠTITE ŽIVOTNE SREDINE I ZAŠTITE NA RADU </vt:lpstr>
      <vt:lpstr>Slide 18</vt:lpstr>
      <vt:lpstr>1. PLAN PRODAJE</vt:lpstr>
      <vt:lpstr>Slide 20</vt:lpstr>
      <vt:lpstr>2. PLAN NABAVKE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POSLOVNI PLAN</dc:title>
  <dc:creator>Sonja</dc:creator>
  <cp:lastModifiedBy>User</cp:lastModifiedBy>
  <cp:revision>70</cp:revision>
  <dcterms:created xsi:type="dcterms:W3CDTF">2011-04-19T15:05:54Z</dcterms:created>
  <dcterms:modified xsi:type="dcterms:W3CDTF">2020-03-30T17:26:36Z</dcterms:modified>
</cp:coreProperties>
</file>