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2" r:id="rId2"/>
    <p:sldId id="412" r:id="rId3"/>
    <p:sldId id="407" r:id="rId4"/>
    <p:sldId id="408" r:id="rId5"/>
    <p:sldId id="409" r:id="rId6"/>
    <p:sldId id="410" r:id="rId7"/>
    <p:sldId id="411"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6296" autoAdjust="0"/>
  </p:normalViewPr>
  <p:slideViewPr>
    <p:cSldViewPr snapToGrid="0">
      <p:cViewPr varScale="1">
        <p:scale>
          <a:sx n="66" d="100"/>
          <a:sy n="66" d="100"/>
        </p:scale>
        <p:origin x="952" y="52"/>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26-Nov-24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26.11.2024.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26.11.2024.</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misita@mas.bg.ac.r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1616" y="1228499"/>
            <a:ext cx="9144000" cy="2387600"/>
          </a:xfrm>
        </p:spPr>
        <p:txBody>
          <a:bodyPr/>
          <a:lstStyle/>
          <a:p>
            <a:r>
              <a:rPr lang="en-US" b="1" dirty="0"/>
              <a:t>INTRFEJSI ZA INTEROPERABILNOST U I4.0</a:t>
            </a:r>
            <a:endParaRPr lang="en-US" dirty="0"/>
          </a:p>
        </p:txBody>
      </p:sp>
      <p:sp>
        <p:nvSpPr>
          <p:cNvPr id="3" name="Subtitle 2"/>
          <p:cNvSpPr>
            <a:spLocks noGrp="1"/>
          </p:cNvSpPr>
          <p:nvPr>
            <p:ph type="subTitle" idx="1"/>
          </p:nvPr>
        </p:nvSpPr>
        <p:spPr>
          <a:xfrm>
            <a:off x="1082040" y="5202238"/>
            <a:ext cx="10466342" cy="1655762"/>
          </a:xfrm>
        </p:spPr>
        <p:txBody>
          <a:bodyPr>
            <a:normAutofit/>
          </a:bodyPr>
          <a:lstStyle/>
          <a:p>
            <a:r>
              <a:rPr lang="sr-Latn-RS" dirty="0"/>
              <a:t> </a:t>
            </a:r>
            <a:r>
              <a:rPr lang="en-US" dirty="0"/>
              <a:t>P</a:t>
            </a:r>
            <a:r>
              <a:rPr lang="sr-Latn-RS" dirty="0"/>
              <a:t>rof. dr </a:t>
            </a:r>
            <a:r>
              <a:rPr lang="en-GB" dirty="0"/>
              <a:t>Mirjana </a:t>
            </a:r>
            <a:r>
              <a:rPr lang="en-GB" dirty="0" err="1"/>
              <a:t>Misita</a:t>
            </a:r>
            <a:r>
              <a:rPr lang="sr-Latn-RS" dirty="0"/>
              <a:t>, kab. 4</a:t>
            </a:r>
            <a:r>
              <a:rPr lang="en-GB" dirty="0"/>
              <a:t>20</a:t>
            </a:r>
            <a:r>
              <a:rPr lang="sr-Latn-RS" dirty="0"/>
              <a:t>, </a:t>
            </a:r>
            <a:r>
              <a:rPr lang="en-GB" dirty="0" err="1">
                <a:hlinkClick r:id="rId2"/>
              </a:rPr>
              <a:t>mmisita</a:t>
            </a:r>
            <a:r>
              <a:rPr lang="en-US" dirty="0">
                <a:hlinkClick r:id="rId2"/>
              </a:rPr>
              <a:t>@mas.bg.ac.rs</a:t>
            </a:r>
            <a:r>
              <a:rPr lang="en-US" dirty="0"/>
              <a:t>, </a:t>
            </a:r>
            <a:r>
              <a:rPr lang="en-US" dirty="0" err="1"/>
              <a:t>prijem</a:t>
            </a:r>
            <a:r>
              <a:rPr lang="en-US" dirty="0"/>
              <a:t>: </a:t>
            </a:r>
            <a:r>
              <a:rPr lang="en-US" dirty="0" err="1"/>
              <a:t>sreda</a:t>
            </a:r>
            <a:r>
              <a:rPr lang="en-US" dirty="0"/>
              <a:t> 13-14h</a:t>
            </a:r>
          </a:p>
        </p:txBody>
      </p:sp>
    </p:spTree>
    <p:extLst>
      <p:ext uri="{BB962C8B-B14F-4D97-AF65-F5344CB8AC3E}">
        <p14:creationId xmlns:p14="http://schemas.microsoft.com/office/powerpoint/2010/main" val="228236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001B4-A92B-465C-A470-AE762447001E}"/>
              </a:ext>
            </a:extLst>
          </p:cNvPr>
          <p:cNvSpPr>
            <a:spLocks noGrp="1"/>
          </p:cNvSpPr>
          <p:nvPr>
            <p:ph idx="1"/>
          </p:nvPr>
        </p:nvSpPr>
        <p:spPr>
          <a:xfrm>
            <a:off x="838200" y="997852"/>
            <a:ext cx="10515600" cy="4351338"/>
          </a:xfrm>
        </p:spPr>
        <p:txBody>
          <a:bodyPr>
            <a:normAutofit/>
          </a:bodyPr>
          <a:lstStyle/>
          <a:p>
            <a:pPr marL="0" indent="0">
              <a:buNone/>
            </a:pPr>
            <a:r>
              <a:rPr lang="en-US"/>
              <a:t>Interakcija sa računarom je zasnovana na:</a:t>
            </a:r>
          </a:p>
          <a:p>
            <a:pPr marL="0" indent="0">
              <a:buNone/>
            </a:pPr>
            <a:r>
              <a:rPr lang="en-US"/>
              <a:t>1. upotrebi prozora kao radne površine,</a:t>
            </a:r>
          </a:p>
          <a:p>
            <a:pPr marL="0" indent="0">
              <a:buNone/>
            </a:pPr>
            <a:r>
              <a:rPr lang="en-US"/>
              <a:t>2. ikona kao reprezenta mogućih aplikacija,</a:t>
            </a:r>
          </a:p>
          <a:p>
            <a:pPr marL="0" indent="0">
              <a:buNone/>
            </a:pPr>
            <a:r>
              <a:rPr lang="en-US"/>
              <a:t>3. menija kao mehanizma odlučivanja i</a:t>
            </a:r>
          </a:p>
          <a:p>
            <a:pPr marL="0" indent="0">
              <a:buNone/>
            </a:pPr>
            <a:r>
              <a:rPr lang="en-US"/>
              <a:t>4. pokazivača kao reprezenta položaja korisnika u virtuelnom svetu generisanog programskom logikom</a:t>
            </a:r>
          </a:p>
          <a:p>
            <a:pPr marL="0" indent="0">
              <a:buNone/>
            </a:pPr>
            <a:r>
              <a:rPr lang="en-US"/>
              <a:t>Ove četiri stvari čine tzv.</a:t>
            </a:r>
            <a:r>
              <a:rPr lang="en-US" b="1"/>
              <a:t> WIMP </a:t>
            </a:r>
            <a:r>
              <a:rPr lang="en-US"/>
              <a:t>paradigmu (eng. windows, icons, menus, pointer) projektovanja grafičkog korisničkog interfejsa.</a:t>
            </a:r>
          </a:p>
        </p:txBody>
      </p:sp>
    </p:spTree>
    <p:extLst>
      <p:ext uri="{BB962C8B-B14F-4D97-AF65-F5344CB8AC3E}">
        <p14:creationId xmlns:p14="http://schemas.microsoft.com/office/powerpoint/2010/main" val="251848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4068-AC52-4D0C-8A86-D43C7F811620}"/>
              </a:ext>
            </a:extLst>
          </p:cNvPr>
          <p:cNvSpPr>
            <a:spLocks noGrp="1"/>
          </p:cNvSpPr>
          <p:nvPr>
            <p:ph type="title"/>
          </p:nvPr>
        </p:nvSpPr>
        <p:spPr/>
        <p:txBody>
          <a:bodyPr/>
          <a:lstStyle/>
          <a:p>
            <a:r>
              <a:rPr lang="en-US" b="1"/>
              <a:t>Projektovanje GUI</a:t>
            </a:r>
          </a:p>
        </p:txBody>
      </p:sp>
      <p:sp>
        <p:nvSpPr>
          <p:cNvPr id="3" name="Content Placeholder 2">
            <a:extLst>
              <a:ext uri="{FF2B5EF4-FFF2-40B4-BE49-F238E27FC236}">
                <a16:creationId xmlns:a16="http://schemas.microsoft.com/office/drawing/2014/main" id="{5FF551CF-A2A7-4A0D-A1BD-3D23F1650748}"/>
              </a:ext>
            </a:extLst>
          </p:cNvPr>
          <p:cNvSpPr>
            <a:spLocks noGrp="1"/>
          </p:cNvSpPr>
          <p:nvPr>
            <p:ph idx="1"/>
          </p:nvPr>
        </p:nvSpPr>
        <p:spPr/>
        <p:txBody>
          <a:bodyPr/>
          <a:lstStyle/>
          <a:p>
            <a:r>
              <a:rPr lang="en-US"/>
              <a:t>GUI treba da bude sa jedne strane intuitivan i jednostavan za korišćenje, a sa druge strane efikasan i omogućava završavanje željene aktivnosti za kratko vreme.</a:t>
            </a:r>
          </a:p>
          <a:p>
            <a:r>
              <a:rPr lang="en-US"/>
              <a:t>Prvi korak u razvoju interfejsa je </a:t>
            </a:r>
            <a:r>
              <a:rPr lang="en-US" b="1"/>
              <a:t>analiza zahteva korisnika</a:t>
            </a:r>
            <a:r>
              <a:rPr lang="en-US"/>
              <a:t>. Mora se poznavati ko je korisnik, kakvo mu je predznanje, kakvo mu je okruženje i šta su mu ciljevi. </a:t>
            </a:r>
          </a:p>
          <a:p>
            <a:r>
              <a:rPr lang="en-US"/>
              <a:t>Analizom zahteva treba što bolje upoznati korisnika pre početka projektovanja grafičkog korisničkog interfejsa.</a:t>
            </a:r>
          </a:p>
        </p:txBody>
      </p:sp>
    </p:spTree>
    <p:extLst>
      <p:ext uri="{BB962C8B-B14F-4D97-AF65-F5344CB8AC3E}">
        <p14:creationId xmlns:p14="http://schemas.microsoft.com/office/powerpoint/2010/main" val="427601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6B2-2CB2-4068-ABAB-A7835D0AC145}"/>
              </a:ext>
            </a:extLst>
          </p:cNvPr>
          <p:cNvSpPr>
            <a:spLocks noGrp="1"/>
          </p:cNvSpPr>
          <p:nvPr>
            <p:ph type="title"/>
          </p:nvPr>
        </p:nvSpPr>
        <p:spPr/>
        <p:txBody>
          <a:bodyPr/>
          <a:lstStyle/>
          <a:p>
            <a:r>
              <a:rPr lang="en-US" b="1"/>
              <a:t>Karakteristike GUI</a:t>
            </a:r>
          </a:p>
        </p:txBody>
      </p:sp>
      <p:sp>
        <p:nvSpPr>
          <p:cNvPr id="3" name="Content Placeholder 2">
            <a:extLst>
              <a:ext uri="{FF2B5EF4-FFF2-40B4-BE49-F238E27FC236}">
                <a16:creationId xmlns:a16="http://schemas.microsoft.com/office/drawing/2014/main" id="{8160D1D6-8799-43FD-ACE8-E6A9C2348547}"/>
              </a:ext>
            </a:extLst>
          </p:cNvPr>
          <p:cNvSpPr>
            <a:spLocks noGrp="1"/>
          </p:cNvSpPr>
          <p:nvPr>
            <p:ph idx="1"/>
          </p:nvPr>
        </p:nvSpPr>
        <p:spPr>
          <a:xfrm>
            <a:off x="838200" y="1572126"/>
            <a:ext cx="10515600" cy="5470357"/>
          </a:xfrm>
        </p:spPr>
        <p:txBody>
          <a:bodyPr>
            <a:normAutofit lnSpcReduction="10000"/>
          </a:bodyPr>
          <a:lstStyle/>
          <a:p>
            <a:r>
              <a:rPr lang="en-US" sz="1800" u="sng">
                <a:solidFill>
                  <a:srgbClr val="FF0000"/>
                </a:solidFill>
              </a:rPr>
              <a:t>Jasnoća: </a:t>
            </a:r>
            <a:r>
              <a:rPr lang="en-US" sz="1800"/>
              <a:t>Interfejs izbegava nejasnoće čineći sve jasno kroz jezik, protok, hijerarhiju i metafore vizuelnih elemenata.</a:t>
            </a:r>
          </a:p>
          <a:p>
            <a:pPr>
              <a:lnSpc>
                <a:spcPct val="120000"/>
              </a:lnSpc>
              <a:spcBef>
                <a:spcPts val="0"/>
              </a:spcBef>
            </a:pPr>
            <a:r>
              <a:rPr lang="en-US" sz="1800" u="sng">
                <a:solidFill>
                  <a:srgbClr val="FF0000"/>
                </a:solidFill>
              </a:rPr>
              <a:t>Konciznost: </a:t>
            </a:r>
            <a:r>
              <a:rPr lang="en-US" sz="1800"/>
              <a:t>Lako je učiniti interfejs čistim objašnjavanja i obeležavanja, ali to dovodi do preopterećenja interfejsa, gde se nalazi mnogo stvari na ekranu u isto vreme. Ako ima mnogo stvari na ekranu, nalaženje onoga što je potrebno je teško, i tako interfejs postaje naporan za korišćenje. Pravi izazov je pravljenje dobrog interfejsa da bude kratak i jasan u isto vreme</a:t>
            </a:r>
          </a:p>
          <a:p>
            <a:pPr>
              <a:lnSpc>
                <a:spcPct val="120000"/>
              </a:lnSpc>
              <a:spcBef>
                <a:spcPts val="0"/>
              </a:spcBef>
            </a:pPr>
            <a:r>
              <a:rPr lang="en-US" sz="1800" u="sng">
                <a:solidFill>
                  <a:srgbClr val="FF0000"/>
                </a:solidFill>
              </a:rPr>
              <a:t>Poznavanje: </a:t>
            </a:r>
            <a:r>
              <a:rPr lang="en-US" sz="1800"/>
              <a:t>Čak i ako neko koristi interfejs po prvi put, neki elementi mogu i dalje biti poznati. Metafore stvarnog života se mogu koristiti za komuniciranje značenja</a:t>
            </a:r>
          </a:p>
          <a:p>
            <a:pPr>
              <a:lnSpc>
                <a:spcPct val="120000"/>
              </a:lnSpc>
              <a:spcBef>
                <a:spcPts val="0"/>
              </a:spcBef>
            </a:pPr>
            <a:r>
              <a:rPr lang="en-US" sz="1800" u="sng">
                <a:solidFill>
                  <a:srgbClr val="FF0000"/>
                </a:solidFill>
              </a:rPr>
              <a:t>Odziv: </a:t>
            </a:r>
            <a:r>
              <a:rPr lang="en-US" sz="1800"/>
              <a:t>Dobar interfejs ne treba da se oseća sporim. To znači da bi interfejs trebalo da daje dobru povratnu informaciju korisniku o tome šta se dešava i da li je korisnikov unos uspešno obrađen.</a:t>
            </a:r>
          </a:p>
          <a:p>
            <a:pPr>
              <a:lnSpc>
                <a:spcPct val="120000"/>
              </a:lnSpc>
              <a:spcBef>
                <a:spcPts val="0"/>
              </a:spcBef>
            </a:pPr>
            <a:r>
              <a:rPr lang="en-US" sz="1800" u="sng">
                <a:solidFill>
                  <a:srgbClr val="FF0000"/>
                </a:solidFill>
              </a:rPr>
              <a:t>Doslednost: </a:t>
            </a:r>
            <a:r>
              <a:rPr lang="en-US" sz="1800"/>
              <a:t>Čuvanje interfejsa doslednog kroz aplikaciju je važno jer to dozovljava korisnicima da prepoznaju korišćenje šablona.</a:t>
            </a:r>
          </a:p>
          <a:p>
            <a:pPr>
              <a:lnSpc>
                <a:spcPct val="120000"/>
              </a:lnSpc>
              <a:spcBef>
                <a:spcPts val="0"/>
              </a:spcBef>
            </a:pPr>
            <a:r>
              <a:rPr lang="en-US" sz="1800" u="sng">
                <a:solidFill>
                  <a:srgbClr val="FF0000"/>
                </a:solidFill>
              </a:rPr>
              <a:t>Estetika:</a:t>
            </a:r>
            <a:r>
              <a:rPr lang="en-US" sz="1800"/>
              <a:t> Pošto ne treba da učinite interfejs atraktivnim da bi uradio svoj posao, uraditi da nešto izgleda bolje će učiniti da vreme koje provode vaši korisnici bude zanimljivije; i srećniji korisnici mogu biti samo dobra stvar.</a:t>
            </a:r>
          </a:p>
          <a:p>
            <a:pPr>
              <a:lnSpc>
                <a:spcPct val="120000"/>
              </a:lnSpc>
              <a:spcBef>
                <a:spcPts val="0"/>
              </a:spcBef>
            </a:pPr>
            <a:r>
              <a:rPr lang="en-US" sz="1800" u="sng">
                <a:solidFill>
                  <a:srgbClr val="FF0000"/>
                </a:solidFill>
              </a:rPr>
              <a:t>Efikasnost: </a:t>
            </a:r>
            <a:r>
              <a:rPr lang="en-US" sz="1800"/>
              <a:t>Vreme je novac i odličan interfejs bi učinio korisnika produktivnijim kroz prečice i dobar dizajn.</a:t>
            </a:r>
          </a:p>
          <a:p>
            <a:pPr>
              <a:lnSpc>
                <a:spcPct val="120000"/>
              </a:lnSpc>
              <a:spcBef>
                <a:spcPts val="0"/>
              </a:spcBef>
            </a:pPr>
            <a:r>
              <a:rPr lang="en-US" sz="1800" u="sng">
                <a:solidFill>
                  <a:srgbClr val="FF0000"/>
                </a:solidFill>
              </a:rPr>
              <a:t>Oproštaj: </a:t>
            </a:r>
            <a:r>
              <a:rPr lang="en-US" sz="1800"/>
              <a:t>Dobar interfejs ne bi trebalo da kazni korisnike zbog njihovih grešaka, ali umesto toga bi trebalo da omogući sredstva da ih otkloni.</a:t>
            </a:r>
            <a:endParaRPr lang="en-US" sz="1200"/>
          </a:p>
        </p:txBody>
      </p:sp>
    </p:spTree>
    <p:extLst>
      <p:ext uri="{BB962C8B-B14F-4D97-AF65-F5344CB8AC3E}">
        <p14:creationId xmlns:p14="http://schemas.microsoft.com/office/powerpoint/2010/main" val="66243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D68C-16EB-434E-B5BD-7FA4C58E4339}"/>
              </a:ext>
            </a:extLst>
          </p:cNvPr>
          <p:cNvSpPr>
            <a:spLocks noGrp="1"/>
          </p:cNvSpPr>
          <p:nvPr>
            <p:ph type="title"/>
          </p:nvPr>
        </p:nvSpPr>
        <p:spPr/>
        <p:txBody>
          <a:bodyPr/>
          <a:lstStyle/>
          <a:p>
            <a:r>
              <a:rPr lang="en-US"/>
              <a:t>ESTETIKA</a:t>
            </a:r>
          </a:p>
        </p:txBody>
      </p:sp>
      <p:sp>
        <p:nvSpPr>
          <p:cNvPr id="3" name="Content Placeholder 2">
            <a:extLst>
              <a:ext uri="{FF2B5EF4-FFF2-40B4-BE49-F238E27FC236}">
                <a16:creationId xmlns:a16="http://schemas.microsoft.com/office/drawing/2014/main" id="{0371E79C-51F6-4321-9FB9-AA4C56D9DF22}"/>
              </a:ext>
            </a:extLst>
          </p:cNvPr>
          <p:cNvSpPr>
            <a:spLocks noGrp="1"/>
          </p:cNvSpPr>
          <p:nvPr>
            <p:ph idx="1"/>
          </p:nvPr>
        </p:nvSpPr>
        <p:spPr>
          <a:xfrm>
            <a:off x="838200" y="1440614"/>
            <a:ext cx="10515600" cy="4928102"/>
          </a:xfrm>
        </p:spPr>
        <p:txBody>
          <a:bodyPr>
            <a:normAutofit/>
          </a:bodyPr>
          <a:lstStyle/>
          <a:p>
            <a:pPr>
              <a:lnSpc>
                <a:spcPct val="100000"/>
              </a:lnSpc>
              <a:spcBef>
                <a:spcPts val="0"/>
              </a:spcBef>
            </a:pPr>
            <a:r>
              <a:rPr lang="en-US" sz="2200"/>
              <a:t>Estetika je jedan od principa projektovanja korisničkog interfejsa koji daje neka uputstva kako napraviti vizuelno prijatan interfejs. </a:t>
            </a:r>
            <a:r>
              <a:rPr lang="en-US" sz="2200" b="1">
                <a:solidFill>
                  <a:srgbClr val="FF0000"/>
                </a:solidFill>
              </a:rPr>
              <a:t>Jednostavnost</a:t>
            </a:r>
            <a:r>
              <a:rPr lang="en-US" sz="2200"/>
              <a:t> je u mnogim slučajevima najbolje rešenje, ali je nije uvek lako postići.</a:t>
            </a:r>
          </a:p>
          <a:p>
            <a:pPr>
              <a:lnSpc>
                <a:spcPct val="100000"/>
              </a:lnSpc>
              <a:spcBef>
                <a:spcPts val="0"/>
              </a:spcBef>
            </a:pPr>
            <a:r>
              <a:rPr lang="en-US" sz="2200"/>
              <a:t>Ovde nailazimo i na problem sukobljavanja mišljenja između početnika u korišćenju sistema i onih koji su eksperti. Ispostavilo se da eksperti više vole puno zbijenih informacija, čak da zauzimaju i do 90% ukupne površine forme, jer im to olakšava posao, u najboljem slučaju mogu da završe sav posao na samo tom jednom formularu. S druge strane početnici bi bili mnogo zadovoljniji što manjom količinom preglednih informacija na jednom mestu radi lakšeg snalaženja. Estetika obuhvata i projektovanje teksta.</a:t>
            </a:r>
          </a:p>
          <a:p>
            <a:pPr>
              <a:lnSpc>
                <a:spcPct val="100000"/>
              </a:lnSpc>
              <a:spcBef>
                <a:spcPts val="0"/>
              </a:spcBef>
            </a:pPr>
            <a:r>
              <a:rPr lang="en-US" sz="2200"/>
              <a:t>Treba koristiti isti font, izabran u zavisnosti od toga za šta se koristi, a tekst bi trebalo da bude iste veličine, ne manje od 10 pt, pogotovo ako je namenjen starijim osobama.</a:t>
            </a:r>
          </a:p>
          <a:p>
            <a:pPr>
              <a:lnSpc>
                <a:spcPct val="100000"/>
              </a:lnSpc>
              <a:spcBef>
                <a:spcPts val="0"/>
              </a:spcBef>
            </a:pPr>
            <a:r>
              <a:rPr lang="en-US" sz="2200"/>
              <a:t>Da li koristiti boje? Samo ako imaju neki jasni cilj, ako treba da naglase nešto ili da izazovu neke emocije. Cilj je dobiti tekst prijatan za čitanje. Najbolje je koristiti boje koje su kontrasti, crn tekst na beloj pozadini je najjednostavnije i najčitljivije rešenje.</a:t>
            </a:r>
          </a:p>
        </p:txBody>
      </p:sp>
    </p:spTree>
    <p:extLst>
      <p:ext uri="{BB962C8B-B14F-4D97-AF65-F5344CB8AC3E}">
        <p14:creationId xmlns:p14="http://schemas.microsoft.com/office/powerpoint/2010/main" val="407863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D68-980D-416D-A4C9-5F1DB18E1DD4}"/>
              </a:ext>
            </a:extLst>
          </p:cNvPr>
          <p:cNvSpPr>
            <a:spLocks noGrp="1"/>
          </p:cNvSpPr>
          <p:nvPr>
            <p:ph type="title"/>
          </p:nvPr>
        </p:nvSpPr>
        <p:spPr/>
        <p:txBody>
          <a:bodyPr/>
          <a:lstStyle/>
          <a:p>
            <a:r>
              <a:rPr lang="en-US"/>
              <a:t>ISKUSTVO KORISNIKA</a:t>
            </a:r>
          </a:p>
        </p:txBody>
      </p:sp>
      <p:sp>
        <p:nvSpPr>
          <p:cNvPr id="3" name="Content Placeholder 2">
            <a:extLst>
              <a:ext uri="{FF2B5EF4-FFF2-40B4-BE49-F238E27FC236}">
                <a16:creationId xmlns:a16="http://schemas.microsoft.com/office/drawing/2014/main" id="{ACDC9EAF-8E89-4282-82EA-DBC4314AA16B}"/>
              </a:ext>
            </a:extLst>
          </p:cNvPr>
          <p:cNvSpPr>
            <a:spLocks noGrp="1"/>
          </p:cNvSpPr>
          <p:nvPr>
            <p:ph idx="1"/>
          </p:nvPr>
        </p:nvSpPr>
        <p:spPr/>
        <p:txBody>
          <a:bodyPr/>
          <a:lstStyle/>
          <a:p>
            <a:r>
              <a:rPr lang="en-US"/>
              <a:t>Prilikom projektovanja korisničkog interfejsa bitno je imati u vidu korisnike. Iskusniji korisnici, koji često koriste sistem, želeće interfejs jednostavan za korišćenje. Nasuprot njima, početnici, korisnici koji su novi u korišćenju sistema, ili ga koriste ponekad, želeće da interfejs bude koncipiran tako da im omogući da lako i brzo nauče da se snalaze u sistemu.</a:t>
            </a:r>
          </a:p>
        </p:txBody>
      </p:sp>
    </p:spTree>
    <p:extLst>
      <p:ext uri="{BB962C8B-B14F-4D97-AF65-F5344CB8AC3E}">
        <p14:creationId xmlns:p14="http://schemas.microsoft.com/office/powerpoint/2010/main" val="257144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4D33-5630-4D08-BF79-3D83A12CFEE3}"/>
              </a:ext>
            </a:extLst>
          </p:cNvPr>
          <p:cNvSpPr>
            <a:spLocks noGrp="1"/>
          </p:cNvSpPr>
          <p:nvPr>
            <p:ph type="title"/>
          </p:nvPr>
        </p:nvSpPr>
        <p:spPr/>
        <p:txBody>
          <a:bodyPr/>
          <a:lstStyle/>
          <a:p>
            <a:r>
              <a:rPr lang="en-US" b="1"/>
              <a:t>DOSLEDNOST</a:t>
            </a:r>
          </a:p>
        </p:txBody>
      </p:sp>
      <p:sp>
        <p:nvSpPr>
          <p:cNvPr id="3" name="Content Placeholder 2">
            <a:extLst>
              <a:ext uri="{FF2B5EF4-FFF2-40B4-BE49-F238E27FC236}">
                <a16:creationId xmlns:a16="http://schemas.microsoft.com/office/drawing/2014/main" id="{A647BACA-D517-408D-A244-7BA3E38F106B}"/>
              </a:ext>
            </a:extLst>
          </p:cNvPr>
          <p:cNvSpPr>
            <a:spLocks noGrp="1"/>
          </p:cNvSpPr>
          <p:nvPr>
            <p:ph idx="1"/>
          </p:nvPr>
        </p:nvSpPr>
        <p:spPr/>
        <p:txBody>
          <a:bodyPr>
            <a:normAutofit fontScale="92500" lnSpcReduction="20000"/>
          </a:bodyPr>
          <a:lstStyle/>
          <a:p>
            <a:r>
              <a:rPr lang="en-US"/>
              <a:t>Doslednost je verovatno jedan od najvažnijih principa projektovanja interfejsa, jer, na neki način, obezbeđuje baš taj osećaj da nam se stvari čine poznatim iako ih, u stvari, vidimo prvi put.</a:t>
            </a:r>
          </a:p>
          <a:p>
            <a:endParaRPr lang="en-US"/>
          </a:p>
          <a:p>
            <a:r>
              <a:rPr lang="en-US"/>
              <a:t>Pojam doslednosti se najčešće odnosi na doslednost u okviru jednog sistema, da svi delovi sistema rade na isti način.</a:t>
            </a:r>
          </a:p>
          <a:p>
            <a:endParaRPr lang="en-US"/>
          </a:p>
          <a:p>
            <a:pPr marL="0" indent="0">
              <a:buNone/>
            </a:pPr>
            <a:r>
              <a:rPr lang="en-US" sz="4400" b="1">
                <a:latin typeface="+mj-lt"/>
                <a:ea typeface="+mj-ea"/>
                <a:cs typeface="+mj-cs"/>
              </a:rPr>
              <a:t>MINIMIZACIJA KORISNIČKOG NAPORA</a:t>
            </a:r>
          </a:p>
          <a:p>
            <a:pPr marL="0" indent="0">
              <a:buNone/>
            </a:pPr>
            <a:endParaRPr lang="en-US" sz="4400" b="1">
              <a:latin typeface="+mj-lt"/>
              <a:ea typeface="+mj-ea"/>
              <a:cs typeface="+mj-cs"/>
            </a:endParaRPr>
          </a:p>
          <a:p>
            <a:r>
              <a:rPr lang="en-US"/>
              <a:t>Ideja je minimizovati napor koji treba da naprave korisnici tokom svog rada na sistemu.</a:t>
            </a:r>
          </a:p>
        </p:txBody>
      </p:sp>
    </p:spTree>
    <p:extLst>
      <p:ext uri="{BB962C8B-B14F-4D97-AF65-F5344CB8AC3E}">
        <p14:creationId xmlns:p14="http://schemas.microsoft.com/office/powerpoint/2010/main" val="291176673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1490</TotalTime>
  <Words>776</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ie 16 9</vt:lpstr>
      <vt:lpstr>INTRFEJSI ZA INTEROPERABILNOST U I4.0</vt:lpstr>
      <vt:lpstr>PowerPoint Presentation</vt:lpstr>
      <vt:lpstr>Projektovanje GUI</vt:lpstr>
      <vt:lpstr>Karakteristike GUI</vt:lpstr>
      <vt:lpstr>ESTETIKA</vt:lpstr>
      <vt:lpstr>ISKUSTVO KORISNIKA</vt:lpstr>
      <vt:lpstr>DOSLEDNOST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Mira</cp:lastModifiedBy>
  <cp:revision>163</cp:revision>
  <dcterms:created xsi:type="dcterms:W3CDTF">2022-03-07T11:48:22Z</dcterms:created>
  <dcterms:modified xsi:type="dcterms:W3CDTF">2024-11-26T14:46:20Z</dcterms:modified>
</cp:coreProperties>
</file>