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43" r:id="rId3"/>
    <p:sldId id="258" r:id="rId4"/>
    <p:sldId id="384" r:id="rId5"/>
    <p:sldId id="372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45" r:id="rId17"/>
    <p:sldId id="349" r:id="rId18"/>
    <p:sldId id="352" r:id="rId19"/>
    <p:sldId id="351" r:id="rId20"/>
    <p:sldId id="371" r:id="rId21"/>
    <p:sldId id="350" r:id="rId22"/>
    <p:sldId id="353" r:id="rId23"/>
    <p:sldId id="354" r:id="rId24"/>
    <p:sldId id="355" r:id="rId25"/>
    <p:sldId id="366" r:id="rId26"/>
    <p:sldId id="367" r:id="rId27"/>
    <p:sldId id="368" r:id="rId28"/>
    <p:sldId id="369" r:id="rId29"/>
    <p:sldId id="356" r:id="rId30"/>
    <p:sldId id="370" r:id="rId31"/>
    <p:sldId id="31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CF65C-21AF-4F77-B48B-9C87B87AFF0C}" type="datetimeFigureOut">
              <a:rPr lang="en-US" smtClean="0"/>
              <a:t>26-Dec-23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0607-0911-4EA6-84AC-E04F4BD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2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4305-0B1A-4CDC-90DC-EBD803CC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D62F-8A63-49C0-8CF8-B23AB7AD9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16FD-7EA2-4F30-AB62-2E6A4A9A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26-Dec-23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338B-353A-48C1-9B2B-5B24B7B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5CC2-4409-4FCC-99CF-50F2FD1B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CE41-8B33-46D0-809C-A281962A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7B6-4885-4CC2-B40D-4ABE60C7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C7CE-F6B5-4EE8-ABC4-0CF88C82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26-Dec-23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5458-CB04-4A90-B826-E6C930AB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5760-36ED-477F-BF43-C5184028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5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26-Dec-23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manja.janev998@gmail.com" TargetMode="External"/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UNAPREDJENJE KVALITETA POSLOVNIH PROCESA – </a:t>
            </a:r>
            <a:br>
              <a:rPr lang="sr-Latn-RS" b="1" dirty="0"/>
            </a:br>
            <a:r>
              <a:rPr lang="sr-Latn-RS" b="1" dirty="0"/>
              <a:t>LEAN 6 SIGMA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i="1" dirty="0"/>
              <a:t>Prof. </a:t>
            </a:r>
            <a:r>
              <a:rPr lang="en-GB" i="1" dirty="0"/>
              <a:t>d</a:t>
            </a:r>
            <a:r>
              <a:rPr lang="sr-Latn-RS" i="1" dirty="0"/>
              <a:t>r Ivan Mihajlović, </a:t>
            </a:r>
            <a:r>
              <a:rPr lang="en-US" i="1" dirty="0" err="1">
                <a:hlinkClick r:id="rId2"/>
              </a:rPr>
              <a:t>i</a:t>
            </a:r>
            <a:r>
              <a:rPr lang="sr-Latn-RS" i="1" dirty="0">
                <a:hlinkClick r:id="rId2"/>
              </a:rPr>
              <a:t>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, kabinet: 401</a:t>
            </a:r>
          </a:p>
          <a:p>
            <a:r>
              <a:rPr lang="sr-Latn-RS" i="1" dirty="0"/>
              <a:t>Asistent Nemanja Janev, </a:t>
            </a:r>
            <a:r>
              <a:rPr lang="pt-BR" i="1" dirty="0">
                <a:hlinkClick r:id="rId3"/>
              </a:rPr>
              <a:t>nemanja.janev998@gmail.com</a:t>
            </a:r>
            <a:r>
              <a:rPr lang="sr-Latn-RS" i="1" dirty="0"/>
              <a:t> , kabinet: 406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Crni</a:t>
            </a:r>
            <a:r>
              <a:rPr lang="en-US" b="1" i="1" dirty="0"/>
              <a:t> </a:t>
            </a:r>
            <a:r>
              <a:rPr lang="en-US" b="1" i="1" dirty="0" err="1"/>
              <a:t>pojas</a:t>
            </a:r>
            <a:r>
              <a:rPr lang="en-US" b="1" i="1" dirty="0"/>
              <a:t> (Black Level </a:t>
            </a:r>
            <a:r>
              <a:rPr lang="en-US" b="1" i="1" dirty="0" err="1"/>
              <a:t>ili</a:t>
            </a:r>
            <a:r>
              <a:rPr lang="en-US" b="1" i="1" dirty="0"/>
              <a:t> Black Belt)</a:t>
            </a:r>
            <a:endParaRPr lang="en-US" dirty="0"/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sledeće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Najmanje</a:t>
            </a:r>
            <a:r>
              <a:rPr lang="en-US" dirty="0"/>
              <a:t> tri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endParaRPr lang="en-US" dirty="0"/>
          </a:p>
          <a:p>
            <a:pPr lvl="1"/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u </a:t>
            </a:r>
            <a:r>
              <a:rPr lang="en-US" dirty="0" err="1"/>
              <a:t>osnovnoj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znanja</a:t>
            </a:r>
            <a:endParaRPr lang="en-US" dirty="0"/>
          </a:p>
          <a:p>
            <a:pPr lvl="1"/>
            <a:r>
              <a:rPr lang="en-US" dirty="0" err="1"/>
              <a:t>Dokaz</a:t>
            </a:r>
            <a:r>
              <a:rPr lang="en-US" dirty="0"/>
              <a:t> o </a:t>
            </a:r>
            <a:r>
              <a:rPr lang="en-US" dirty="0" err="1"/>
              <a:t>završetku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Six Sigma </a:t>
            </a:r>
            <a:r>
              <a:rPr lang="en-US" dirty="0" err="1"/>
              <a:t>projekta</a:t>
            </a:r>
            <a:endParaRPr lang="en-US" dirty="0"/>
          </a:p>
          <a:p>
            <a:pPr lvl="1"/>
            <a:r>
              <a:rPr lang="en-US" dirty="0" err="1"/>
              <a:t>Demonstracija</a:t>
            </a:r>
            <a:r>
              <a:rPr lang="en-US" dirty="0"/>
              <a:t> </a:t>
            </a:r>
            <a:r>
              <a:rPr lang="en-US" dirty="0" err="1"/>
              <a:t>stručnosti</a:t>
            </a:r>
            <a:r>
              <a:rPr lang="en-US" dirty="0"/>
              <a:t> u </a:t>
            </a:r>
            <a:r>
              <a:rPr lang="en-US" dirty="0" err="1"/>
              <a:t>primeni</a:t>
            </a:r>
            <a:r>
              <a:rPr lang="en-US" dirty="0"/>
              <a:t> </a:t>
            </a:r>
            <a:r>
              <a:rPr lang="en-US" dirty="0" err="1"/>
              <a:t>multivarijantnih</a:t>
            </a:r>
            <a:r>
              <a:rPr lang="en-US" dirty="0"/>
              <a:t> </a:t>
            </a:r>
            <a:r>
              <a:rPr lang="en-US" dirty="0" err="1"/>
              <a:t>metrika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postavke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promena</a:t>
            </a:r>
            <a:endParaRPr lang="en-US" dirty="0"/>
          </a:p>
          <a:p>
            <a:pPr lvl="1"/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u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5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Zeleni</a:t>
            </a:r>
            <a:r>
              <a:rPr lang="en-US" b="1" dirty="0"/>
              <a:t> </a:t>
            </a:r>
            <a:r>
              <a:rPr lang="en-US" b="1" dirty="0" err="1"/>
              <a:t>pojasevi</a:t>
            </a:r>
            <a:r>
              <a:rPr lang="en-US" b="1" dirty="0"/>
              <a:t> </a:t>
            </a:r>
            <a:r>
              <a:rPr lang="en-US" dirty="0" err="1"/>
              <a:t>rade</a:t>
            </a:r>
            <a:r>
              <a:rPr lang="en-US" dirty="0"/>
              <a:t> u </a:t>
            </a:r>
            <a:r>
              <a:rPr lang="en-US" dirty="0" err="1"/>
              <a:t>timovima</a:t>
            </a:r>
            <a:r>
              <a:rPr lang="en-US" dirty="0"/>
              <a:t> za </a:t>
            </a:r>
            <a:r>
              <a:rPr lang="en-US" dirty="0" err="1"/>
              <a:t>unapređenje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vođe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.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sate </a:t>
            </a:r>
            <a:r>
              <a:rPr lang="en-US" dirty="0" err="1"/>
              <a:t>obuke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Zeleni</a:t>
            </a:r>
            <a:r>
              <a:rPr lang="en-US" dirty="0"/>
              <a:t> </a:t>
            </a:r>
            <a:r>
              <a:rPr lang="en-US" dirty="0" err="1"/>
              <a:t>pojasevi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punim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;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normalne</a:t>
            </a:r>
            <a:r>
              <a:rPr lang="en-US" dirty="0"/>
              <a:t> </a:t>
            </a:r>
            <a:r>
              <a:rPr lang="en-US" dirty="0" err="1"/>
              <a:t>svakodnevne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za </a:t>
            </a:r>
            <a:r>
              <a:rPr lang="en-US" dirty="0" err="1"/>
              <a:t>procese</a:t>
            </a:r>
            <a:r>
              <a:rPr lang="en-US" dirty="0"/>
              <a:t> –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punim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potroše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20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9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Zeleni</a:t>
            </a:r>
            <a:r>
              <a:rPr lang="en-US" b="1" i="1" dirty="0"/>
              <a:t> </a:t>
            </a:r>
            <a:r>
              <a:rPr lang="en-US" b="1" i="1" dirty="0" err="1"/>
              <a:t>nivo</a:t>
            </a:r>
            <a:endParaRPr lang="en-US" dirty="0"/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stručnosti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sledeće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Najmanje</a:t>
            </a:r>
            <a:r>
              <a:rPr lang="en-US" dirty="0"/>
              <a:t> tri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sprovodi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Razumetvanje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Praktično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transformacije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smernica</a:t>
            </a:r>
            <a:r>
              <a:rPr lang="en-US" dirty="0"/>
              <a:t> za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crnog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 u </a:t>
            </a:r>
            <a:r>
              <a:rPr lang="en-US" dirty="0" err="1"/>
              <a:t>prikupljanju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Zelenog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 </a:t>
            </a:r>
            <a:r>
              <a:rPr lang="en-US" dirty="0" err="1"/>
              <a:t>polaznike</a:t>
            </a:r>
            <a:r>
              <a:rPr lang="en-US" dirty="0"/>
              <a:t> </a:t>
            </a:r>
            <a:r>
              <a:rPr lang="en-US" dirty="0" err="1"/>
              <a:t>žutog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belog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).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</a:t>
            </a:r>
            <a:r>
              <a:rPr lang="en-US" dirty="0" err="1"/>
              <a:t>navedenim</a:t>
            </a:r>
            <a:r>
              <a:rPr lang="en-US" dirty="0"/>
              <a:t> </a:t>
            </a:r>
            <a:r>
              <a:rPr lang="en-US" dirty="0" err="1"/>
              <a:t>ekspertskim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, </a:t>
            </a:r>
            <a:r>
              <a:rPr lang="en-US" dirty="0" err="1"/>
              <a:t>javlja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polazni</a:t>
            </a:r>
            <a:r>
              <a:rPr lang="en-US" dirty="0"/>
              <a:t> –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početnika</a:t>
            </a:r>
            <a:r>
              <a:rPr lang="en-US" dirty="0"/>
              <a:t> – </a:t>
            </a:r>
            <a:r>
              <a:rPr lang="en-US" dirty="0" err="1"/>
              <a:t>žuti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sr-Latn-RS" b="1" i="1" dirty="0"/>
          </a:p>
          <a:p>
            <a:r>
              <a:rPr lang="en-US" b="1" i="1" dirty="0" err="1"/>
              <a:t>Žuti</a:t>
            </a:r>
            <a:r>
              <a:rPr lang="en-US" b="1" i="1" dirty="0"/>
              <a:t> </a:t>
            </a:r>
            <a:r>
              <a:rPr lang="en-US" b="1" i="1" dirty="0" err="1"/>
              <a:t>pojas</a:t>
            </a:r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učesnik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Učestvuje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projektnog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Pregleda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Stiče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DMAIC-a.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3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Beli</a:t>
            </a:r>
            <a:r>
              <a:rPr lang="en-US" b="1" i="1" dirty="0"/>
              <a:t> </a:t>
            </a:r>
            <a:r>
              <a:rPr lang="en-US" b="1" i="1" dirty="0" err="1"/>
              <a:t>pojas</a:t>
            </a:r>
            <a:endParaRPr lang="sr-Latn-RS" dirty="0"/>
          </a:p>
          <a:p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najjednostavnija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novajlija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se </a:t>
            </a:r>
            <a:r>
              <a:rPr lang="en-US" dirty="0" err="1"/>
              <a:t>pridruži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timovima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Od </a:t>
            </a:r>
            <a:r>
              <a:rPr lang="en-US" dirty="0" err="1"/>
              <a:t>učesnika</a:t>
            </a:r>
            <a:r>
              <a:rPr lang="en-US" dirty="0"/>
              <a:t> se </a:t>
            </a:r>
            <a:r>
              <a:rPr lang="en-US" dirty="0" err="1"/>
              <a:t>traži</a:t>
            </a:r>
            <a:r>
              <a:rPr lang="en-US" dirty="0"/>
              <a:t> da </a:t>
            </a:r>
            <a:r>
              <a:rPr lang="en-US" dirty="0" err="1"/>
              <a:t>razume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koncepte</a:t>
            </a:r>
            <a:r>
              <a:rPr lang="en-US" dirty="0"/>
              <a:t> Six Sigma.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8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Kako je već rečeno, u procesu unaređenja, zasnovanom na 6 sigma se mere KPI. KPI su značajni i kod Lean 6 Sigma koncepta.</a:t>
            </a:r>
          </a:p>
          <a:p>
            <a:r>
              <a:rPr lang="sr-Latn-RS" dirty="0"/>
              <a:t>U velikim sistemima, kao što je recimo kompanija NIS, na nivou svakog procesa je definisan sistemski skup KPI-a i oni se konstantno prate na Alatu koji se naziva </a:t>
            </a:r>
            <a:r>
              <a:rPr lang="sr-Latn-RS" b="1" dirty="0"/>
              <a:t>Kontrolna tabla</a:t>
            </a:r>
            <a:r>
              <a:rPr lang="sr-Latn-RS" dirty="0"/>
              <a:t>. </a:t>
            </a:r>
          </a:p>
          <a:p>
            <a:r>
              <a:rPr lang="sr-Latn-RS" dirty="0"/>
              <a:t>Svaki od KPI-a ima definisane ciljne vrednosti. Razlika između ciljane vrednosti i izmerene trenutne vrednosti svakog KPI-a je potencijal za unapređenje, </a:t>
            </a:r>
          </a:p>
          <a:p>
            <a:r>
              <a:rPr lang="sr-Latn-RS" dirty="0"/>
              <a:t>Prioritet za unapređenje je upravo onaj KPI sa najvećim potencijalom.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9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U manjim preduzećima se za svaki pojedinačni proces definišu </a:t>
            </a:r>
            <a:r>
              <a:rPr lang="sr-Latn-RS" b="1" dirty="0"/>
              <a:t>KPI</a:t>
            </a:r>
            <a:r>
              <a:rPr lang="sr-Latn-RS" dirty="0"/>
              <a:t>.</a:t>
            </a:r>
          </a:p>
          <a:p>
            <a:r>
              <a:rPr lang="sr-Latn-RS" dirty="0"/>
              <a:t>Ciljane vrednosti se definišu na osnovu benčmarkinga, preko panela eksperata ili na osnovu odluke menadžmenta, a sve u funkciji dostizanja nivoa kvaliteta i realizaciji želja kupaca. </a:t>
            </a:r>
          </a:p>
          <a:p>
            <a:r>
              <a:rPr lang="sr-Latn-RS" dirty="0"/>
              <a:t>Prioritet za rešavanje se takođe određuje na osnovu urgentnosti identifikovanih problema, ili na osnovu uticaja na profit preduzeća. </a:t>
            </a:r>
          </a:p>
          <a:p>
            <a:r>
              <a:rPr lang="sr-Latn-RS" dirty="0"/>
              <a:t>Često se prioritet daje onim projektima unapređenja kojima se preduzeće nije do tada bavilo. </a:t>
            </a:r>
            <a:endParaRPr lang="en-US" dirty="0"/>
          </a:p>
          <a:p>
            <a:r>
              <a:rPr lang="sr-Latn-RS" dirty="0"/>
              <a:t>Suština LEAN i Kaizen metodologije je u </a:t>
            </a:r>
            <a:r>
              <a:rPr lang="sr-Latn-RS" b="1" dirty="0"/>
              <a:t>materijalizaciji problema</a:t>
            </a:r>
            <a:r>
              <a:rPr lang="sr-Latn-RS" dirty="0"/>
              <a:t>.</a:t>
            </a:r>
          </a:p>
          <a:p>
            <a:r>
              <a:rPr lang="sr-Latn-RS" dirty="0"/>
              <a:t>Materijalizacija je značajnija od priče o problemu. Samim time identifikovani problemi, kao rezultat Gembe se materijalizuju kroz alate kao što su Išikava i ostale metode, opisane u ovom tekstu.  </a:t>
            </a:r>
          </a:p>
          <a:p>
            <a:r>
              <a:rPr lang="sr-Latn-RS" dirty="0"/>
              <a:t>Posle materijalizacije nastupa faza predloga unapređenja rešavanja problema , implementacija rešenja i praćenja novog stanja. </a:t>
            </a:r>
          </a:p>
          <a:p>
            <a:r>
              <a:rPr lang="sr-Latn-RS" dirty="0"/>
              <a:t>Svakako, neki od projekata unapređenja budu neefikasni i ne postignu cilj, ali su i oni deo organizacionog učenja.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1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Tehnike</a:t>
            </a:r>
            <a:r>
              <a:rPr lang="en-US" b="1" dirty="0"/>
              <a:t> Lean 6 sigma </a:t>
            </a:r>
            <a:endParaRPr lang="sr-Latn-RS" b="1" dirty="0"/>
          </a:p>
          <a:p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Lean 6 sigma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opisanih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LEAN </a:t>
            </a:r>
            <a:r>
              <a:rPr lang="en-US" dirty="0" err="1"/>
              <a:t>koncepta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par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sr-Latn-RS" dirty="0"/>
              <a:t>, koje rezultuju iz 6 sigma koncepta</a:t>
            </a:r>
            <a:r>
              <a:rPr lang="en-US" dirty="0"/>
              <a:t>.</a:t>
            </a:r>
          </a:p>
          <a:p>
            <a:r>
              <a:rPr lang="en-US" dirty="0" err="1"/>
              <a:t>Neke</a:t>
            </a:r>
            <a:r>
              <a:rPr lang="en-US" dirty="0"/>
              <a:t> od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k</a:t>
            </a:r>
            <a:r>
              <a:rPr lang="sr-Latn-RS" dirty="0"/>
              <a:t>o</a:t>
            </a:r>
            <a:r>
              <a:rPr lang="en-US" dirty="0" err="1"/>
              <a:t>binovanog</a:t>
            </a:r>
            <a:r>
              <a:rPr lang="en-US" dirty="0"/>
              <a:t> </a:t>
            </a:r>
            <a:r>
              <a:rPr lang="en-US" dirty="0" err="1"/>
              <a:t>koncepta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Glas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(QFD – TRIZ)</a:t>
            </a:r>
            <a:endParaRPr lang="sr-Latn-RS" dirty="0"/>
          </a:p>
          <a:p>
            <a:pPr lvl="1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/ </a:t>
            </a:r>
            <a:r>
              <a:rPr lang="en-US" dirty="0" err="1"/>
              <a:t>tehnika</a:t>
            </a:r>
            <a:r>
              <a:rPr lang="en-US" dirty="0"/>
              <a:t> 5 </a:t>
            </a:r>
            <a:r>
              <a:rPr lang="en-US" dirty="0" err="1"/>
              <a:t>zašto</a:t>
            </a:r>
            <a:endParaRPr lang="en-US" dirty="0"/>
          </a:p>
          <a:p>
            <a:pPr lvl="1"/>
            <a:r>
              <a:rPr lang="en-US" dirty="0"/>
              <a:t>Brainstorming</a:t>
            </a:r>
          </a:p>
          <a:p>
            <a:pPr lvl="1"/>
            <a:r>
              <a:rPr lang="en-US" dirty="0"/>
              <a:t>5 S system</a:t>
            </a:r>
          </a:p>
          <a:p>
            <a:pPr lvl="1"/>
            <a:r>
              <a:rPr lang="en-US" dirty="0"/>
              <a:t>Kaizen</a:t>
            </a:r>
          </a:p>
          <a:p>
            <a:pPr lvl="1"/>
            <a:r>
              <a:rPr lang="en-US" dirty="0"/>
              <a:t>Benchmarking</a:t>
            </a:r>
          </a:p>
          <a:p>
            <a:pPr lvl="1"/>
            <a:r>
              <a:rPr lang="en-US" dirty="0" err="1"/>
              <a:t>Poka</a:t>
            </a:r>
            <a:r>
              <a:rPr lang="en-US" dirty="0"/>
              <a:t>-yoke/</a:t>
            </a:r>
            <a:r>
              <a:rPr lang="en-US" dirty="0" err="1"/>
              <a:t>Dokazivanje</a:t>
            </a:r>
            <a:r>
              <a:rPr lang="en-US" dirty="0"/>
              <a:t> </a:t>
            </a:r>
            <a:r>
              <a:rPr lang="en-US" dirty="0" err="1"/>
              <a:t>greške</a:t>
            </a:r>
            <a:endParaRPr lang="en-US" dirty="0"/>
          </a:p>
          <a:p>
            <a:pPr lvl="1"/>
            <a:r>
              <a:rPr lang="en-US" dirty="0" err="1"/>
              <a:t>Mapiranje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vrednosti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4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Svakako, pored glasa svih zaposlenih (koji se sluša u D elementu DMAIC-a), važan je i </a:t>
            </a:r>
            <a:r>
              <a:rPr lang="en-US" b="1" dirty="0"/>
              <a:t>G</a:t>
            </a:r>
            <a:r>
              <a:rPr lang="sr-Latn-RS" b="1" dirty="0"/>
              <a:t>las kupaca </a:t>
            </a:r>
            <a:r>
              <a:rPr lang="sr-Latn-RS" dirty="0"/>
              <a:t>koji se u Lean 6 Sigma metodologiji takođe evidentira kroz lični kontakt ili brojne tehnike u post prodajnom procesu (održavanje, podrška, garancija, reklamacije, ...). </a:t>
            </a:r>
            <a:endParaRPr lang="en-US" dirty="0"/>
          </a:p>
          <a:p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dobijanje</a:t>
            </a:r>
            <a:r>
              <a:rPr lang="en-US" dirty="0"/>
              <a:t> „</a:t>
            </a:r>
            <a:r>
              <a:rPr lang="en-US" dirty="0" err="1"/>
              <a:t>glasa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“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povratnih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internim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eksternim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.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da </a:t>
            </a:r>
            <a:r>
              <a:rPr lang="en-US" dirty="0" err="1"/>
              <a:t>kupcu</a:t>
            </a:r>
            <a:r>
              <a:rPr lang="en-US" dirty="0"/>
              <a:t> </a:t>
            </a:r>
            <a:r>
              <a:rPr lang="en-US" dirty="0" err="1"/>
              <a:t>pruži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. Ona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promenljive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indirektnim</a:t>
            </a:r>
            <a:r>
              <a:rPr lang="en-US" dirty="0"/>
              <a:t> </a:t>
            </a:r>
            <a:r>
              <a:rPr lang="en-US" dirty="0" err="1"/>
              <a:t>metodama</a:t>
            </a:r>
            <a:r>
              <a:rPr lang="en-US" dirty="0"/>
              <a:t>.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glasa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en-US" dirty="0"/>
              <a:t> "</a:t>
            </a:r>
            <a:r>
              <a:rPr lang="en-US" b="1" dirty="0" err="1"/>
              <a:t>definisanja</a:t>
            </a:r>
            <a:r>
              <a:rPr lang="en-US" dirty="0"/>
              <a:t>" </a:t>
            </a:r>
            <a:r>
              <a:rPr lang="en-US" b="1" dirty="0"/>
              <a:t>DMAIC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rešiti</a:t>
            </a:r>
            <a:r>
              <a:rPr lang="en-US" dirty="0"/>
              <a:t>.</a:t>
            </a:r>
          </a:p>
          <a:p>
            <a:r>
              <a:rPr lang="en-US" dirty="0"/>
              <a:t>„</a:t>
            </a:r>
            <a:r>
              <a:rPr lang="en-US" dirty="0" err="1"/>
              <a:t>Glas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“ (VOC) je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usko</a:t>
            </a:r>
            <a:r>
              <a:rPr lang="en-US" dirty="0"/>
              <a:t>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idejom</a:t>
            </a:r>
            <a:r>
              <a:rPr lang="en-US" dirty="0"/>
              <a:t> </a:t>
            </a:r>
            <a:r>
              <a:rPr lang="en-US" dirty="0" err="1"/>
              <a:t>usredsređenosti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Izraz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sagledavanje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, </a:t>
            </a:r>
            <a:r>
              <a:rPr lang="en-US" dirty="0" err="1"/>
              <a:t>očekivanja</a:t>
            </a:r>
            <a:r>
              <a:rPr lang="en-US" dirty="0"/>
              <a:t>, </a:t>
            </a:r>
            <a:r>
              <a:rPr lang="en-US" dirty="0" err="1"/>
              <a:t>percepcija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preferencija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Ponekad</a:t>
            </a:r>
            <a:r>
              <a:rPr lang="en-US" dirty="0"/>
              <a:t> se </a:t>
            </a:r>
            <a:r>
              <a:rPr lang="sr-Latn-RS" dirty="0"/>
              <a:t>akcija</a:t>
            </a:r>
            <a:r>
              <a:rPr lang="en-US" dirty="0"/>
              <a:t> VOC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deo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deo </a:t>
            </a:r>
            <a:r>
              <a:rPr lang="en-US" dirty="0" err="1"/>
              <a:t>tehnike</a:t>
            </a:r>
            <a:r>
              <a:rPr lang="en-US" dirty="0"/>
              <a:t> Quality Function Deployment (QFD). </a:t>
            </a:r>
            <a:r>
              <a:rPr lang="en-US" dirty="0" err="1"/>
              <a:t>Ponekad</a:t>
            </a:r>
            <a:r>
              <a:rPr lang="en-US" dirty="0"/>
              <a:t> je to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opštije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da se to </a:t>
            </a:r>
            <a:r>
              <a:rPr lang="en-US" dirty="0" err="1"/>
              <a:t>uradi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to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korišćenje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da bi se </a:t>
            </a:r>
            <a:r>
              <a:rPr lang="en-US" dirty="0" err="1"/>
              <a:t>izveo</a:t>
            </a:r>
            <a:r>
              <a:rPr lang="en-US" dirty="0"/>
              <a:t> </a:t>
            </a:r>
            <a:r>
              <a:rPr lang="en-US" dirty="0" err="1"/>
              <a:t>sveobuhvatan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poređan</a:t>
            </a:r>
            <a:r>
              <a:rPr lang="en-US" dirty="0"/>
              <a:t> u </a:t>
            </a:r>
            <a:r>
              <a:rPr lang="en-US" dirty="0" err="1"/>
              <a:t>hijerarhijskoj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prioritiziran</a:t>
            </a:r>
            <a:r>
              <a:rPr lang="en-US" dirty="0"/>
              <a:t> da bi se </a:t>
            </a:r>
            <a:r>
              <a:rPr lang="en-US" dirty="0" err="1"/>
              <a:t>ukazalo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relativnu</a:t>
            </a:r>
            <a:r>
              <a:rPr lang="en-US" dirty="0"/>
              <a:t>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aspekata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40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Analiza</a:t>
            </a:r>
            <a:r>
              <a:rPr lang="en-US" b="1" dirty="0"/>
              <a:t> </a:t>
            </a:r>
            <a:r>
              <a:rPr lang="en-US" b="1" dirty="0" err="1"/>
              <a:t>osnovnog</a:t>
            </a:r>
            <a:r>
              <a:rPr lang="en-US" b="1" dirty="0"/>
              <a:t> </a:t>
            </a:r>
            <a:r>
              <a:rPr lang="en-US" b="1" dirty="0" err="1"/>
              <a:t>uzroka</a:t>
            </a:r>
            <a:r>
              <a:rPr lang="en-US" b="1" dirty="0"/>
              <a:t>/5 </a:t>
            </a:r>
            <a:r>
              <a:rPr lang="en-US" b="1" dirty="0" err="1"/>
              <a:t>Zašto</a:t>
            </a:r>
            <a:endParaRPr lang="en-US" dirty="0"/>
          </a:p>
          <a:p>
            <a:r>
              <a:rPr lang="en-US" dirty="0"/>
              <a:t>Ova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da se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razmatraju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u </a:t>
            </a:r>
            <a:r>
              <a:rPr lang="en-US" dirty="0" err="1"/>
              <a:t>fazi</a:t>
            </a:r>
            <a:r>
              <a:rPr lang="en-US" dirty="0"/>
              <a:t> „</a:t>
            </a:r>
            <a:r>
              <a:rPr lang="en-US" dirty="0" err="1"/>
              <a:t>analize</a:t>
            </a:r>
            <a:r>
              <a:rPr lang="en-US" dirty="0"/>
              <a:t>“ DMAIC </a:t>
            </a:r>
            <a:r>
              <a:rPr lang="en-US" dirty="0" err="1"/>
              <a:t>ciklusa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tehnici</a:t>
            </a:r>
            <a:r>
              <a:rPr lang="en-US" dirty="0"/>
              <a:t> 5 </a:t>
            </a:r>
            <a:r>
              <a:rPr lang="en-US" dirty="0" err="1"/>
              <a:t>Zašto</a:t>
            </a:r>
            <a:r>
              <a:rPr lang="en-US" dirty="0"/>
              <a:t>, </a:t>
            </a:r>
            <a:r>
              <a:rPr lang="en-US" dirty="0" err="1"/>
              <a:t>pitanje</a:t>
            </a:r>
            <a:r>
              <a:rPr lang="en-US" dirty="0"/>
              <a:t> „</a:t>
            </a:r>
            <a:r>
              <a:rPr lang="en-US" dirty="0" err="1"/>
              <a:t>zašto</a:t>
            </a:r>
            <a:r>
              <a:rPr lang="en-US" dirty="0"/>
              <a:t>“ 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iznova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iznova</a:t>
            </a:r>
            <a:r>
              <a:rPr lang="en-US" dirty="0"/>
              <a:t>, </a:t>
            </a:r>
            <a:r>
              <a:rPr lang="en-US" dirty="0" err="1"/>
              <a:t>konačno</a:t>
            </a:r>
            <a:r>
              <a:rPr lang="en-US" dirty="0"/>
              <a:t> </a:t>
            </a:r>
            <a:r>
              <a:rPr lang="en-US" dirty="0" err="1"/>
              <a:t>dovodeći</a:t>
            </a:r>
            <a:r>
              <a:rPr lang="en-US" dirty="0"/>
              <a:t> do </a:t>
            </a:r>
            <a:r>
              <a:rPr lang="en-US" dirty="0" err="1"/>
              <a:t>suštinskog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. </a:t>
            </a:r>
            <a:r>
              <a:rPr lang="en-US" dirty="0" err="1"/>
              <a:t>Iako</a:t>
            </a:r>
            <a:r>
              <a:rPr lang="en-US" dirty="0"/>
              <a:t> je „pet“ </a:t>
            </a:r>
            <a:r>
              <a:rPr lang="en-US" dirty="0" err="1"/>
              <a:t>pravilo</a:t>
            </a:r>
            <a:r>
              <a:rPr lang="en-US" dirty="0"/>
              <a:t>,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veći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, </a:t>
            </a:r>
            <a:r>
              <a:rPr lang="en-US" dirty="0" err="1"/>
              <a:t>koliko</a:t>
            </a:r>
            <a:r>
              <a:rPr lang="en-US" dirty="0"/>
              <a:t> god je </a:t>
            </a:r>
            <a:r>
              <a:rPr lang="en-US" dirty="0" err="1"/>
              <a:t>potrebno</a:t>
            </a:r>
            <a:r>
              <a:rPr lang="en-US" dirty="0"/>
              <a:t> da bi se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jasan</a:t>
            </a:r>
            <a:r>
              <a:rPr lang="en-US" dirty="0"/>
              <a:t> </a:t>
            </a:r>
            <a:r>
              <a:rPr lang="en-US" dirty="0" err="1"/>
              <a:t>uvid</a:t>
            </a:r>
            <a:r>
              <a:rPr lang="en-US" dirty="0"/>
              <a:t> u problem.</a:t>
            </a:r>
          </a:p>
          <a:p>
            <a:r>
              <a:rPr lang="en-US" dirty="0"/>
              <a:t>U </a:t>
            </a:r>
            <a:r>
              <a:rPr lang="en-US" dirty="0" err="1"/>
              <a:t>literaturi</a:t>
            </a:r>
            <a:r>
              <a:rPr lang="en-US" dirty="0"/>
              <a:t> je ova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poznata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“</a:t>
            </a:r>
            <a:r>
              <a:rPr lang="en-US" dirty="0" err="1"/>
              <a:t>Zašto</a:t>
            </a:r>
            <a:r>
              <a:rPr lang="en-US" dirty="0"/>
              <a:t> - </a:t>
            </a:r>
            <a:r>
              <a:rPr lang="en-US" dirty="0" err="1"/>
              <a:t>Zašto</a:t>
            </a:r>
            <a:r>
              <a:rPr lang="en-US" dirty="0"/>
              <a:t>”,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ne </a:t>
            </a:r>
            <a:r>
              <a:rPr lang="en-US" dirty="0" err="1"/>
              <a:t>ograničava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5,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, </a:t>
            </a:r>
            <a:r>
              <a:rPr lang="en-US" dirty="0" err="1"/>
              <a:t>zavino</a:t>
            </a:r>
            <a:r>
              <a:rPr lang="en-US" dirty="0"/>
              <a:t> od </a:t>
            </a:r>
            <a:r>
              <a:rPr lang="en-US" dirty="0" err="1"/>
              <a:t>analiziranog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r>
              <a:rPr lang="en-US" dirty="0" err="1"/>
              <a:t>Zašto</a:t>
            </a:r>
            <a:r>
              <a:rPr lang="en-US" dirty="0"/>
              <a:t>–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navođenjem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pitanjem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je do tog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došlo</a:t>
            </a:r>
            <a:r>
              <a:rPr lang="en-US" dirty="0"/>
              <a:t>.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identifikuju</a:t>
            </a:r>
            <a:r>
              <a:rPr lang="en-US" dirty="0"/>
              <a:t> </a:t>
            </a:r>
            <a:r>
              <a:rPr lang="en-US" dirty="0" err="1"/>
              <a:t>razlozi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nastanak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</a:t>
            </a:r>
            <a:r>
              <a:rPr lang="en-US" dirty="0" err="1"/>
              <a:t>uzima</a:t>
            </a:r>
            <a:r>
              <a:rPr lang="en-US" dirty="0"/>
              <a:t> se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redom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opet</a:t>
            </a:r>
            <a:r>
              <a:rPr lang="en-US" dirty="0"/>
              <a:t> 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razlozi</a:t>
            </a:r>
            <a:r>
              <a:rPr lang="en-US" dirty="0"/>
              <a:t> </a:t>
            </a:r>
            <a:r>
              <a:rPr lang="en-US" dirty="0" err="1"/>
              <a:t>pojavili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. </a:t>
            </a:r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se </a:t>
            </a:r>
            <a:r>
              <a:rPr lang="en-US" dirty="0" err="1"/>
              <a:t>nastavlja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od </a:t>
            </a:r>
            <a:r>
              <a:rPr lang="en-US" dirty="0" err="1"/>
              <a:t>uzroka</a:t>
            </a:r>
            <a:r>
              <a:rPr lang="en-US" dirty="0"/>
              <a:t> ne </a:t>
            </a:r>
            <a:r>
              <a:rPr lang="en-US" dirty="0" err="1"/>
              <a:t>učini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jasnim</a:t>
            </a:r>
            <a:r>
              <a:rPr lang="en-US" dirty="0"/>
              <a:t> da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otklanjaju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je </a:t>
            </a:r>
            <a:r>
              <a:rPr lang="en-US" dirty="0" err="1"/>
              <a:t>nemoguće</a:t>
            </a:r>
            <a:r>
              <a:rPr lang="en-US" dirty="0"/>
              <a:t> </a:t>
            </a:r>
            <a:r>
              <a:rPr lang="en-US" dirty="0" err="1"/>
              <a:t>generisati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„</a:t>
            </a:r>
            <a:r>
              <a:rPr lang="en-US" dirty="0" err="1"/>
              <a:t>Zašto</a:t>
            </a:r>
            <a:r>
              <a:rPr lang="en-US" dirty="0"/>
              <a:t>?“.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2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56"/>
            <a:ext cx="11157857" cy="5377543"/>
          </a:xfrm>
        </p:spPr>
        <p:txBody>
          <a:bodyPr>
            <a:normAutofit/>
          </a:bodyPr>
          <a:lstStyle/>
          <a:p>
            <a:pPr lvl="0"/>
            <a:r>
              <a:rPr lang="sr-Latn-CS" dirty="0">
                <a:solidFill>
                  <a:srgbClr val="002060"/>
                </a:solidFill>
              </a:rPr>
              <a:t>LEAN/RESURSNO ŠTEDLJIVA PROIZVODNJA – UVOD</a:t>
            </a:r>
          </a:p>
          <a:p>
            <a:pPr lvl="0"/>
            <a:r>
              <a:rPr lang="sr-Latn-RS" dirty="0">
                <a:solidFill>
                  <a:srgbClr val="002060"/>
                </a:solidFill>
              </a:rPr>
              <a:t>LEAN SINHRONIZACIJA I ISKORIŠĆENJE KAPACITETA</a:t>
            </a:r>
          </a:p>
          <a:p>
            <a:pPr lvl="0"/>
            <a:r>
              <a:rPr lang="sr-Latn-CS" dirty="0">
                <a:solidFill>
                  <a:srgbClr val="002060"/>
                </a:solidFill>
              </a:rPr>
              <a:t>KONTROLA KVALITETA U PROIZVODNJI I 6 SIGMA KONCEPT</a:t>
            </a:r>
          </a:p>
          <a:p>
            <a:pPr lvl="0"/>
            <a:r>
              <a:rPr lang="sr-Latn-RS" b="1" dirty="0">
                <a:solidFill>
                  <a:srgbClr val="002060"/>
                </a:solidFill>
              </a:rPr>
              <a:t>LEAN 6 SIGMA</a:t>
            </a:r>
          </a:p>
          <a:p>
            <a:pPr lvl="0"/>
            <a:r>
              <a:rPr lang="sr-Latn-RS" dirty="0">
                <a:solidFill>
                  <a:srgbClr val="002060"/>
                </a:solidFill>
              </a:rPr>
              <a:t>DIZAJN EKSPERIMENTA</a:t>
            </a:r>
            <a:endParaRPr lang="en-US" dirty="0">
              <a:solidFill>
                <a:srgbClr val="002060"/>
              </a:solidFill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A03-64C1-4B8A-B28C-346CD9CC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7327-30C6-40BE-9E10-24FD949D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0CABA-3875-4C3C-A7AF-E1C4525B93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9" y="451015"/>
            <a:ext cx="6241742" cy="59559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FDBC3-44D0-40FF-A932-80D744F094BF}"/>
              </a:ext>
            </a:extLst>
          </p:cNvPr>
          <p:cNvSpPr/>
          <p:nvPr/>
        </p:nvSpPr>
        <p:spPr>
          <a:xfrm>
            <a:off x="3627098" y="6308209"/>
            <a:ext cx="199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Zašto-zašto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6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Brainstorming</a:t>
            </a:r>
            <a:endParaRPr lang="en-US" dirty="0"/>
          </a:p>
          <a:p>
            <a:r>
              <a:rPr lang="en-US" dirty="0"/>
              <a:t>Brainstorming je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en-US" dirty="0"/>
              <a:t> „</a:t>
            </a:r>
            <a:r>
              <a:rPr lang="en-US" dirty="0" err="1"/>
              <a:t>poboljšanja</a:t>
            </a:r>
            <a:r>
              <a:rPr lang="en-US" dirty="0"/>
              <a:t>“ DMAIC </a:t>
            </a:r>
            <a:r>
              <a:rPr lang="en-US" dirty="0" err="1"/>
              <a:t>metodologije</a:t>
            </a:r>
            <a:r>
              <a:rPr lang="en-US" dirty="0"/>
              <a:t>. To je </a:t>
            </a:r>
            <a:r>
              <a:rPr lang="en-US" dirty="0" err="1"/>
              <a:t>neophodan</a:t>
            </a:r>
            <a:r>
              <a:rPr lang="en-US" dirty="0"/>
              <a:t> </a:t>
            </a:r>
            <a:r>
              <a:rPr lang="en-US" dirty="0" err="1"/>
              <a:t>preliminarni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počne</a:t>
            </a:r>
            <a:r>
              <a:rPr lang="en-US" dirty="0"/>
              <a:t> da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Brainstorming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dobijanje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kreativnih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da se </a:t>
            </a:r>
            <a:r>
              <a:rPr lang="en-US" dirty="0" err="1"/>
              <a:t>pristupi</a:t>
            </a:r>
            <a:r>
              <a:rPr lang="en-US" dirty="0"/>
              <a:t> </a:t>
            </a:r>
            <a:r>
              <a:rPr lang="en-US" dirty="0" err="1"/>
              <a:t>problemu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intenzivne</a:t>
            </a:r>
            <a:r>
              <a:rPr lang="en-US" dirty="0"/>
              <a:t> </a:t>
            </a:r>
            <a:r>
              <a:rPr lang="en-US" dirty="0" err="1"/>
              <a:t>grupne</a:t>
            </a:r>
            <a:r>
              <a:rPr lang="en-US" dirty="0"/>
              <a:t> </a:t>
            </a:r>
            <a:r>
              <a:rPr lang="en-US" dirty="0" err="1"/>
              <a:t>diskusije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slobodno</a:t>
            </a:r>
            <a:r>
              <a:rPr lang="en-US" dirty="0"/>
              <a:t> </a:t>
            </a:r>
            <a:r>
              <a:rPr lang="en-US" dirty="0" err="1"/>
              <a:t>odvijaju</a:t>
            </a:r>
            <a:r>
              <a:rPr lang="en-US" dirty="0"/>
              <a:t>. Facilitator,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vodeći</a:t>
            </a:r>
            <a:r>
              <a:rPr lang="en-US" dirty="0"/>
              <a:t>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u najmanju ruku </a:t>
            </a:r>
            <a:r>
              <a:rPr lang="en-US" dirty="0" err="1"/>
              <a:t>Zeleni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u Lean 6 Sigma </a:t>
            </a:r>
            <a:r>
              <a:rPr lang="en-US" dirty="0" err="1"/>
              <a:t>hijerarhiji</a:t>
            </a:r>
            <a:r>
              <a:rPr lang="en-US" dirty="0"/>
              <a:t>, </a:t>
            </a:r>
            <a:r>
              <a:rPr lang="en-US" dirty="0" err="1"/>
              <a:t>moderira</a:t>
            </a:r>
            <a:r>
              <a:rPr lang="en-US" dirty="0"/>
              <a:t> </a:t>
            </a:r>
            <a:r>
              <a:rPr lang="en-US" dirty="0" err="1"/>
              <a:t>otvorenu</a:t>
            </a:r>
            <a:r>
              <a:rPr lang="en-US" dirty="0"/>
              <a:t> </a:t>
            </a:r>
            <a:r>
              <a:rPr lang="en-US" dirty="0" err="1"/>
              <a:t>sesiju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grupom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Sistem</a:t>
            </a:r>
            <a:r>
              <a:rPr lang="en-US" b="1" dirty="0"/>
              <a:t> 5S</a:t>
            </a:r>
            <a:endParaRPr lang="en-US" dirty="0"/>
          </a:p>
          <a:p>
            <a:r>
              <a:rPr lang="en-US" dirty="0"/>
              <a:t>Ova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korene</a:t>
            </a:r>
            <a:r>
              <a:rPr lang="en-US" dirty="0"/>
              <a:t> u </a:t>
            </a:r>
            <a:r>
              <a:rPr lang="en-US" dirty="0" err="1"/>
              <a:t>japanskom</a:t>
            </a:r>
            <a:r>
              <a:rPr lang="en-US" dirty="0"/>
              <a:t> </a:t>
            </a:r>
            <a:r>
              <a:rPr lang="en-US" dirty="0" err="1"/>
              <a:t>principu</a:t>
            </a:r>
            <a:r>
              <a:rPr lang="en-US" dirty="0"/>
              <a:t> </a:t>
            </a:r>
            <a:r>
              <a:rPr lang="en-US" dirty="0" err="1"/>
              <a:t>energičnosti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uređenja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5S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sr-Latn-RS" dirty="0"/>
              <a:t>gubitaka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eliminisanje</a:t>
            </a:r>
            <a:r>
              <a:rPr lang="en-US" dirty="0"/>
              <a:t> </a:t>
            </a:r>
            <a:r>
              <a:rPr lang="en-US" dirty="0" err="1"/>
              <a:t>uskih</a:t>
            </a:r>
            <a:r>
              <a:rPr lang="en-US" dirty="0"/>
              <a:t> </a:t>
            </a:r>
            <a:r>
              <a:rPr lang="en-US" dirty="0" err="1"/>
              <a:t>grla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neefikasnih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, </a:t>
            </a:r>
            <a:r>
              <a:rPr lang="en-US" dirty="0" err="1"/>
              <a:t>opreme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. </a:t>
            </a:r>
            <a:r>
              <a:rPr lang="en-US" dirty="0" err="1"/>
              <a:t>Korišćenih</a:t>
            </a:r>
            <a:r>
              <a:rPr lang="en-US" dirty="0"/>
              <a:t> pet </a:t>
            </a:r>
            <a:r>
              <a:rPr lang="en-US" dirty="0" err="1"/>
              <a:t>koraka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Seiri</a:t>
            </a:r>
            <a:r>
              <a:rPr lang="en-US" dirty="0"/>
              <a:t> (</a:t>
            </a:r>
            <a:r>
              <a:rPr lang="en-US" dirty="0" err="1"/>
              <a:t>Sortirati</a:t>
            </a:r>
            <a:r>
              <a:rPr lang="en-US" dirty="0"/>
              <a:t>), </a:t>
            </a:r>
            <a:r>
              <a:rPr lang="en-US" dirty="0" err="1"/>
              <a:t>Seiton</a:t>
            </a:r>
            <a:r>
              <a:rPr lang="en-US" dirty="0"/>
              <a:t> (</a:t>
            </a:r>
            <a:r>
              <a:rPr lang="en-US" dirty="0" err="1"/>
              <a:t>Urediti</a:t>
            </a:r>
            <a:r>
              <a:rPr lang="en-US" dirty="0"/>
              <a:t>), </a:t>
            </a:r>
            <a:r>
              <a:rPr lang="en-US" dirty="0" err="1"/>
              <a:t>Seiso</a:t>
            </a:r>
            <a:r>
              <a:rPr lang="en-US" dirty="0"/>
              <a:t> (</a:t>
            </a:r>
            <a:r>
              <a:rPr lang="en-US" dirty="0" err="1"/>
              <a:t>Sjaj</a:t>
            </a:r>
            <a:r>
              <a:rPr lang="en-US" dirty="0"/>
              <a:t> - </a:t>
            </a:r>
            <a:r>
              <a:rPr lang="en-US" dirty="0" err="1"/>
              <a:t>čistoća</a:t>
            </a:r>
            <a:r>
              <a:rPr lang="en-US" dirty="0"/>
              <a:t>), </a:t>
            </a:r>
            <a:r>
              <a:rPr lang="en-US" dirty="0" err="1"/>
              <a:t>Seiketsu</a:t>
            </a:r>
            <a:r>
              <a:rPr lang="en-US" dirty="0"/>
              <a:t> (</a:t>
            </a:r>
            <a:r>
              <a:rPr lang="en-US" dirty="0" err="1"/>
              <a:t>Standardizacija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Shitsuke</a:t>
            </a:r>
            <a:r>
              <a:rPr lang="en-US" dirty="0"/>
              <a:t> (</a:t>
            </a:r>
            <a:r>
              <a:rPr lang="en-US" dirty="0" err="1"/>
              <a:t>Održi</a:t>
            </a:r>
            <a:r>
              <a:rPr lang="en-US" dirty="0"/>
              <a:t>).</a:t>
            </a:r>
          </a:p>
          <a:p>
            <a:r>
              <a:rPr lang="en-US" dirty="0" err="1"/>
              <a:t>Terminologija</a:t>
            </a:r>
            <a:r>
              <a:rPr lang="en-US" dirty="0"/>
              <a:t> 5-S </a:t>
            </a:r>
            <a:r>
              <a:rPr lang="en-US" dirty="0" err="1"/>
              <a:t>potiče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Japana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je </a:t>
            </a:r>
            <a:r>
              <a:rPr lang="en-US" dirty="0" err="1"/>
              <a:t>prevod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engleski</a:t>
            </a:r>
            <a:r>
              <a:rPr lang="en-US" dirty="0"/>
              <a:t> </a:t>
            </a:r>
            <a:r>
              <a:rPr lang="en-US" dirty="0" err="1"/>
              <a:t>približan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da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sledeće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 err="1"/>
              <a:t>Sortiraj</a:t>
            </a:r>
            <a:r>
              <a:rPr lang="en-US" b="1" dirty="0"/>
              <a:t> (</a:t>
            </a:r>
            <a:r>
              <a:rPr lang="en-US" b="1" dirty="0" err="1"/>
              <a:t>seiri</a:t>
            </a:r>
            <a:r>
              <a:rPr lang="en-US" b="1" dirty="0"/>
              <a:t>)</a:t>
            </a:r>
            <a:r>
              <a:rPr lang="en-US" dirty="0"/>
              <a:t>. </a:t>
            </a:r>
            <a:r>
              <a:rPr lang="en-US" dirty="0" err="1"/>
              <a:t>Eliminišite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zadržite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 err="1"/>
              <a:t>Urediti</a:t>
            </a:r>
            <a:r>
              <a:rPr lang="en-US" b="1" dirty="0"/>
              <a:t> (</a:t>
            </a:r>
            <a:r>
              <a:rPr lang="en-US" b="1" dirty="0" err="1"/>
              <a:t>seiton</a:t>
            </a:r>
            <a:r>
              <a:rPr lang="en-US" b="1" dirty="0"/>
              <a:t>).</a:t>
            </a:r>
            <a:r>
              <a:rPr lang="en-US" dirty="0"/>
              <a:t> </a:t>
            </a:r>
            <a:r>
              <a:rPr lang="en-US" dirty="0" err="1"/>
              <a:t>Postavite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se do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doći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god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err="1"/>
              <a:t>Sjaj</a:t>
            </a:r>
            <a:r>
              <a:rPr lang="en-US" b="1" dirty="0"/>
              <a:t> (</a:t>
            </a:r>
            <a:r>
              <a:rPr lang="en-US" b="1" dirty="0" err="1"/>
              <a:t>seiso</a:t>
            </a:r>
            <a:r>
              <a:rPr lang="en-US" b="1" dirty="0"/>
              <a:t>)</a:t>
            </a:r>
            <a:r>
              <a:rPr lang="en-US" dirty="0"/>
              <a:t>.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čiste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uredne</a:t>
            </a:r>
            <a:r>
              <a:rPr lang="en-US" dirty="0"/>
              <a:t>;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prljavštine</a:t>
            </a:r>
            <a:r>
              <a:rPr lang="en-US" dirty="0"/>
              <a:t> u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 err="1"/>
              <a:t>Standardizovati</a:t>
            </a:r>
            <a:r>
              <a:rPr lang="en-US" b="1" dirty="0"/>
              <a:t> (</a:t>
            </a:r>
            <a:r>
              <a:rPr lang="en-US" b="1" dirty="0" err="1"/>
              <a:t>seiketsu</a:t>
            </a:r>
            <a:r>
              <a:rPr lang="en-US" b="1" dirty="0"/>
              <a:t>).</a:t>
            </a:r>
            <a:r>
              <a:rPr lang="en-US" dirty="0"/>
              <a:t> </a:t>
            </a:r>
            <a:r>
              <a:rPr lang="en-US" dirty="0" err="1"/>
              <a:t>Održavajte</a:t>
            </a:r>
            <a:r>
              <a:rPr lang="en-US" dirty="0"/>
              <a:t> </a:t>
            </a:r>
            <a:r>
              <a:rPr lang="en-US" dirty="0" err="1"/>
              <a:t>čistoću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red – </a:t>
            </a:r>
            <a:r>
              <a:rPr lang="en-US" dirty="0" err="1"/>
              <a:t>stalna</a:t>
            </a:r>
            <a:r>
              <a:rPr lang="en-US" dirty="0"/>
              <a:t> </a:t>
            </a:r>
            <a:r>
              <a:rPr lang="en-US" dirty="0" err="1"/>
              <a:t>urednost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b="1" dirty="0" err="1"/>
              <a:t>Održavanje</a:t>
            </a:r>
            <a:r>
              <a:rPr lang="en-US" b="1" dirty="0"/>
              <a:t> (</a:t>
            </a:r>
            <a:r>
              <a:rPr lang="en-US" b="1" dirty="0" err="1"/>
              <a:t>shitsuke</a:t>
            </a:r>
            <a:r>
              <a:rPr lang="en-US" b="1" dirty="0"/>
              <a:t>). </a:t>
            </a:r>
            <a:r>
              <a:rPr lang="en-US" dirty="0" err="1"/>
              <a:t>Razvijte</a:t>
            </a:r>
            <a:r>
              <a:rPr lang="en-US" dirty="0"/>
              <a:t> </a:t>
            </a:r>
            <a:r>
              <a:rPr lang="en-US" dirty="0" err="1"/>
              <a:t>posvećenost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ponos</a:t>
            </a:r>
            <a:r>
              <a:rPr lang="en-US" dirty="0"/>
              <a:t> u </a:t>
            </a:r>
            <a:r>
              <a:rPr lang="en-US" dirty="0" err="1"/>
              <a:t>pridržavanju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42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Benchmarking</a:t>
            </a:r>
            <a:endParaRPr lang="en-US" dirty="0"/>
          </a:p>
          <a:p>
            <a:r>
              <a:rPr lang="en-US" dirty="0"/>
              <a:t>Benchmarking je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postavljeni</a:t>
            </a:r>
            <a:r>
              <a:rPr lang="en-US" dirty="0"/>
              <a:t> standard </a:t>
            </a:r>
            <a:r>
              <a:rPr lang="en-US" dirty="0" err="1"/>
              <a:t>merenja</a:t>
            </a:r>
            <a:r>
              <a:rPr lang="en-US" dirty="0"/>
              <a:t>. To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poređenje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preduzećima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stekla</a:t>
            </a:r>
            <a:r>
              <a:rPr lang="en-US" dirty="0"/>
              <a:t> </a:t>
            </a:r>
            <a:r>
              <a:rPr lang="en-US" dirty="0" err="1"/>
              <a:t>nezavisna</a:t>
            </a:r>
            <a:r>
              <a:rPr lang="en-US" dirty="0"/>
              <a:t> </a:t>
            </a:r>
            <a:r>
              <a:rPr lang="en-US" dirty="0" err="1"/>
              <a:t>procena</a:t>
            </a:r>
            <a:r>
              <a:rPr lang="en-US" dirty="0"/>
              <a:t> date </a:t>
            </a:r>
            <a:r>
              <a:rPr lang="en-US" dirty="0" err="1"/>
              <a:t>situacije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Benchmarking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uključivati</a:t>
            </a:r>
            <a:r>
              <a:rPr lang="en-US" dirty="0"/>
              <a:t> </a:t>
            </a:r>
            <a:r>
              <a:rPr lang="en-US" dirty="0" err="1"/>
              <a:t>upoređivanje</a:t>
            </a:r>
            <a:r>
              <a:rPr lang="en-US" dirty="0"/>
              <a:t> </a:t>
            </a:r>
            <a:r>
              <a:rPr lang="en-US" dirty="0" err="1"/>
              <a:t>važnih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preduzeća</a:t>
            </a:r>
            <a:r>
              <a:rPr lang="en-US" dirty="0"/>
              <a:t> (</a:t>
            </a:r>
            <a:r>
              <a:rPr lang="en-US" dirty="0" err="1"/>
              <a:t>interni</a:t>
            </a:r>
            <a:r>
              <a:rPr lang="en-US" dirty="0"/>
              <a:t> benchmarking), </a:t>
            </a:r>
            <a:r>
              <a:rPr lang="en-US" dirty="0" err="1"/>
              <a:t>upoređivanje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liderima</a:t>
            </a:r>
            <a:r>
              <a:rPr lang="en-US" dirty="0"/>
              <a:t> u </a:t>
            </a:r>
            <a:r>
              <a:rPr lang="en-US" dirty="0" err="1"/>
              <a:t>industriji</a:t>
            </a:r>
            <a:r>
              <a:rPr lang="en-US" dirty="0"/>
              <a:t> (</a:t>
            </a:r>
            <a:r>
              <a:rPr lang="en-US" dirty="0" err="1"/>
              <a:t>funkcionalni</a:t>
            </a:r>
            <a:r>
              <a:rPr lang="en-US" dirty="0"/>
              <a:t> benchmarking)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upoređivanje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 (</a:t>
            </a:r>
            <a:r>
              <a:rPr lang="en-US" dirty="0" err="1"/>
              <a:t>konkurentni</a:t>
            </a:r>
            <a:r>
              <a:rPr lang="en-US" dirty="0"/>
              <a:t> benchmarking).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Poka</a:t>
            </a:r>
            <a:r>
              <a:rPr lang="en-US" b="1" dirty="0"/>
              <a:t>-yoke (</a:t>
            </a:r>
            <a:r>
              <a:rPr lang="en-US" b="1" dirty="0" err="1"/>
              <a:t>ispravljanje</a:t>
            </a:r>
            <a:r>
              <a:rPr lang="en-US" b="1" dirty="0"/>
              <a:t> </a:t>
            </a:r>
            <a:r>
              <a:rPr lang="en-US" b="1" dirty="0" err="1"/>
              <a:t>grešaka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potiče</a:t>
            </a:r>
            <a:r>
              <a:rPr lang="en-US" dirty="0"/>
              <a:t> od </a:t>
            </a:r>
            <a:r>
              <a:rPr lang="en-US" dirty="0" err="1"/>
              <a:t>japanske</a:t>
            </a:r>
            <a:r>
              <a:rPr lang="en-US" dirty="0"/>
              <a:t> </a:t>
            </a:r>
            <a:r>
              <a:rPr lang="en-US" dirty="0" err="1"/>
              <a:t>fraze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„</a:t>
            </a:r>
            <a:r>
              <a:rPr lang="en-US" dirty="0" err="1"/>
              <a:t>izbeći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“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sprečavanje</a:t>
            </a:r>
            <a:r>
              <a:rPr lang="en-US" dirty="0"/>
              <a:t> </a:t>
            </a:r>
            <a:r>
              <a:rPr lang="en-US" dirty="0" err="1"/>
              <a:t>mogućnosti</a:t>
            </a:r>
            <a:r>
              <a:rPr lang="en-US" dirty="0"/>
              <a:t> da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grešaka</a:t>
            </a:r>
            <a:r>
              <a:rPr lang="en-US" dirty="0"/>
              <a:t>. U </a:t>
            </a:r>
            <a:r>
              <a:rPr lang="en-US" dirty="0" err="1"/>
              <a:t>poka</a:t>
            </a:r>
            <a:r>
              <a:rPr lang="en-US" dirty="0"/>
              <a:t>-yoke </a:t>
            </a:r>
            <a:r>
              <a:rPr lang="en-US" dirty="0" err="1"/>
              <a:t>tehnici</a:t>
            </a:r>
            <a:r>
              <a:rPr lang="en-US" dirty="0"/>
              <a:t>,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uočavaju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uklanjaju</a:t>
            </a:r>
            <a:r>
              <a:rPr lang="en-US" dirty="0"/>
              <a:t> </a:t>
            </a:r>
            <a:r>
              <a:rPr lang="en-US" dirty="0" err="1"/>
              <a:t>neefikasnosti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Mapiranje</a:t>
            </a:r>
            <a:r>
              <a:rPr lang="en-US" b="1" dirty="0"/>
              <a:t> </a:t>
            </a:r>
            <a:r>
              <a:rPr lang="en-US" b="1" dirty="0" err="1"/>
              <a:t>toka</a:t>
            </a:r>
            <a:r>
              <a:rPr lang="en-US" b="1" dirty="0"/>
              <a:t> </a:t>
            </a:r>
            <a:r>
              <a:rPr lang="en-US" b="1" dirty="0" err="1"/>
              <a:t>vrednosti</a:t>
            </a:r>
            <a:endParaRPr lang="en-US" dirty="0"/>
          </a:p>
          <a:p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mapiranja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trenutni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dizajniranje</a:t>
            </a:r>
            <a:r>
              <a:rPr lang="en-US" dirty="0"/>
              <a:t> </a:t>
            </a:r>
            <a:r>
              <a:rPr lang="en-US" dirty="0" err="1"/>
              <a:t>budućeg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. </a:t>
            </a:r>
            <a:r>
              <a:rPr lang="en-US" dirty="0" err="1"/>
              <a:t>Cilj</a:t>
            </a:r>
            <a:r>
              <a:rPr lang="en-US" dirty="0"/>
              <a:t> je </a:t>
            </a: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neefikasnosti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stvaranja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ekonomičnijih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.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identifikuje</a:t>
            </a:r>
            <a:r>
              <a:rPr lang="en-US" dirty="0"/>
              <a:t> </a:t>
            </a:r>
            <a:r>
              <a:rPr lang="en-US" dirty="0" err="1"/>
              <a:t>sedam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tri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uklanjanja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8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32C-805A-4722-96B7-1452CB81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7E111-859E-41A8-9DE6-EE27CC868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Koncept Lean 6 Sigma</a:t>
            </a:r>
            <a:r>
              <a:rPr lang="en-US" sz="2400" dirty="0"/>
              <a:t>, pored </a:t>
            </a:r>
            <a:r>
              <a:rPr lang="en-US" sz="2400" dirty="0" err="1"/>
              <a:t>primene</a:t>
            </a:r>
            <a:r>
              <a:rPr lang="en-US" sz="2400" dirty="0"/>
              <a:t> u </a:t>
            </a:r>
            <a:r>
              <a:rPr lang="en-US" sz="2400" dirty="0" err="1"/>
              <a:t>identifikaciji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uklanjanju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sr-Latn-RS" sz="2400" dirty="0"/>
              <a:t> </a:t>
            </a:r>
            <a:r>
              <a:rPr lang="en-US" sz="2400" dirty="0" err="1"/>
              <a:t>identifikovanih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postoje</a:t>
            </a:r>
            <a:r>
              <a:rPr lang="sr-Latn-RS" sz="2400" dirty="0"/>
              <a:t>ćih proizvoda i procesa, posebno je značajno i neophodno integrisati sa fazama razvoja novog proizvoda/usluge.</a:t>
            </a:r>
          </a:p>
          <a:p>
            <a:r>
              <a:rPr lang="sr-Latn-RS" sz="2400" dirty="0"/>
              <a:t>Nakon inicijalne faze – </a:t>
            </a:r>
            <a:r>
              <a:rPr lang="sr-Latn-RS" sz="2400" b="1" dirty="0"/>
              <a:t>generisanja koncepta novog proizvoda/usluge</a:t>
            </a:r>
            <a:r>
              <a:rPr lang="sr-Latn-RS" sz="2400" dirty="0"/>
              <a:t>, gde kreativnost i inventivnost dolazi do izražaja, sledi  faza </a:t>
            </a:r>
            <a:r>
              <a:rPr lang="sr-Latn-RS" sz="2400" b="1" dirty="0"/>
              <a:t>evaluacije koncepta</a:t>
            </a:r>
            <a:r>
              <a:rPr lang="sr-Latn-RS" sz="2400" dirty="0"/>
              <a:t>, gde se od više polaznih poslovnih ideja vrši selekcija najadekvatnijih.</a:t>
            </a:r>
          </a:p>
          <a:p>
            <a:r>
              <a:rPr lang="sr-Latn-RS" sz="2400" dirty="0"/>
              <a:t>Potom sledi faza </a:t>
            </a:r>
            <a:r>
              <a:rPr lang="sr-Latn-RS" sz="2400" b="1" dirty="0"/>
              <a:t>preliminarnog dizajna </a:t>
            </a:r>
            <a:r>
              <a:rPr lang="sr-Latn-RS" sz="2400" dirty="0"/>
              <a:t>– u okviru koje se generišu neophodni planovi i tehnička dokumentacija za izradu budućih proizvoda. </a:t>
            </a:r>
          </a:p>
          <a:p>
            <a:r>
              <a:rPr lang="sr-Latn-RS" sz="2400" dirty="0"/>
              <a:t>Kao finalna provera definisanog koncepta novog proizvoda sledi faza </a:t>
            </a:r>
            <a:r>
              <a:rPr lang="sr-Latn-RS" sz="2400" b="1" dirty="0"/>
              <a:t>evaluacije i poboljšanja dizajna </a:t>
            </a:r>
            <a:r>
              <a:rPr lang="sr-Latn-RS" sz="2400" dirty="0"/>
              <a:t>i na kraju faza </a:t>
            </a:r>
            <a:r>
              <a:rPr lang="sr-Latn-RS" sz="2400" b="1" dirty="0"/>
              <a:t>izrade prototipa budućeg proizvoda</a:t>
            </a:r>
            <a:r>
              <a:rPr lang="sr-Latn-RS" sz="2400" dirty="0"/>
              <a:t>.</a:t>
            </a: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CF02AB6-EA17-47F4-A89E-7216CBC1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366" y="5519057"/>
            <a:ext cx="146274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DBDEAC-6CF2-43BF-B8B6-E50224615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1367" y="5519057"/>
          <a:ext cx="8622168" cy="792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Visio" r:id="rId3" imgW="7557040" imgH="699009" progId="Visio.Drawing.11">
                  <p:embed/>
                </p:oleObj>
              </mc:Choice>
              <mc:Fallback>
                <p:oleObj name="Visio" r:id="rId3" imgW="7557040" imgH="699009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DBDEAC-6CF2-43BF-B8B6-E50224615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367" y="5519057"/>
                        <a:ext cx="8622168" cy="7928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087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27F4-9D90-4916-BEAC-17DC5434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F2BC-B94B-4C7A-B119-0EB16177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Glas kupaca je od značaja kod prve faze – </a:t>
            </a:r>
            <a:r>
              <a:rPr lang="sr-Latn-RS" b="1" dirty="0"/>
              <a:t>Generisanja koncepta</a:t>
            </a:r>
            <a:r>
              <a:rPr lang="sr-Latn-RS" dirty="0"/>
              <a:t>.Potom u fazi </a:t>
            </a:r>
            <a:r>
              <a:rPr lang="sr-Latn-RS" b="1" dirty="0"/>
              <a:t>Evaluacije i poboljšanja dizajna</a:t>
            </a:r>
            <a:r>
              <a:rPr lang="sr-Latn-RS" dirty="0"/>
              <a:t> je pravo mesto za primenu metoda integracije zahteva kvaliteta od strane korisnika i tehnika razvoja novih proizvoda.</a:t>
            </a:r>
          </a:p>
          <a:p>
            <a:r>
              <a:rPr lang="sr-Latn-CS" dirty="0"/>
              <a:t>U ove svrhe je razvijen veliki broj metodologija koje se mogu primeniti kako bi se preliminarni dizajn poboljšao. </a:t>
            </a:r>
          </a:p>
          <a:p>
            <a:r>
              <a:rPr lang="sr-Latn-CS" dirty="0"/>
              <a:t>Jedna od najpopularnijih metoda je tehnika LEAN 6 SIGMA </a:t>
            </a:r>
            <a:r>
              <a:rPr lang="sr-Latn-CS" b="1" dirty="0"/>
              <a:t>Quality Function Deployment (QFD)</a:t>
            </a:r>
            <a:r>
              <a:rPr lang="sr-Latn-CS" dirty="0"/>
              <a:t>, koja je razvijena u japanu u Mitsubishi’s Kobe brodogradilištu a potom je široko primenjena u Toyata kompaniji. </a:t>
            </a:r>
          </a:p>
          <a:p>
            <a:r>
              <a:rPr lang="sr-Latn-CS" dirty="0"/>
              <a:t>Ova metoda pokušava da uveća sigurnost proizvođača da će finalni dizajn proizvoda zaista odgovarati potrebama kupaca ali i da je, sa druge strane, u skladu sa proizvodnim potencijalima PPS-a (</a:t>
            </a:r>
            <a:r>
              <a:rPr lang="sr-Latn-CS" b="1" dirty="0"/>
              <a:t>DFM</a:t>
            </a:r>
            <a:r>
              <a:rPr lang="sr-Latn-CS" dirty="0"/>
              <a:t>). </a:t>
            </a:r>
          </a:p>
          <a:p>
            <a:r>
              <a:rPr lang="sr-Latn-CS" dirty="0"/>
              <a:t>Sama tehnika uključuje selekciju potreba i želja kupaca i na koji način se ove želje mogu postići.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5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AED3-0629-484D-9423-CA40C671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E6C8-55C3-4307-A8E9-9430A6595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QFD tehnika je u literature prisutna i sa nazivom “</a:t>
            </a:r>
            <a:r>
              <a:rPr lang="sr-Latn-CS" b="1" dirty="0"/>
              <a:t>kuće kvaliteta</a:t>
            </a:r>
            <a:r>
              <a:rPr lang="sr-Latn-CS" dirty="0"/>
              <a:t>” zbog samog oblika matrice koja se primenjuje kao osnovni alat metode.</a:t>
            </a:r>
          </a:p>
          <a:p>
            <a:r>
              <a:rPr lang="sr-Latn-CS" dirty="0"/>
              <a:t>Takođe, poznata je i pod nazivom “</a:t>
            </a:r>
            <a:r>
              <a:rPr lang="sr-Latn-CS" b="1" dirty="0"/>
              <a:t>glas kupaca</a:t>
            </a:r>
            <a:r>
              <a:rPr lang="sr-Latn-CS" dirty="0"/>
              <a:t>” zbog svoje osnovne uloge, te se pod tim nazivom javlja u alatima Lean 6 sigma.</a:t>
            </a:r>
          </a:p>
          <a:p>
            <a:r>
              <a:rPr lang="sr-Latn-CS" dirty="0"/>
              <a:t>Na sledećoj slici predstavljen je oblik matrice koja se primenjuje za evaluaciju dizajna u okviru QFD metode. Na ovoj slici je predstavljen web site kao finalni proizvod. </a:t>
            </a:r>
          </a:p>
          <a:p>
            <a:r>
              <a:rPr lang="sr-Latn-CS" i="1" dirty="0"/>
              <a:t>Više podataka o samoj metodi može se naći u knjizi QFD – Step by Step, autora John Terninko</a:t>
            </a:r>
            <a:r>
              <a:rPr lang="sr-Latn-C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1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65C288-DA13-4EBC-8795-8D1137518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52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193F9C-F116-4586-91DA-B948BD33F1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199" y="402092"/>
          <a:ext cx="6019801" cy="60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Visio" r:id="rId3" imgW="4448290" imgH="4448235" progId="Visio.Drawing.11">
                  <p:embed/>
                </p:oleObj>
              </mc:Choice>
              <mc:Fallback>
                <p:oleObj name="Visio" r:id="rId3" imgW="4448290" imgH="4448235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193F9C-F116-4586-91DA-B948BD33F1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402092"/>
                        <a:ext cx="6019801" cy="60198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864B7D7-547C-4DCF-896E-3A878F3AB54D}"/>
              </a:ext>
            </a:extLst>
          </p:cNvPr>
          <p:cNvSpPr/>
          <p:nvPr/>
        </p:nvSpPr>
        <p:spPr>
          <a:xfrm>
            <a:off x="4454803" y="6408678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“Kuća kvaliteta” osnovini alat QFD tehnike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37EF4-003A-42DC-B431-E9A7FC01F2F4}"/>
              </a:ext>
            </a:extLst>
          </p:cNvPr>
          <p:cNvSpPr txBox="1"/>
          <p:nvPr/>
        </p:nvSpPr>
        <p:spPr>
          <a:xfrm>
            <a:off x="3067225" y="5405437"/>
            <a:ext cx="320953" cy="246221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sr-Latn-RS" sz="1000" dirty="0"/>
              <a:t>94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2885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Alati</a:t>
            </a:r>
            <a:r>
              <a:rPr lang="en-US" b="1" dirty="0"/>
              <a:t> Lean 6 sigma </a:t>
            </a:r>
            <a:endParaRPr lang="en-US" dirty="0"/>
          </a:p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Lean 6 sigma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tabl</a:t>
            </a:r>
            <a:r>
              <a:rPr lang="sr-Latn-RS" dirty="0"/>
              <a:t>a</a:t>
            </a:r>
            <a:endParaRPr lang="en-US" dirty="0"/>
          </a:p>
          <a:p>
            <a:pPr lvl="1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sr-Latn-RS" dirty="0"/>
              <a:t> (Išikava)</a:t>
            </a:r>
            <a:endParaRPr lang="en-US" dirty="0"/>
          </a:p>
          <a:p>
            <a:pPr lvl="1"/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toka</a:t>
            </a:r>
            <a:endParaRPr lang="en-US" dirty="0"/>
          </a:p>
          <a:p>
            <a:pPr lvl="1"/>
            <a:r>
              <a:rPr lang="en-US" dirty="0"/>
              <a:t>Pareto </a:t>
            </a:r>
            <a:r>
              <a:rPr lang="en-US" dirty="0" err="1"/>
              <a:t>grafikon</a:t>
            </a:r>
            <a:endParaRPr lang="en-US" dirty="0"/>
          </a:p>
          <a:p>
            <a:pPr lvl="1"/>
            <a:r>
              <a:rPr lang="en-US" dirty="0"/>
              <a:t>Histogram</a:t>
            </a:r>
          </a:p>
          <a:p>
            <a:pPr lvl="1"/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rasejanja</a:t>
            </a:r>
            <a:endParaRPr lang="en-US" dirty="0"/>
          </a:p>
          <a:p>
            <a:pPr lvl="1"/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karte</a:t>
            </a:r>
            <a:endParaRPr lang="en-US" dirty="0"/>
          </a:p>
          <a:p>
            <a:r>
              <a:rPr lang="sr-Latn-RS" dirty="0"/>
              <a:t>Većina navedenih alata biće predstavljena kroz primere, tokom vežbi.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3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Latn-RS" b="1" dirty="0">
                <a:solidFill>
                  <a:srgbClr val="002060"/>
                </a:solidFill>
              </a:rPr>
              <a:t>LEAN 6 SIGMA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LEAN smanjuje gubitke dok 6 sigma smanjuje varijacuje u procesu. </a:t>
            </a:r>
          </a:p>
          <a:p>
            <a:r>
              <a:rPr lang="sr-Latn-RS" dirty="0"/>
              <a:t>Uspešnom primenom LEAN – Kaizen metodologije, kroz napred opisane timove</a:t>
            </a:r>
            <a:r>
              <a:rPr lang="en-US" dirty="0"/>
              <a:t> (za </a:t>
            </a:r>
            <a:r>
              <a:rPr lang="en-US" dirty="0" err="1"/>
              <a:t>Gembu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Kaizen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unapre</a:t>
            </a:r>
            <a:r>
              <a:rPr lang="sr-Latn-RS" dirty="0"/>
              <a:t>đenja), gubi se osećaj o položaju i funkciji i svi zaposleni preuzimaju odgovornost za unapređenje proizvdnje, svako shodno svojim mogućnostima. </a:t>
            </a:r>
            <a:endParaRPr lang="en-US" dirty="0"/>
          </a:p>
          <a:p>
            <a:r>
              <a:rPr lang="en-US" dirty="0"/>
              <a:t>Sa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sr-Latn-RS" dirty="0"/>
              <a:t>, metoda</a:t>
            </a:r>
            <a:r>
              <a:rPr lang="en-US" dirty="0"/>
              <a:t> 6 sigma</a:t>
            </a:r>
            <a:r>
              <a:rPr lang="sr-Latn-RS" dirty="0"/>
              <a:t> se bazira na već predstavljenom DMAIC konceptu. </a:t>
            </a:r>
          </a:p>
          <a:p>
            <a:r>
              <a:rPr lang="en-US" dirty="0"/>
              <a:t>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sr-Latn-RS" dirty="0"/>
              <a:t> </a:t>
            </a:r>
            <a:r>
              <a:rPr lang="sr-Latn-RS" b="1" dirty="0"/>
              <a:t>sistem postaje važniji od pojedinaca</a:t>
            </a:r>
            <a:r>
              <a:rPr lang="sr-Latn-RS" dirty="0"/>
              <a:t>. </a:t>
            </a:r>
            <a:endParaRPr lang="sr-Latn-CS" dirty="0"/>
          </a:p>
          <a:p>
            <a:pPr>
              <a:buFontTx/>
              <a:buChar char="-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71188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F69F-EF42-42AB-94D4-9051F67B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09FE-EA22-45B5-9F23-A7FE54103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DEBCA8-AD44-47A2-872C-B892649D4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145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68">
            <a:extLst>
              <a:ext uri="{FF2B5EF4-FFF2-40B4-BE49-F238E27FC236}">
                <a16:creationId xmlns:a16="http://schemas.microsoft.com/office/drawing/2014/main" id="{A19F6B17-3B4B-4871-9410-2F2195ED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2450"/>
            <a:ext cx="594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B60E33C-3AD6-4BD9-8CF8-95CCB04FF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553" y="5557837"/>
            <a:ext cx="3472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Išikava dijagram (Dijagram uzrok – posledica)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BBB6A-35BA-45BC-BC62-F0925F55FD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74406" y="136951"/>
            <a:ext cx="3179445" cy="6358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320BCF-B63C-4C83-8F08-9A20AFA45147}"/>
              </a:ext>
            </a:extLst>
          </p:cNvPr>
          <p:cNvSpPr/>
          <p:nvPr/>
        </p:nvSpPr>
        <p:spPr>
          <a:xfrm>
            <a:off x="8634014" y="637409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Kreirana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toka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75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studente/rad na predavanju-vežbama: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Studenti rade u već formiranim grupe od maksimalno po tri člana: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Za odabrani proizvod ili proces kreirati mapu toka procesa. Za hipotetički problem koji se može javiti u ekspolataciji proizvoda i/ili realizaciji usluge, kreirati dijagram uzrok-posledica (Išikava). Za identifikovane uzroke pojave eventualnog problema, kreirati Pareto dijagram. Na navedeni hipotetički problem primentiti alat Zašto-Zašto</a:t>
            </a:r>
            <a:r>
              <a:rPr lang="sr-Latn-RS">
                <a:solidFill>
                  <a:srgbClr val="00B0F0"/>
                </a:solidFill>
              </a:rPr>
              <a:t>. </a:t>
            </a:r>
            <a:endParaRPr lang="sr-Latn-R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F79D-D38A-4D99-9616-1C8DC139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9A00-15C5-41F6-BBD9-B1F80475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opisano</a:t>
            </a:r>
            <a:r>
              <a:rPr lang="en-US" dirty="0"/>
              <a:t> u </a:t>
            </a:r>
            <a:r>
              <a:rPr lang="en-US" dirty="0" err="1"/>
              <a:t>prethodnom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, Lean se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sr-Latn-RS" dirty="0"/>
              <a:t>gubitaka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maksimiziranje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identifikovanjem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eliminacijom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dodaju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racionalizaciju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kvarova</a:t>
            </a:r>
            <a:r>
              <a:rPr lang="en-US" dirty="0"/>
              <a:t>,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optimizaciju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isporučila</a:t>
            </a:r>
            <a:r>
              <a:rPr lang="en-US" dirty="0"/>
              <a:t> </a:t>
            </a:r>
            <a:r>
              <a:rPr lang="en-US" dirty="0" err="1"/>
              <a:t>veća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sr-Latn-RS" dirty="0"/>
              <a:t>troškove</a:t>
            </a:r>
            <a:r>
              <a:rPr lang="en-US" dirty="0"/>
              <a:t>.</a:t>
            </a:r>
          </a:p>
          <a:p>
            <a:r>
              <a:rPr lang="en-US" dirty="0"/>
              <a:t>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Six Sigma je </a:t>
            </a:r>
            <a:r>
              <a:rPr lang="en-US" dirty="0" err="1"/>
              <a:t>statistički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varijacija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sr-Latn-RS" dirty="0"/>
              <a:t> procesa,</a:t>
            </a:r>
            <a:r>
              <a:rPr lang="en-US" dirty="0"/>
              <a:t> </a:t>
            </a:r>
            <a:r>
              <a:rPr lang="sr-Latn-RS" dirty="0"/>
              <a:t>upotrebom tehnika i alata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zasnovanih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.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, </a:t>
            </a:r>
            <a:r>
              <a:rPr lang="en-US" dirty="0" err="1"/>
              <a:t>merenje</a:t>
            </a:r>
            <a:r>
              <a:rPr lang="en-US" dirty="0"/>
              <a:t>, </a:t>
            </a:r>
            <a:r>
              <a:rPr lang="en-US" dirty="0" err="1"/>
              <a:t>analizu</a:t>
            </a:r>
            <a:r>
              <a:rPr lang="en-US" dirty="0"/>
              <a:t>,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dosledni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predvidljivi</a:t>
            </a:r>
            <a:r>
              <a:rPr lang="en-US" dirty="0"/>
              <a:t> </a:t>
            </a:r>
            <a:r>
              <a:rPr lang="en-US" dirty="0" err="1"/>
              <a:t>rezultati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5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02772" cy="4424255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Sa ciljem da žele da naglase zajedničke elemente različitih pristupa poboljšanju poslovanja, brojne savremene organizacije kombinuju dva ili više pristupa kako bi formirali hibride koji pokušavaju da kombinuju svoje najbolje karakteristike. </a:t>
            </a:r>
          </a:p>
          <a:p>
            <a:r>
              <a:rPr lang="en-US" dirty="0" err="1"/>
              <a:t>Najpoznatiji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je Lean Sigma (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Lean Six Sigma </a:t>
            </a:r>
            <a:r>
              <a:rPr lang="en-US" dirty="0" err="1"/>
              <a:t>ili</a:t>
            </a:r>
            <a:r>
              <a:rPr lang="en-US" dirty="0"/>
              <a:t> Six Sigma Lean). </a:t>
            </a:r>
            <a:endParaRPr lang="sr-Latn-RS" dirty="0"/>
          </a:p>
          <a:p>
            <a:r>
              <a:rPr lang="en-US" dirty="0"/>
              <a:t>Kao </a:t>
            </a:r>
            <a:r>
              <a:rPr lang="en-US" dirty="0" err="1"/>
              <a:t>što</a:t>
            </a:r>
            <a:r>
              <a:rPr lang="en-US" dirty="0"/>
              <a:t> mu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, Lean Six Sigma je </a:t>
            </a:r>
            <a:r>
              <a:rPr lang="en-US" dirty="0" err="1"/>
              <a:t>kombinacija</a:t>
            </a:r>
            <a:r>
              <a:rPr lang="en-US" dirty="0"/>
              <a:t> Lean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Six Sigma </a:t>
            </a:r>
            <a:r>
              <a:rPr lang="en-US" dirty="0" err="1"/>
              <a:t>koncepata</a:t>
            </a:r>
            <a:r>
              <a:rPr lang="en-US" dirty="0"/>
              <a:t>. </a:t>
            </a:r>
            <a:r>
              <a:rPr lang="en-US" dirty="0" err="1"/>
              <a:t>Ov</a:t>
            </a:r>
            <a:r>
              <a:rPr lang="sr-Latn-RS" dirty="0"/>
              <a:t>aj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se </a:t>
            </a:r>
            <a:r>
              <a:rPr lang="en-US" dirty="0" err="1"/>
              <a:t>gradi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iskustvu</a:t>
            </a:r>
            <a:r>
              <a:rPr lang="en-US" dirty="0"/>
              <a:t>, </a:t>
            </a:r>
            <a:r>
              <a:rPr lang="en-US" dirty="0" err="1"/>
              <a:t>metodama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alatima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proizašli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decenija</a:t>
            </a:r>
            <a:r>
              <a:rPr lang="en-US" dirty="0"/>
              <a:t> </a:t>
            </a:r>
            <a:r>
              <a:rPr lang="en-US" dirty="0" err="1"/>
              <a:t>operativnog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en-US" dirty="0"/>
              <a:t> </a:t>
            </a:r>
            <a:r>
              <a:rPr lang="en-US" dirty="0" err="1"/>
              <a:t>koristeći</a:t>
            </a:r>
            <a:r>
              <a:rPr lang="en-US" dirty="0"/>
              <a:t> </a:t>
            </a:r>
            <a:r>
              <a:rPr lang="en-US" dirty="0" err="1"/>
              <a:t>odvojeno</a:t>
            </a:r>
            <a:r>
              <a:rPr lang="en-US" dirty="0"/>
              <a:t> Lean </a:t>
            </a:r>
            <a:r>
              <a:rPr lang="en-US" dirty="0" err="1"/>
              <a:t>i</a:t>
            </a:r>
            <a:r>
              <a:rPr lang="en-US" dirty="0"/>
              <a:t> Six Sigma </a:t>
            </a:r>
            <a:r>
              <a:rPr lang="en-US" dirty="0" err="1"/>
              <a:t>pristup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Lean Sigma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sr-Latn-RS" dirty="0"/>
              <a:t>gubitaka</a:t>
            </a:r>
            <a:r>
              <a:rPr lang="en-US" dirty="0"/>
              <a:t>, </a:t>
            </a:r>
            <a:r>
              <a:rPr lang="sr-Latn-RS" dirty="0"/>
              <a:t>ubrzanje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sr-Latn-RS" dirty="0"/>
              <a:t>na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sr-Latn-RS" dirty="0"/>
              <a:t> materijala</a:t>
            </a:r>
            <a:r>
              <a:rPr lang="en-US" dirty="0"/>
              <a:t> </a:t>
            </a:r>
            <a:r>
              <a:rPr lang="sr-Latn-RS" dirty="0"/>
              <a:t>kroz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Lean-a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strogost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varijacija</a:t>
            </a:r>
            <a:r>
              <a:rPr lang="en-US" dirty="0"/>
              <a:t> Six Sigma </a:t>
            </a:r>
            <a:r>
              <a:rPr lang="en-US" dirty="0" err="1"/>
              <a:t>zasnovane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. </a:t>
            </a:r>
          </a:p>
          <a:p>
            <a:r>
              <a:rPr lang="en-US" dirty="0" err="1"/>
              <a:t>Prema</a:t>
            </a:r>
            <a:r>
              <a:rPr lang="en-US" dirty="0"/>
              <a:t> tome, Lean Six Sigma je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moćne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: Lean </a:t>
            </a:r>
            <a:r>
              <a:rPr lang="en-US" dirty="0" err="1"/>
              <a:t>i</a:t>
            </a:r>
            <a:r>
              <a:rPr lang="en-US" dirty="0"/>
              <a:t> Six Sigma.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1020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Kombinovanjem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metodologije</a:t>
            </a:r>
            <a:r>
              <a:rPr lang="en-US" dirty="0"/>
              <a:t>, Lean Six Sigma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sveobuhvatan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primeniti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industriju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. </a:t>
            </a:r>
            <a:r>
              <a:rPr lang="en-US" dirty="0" err="1"/>
              <a:t>Široko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proizvodnji</a:t>
            </a:r>
            <a:r>
              <a:rPr lang="en-US" dirty="0"/>
              <a:t>, </a:t>
            </a:r>
            <a:r>
              <a:rPr lang="en-US" dirty="0" err="1"/>
              <a:t>zdravstvu</a:t>
            </a:r>
            <a:r>
              <a:rPr lang="en-US" dirty="0"/>
              <a:t>, </a:t>
            </a:r>
            <a:r>
              <a:rPr lang="en-US" dirty="0" err="1"/>
              <a:t>finansijama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uslužnim</a:t>
            </a:r>
            <a:r>
              <a:rPr lang="en-US" dirty="0"/>
              <a:t> </a:t>
            </a:r>
            <a:r>
              <a:rPr lang="en-US" dirty="0" err="1"/>
              <a:t>industrijama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,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</a:t>
            </a:r>
          </a:p>
          <a:p>
            <a:r>
              <a:rPr lang="en-US" dirty="0" err="1"/>
              <a:t>Prema</a:t>
            </a:r>
            <a:r>
              <a:rPr lang="en-US" dirty="0"/>
              <a:t> tome Lean Six Sigma </a:t>
            </a:r>
            <a:r>
              <a:rPr lang="en-US" dirty="0" err="1"/>
              <a:t>i</a:t>
            </a:r>
            <a:r>
              <a:rPr lang="en-US" dirty="0"/>
              <a:t> Six Sigma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reše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naprave</a:t>
            </a:r>
            <a:r>
              <a:rPr lang="en-US" dirty="0"/>
              <a:t>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u </a:t>
            </a:r>
            <a:r>
              <a:rPr lang="en-US" dirty="0" err="1"/>
              <a:t>kvalitetu</a:t>
            </a:r>
            <a:r>
              <a:rPr lang="en-US" dirty="0"/>
              <a:t>,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korišćenju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analizirajući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funkcionišu</a:t>
            </a:r>
            <a:r>
              <a:rPr lang="en-US" dirty="0"/>
              <a:t>. Ob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DMAIC </a:t>
            </a:r>
            <a:r>
              <a:rPr lang="en-US" dirty="0" err="1"/>
              <a:t>metod</a:t>
            </a:r>
            <a:r>
              <a:rPr lang="en-US" dirty="0"/>
              <a:t>. </a:t>
            </a:r>
            <a:r>
              <a:rPr lang="en-US" dirty="0" err="1"/>
              <a:t>Obe</a:t>
            </a:r>
            <a:r>
              <a:rPr lang="en-US" dirty="0"/>
              <a:t> se </a:t>
            </a:r>
            <a:r>
              <a:rPr lang="en-US" dirty="0" err="1"/>
              <a:t>zasnivaju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stvaranju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4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Termini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postali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stručnjacima</a:t>
            </a:r>
            <a:r>
              <a:rPr lang="en-US" dirty="0"/>
              <a:t> Lean Six Sigma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označavaju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stručnosti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Master Black Belt, Black Belt </a:t>
            </a:r>
            <a:r>
              <a:rPr lang="en-US" dirty="0" err="1"/>
              <a:t>i</a:t>
            </a:r>
            <a:r>
              <a:rPr lang="en-US" dirty="0"/>
              <a:t> Green Belt. </a:t>
            </a:r>
            <a:endParaRPr lang="sr-Latn-RS" dirty="0"/>
          </a:p>
          <a:p>
            <a:r>
              <a:rPr lang="en-US" b="1" dirty="0" err="1"/>
              <a:t>Majstori</a:t>
            </a:r>
            <a:r>
              <a:rPr lang="en-US" b="1" dirty="0"/>
              <a:t> </a:t>
            </a:r>
            <a:r>
              <a:rPr lang="en-US" b="1" dirty="0" err="1"/>
              <a:t>crnih</a:t>
            </a:r>
            <a:r>
              <a:rPr lang="en-US" b="1" dirty="0"/>
              <a:t> </a:t>
            </a:r>
            <a:r>
              <a:rPr lang="en-US" b="1" dirty="0" err="1"/>
              <a:t>pojaseva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stručnjaci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korišćenje</a:t>
            </a:r>
            <a:r>
              <a:rPr lang="en-US" dirty="0"/>
              <a:t> Six Sigma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implementirati</a:t>
            </a:r>
            <a:r>
              <a:rPr lang="en-US" dirty="0"/>
              <a:t>. Pre </a:t>
            </a:r>
            <a:r>
              <a:rPr lang="en-US" dirty="0" err="1"/>
              <a:t>svega</a:t>
            </a:r>
            <a:r>
              <a:rPr lang="en-US" dirty="0"/>
              <a:t>, </a:t>
            </a:r>
            <a:r>
              <a:rPr lang="en-US" dirty="0" err="1"/>
              <a:t>majstori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se vide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nastavnici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da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, </a:t>
            </a:r>
            <a:r>
              <a:rPr lang="en-US" dirty="0" err="1"/>
              <a:t>vec</a:t>
            </a:r>
            <a:r>
              <a:rPr lang="en-US" dirty="0"/>
              <a:t>́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treniraju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mentorišu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bliži</a:t>
            </a:r>
            <a:r>
              <a:rPr lang="en-US" dirty="0"/>
              <a:t> </a:t>
            </a:r>
            <a:r>
              <a:rPr lang="en-US" dirty="0" err="1"/>
              <a:t>svakodnevnim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 Od </a:t>
            </a:r>
            <a:r>
              <a:rPr lang="en-US" dirty="0" err="1"/>
              <a:t>njih</a:t>
            </a:r>
            <a:r>
              <a:rPr lang="en-US" dirty="0"/>
              <a:t> se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kvantitativne</a:t>
            </a:r>
            <a:r>
              <a:rPr lang="en-US" dirty="0"/>
              <a:t> </a:t>
            </a:r>
            <a:r>
              <a:rPr lang="en-US" dirty="0" err="1"/>
              <a:t>analitičke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tehnikama</a:t>
            </a:r>
            <a:r>
              <a:rPr lang="en-US" dirty="0"/>
              <a:t> Six Sigma, da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adekvatno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Lean </a:t>
            </a:r>
            <a:r>
              <a:rPr lang="en-US" dirty="0" err="1"/>
              <a:t>koncepta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međuljudske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podučavanje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mentorstvo</a:t>
            </a:r>
            <a:r>
              <a:rPr lang="en-US" dirty="0"/>
              <a:t>.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, </a:t>
            </a:r>
            <a:r>
              <a:rPr lang="en-US" dirty="0" err="1"/>
              <a:t>očekuje</a:t>
            </a:r>
            <a:r>
              <a:rPr lang="en-US" dirty="0"/>
              <a:t> se da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majstori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763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Majstor</a:t>
            </a:r>
            <a:r>
              <a:rPr lang="en-US" b="1" i="1" dirty="0"/>
              <a:t> </a:t>
            </a:r>
            <a:r>
              <a:rPr lang="en-US" b="1" i="1" dirty="0" err="1"/>
              <a:t>crnog</a:t>
            </a:r>
            <a:r>
              <a:rPr lang="en-US" b="1" i="1" dirty="0"/>
              <a:t> </a:t>
            </a:r>
            <a:r>
              <a:rPr lang="en-US" b="1" i="1" dirty="0" err="1"/>
              <a:t>pojasa</a:t>
            </a:r>
            <a:r>
              <a:rPr lang="en-US" b="1" i="1" dirty="0"/>
              <a:t> (Master black belt)</a:t>
            </a:r>
            <a:endParaRPr lang="en-US" sz="2000" dirty="0"/>
          </a:p>
          <a:p>
            <a:r>
              <a:rPr lang="en-US" dirty="0"/>
              <a:t>Da bi </a:t>
            </a:r>
            <a:r>
              <a:rPr lang="en-US" dirty="0" err="1"/>
              <a:t>dostigao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, </a:t>
            </a:r>
            <a:r>
              <a:rPr lang="en-US" dirty="0" err="1"/>
              <a:t>kandidat</a:t>
            </a:r>
            <a:r>
              <a:rPr lang="en-US" dirty="0"/>
              <a:t> mora:</a:t>
            </a:r>
            <a:endParaRPr lang="en-US" sz="2000" dirty="0"/>
          </a:p>
          <a:p>
            <a:pPr lvl="1"/>
            <a:r>
              <a:rPr lang="en-US" dirty="0"/>
              <a:t>Da </a:t>
            </a:r>
            <a:r>
              <a:rPr lang="en-US" dirty="0" err="1"/>
              <a:t>posedujete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o </a:t>
            </a:r>
            <a:r>
              <a:rPr lang="en-US" dirty="0" err="1"/>
              <a:t>crnom</a:t>
            </a:r>
            <a:r>
              <a:rPr lang="en-US" dirty="0"/>
              <a:t> </a:t>
            </a:r>
            <a:r>
              <a:rPr lang="en-US" dirty="0" err="1"/>
              <a:t>pojasu</a:t>
            </a:r>
            <a:endParaRPr lang="en-US" sz="1600" dirty="0"/>
          </a:p>
          <a:p>
            <a:pPr lvl="1"/>
            <a:r>
              <a:rPr lang="en-US" dirty="0"/>
              <a:t>Ima </a:t>
            </a:r>
            <a:r>
              <a:rPr lang="en-US" dirty="0" err="1"/>
              <a:t>najmanje</a:t>
            </a:r>
            <a:r>
              <a:rPr lang="en-US" dirty="0"/>
              <a:t> pet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dokaz</a:t>
            </a:r>
            <a:r>
              <a:rPr lang="en-US" dirty="0"/>
              <a:t> o </a:t>
            </a:r>
            <a:r>
              <a:rPr lang="en-US" dirty="0" err="1"/>
              <a:t>završetku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10 Six Sigma </a:t>
            </a:r>
            <a:r>
              <a:rPr lang="en-US" dirty="0" err="1"/>
              <a:t>projekata</a:t>
            </a:r>
            <a:endParaRPr lang="en-US" sz="1600" dirty="0"/>
          </a:p>
          <a:p>
            <a:pPr lvl="1"/>
            <a:r>
              <a:rPr lang="en-US" dirty="0" err="1"/>
              <a:t>Proveren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portfolio,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individualnim</a:t>
            </a:r>
            <a:r>
              <a:rPr lang="en-US" dirty="0"/>
              <a:t> </a:t>
            </a:r>
            <a:r>
              <a:rPr lang="en-US" dirty="0" err="1"/>
              <a:t>specifičnim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je, </a:t>
            </a:r>
            <a:r>
              <a:rPr lang="en-US" dirty="0" err="1"/>
              <a:t>na</a:t>
            </a:r>
            <a:r>
              <a:rPr lang="en-US" dirty="0"/>
              <a:t> primer:</a:t>
            </a:r>
            <a:endParaRPr lang="en-US" sz="1600" dirty="0"/>
          </a:p>
          <a:p>
            <a:pPr lvl="2"/>
            <a:r>
              <a:rPr lang="en-US" dirty="0" err="1"/>
              <a:t>Trenirao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obučavao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.</a:t>
            </a:r>
            <a:endParaRPr lang="en-US" sz="1400" dirty="0"/>
          </a:p>
          <a:p>
            <a:pPr lvl="2"/>
            <a:r>
              <a:rPr lang="en-US" dirty="0" err="1"/>
              <a:t>Razvijene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metrike</a:t>
            </a:r>
            <a:r>
              <a:rPr lang="en-US" dirty="0"/>
              <a:t> (KPI)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.</a:t>
            </a:r>
            <a:endParaRPr lang="en-US" sz="1400" dirty="0"/>
          </a:p>
          <a:p>
            <a:pPr lvl="2"/>
            <a:r>
              <a:rPr lang="en-US" dirty="0"/>
              <a:t>Radio </a:t>
            </a:r>
            <a:r>
              <a:rPr lang="en-US" dirty="0" err="1"/>
              <a:t>kao</a:t>
            </a:r>
            <a:r>
              <a:rPr lang="en-US" dirty="0"/>
              <a:t> Six Sigma </a:t>
            </a:r>
            <a:r>
              <a:rPr lang="en-US" dirty="0" err="1"/>
              <a:t>tehnolog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savetnik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internu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transformaciju</a:t>
            </a:r>
            <a:r>
              <a:rPr lang="en-US" dirty="0"/>
              <a:t>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8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Crni</a:t>
            </a:r>
            <a:r>
              <a:rPr lang="en-US" b="1" dirty="0"/>
              <a:t> </a:t>
            </a:r>
            <a:r>
              <a:rPr lang="en-US" b="1" dirty="0" err="1"/>
              <a:t>pojasevi</a:t>
            </a:r>
            <a:r>
              <a:rPr lang="en-US" b="1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da </a:t>
            </a:r>
            <a:r>
              <a:rPr lang="en-US" dirty="0" err="1"/>
              <a:t>učestvuju</a:t>
            </a:r>
            <a:r>
              <a:rPr lang="en-US" dirty="0"/>
              <a:t> u </a:t>
            </a:r>
            <a:r>
              <a:rPr lang="en-US" dirty="0" err="1"/>
              <a:t>organizovanju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unapređenje</a:t>
            </a:r>
            <a:r>
              <a:rPr lang="en-US" dirty="0"/>
              <a:t>.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majstora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, od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se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razviju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kvantitativne</a:t>
            </a:r>
            <a:r>
              <a:rPr lang="en-US" dirty="0"/>
              <a:t> </a:t>
            </a:r>
            <a:r>
              <a:rPr lang="en-US" dirty="0" err="1"/>
              <a:t>analitičke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deluju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treneri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.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pojasevi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posvećeni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se </a:t>
            </a:r>
            <a:r>
              <a:rPr lang="en-US" dirty="0" err="1"/>
              <a:t>mišljenja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o tome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zaposleno</a:t>
            </a:r>
            <a:r>
              <a:rPr lang="en-US" dirty="0"/>
              <a:t> u </a:t>
            </a:r>
            <a:r>
              <a:rPr lang="en-US" dirty="0" err="1"/>
              <a:t>operaciji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preporučuju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svakih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519678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2846</Words>
  <Application>Microsoft Office PowerPoint</Application>
  <PresentationFormat>Widescreen</PresentationFormat>
  <Paragraphs>171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ie 16 9</vt:lpstr>
      <vt:lpstr>Visio</vt:lpstr>
      <vt:lpstr>UNAPREDJENJE KVALITETA POSLOVNIH PROCESA –  LEAN 6 SIGMA</vt:lpstr>
      <vt:lpstr>Sadržaj predmeta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PowerPoint Presentation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PowerPoint Presentation</vt:lpstr>
      <vt:lpstr>LEAN 6 SIGMA</vt:lpstr>
      <vt:lpstr>LEAN 6 SIGMA</vt:lpstr>
      <vt:lpstr>Zadatak za studente/rad na predavanju-vežbama: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PC</dc:creator>
  <cp:lastModifiedBy>ivan mihajlovic</cp:lastModifiedBy>
  <cp:revision>378</cp:revision>
  <dcterms:created xsi:type="dcterms:W3CDTF">2022-07-11T09:53:31Z</dcterms:created>
  <dcterms:modified xsi:type="dcterms:W3CDTF">2023-12-26T08:55:40Z</dcterms:modified>
</cp:coreProperties>
</file>