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9" r:id="rId3"/>
    <p:sldId id="257" r:id="rId4"/>
    <p:sldId id="258" r:id="rId5"/>
    <p:sldId id="259" r:id="rId6"/>
    <p:sldId id="260" r:id="rId7"/>
    <p:sldId id="285" r:id="rId8"/>
    <p:sldId id="286" r:id="rId9"/>
    <p:sldId id="287" r:id="rId10"/>
    <p:sldId id="265" r:id="rId11"/>
    <p:sldId id="267" r:id="rId12"/>
    <p:sldId id="266" r:id="rId13"/>
    <p:sldId id="268" r:id="rId14"/>
    <p:sldId id="275" r:id="rId15"/>
    <p:sldId id="294" r:id="rId16"/>
    <p:sldId id="276" r:id="rId17"/>
    <p:sldId id="277" r:id="rId18"/>
    <p:sldId id="262" r:id="rId19"/>
    <p:sldId id="279" r:id="rId20"/>
    <p:sldId id="289" r:id="rId21"/>
    <p:sldId id="290" r:id="rId22"/>
    <p:sldId id="261" r:id="rId23"/>
    <p:sldId id="263" r:id="rId24"/>
    <p:sldId id="300" r:id="rId25"/>
    <p:sldId id="264" r:id="rId26"/>
    <p:sldId id="270" r:id="rId27"/>
    <p:sldId id="271" r:id="rId28"/>
    <p:sldId id="272" r:id="rId29"/>
    <p:sldId id="273" r:id="rId30"/>
    <p:sldId id="280" r:id="rId31"/>
    <p:sldId id="281" r:id="rId32"/>
    <p:sldId id="291" r:id="rId33"/>
    <p:sldId id="292" r:id="rId34"/>
    <p:sldId id="283" r:id="rId35"/>
    <p:sldId id="284" r:id="rId36"/>
    <p:sldId id="269" r:id="rId37"/>
    <p:sldId id="293" r:id="rId38"/>
    <p:sldId id="295" r:id="rId39"/>
    <p:sldId id="296" r:id="rId40"/>
    <p:sldId id="2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037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97C00EE-4F1C-49A1-9FC2-D9C20F27960E}" type="datetimeFigureOut">
              <a:rPr lang="en-US" smtClean="0"/>
              <a:t>04-Dec-24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FDFE7-2DA5-43C8-AF16-ED21F6023D8F}" type="slidenum">
              <a:rPr lang="en-US" smtClean="0"/>
              <a:t>‹#›</a:t>
            </a:fld>
            <a:endParaRPr lang="en-US"/>
          </a:p>
        </p:txBody>
      </p:sp>
    </p:spTree>
    <p:extLst>
      <p:ext uri="{BB962C8B-B14F-4D97-AF65-F5344CB8AC3E}">
        <p14:creationId xmlns:p14="http://schemas.microsoft.com/office/powerpoint/2010/main" val="3379904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7C00EE-4F1C-49A1-9FC2-D9C20F27960E}" type="datetimeFigureOut">
              <a:rPr lang="en-US" smtClean="0"/>
              <a:t>04-Dec-24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FDFE7-2DA5-43C8-AF16-ED21F6023D8F}" type="slidenum">
              <a:rPr lang="en-US" smtClean="0"/>
              <a:t>‹#›</a:t>
            </a:fld>
            <a:endParaRPr lang="en-US"/>
          </a:p>
        </p:txBody>
      </p:sp>
    </p:spTree>
    <p:extLst>
      <p:ext uri="{BB962C8B-B14F-4D97-AF65-F5344CB8AC3E}">
        <p14:creationId xmlns:p14="http://schemas.microsoft.com/office/powerpoint/2010/main" val="33703053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73BA34-2549-4266-B4E3-CA1BCE104F7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04-Dec-24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784FCC-8B78-450A-A98B-43E6A52C62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29871886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mihajlovic@mas.bg.ac.r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ipma.rs/" TargetMode="External"/><Relationship Id="rId2" Type="http://schemas.openxmlformats.org/officeDocument/2006/relationships/hyperlink" Target="https://www.ipma.world/" TargetMode="External"/><Relationship Id="rId1" Type="http://schemas.openxmlformats.org/officeDocument/2006/relationships/slideLayout" Target="../slideLayouts/slideLayout3.xml"/><Relationship Id="rId5" Type="http://schemas.openxmlformats.org/officeDocument/2006/relationships/hyperlink" Target="https://pmi-serbia.rs/" TargetMode="External"/><Relationship Id="rId4" Type="http://schemas.openxmlformats.org/officeDocument/2006/relationships/hyperlink" Target="https://www.pmi.or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sr-Latn-RS" b="1" dirty="0"/>
              <a:t>VREDNOVANJE PROJEKATA U OBLASTI INFORMACIONIH TEHNOLOGIJA</a:t>
            </a:r>
            <a:endParaRPr lang="en-US" b="1" dirty="0"/>
          </a:p>
        </p:txBody>
      </p:sp>
      <p:sp>
        <p:nvSpPr>
          <p:cNvPr id="3" name="Subtitle 2"/>
          <p:cNvSpPr>
            <a:spLocks noGrp="1"/>
          </p:cNvSpPr>
          <p:nvPr>
            <p:ph type="subTitle" idx="1"/>
          </p:nvPr>
        </p:nvSpPr>
        <p:spPr/>
        <p:txBody>
          <a:bodyPr>
            <a:normAutofit lnSpcReduction="10000"/>
          </a:bodyPr>
          <a:lstStyle/>
          <a:p>
            <a:r>
              <a:rPr lang="sr-Latn-RS" i="1" dirty="0"/>
              <a:t>Prof. Dr Ivan Mihajlović</a:t>
            </a:r>
          </a:p>
          <a:p>
            <a:r>
              <a:rPr lang="sr-Latn-RS" i="1" dirty="0"/>
              <a:t>Univerzitet u Beogradu - Mašinski fakultet u Beogradu</a:t>
            </a:r>
          </a:p>
          <a:p>
            <a:r>
              <a:rPr lang="sr-Latn-RS" i="1" dirty="0"/>
              <a:t>Kabinet: 401 </a:t>
            </a:r>
          </a:p>
          <a:p>
            <a:r>
              <a:rPr lang="sr-Latn-RS" i="1" dirty="0">
                <a:hlinkClick r:id="rId2"/>
              </a:rPr>
              <a:t>Imihajlovic</a:t>
            </a:r>
            <a:r>
              <a:rPr lang="en-GB" i="1" dirty="0">
                <a:hlinkClick r:id="rId2"/>
              </a:rPr>
              <a:t>@</a:t>
            </a:r>
            <a:r>
              <a:rPr lang="sr-Latn-RS" i="1" dirty="0">
                <a:hlinkClick r:id="rId2"/>
              </a:rPr>
              <a:t>mas.bg.ac.rs</a:t>
            </a:r>
            <a:r>
              <a:rPr lang="sr-Latn-RS" i="1" dirty="0"/>
              <a:t> </a:t>
            </a:r>
            <a:endParaRPr lang="en-US" i="1" dirty="0"/>
          </a:p>
        </p:txBody>
      </p:sp>
    </p:spTree>
    <p:extLst>
      <p:ext uri="{BB962C8B-B14F-4D97-AF65-F5344CB8AC3E}">
        <p14:creationId xmlns:p14="http://schemas.microsoft.com/office/powerpoint/2010/main" val="633053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440" y="-75304"/>
            <a:ext cx="4442742" cy="785309"/>
          </a:xfrm>
        </p:spPr>
        <p:txBody>
          <a:bodyPr/>
          <a:lstStyle/>
          <a:p>
            <a:r>
              <a:rPr lang="sr-Latn-RS" dirty="0"/>
              <a:t>TIPOVI PROJEKATA</a:t>
            </a:r>
            <a:endParaRPr lang="en-US" dirty="0"/>
          </a:p>
        </p:txBody>
      </p:sp>
      <p:pic>
        <p:nvPicPr>
          <p:cNvPr id="4" name="Picture 3"/>
          <p:cNvPicPr>
            <a:picLocks noChangeAspect="1"/>
          </p:cNvPicPr>
          <p:nvPr/>
        </p:nvPicPr>
        <p:blipFill>
          <a:blip r:embed="rId2"/>
          <a:stretch>
            <a:fillRect/>
          </a:stretch>
        </p:blipFill>
        <p:spPr>
          <a:xfrm>
            <a:off x="1353211" y="0"/>
            <a:ext cx="8818604" cy="6858000"/>
          </a:xfrm>
          <a:prstGeom prst="rect">
            <a:avLst/>
          </a:prstGeom>
        </p:spPr>
      </p:pic>
    </p:spTree>
    <p:extLst>
      <p:ext uri="{BB962C8B-B14F-4D97-AF65-F5344CB8AC3E}">
        <p14:creationId xmlns:p14="http://schemas.microsoft.com/office/powerpoint/2010/main" val="3610984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TIPOVI PROJEKATA</a:t>
            </a:r>
            <a:endParaRPr lang="en-US" dirty="0"/>
          </a:p>
        </p:txBody>
      </p:sp>
      <p:sp>
        <p:nvSpPr>
          <p:cNvPr id="3" name="Content Placeholder 2"/>
          <p:cNvSpPr>
            <a:spLocks noGrp="1"/>
          </p:cNvSpPr>
          <p:nvPr>
            <p:ph idx="1"/>
          </p:nvPr>
        </p:nvSpPr>
        <p:spPr/>
        <p:txBody>
          <a:bodyPr>
            <a:normAutofit lnSpcReduction="10000"/>
          </a:bodyPr>
          <a:lstStyle/>
          <a:p>
            <a:r>
              <a:rPr lang="sr-Latn-RS" dirty="0"/>
              <a:t>Nije uvek obavezno da je </a:t>
            </a:r>
            <a:r>
              <a:rPr lang="sr-Latn-RS" b="1" dirty="0"/>
              <a:t>planiranje</a:t>
            </a:r>
            <a:r>
              <a:rPr lang="sr-Latn-RS" dirty="0"/>
              <a:t> kompleksnih projekata težak zadatak, iako može zahtevati značajan napor. </a:t>
            </a:r>
          </a:p>
          <a:p>
            <a:r>
              <a:rPr lang="sr-Latn-RS" dirty="0"/>
              <a:t>Međutim, njihova </a:t>
            </a:r>
            <a:r>
              <a:rPr lang="sr-Latn-RS" b="1" dirty="0"/>
              <a:t>kontrola</a:t>
            </a:r>
            <a:r>
              <a:rPr lang="sr-Latn-RS" dirty="0"/>
              <a:t> može biti problematična. Kako raste detaljnost projekata u smislu velikog broja zasebnih aktivnosti, resursa i grupa ljudi koji su uključeni, opseg stvari koje mogu da krenu po lošem raste.  </a:t>
            </a:r>
          </a:p>
          <a:p>
            <a:r>
              <a:rPr lang="sr-Latn-RS" dirty="0"/>
              <a:t>Takođe, sa porastom pojedinačnih aktivnosti projekata, raste i broj načina kako aktivnosti mogu uticati jedne na drugu -  u pozitivnom i negativnom smislu. Ovo povećava </a:t>
            </a:r>
            <a:r>
              <a:rPr lang="sr-Latn-RS" b="1" dirty="0"/>
              <a:t>kompleksnost praćenja </a:t>
            </a:r>
            <a:r>
              <a:rPr lang="sr-Latn-RS" dirty="0"/>
              <a:t>samih aktivnosti ali i projekta u celini. To takođe ostavlja mogućnost i previda izvesnih odstupnanja u odnosu na plan.</a:t>
            </a:r>
            <a:endParaRPr lang="en-US" dirty="0"/>
          </a:p>
        </p:txBody>
      </p:sp>
    </p:spTree>
    <p:extLst>
      <p:ext uri="{BB962C8B-B14F-4D97-AF65-F5344CB8AC3E}">
        <p14:creationId xmlns:p14="http://schemas.microsoft.com/office/powerpoint/2010/main" val="181976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TIPOVI PROJEKATA</a:t>
            </a:r>
            <a:endParaRPr lang="en-US" b="1" dirty="0"/>
          </a:p>
        </p:txBody>
      </p:sp>
      <p:sp>
        <p:nvSpPr>
          <p:cNvPr id="3" name="Content Placeholder 2"/>
          <p:cNvSpPr>
            <a:spLocks noGrp="1"/>
          </p:cNvSpPr>
          <p:nvPr>
            <p:ph idx="1"/>
          </p:nvPr>
        </p:nvSpPr>
        <p:spPr/>
        <p:txBody>
          <a:bodyPr>
            <a:normAutofit fontScale="92500" lnSpcReduction="20000"/>
          </a:bodyPr>
          <a:lstStyle/>
          <a:p>
            <a:r>
              <a:rPr lang="sr-Latn-RS" b="1" i="1" dirty="0"/>
              <a:t>Za projekte sa visokom neizvesnošču je teško definisati i postaviti realne ciljeve</a:t>
            </a:r>
            <a:r>
              <a:rPr lang="sr-Latn-RS" dirty="0"/>
              <a:t>. Ukoliko su polazni detalji projekta podložni izmenama tokom realizacije projekta, i sam proces planiranja projekta je izuzetno težak. </a:t>
            </a:r>
          </a:p>
          <a:p>
            <a:r>
              <a:rPr lang="sr-Latn-RS" dirty="0"/>
              <a:t>Moguće je alocirati resurse, vremenski rokovi budu dogovoreni, međutim ukoliko se ciljevi projekta promene ili dođe do neplaniranih promena vremenskih uslova, ili ako dođe do kašnjenja sa nekom od aktivnosti, onda je neophodno vršiti izmene svih planova koji su prehodno kreirani. </a:t>
            </a:r>
          </a:p>
          <a:p>
            <a:r>
              <a:rPr lang="sr-Latn-RS" dirty="0"/>
              <a:t>Na primer: implementacija političkog sporazuma definisanog na nivou Evropske komisije (ili UN) je subjekt raktifikacije vlada svih zemalja članica. Imajući u vidu neizvesnost političkog odlučivanja, neka od zemalja članica može odbiti raktifikaciju ili tražiti izmene sporazuma. Centralni planovi na nivou EU komisije moraju imati </a:t>
            </a:r>
            <a:r>
              <a:rPr lang="sr-Latn-RS" b="1" dirty="0"/>
              <a:t>kontigencijski plan </a:t>
            </a:r>
            <a:r>
              <a:rPr lang="sr-Latn-RS" dirty="0"/>
              <a:t>koji indicira kako se može promeniti „projekat“ u cilju usaglašavanja sa političkim promenama.</a:t>
            </a:r>
            <a:endParaRPr lang="en-US" dirty="0"/>
          </a:p>
        </p:txBody>
      </p:sp>
    </p:spTree>
    <p:extLst>
      <p:ext uri="{BB962C8B-B14F-4D97-AF65-F5344CB8AC3E}">
        <p14:creationId xmlns:p14="http://schemas.microsoft.com/office/powerpoint/2010/main" val="1089329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TIPOVI PROJEKATA</a:t>
            </a:r>
            <a:endParaRPr lang="en-US" dirty="0"/>
          </a:p>
        </p:txBody>
      </p:sp>
      <p:sp>
        <p:nvSpPr>
          <p:cNvPr id="3" name="Content Placeholder 2"/>
          <p:cNvSpPr>
            <a:spLocks noGrp="1"/>
          </p:cNvSpPr>
          <p:nvPr>
            <p:ph idx="1"/>
          </p:nvPr>
        </p:nvSpPr>
        <p:spPr/>
        <p:txBody>
          <a:bodyPr>
            <a:normAutofit fontScale="85000" lnSpcReduction="20000"/>
          </a:bodyPr>
          <a:lstStyle/>
          <a:p>
            <a:r>
              <a:rPr lang="sr-Latn-RS" dirty="0"/>
              <a:t>U tom smislu, Američko udruženje za proizvodnju i kontrolu zaliha, daje sledeće (delimično šaljive) „zakonitosti upravljanja projektom“:</a:t>
            </a:r>
          </a:p>
          <a:p>
            <a:pPr lvl="1"/>
            <a:r>
              <a:rPr lang="sr-Latn-RS" dirty="0"/>
              <a:t>Nijedan veliki projekt nije nikada instaliran na vreme, u okviru predviđenog budžeta, ili sa istim projektnim timom sa kojim je pokrenut. Vaš projekat neće biti prvi.</a:t>
            </a:r>
          </a:p>
          <a:p>
            <a:pPr lvl="1"/>
            <a:r>
              <a:rPr lang="sr-Latn-RS" dirty="0"/>
              <a:t>Projekti napreduju brzo dok ne dostignu 90% realizacije, onda ostaju na 90% realizacije – zauvek.</a:t>
            </a:r>
          </a:p>
          <a:p>
            <a:pPr lvl="1"/>
            <a:r>
              <a:rPr lang="sr-Latn-RS" dirty="0"/>
              <a:t>Kada se stvari odvijaju dobro -  to znači da će nešto krenuti po zlu. Kada se čini da stvari ne mogu biti gore – biće. Kada se čini da se stvari popravljaju – nešto ste prevideli. </a:t>
            </a:r>
          </a:p>
          <a:p>
            <a:pPr lvl="1"/>
            <a:r>
              <a:rPr lang="sr-Latn-RS" dirty="0"/>
              <a:t>Ukoliko je dozvoljeno menjati sadržaj projekta, intenzitet promena će prevazići intenzitet progresa projekta.</a:t>
            </a:r>
          </a:p>
          <a:p>
            <a:pPr lvl="1"/>
            <a:r>
              <a:rPr lang="sr-Latn-RS" dirty="0"/>
              <a:t>Nijedan sistem nikada nije potupno „debugged“. Pokušaj da se sistem „debug“-uje neizostavno uvodi nove „bug“-ove koje je još teže pronaći.</a:t>
            </a:r>
          </a:p>
          <a:p>
            <a:pPr lvl="1"/>
            <a:r>
              <a:rPr lang="sr-Latn-RS" dirty="0"/>
              <a:t>Nepažljivo planiran projekat zahtevaće trostruko duže vreme za realizaciju – u odosu na plan. Pažljivo planirani projekat će zahtevati samo duplo duže vreme.</a:t>
            </a:r>
          </a:p>
          <a:p>
            <a:pPr lvl="1"/>
            <a:r>
              <a:rPr lang="sr-Latn-RS" dirty="0"/>
              <a:t>Projektni timovi izbegavaju izveštavanje o napretku projekta, zato što oni jasno manifestuju njihov spori napredak.</a:t>
            </a:r>
            <a:endParaRPr lang="en-US" dirty="0"/>
          </a:p>
        </p:txBody>
      </p:sp>
    </p:spTree>
    <p:extLst>
      <p:ext uri="{BB962C8B-B14F-4D97-AF65-F5344CB8AC3E}">
        <p14:creationId xmlns:p14="http://schemas.microsoft.com/office/powerpoint/2010/main" val="1836350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TIPOVI PROJEKATA</a:t>
            </a:r>
            <a:endParaRPr lang="en-US" b="1" dirty="0"/>
          </a:p>
        </p:txBody>
      </p:sp>
      <p:sp>
        <p:nvSpPr>
          <p:cNvPr id="3" name="Content Placeholder 2"/>
          <p:cNvSpPr>
            <a:spLocks noGrp="1"/>
          </p:cNvSpPr>
          <p:nvPr>
            <p:ph idx="1"/>
          </p:nvPr>
        </p:nvSpPr>
        <p:spPr/>
        <p:txBody>
          <a:bodyPr>
            <a:normAutofit fontScale="92500" lnSpcReduction="10000"/>
          </a:bodyPr>
          <a:lstStyle/>
          <a:p>
            <a:r>
              <a:rPr lang="sr-Latn-RS" dirty="0"/>
              <a:t>Bez obzira kome tipu pripadaju, </a:t>
            </a:r>
            <a:r>
              <a:rPr lang="sr-Latn-RS" b="1" dirty="0"/>
              <a:t>zajedničke osobine svih projekata </a:t>
            </a:r>
            <a:r>
              <a:rPr lang="sr-Latn-RS" dirty="0"/>
              <a:t>su sledeće:</a:t>
            </a:r>
          </a:p>
          <a:p>
            <a:pPr lvl="1"/>
            <a:r>
              <a:rPr lang="sr-Latn-RS" b="1" dirty="0"/>
              <a:t>Cilj</a:t>
            </a:r>
            <a:r>
              <a:rPr lang="sr-Latn-RS" dirty="0"/>
              <a:t> – svaki projekat ima unapred definisan i postavljen cilj;</a:t>
            </a:r>
          </a:p>
          <a:p>
            <a:pPr lvl="1"/>
            <a:r>
              <a:rPr lang="sr-Latn-RS" b="1" dirty="0"/>
              <a:t>Rokovi</a:t>
            </a:r>
            <a:r>
              <a:rPr lang="sr-Latn-RS" dirty="0"/>
              <a:t> – postavljeni cilj se mora realizovati u postavljenom roku;</a:t>
            </a:r>
          </a:p>
          <a:p>
            <a:pPr lvl="1"/>
            <a:r>
              <a:rPr lang="sr-Latn-RS" b="1" dirty="0"/>
              <a:t>Kompleksnost</a:t>
            </a:r>
            <a:r>
              <a:rPr lang="sr-Latn-RS" dirty="0"/>
              <a:t> – projekti se zasnivaju na velikom broju faza, podfaza, aktivnosti, uz veliki broj učesnika i korišćenje različitih vidova resursa;</a:t>
            </a:r>
          </a:p>
          <a:p>
            <a:pPr lvl="1"/>
            <a:r>
              <a:rPr lang="sr-Latn-RS" b="1" dirty="0"/>
              <a:t>Definisan obim i priroda zadataka</a:t>
            </a:r>
            <a:r>
              <a:rPr lang="sr-Latn-RS" dirty="0"/>
              <a:t>;</a:t>
            </a:r>
          </a:p>
          <a:p>
            <a:pPr lvl="1"/>
            <a:r>
              <a:rPr lang="sr-Latn-RS" b="1" dirty="0"/>
              <a:t>Definisani resursi </a:t>
            </a:r>
            <a:r>
              <a:rPr lang="sr-Latn-RS" dirty="0"/>
              <a:t>– koji su po prirodi ograničeni, a koji su na raspolaganju za realizaciju projekta (u okviru zadatog obima, sa definisanim rokom, na odgovarajućem nivou kvaliteta i uz unapred definisani budžet projekta – troškove);</a:t>
            </a:r>
          </a:p>
          <a:p>
            <a:pPr lvl="1"/>
            <a:r>
              <a:rPr lang="sr-Latn-RS" dirty="0"/>
              <a:t>Posebna </a:t>
            </a:r>
            <a:r>
              <a:rPr lang="sr-Latn-RS" b="1" dirty="0"/>
              <a:t>organizaciona struktura </a:t>
            </a:r>
            <a:r>
              <a:rPr lang="sr-Latn-RS" dirty="0"/>
              <a:t>za izvršenje projekta;</a:t>
            </a:r>
          </a:p>
          <a:p>
            <a:pPr lvl="1"/>
            <a:r>
              <a:rPr lang="sr-Latn-RS" dirty="0"/>
              <a:t>Poseban </a:t>
            </a:r>
            <a:r>
              <a:rPr lang="sr-Latn-RS" b="1" dirty="0"/>
              <a:t>informacioni i kontrolni sistem </a:t>
            </a:r>
            <a:r>
              <a:rPr lang="sr-Latn-RS" dirty="0"/>
              <a:t>za planiranje, praćenje realizacije i izveštavanje u vezi projekta.</a:t>
            </a:r>
          </a:p>
          <a:p>
            <a:endParaRPr lang="en-US" dirty="0"/>
          </a:p>
        </p:txBody>
      </p:sp>
    </p:spTree>
    <p:extLst>
      <p:ext uri="{BB962C8B-B14F-4D97-AF65-F5344CB8AC3E}">
        <p14:creationId xmlns:p14="http://schemas.microsoft.com/office/powerpoint/2010/main" val="2407678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TIPOVI PROJEKATA</a:t>
            </a:r>
            <a:endParaRPr lang="en-US" dirty="0"/>
          </a:p>
        </p:txBody>
      </p:sp>
      <p:sp>
        <p:nvSpPr>
          <p:cNvPr id="3" name="Content Placeholder 2"/>
          <p:cNvSpPr>
            <a:spLocks noGrp="1"/>
          </p:cNvSpPr>
          <p:nvPr>
            <p:ph idx="1"/>
          </p:nvPr>
        </p:nvSpPr>
        <p:spPr/>
        <p:txBody>
          <a:bodyPr>
            <a:normAutofit fontScale="85000" lnSpcReduction="20000"/>
          </a:bodyPr>
          <a:lstStyle/>
          <a:p>
            <a:r>
              <a:rPr lang="sr-Latn-RS" b="1" dirty="0"/>
              <a:t>Definisanje ciljeva projekta</a:t>
            </a:r>
            <a:r>
              <a:rPr lang="sr-Latn-RS" dirty="0"/>
              <a:t> predstavlja odgovor na pitanje: </a:t>
            </a:r>
            <a:r>
              <a:rPr lang="sr-Latn-RS" b="1" dirty="0"/>
              <a:t>zašto se uopšte ulazi u neki posao i šta se tim poslom želi postići? </a:t>
            </a:r>
            <a:r>
              <a:rPr lang="sr-Latn-RS" dirty="0">
                <a:solidFill>
                  <a:srgbClr val="FF0000"/>
                </a:solidFill>
              </a:rPr>
              <a:t>SMART</a:t>
            </a:r>
          </a:p>
          <a:p>
            <a:r>
              <a:rPr lang="sr-Latn-RS" dirty="0"/>
              <a:t> Ukoliko je odgovor usmeren ka novom proizvodu, novoj softverskoj aplikaciji, novoj web prezentaciji, novom tehnološkom procesu, novoj organizaciji, novoj fabrici, putu, mostu, vodovodu, energetskom postrojenju, dakle nečemu što do sada nije postojalo, može se reći da se radi o </a:t>
            </a:r>
            <a:r>
              <a:rPr lang="sr-Latn-RS" i="1" u="sng" dirty="0"/>
              <a:t>novom projektu</a:t>
            </a:r>
            <a:r>
              <a:rPr lang="sr-Latn-RS" dirty="0"/>
              <a:t>.</a:t>
            </a:r>
          </a:p>
          <a:p>
            <a:r>
              <a:rPr lang="sr-Latn-RS" dirty="0"/>
              <a:t>Ukoliko je cilj posla proširenje opcija postojeće aplikacije, povećanje kapaciteta postojeće fabrke, puta, mosta, vodovoda, ...., dakle povećanje obima proizvodnje ili obima korisnika usluga – uz korišćenje iste tehnologije i organizacije, govori se o </a:t>
            </a:r>
            <a:r>
              <a:rPr lang="sr-Latn-RS" i="1" u="sng" dirty="0"/>
              <a:t>projektima proširenja</a:t>
            </a:r>
            <a:r>
              <a:rPr lang="sr-Latn-RS" dirty="0"/>
              <a:t>.</a:t>
            </a:r>
          </a:p>
          <a:p>
            <a:r>
              <a:rPr lang="sr-Latn-RS" dirty="0"/>
              <a:t>Ukoliko se radi o uvođenju novih tehnologija i organizacionih principa koji podrazumevaju efikasnije korišćenje postojećih kapaciteta, kao što je npr. uvođenje e-prodaje na postojećoj web platformi  govori se o </a:t>
            </a:r>
            <a:r>
              <a:rPr lang="sr-Latn-RS" i="1" u="sng" dirty="0"/>
              <a:t>projektima modernizacije ili rekonstrukcije</a:t>
            </a:r>
            <a:r>
              <a:rPr lang="sr-Latn-RS" dirty="0"/>
              <a:t>.</a:t>
            </a:r>
            <a:endParaRPr lang="en-US" dirty="0"/>
          </a:p>
        </p:txBody>
      </p:sp>
    </p:spTree>
    <p:extLst>
      <p:ext uri="{BB962C8B-B14F-4D97-AF65-F5344CB8AC3E}">
        <p14:creationId xmlns:p14="http://schemas.microsoft.com/office/powerpoint/2010/main" val="227469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TIPOVI PROJEKATA</a:t>
            </a:r>
            <a:endParaRPr lang="en-US" dirty="0"/>
          </a:p>
        </p:txBody>
      </p:sp>
      <p:sp>
        <p:nvSpPr>
          <p:cNvPr id="3" name="Content Placeholder 2"/>
          <p:cNvSpPr>
            <a:spLocks noGrp="1"/>
          </p:cNvSpPr>
          <p:nvPr>
            <p:ph idx="1"/>
          </p:nvPr>
        </p:nvSpPr>
        <p:spPr/>
        <p:txBody>
          <a:bodyPr>
            <a:normAutofit fontScale="85000" lnSpcReduction="10000"/>
          </a:bodyPr>
          <a:lstStyle/>
          <a:p>
            <a:r>
              <a:rPr lang="sr-Latn-RS" dirty="0"/>
              <a:t>U najopštijem slučaju, može se napraviti gruba klasifikacija projekata – kao poslovnih poduhvata, na dve osnovne grupe:</a:t>
            </a:r>
          </a:p>
          <a:p>
            <a:pPr lvl="1"/>
            <a:r>
              <a:rPr lang="sr-Latn-RS" b="1" i="1" u="sng" dirty="0"/>
              <a:t>Investicioni projekti</a:t>
            </a:r>
          </a:p>
          <a:p>
            <a:pPr lvl="1"/>
            <a:r>
              <a:rPr lang="sr-Latn-RS" b="1" i="1" u="sng" dirty="0"/>
              <a:t>Poslovni (business) projekti</a:t>
            </a:r>
          </a:p>
          <a:p>
            <a:r>
              <a:rPr lang="sr-Latn-RS" dirty="0"/>
              <a:t>Glavne karakteristike </a:t>
            </a:r>
            <a:r>
              <a:rPr lang="sr-Latn-RS" b="1" dirty="0"/>
              <a:t>INVESTICIONIH PROJEKATA </a:t>
            </a:r>
            <a:r>
              <a:rPr lang="sr-Latn-RS" dirty="0"/>
              <a:t>su:</a:t>
            </a:r>
          </a:p>
          <a:p>
            <a:pPr lvl="1"/>
            <a:r>
              <a:rPr lang="sr-Latn-RS" dirty="0"/>
              <a:t>Dugotrajnost, vreme realizacije može se meriti i godinama;</a:t>
            </a:r>
          </a:p>
          <a:p>
            <a:pPr lvl="1"/>
            <a:r>
              <a:rPr lang="sr-Latn-RS" dirty="0"/>
              <a:t>Velika tehnološka složenost u realizaciji – često su multidisciplinarni i uključuju eksperte i znanja iz brojnih naučnih i praktičnih disciplina;</a:t>
            </a:r>
          </a:p>
          <a:p>
            <a:pPr lvl="1"/>
            <a:r>
              <a:rPr lang="sr-Latn-RS" dirty="0"/>
              <a:t>Veliki broj učesnika, često uključuju veći broj izvođača i podizvođača projektnih aktivnosti;</a:t>
            </a:r>
          </a:p>
          <a:p>
            <a:pPr lvl="1"/>
            <a:r>
              <a:rPr lang="sr-Latn-RS" dirty="0"/>
              <a:t>Realizacija projekta je obično mnogo duža od faze pripreme;</a:t>
            </a:r>
          </a:p>
          <a:p>
            <a:pPr lvl="1"/>
            <a:r>
              <a:rPr lang="sr-Latn-RS" dirty="0"/>
              <a:t>Obavezna je primena adekvatnih softverskih rešenja kao podrška za planiranje i praćenje realizacije projekta;</a:t>
            </a:r>
          </a:p>
          <a:p>
            <a:pPr lvl="1"/>
            <a:r>
              <a:rPr lang="sr-Latn-RS" dirty="0"/>
              <a:t>Projektni tim -  na čelu sa menadžerom projekta – planira i upravlja projektom, dok realizaciju poslova na pojedinim aktivnostima obično izvršavaju drugi.</a:t>
            </a:r>
          </a:p>
        </p:txBody>
      </p:sp>
    </p:spTree>
    <p:extLst>
      <p:ext uri="{BB962C8B-B14F-4D97-AF65-F5344CB8AC3E}">
        <p14:creationId xmlns:p14="http://schemas.microsoft.com/office/powerpoint/2010/main" val="2651388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TIPOVI PROJEKATA</a:t>
            </a:r>
            <a:endParaRPr lang="en-US" dirty="0"/>
          </a:p>
        </p:txBody>
      </p:sp>
      <p:sp>
        <p:nvSpPr>
          <p:cNvPr id="3" name="Content Placeholder 2"/>
          <p:cNvSpPr>
            <a:spLocks noGrp="1"/>
          </p:cNvSpPr>
          <p:nvPr>
            <p:ph idx="1"/>
          </p:nvPr>
        </p:nvSpPr>
        <p:spPr/>
        <p:txBody>
          <a:bodyPr/>
          <a:lstStyle/>
          <a:p>
            <a:r>
              <a:rPr lang="sr-Latn-RS" dirty="0"/>
              <a:t>Primeri investicionih projekata su:</a:t>
            </a:r>
          </a:p>
          <a:p>
            <a:pPr lvl="1"/>
            <a:r>
              <a:rPr lang="sr-Latn-RS" dirty="0"/>
              <a:t>Izrada platforme za ERP;</a:t>
            </a:r>
          </a:p>
          <a:p>
            <a:pPr lvl="1"/>
            <a:r>
              <a:rPr lang="sr-Latn-RS" dirty="0"/>
              <a:t>Instalacija proizvodnih linija u pogonima;</a:t>
            </a:r>
          </a:p>
          <a:p>
            <a:pPr lvl="1"/>
            <a:r>
              <a:rPr lang="sr-Latn-RS" dirty="0"/>
              <a:t>Izgradnja novih objekata (zgrade, mostovi, putevi, metro ....);</a:t>
            </a:r>
          </a:p>
          <a:p>
            <a:pPr lvl="1"/>
            <a:r>
              <a:rPr lang="sr-Latn-RS" dirty="0"/>
              <a:t>Rekonstrukcija postojećih objekata;</a:t>
            </a:r>
          </a:p>
          <a:p>
            <a:pPr lvl="1"/>
            <a:r>
              <a:rPr lang="sr-Latn-RS" dirty="0"/>
              <a:t>Projekti gasifikacije, uvođenja grejanja u naseljima; digitalizacija čitavih gradova i opština, ....</a:t>
            </a:r>
            <a:endParaRPr lang="en-US" dirty="0"/>
          </a:p>
        </p:txBody>
      </p:sp>
    </p:spTree>
    <p:extLst>
      <p:ext uri="{BB962C8B-B14F-4D97-AF65-F5344CB8AC3E}">
        <p14:creationId xmlns:p14="http://schemas.microsoft.com/office/powerpoint/2010/main" val="1307454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800" b="1" dirty="0"/>
              <a:t>UPRAVLJANJE PROJEKTIMA – PROJECT MANAGEMENT</a:t>
            </a:r>
            <a:endParaRPr lang="en-US" sz="3800" b="1" dirty="0"/>
          </a:p>
        </p:txBody>
      </p:sp>
      <p:sp>
        <p:nvSpPr>
          <p:cNvPr id="3" name="Content Placeholder 2"/>
          <p:cNvSpPr>
            <a:spLocks noGrp="1"/>
          </p:cNvSpPr>
          <p:nvPr>
            <p:ph idx="1"/>
          </p:nvPr>
        </p:nvSpPr>
        <p:spPr/>
        <p:txBody>
          <a:bodyPr>
            <a:normAutofit/>
          </a:bodyPr>
          <a:lstStyle/>
          <a:p>
            <a:r>
              <a:rPr lang="sr-Latn-RS" dirty="0"/>
              <a:t>Na osnovu nevedenih primera, mogu se istaći karakteristike savremenih investicionih projekata:</a:t>
            </a:r>
          </a:p>
          <a:p>
            <a:pPr lvl="1"/>
            <a:r>
              <a:rPr lang="sr-Latn-RS" dirty="0"/>
              <a:t>Veliki </a:t>
            </a:r>
            <a:r>
              <a:rPr lang="sr-Latn-RS" b="1" dirty="0"/>
              <a:t>obim</a:t>
            </a:r>
            <a:r>
              <a:rPr lang="sr-Latn-RS" dirty="0"/>
              <a:t> i široka </a:t>
            </a:r>
            <a:r>
              <a:rPr lang="sr-Latn-RS" b="1" dirty="0"/>
              <a:t>struktura</a:t>
            </a:r>
            <a:r>
              <a:rPr lang="sr-Latn-RS" dirty="0"/>
              <a:t>, kompleksnost, veliki broj podprojekata, faza i aktivnosti, </a:t>
            </a:r>
          </a:p>
          <a:p>
            <a:pPr lvl="1"/>
            <a:r>
              <a:rPr lang="sr-Latn-RS" dirty="0"/>
              <a:t>Dugo </a:t>
            </a:r>
            <a:r>
              <a:rPr lang="sr-Latn-RS" b="1" dirty="0"/>
              <a:t>vremensko trajanje </a:t>
            </a:r>
            <a:r>
              <a:rPr lang="sr-Latn-RS" dirty="0"/>
              <a:t>projekata, koje je istovremeno i ograničeno,</a:t>
            </a:r>
          </a:p>
          <a:p>
            <a:pPr lvl="1"/>
            <a:r>
              <a:rPr lang="sr-Latn-RS" dirty="0"/>
              <a:t>Veliki broj </a:t>
            </a:r>
            <a:r>
              <a:rPr lang="sr-Latn-RS" b="1" dirty="0"/>
              <a:t>učesnika</a:t>
            </a:r>
            <a:r>
              <a:rPr lang="sr-Latn-RS" dirty="0"/>
              <a:t>,</a:t>
            </a:r>
          </a:p>
          <a:p>
            <a:pPr lvl="1"/>
            <a:r>
              <a:rPr lang="sr-Latn-RS" dirty="0"/>
              <a:t>Korišćenje velikog broja različitih </a:t>
            </a:r>
            <a:r>
              <a:rPr lang="sr-Latn-RS" b="1" dirty="0"/>
              <a:t>resursa</a:t>
            </a:r>
            <a:r>
              <a:rPr lang="sr-Latn-RS" dirty="0"/>
              <a:t>, koji su ograničeni,</a:t>
            </a:r>
          </a:p>
          <a:p>
            <a:pPr lvl="1"/>
            <a:r>
              <a:rPr lang="sr-Latn-RS" dirty="0"/>
              <a:t>Veliki </a:t>
            </a:r>
            <a:r>
              <a:rPr lang="sr-Latn-RS" b="1" dirty="0"/>
              <a:t>budžet</a:t>
            </a:r>
            <a:r>
              <a:rPr lang="sr-Latn-RS" dirty="0"/>
              <a:t>	</a:t>
            </a:r>
            <a:endParaRPr lang="en-US" dirty="0"/>
          </a:p>
        </p:txBody>
      </p:sp>
    </p:spTree>
    <p:extLst>
      <p:ext uri="{BB962C8B-B14F-4D97-AF65-F5344CB8AC3E}">
        <p14:creationId xmlns:p14="http://schemas.microsoft.com/office/powerpoint/2010/main" val="3761359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TIPOVI PROJEKATA</a:t>
            </a:r>
            <a:endParaRPr lang="en-US" dirty="0"/>
          </a:p>
        </p:txBody>
      </p:sp>
      <p:sp>
        <p:nvSpPr>
          <p:cNvPr id="3" name="Content Placeholder 2"/>
          <p:cNvSpPr>
            <a:spLocks noGrp="1"/>
          </p:cNvSpPr>
          <p:nvPr>
            <p:ph idx="1"/>
          </p:nvPr>
        </p:nvSpPr>
        <p:spPr>
          <a:xfrm>
            <a:off x="388189" y="1371600"/>
            <a:ext cx="11542143" cy="5322498"/>
          </a:xfrm>
        </p:spPr>
        <p:txBody>
          <a:bodyPr>
            <a:normAutofit fontScale="92500" lnSpcReduction="20000"/>
          </a:bodyPr>
          <a:lstStyle/>
          <a:p>
            <a:r>
              <a:rPr lang="sr-Latn-RS" dirty="0"/>
              <a:t>Glavne karakteristike </a:t>
            </a:r>
            <a:r>
              <a:rPr lang="sr-Latn-RS" b="1" dirty="0"/>
              <a:t>POSLOVNIH PROJEKATA </a:t>
            </a:r>
            <a:r>
              <a:rPr lang="sr-Latn-RS" dirty="0"/>
              <a:t>su:</a:t>
            </a:r>
          </a:p>
          <a:p>
            <a:pPr lvl="1"/>
            <a:r>
              <a:rPr lang="sr-Latn-RS" dirty="0"/>
              <a:t>Manji broj učesnika;</a:t>
            </a:r>
          </a:p>
          <a:p>
            <a:pPr lvl="1"/>
            <a:r>
              <a:rPr lang="sr-Latn-RS" dirty="0"/>
              <a:t>Manji opseg neophodnih resursa za realizaciju;</a:t>
            </a:r>
          </a:p>
          <a:p>
            <a:pPr lvl="1"/>
            <a:r>
              <a:rPr lang="sr-Latn-RS" dirty="0"/>
              <a:t>Složenost poslova na realizaciji aktivnosti je manja, često u oblasti jedne naučne/poslovne discipline;</a:t>
            </a:r>
          </a:p>
          <a:p>
            <a:pPr lvl="1"/>
            <a:r>
              <a:rPr lang="sr-Latn-RS" dirty="0"/>
              <a:t>Priprema projekta je značajno duža od realizacije (npr. priprema filmskog festivala može da traje 3 meseca dok se sama realizacija festivala može da okonča za 7 dana);</a:t>
            </a:r>
          </a:p>
          <a:p>
            <a:pPr lvl="1"/>
            <a:r>
              <a:rPr lang="sr-Latn-RS" dirty="0"/>
              <a:t>Projektni tim učestvuje u pripremi ali i u realizaciji projekta, pri čemu tokom realizacije projektni tim i projektni menadžer paralelno rade na upravljanju projektom i na realizaciji samih poslovnih aktivnosti na pojedinim aktivnostima projekta.</a:t>
            </a:r>
          </a:p>
          <a:p>
            <a:r>
              <a:rPr lang="sr-Latn-RS" dirty="0"/>
              <a:t>Primeri poslovnih projekata:</a:t>
            </a:r>
          </a:p>
          <a:p>
            <a:pPr lvl="1"/>
            <a:r>
              <a:rPr lang="sr-Latn-RS" dirty="0"/>
              <a:t>Izrada web sajta kompanije;</a:t>
            </a:r>
          </a:p>
          <a:p>
            <a:pPr lvl="1"/>
            <a:r>
              <a:rPr lang="sr-Latn-RS" dirty="0"/>
              <a:t>Projekat reklamne kampanje;</a:t>
            </a:r>
          </a:p>
          <a:p>
            <a:pPr lvl="1"/>
            <a:r>
              <a:rPr lang="sr-Latn-RS" dirty="0"/>
              <a:t>Priprema sajamske izložbe, pozorišnog/filmskog festivala, naučne konferencije ....</a:t>
            </a:r>
          </a:p>
          <a:p>
            <a:pPr lvl="1"/>
            <a:r>
              <a:rPr lang="sr-Latn-RS" dirty="0"/>
              <a:t>Snimanje spota, reklame;</a:t>
            </a:r>
          </a:p>
          <a:p>
            <a:pPr lvl="1"/>
            <a:r>
              <a:rPr lang="sr-Latn-RS" dirty="0"/>
              <a:t>Izrada business plana firme;</a:t>
            </a:r>
          </a:p>
          <a:p>
            <a:pPr lvl="1"/>
            <a:r>
              <a:rPr lang="sr-Latn-RS" dirty="0"/>
              <a:t>Nabavka računarske opreme za preduzeće;</a:t>
            </a:r>
          </a:p>
          <a:p>
            <a:pPr lvl="1"/>
            <a:r>
              <a:rPr lang="sr-Latn-RS" dirty="0"/>
              <a:t>Instalacija računarske mreže u MSP-u.</a:t>
            </a:r>
          </a:p>
        </p:txBody>
      </p:sp>
    </p:spTree>
    <p:extLst>
      <p:ext uri="{BB962C8B-B14F-4D97-AF65-F5344CB8AC3E}">
        <p14:creationId xmlns:p14="http://schemas.microsoft.com/office/powerpoint/2010/main" val="2743510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3A021-020D-4290-BB2E-AF3357CDC573}"/>
              </a:ext>
            </a:extLst>
          </p:cNvPr>
          <p:cNvSpPr>
            <a:spLocks noGrp="1"/>
          </p:cNvSpPr>
          <p:nvPr>
            <p:ph type="title"/>
          </p:nvPr>
        </p:nvSpPr>
        <p:spPr/>
        <p:txBody>
          <a:bodyPr/>
          <a:lstStyle/>
          <a:p>
            <a:r>
              <a:rPr lang="sr-Latn-RS" b="1" dirty="0"/>
              <a:t>Raspodela poena na predmetu</a:t>
            </a:r>
            <a:endParaRPr lang="en-US" b="1" dirty="0"/>
          </a:p>
        </p:txBody>
      </p:sp>
      <p:sp>
        <p:nvSpPr>
          <p:cNvPr id="3" name="Content Placeholder 2">
            <a:extLst>
              <a:ext uri="{FF2B5EF4-FFF2-40B4-BE49-F238E27FC236}">
                <a16:creationId xmlns:a16="http://schemas.microsoft.com/office/drawing/2014/main" id="{8400315A-1E0F-403E-A04F-03B9392FAFF6}"/>
              </a:ext>
            </a:extLst>
          </p:cNvPr>
          <p:cNvSpPr>
            <a:spLocks noGrp="1"/>
          </p:cNvSpPr>
          <p:nvPr>
            <p:ph idx="1"/>
          </p:nvPr>
        </p:nvSpPr>
        <p:spPr/>
        <p:txBody>
          <a:bodyPr>
            <a:normAutofit lnSpcReduction="10000"/>
          </a:bodyPr>
          <a:lstStyle/>
          <a:p>
            <a:r>
              <a:rPr lang="en-US" dirty="0" err="1"/>
              <a:t>Testovi</a:t>
            </a:r>
            <a:r>
              <a:rPr lang="en-US" dirty="0"/>
              <a:t> / </a:t>
            </a:r>
            <a:r>
              <a:rPr lang="en-US" dirty="0" err="1"/>
              <a:t>kolokvijumi</a:t>
            </a:r>
            <a:r>
              <a:rPr lang="en-US" dirty="0"/>
              <a:t>: </a:t>
            </a:r>
            <a:r>
              <a:rPr lang="en-US" dirty="0" err="1"/>
              <a:t>dva</a:t>
            </a:r>
            <a:r>
              <a:rPr lang="en-US" dirty="0"/>
              <a:t> </a:t>
            </a:r>
            <a:r>
              <a:rPr lang="en-US" dirty="0" err="1"/>
              <a:t>klokvijuma</a:t>
            </a:r>
            <a:r>
              <a:rPr lang="en-US" dirty="0"/>
              <a:t> po 35 </a:t>
            </a:r>
            <a:r>
              <a:rPr lang="en-US" dirty="0" err="1"/>
              <a:t>poena</a:t>
            </a:r>
            <a:r>
              <a:rPr lang="en-US" dirty="0"/>
              <a:t>, </a:t>
            </a:r>
            <a:r>
              <a:rPr lang="en-US" dirty="0" err="1"/>
              <a:t>ukupno</a:t>
            </a:r>
            <a:r>
              <a:rPr lang="en-US" dirty="0"/>
              <a:t> 70 </a:t>
            </a:r>
            <a:r>
              <a:rPr lang="en-US" dirty="0" err="1"/>
              <a:t>poena</a:t>
            </a:r>
            <a:endParaRPr lang="sr-Latn-RS" dirty="0"/>
          </a:p>
          <a:p>
            <a:pPr lvl="1"/>
            <a:r>
              <a:rPr lang="sr-Latn-RS" dirty="0"/>
              <a:t>I kolokvijum u </a:t>
            </a:r>
            <a:r>
              <a:rPr lang="en-US" dirty="0"/>
              <a:t>7</a:t>
            </a:r>
            <a:r>
              <a:rPr lang="sr-Latn-RS" dirty="0"/>
              <a:t>. terminu predavanja (13. novembar 2024); </a:t>
            </a:r>
          </a:p>
          <a:p>
            <a:pPr lvl="1"/>
            <a:r>
              <a:rPr lang="sr-Latn-RS" dirty="0"/>
              <a:t>II kolokvijum u 1</a:t>
            </a:r>
            <a:r>
              <a:rPr lang="en-US" dirty="0"/>
              <a:t>2</a:t>
            </a:r>
            <a:r>
              <a:rPr lang="sr-Latn-RS" dirty="0"/>
              <a:t>. terminu predavanja (1</a:t>
            </a:r>
            <a:r>
              <a:rPr lang="en-US" dirty="0"/>
              <a:t>1</a:t>
            </a:r>
            <a:r>
              <a:rPr lang="sr-Latn-RS" dirty="0"/>
              <a:t>. decembar 2024)</a:t>
            </a:r>
          </a:p>
          <a:p>
            <a:pPr lvl="1"/>
            <a:r>
              <a:rPr lang="sr-Latn-RS" dirty="0"/>
              <a:t>Popravni kolokvijum u 1</a:t>
            </a:r>
            <a:r>
              <a:rPr lang="en-US" dirty="0"/>
              <a:t>3</a:t>
            </a:r>
            <a:r>
              <a:rPr lang="sr-Latn-RS" dirty="0"/>
              <a:t>. terminu predavanja (</a:t>
            </a:r>
            <a:r>
              <a:rPr lang="en-US" dirty="0"/>
              <a:t>18</a:t>
            </a:r>
            <a:r>
              <a:rPr lang="sr-Latn-RS" dirty="0"/>
              <a:t>. decembar 2024)</a:t>
            </a:r>
          </a:p>
          <a:p>
            <a:r>
              <a:rPr lang="en-US" dirty="0" err="1"/>
              <a:t>Projekat</a:t>
            </a:r>
            <a:r>
              <a:rPr lang="en-US" dirty="0"/>
              <a:t>: 30 </a:t>
            </a:r>
            <a:r>
              <a:rPr lang="en-US" dirty="0" err="1"/>
              <a:t>poena</a:t>
            </a:r>
            <a:endParaRPr lang="sr-Latn-RS" dirty="0"/>
          </a:p>
          <a:p>
            <a:pPr lvl="1"/>
            <a:r>
              <a:rPr lang="sr-Latn-RS" dirty="0"/>
              <a:t>Odbrana projekta u 1</a:t>
            </a:r>
            <a:r>
              <a:rPr lang="en-US" dirty="0"/>
              <a:t>3</a:t>
            </a:r>
            <a:r>
              <a:rPr lang="sr-Latn-RS" dirty="0"/>
              <a:t>. terminu predavanja</a:t>
            </a:r>
            <a:r>
              <a:rPr lang="en-US" dirty="0"/>
              <a:t> </a:t>
            </a:r>
            <a:r>
              <a:rPr lang="sr-Latn-RS" dirty="0"/>
              <a:t>(nakon popravnog kolokvijuma </a:t>
            </a:r>
            <a:r>
              <a:rPr lang="en-US" dirty="0"/>
              <a:t>18</a:t>
            </a:r>
            <a:r>
              <a:rPr lang="sr-Latn-RS" dirty="0"/>
              <a:t>. decembra</a:t>
            </a:r>
            <a:r>
              <a:rPr lang="en-US" dirty="0"/>
              <a:t>)</a:t>
            </a:r>
            <a:r>
              <a:rPr lang="sr-Latn-RS" dirty="0"/>
              <a:t> i </a:t>
            </a:r>
            <a:r>
              <a:rPr lang="en-US" dirty="0"/>
              <a:t>25</a:t>
            </a:r>
            <a:r>
              <a:rPr lang="sr-Latn-RS" dirty="0"/>
              <a:t>. </a:t>
            </a:r>
            <a:r>
              <a:rPr lang="en-US" dirty="0" err="1"/>
              <a:t>decembra</a:t>
            </a:r>
            <a:r>
              <a:rPr lang="sr-Latn-RS" dirty="0"/>
              <a:t> 202</a:t>
            </a:r>
            <a:r>
              <a:rPr lang="en-US" dirty="0"/>
              <a:t>4</a:t>
            </a:r>
          </a:p>
          <a:p>
            <a:r>
              <a:rPr lang="en-US" dirty="0" err="1"/>
              <a:t>Zavr</a:t>
            </a:r>
            <a:r>
              <a:rPr lang="sr-Latn-RS" dirty="0"/>
              <a:t>šni ispit: </a:t>
            </a:r>
            <a:r>
              <a:rPr lang="en-US" dirty="0"/>
              <a:t>max 70</a:t>
            </a:r>
            <a:r>
              <a:rPr lang="sr-Latn-RS" dirty="0"/>
              <a:t> poena</a:t>
            </a:r>
          </a:p>
          <a:p>
            <a:r>
              <a:rPr lang="sr-Latn-RS" dirty="0"/>
              <a:t>Uslov za izlazak na ispit: 30 poena</a:t>
            </a:r>
          </a:p>
          <a:p>
            <a:r>
              <a:rPr lang="sr-Latn-RS" dirty="0"/>
              <a:t>Potrebno poena za ocenu 6 (šest): 51 poena</a:t>
            </a:r>
            <a:endParaRPr lang="en-US" dirty="0"/>
          </a:p>
        </p:txBody>
      </p:sp>
      <p:sp>
        <p:nvSpPr>
          <p:cNvPr id="4" name="TextBox 3">
            <a:extLst>
              <a:ext uri="{FF2B5EF4-FFF2-40B4-BE49-F238E27FC236}">
                <a16:creationId xmlns:a16="http://schemas.microsoft.com/office/drawing/2014/main" id="{51662F5A-4253-423D-A4CF-47A9C6D87A47}"/>
              </a:ext>
            </a:extLst>
          </p:cNvPr>
          <p:cNvSpPr txBox="1"/>
          <p:nvPr/>
        </p:nvSpPr>
        <p:spPr>
          <a:xfrm>
            <a:off x="9144000" y="5225143"/>
            <a:ext cx="2661557" cy="646331"/>
          </a:xfrm>
          <a:prstGeom prst="rect">
            <a:avLst/>
          </a:prstGeom>
          <a:noFill/>
        </p:spPr>
        <p:txBody>
          <a:bodyPr wrap="square" rtlCol="0">
            <a:spAutoFit/>
          </a:bodyPr>
          <a:lstStyle/>
          <a:p>
            <a:r>
              <a:rPr lang="en-US" dirty="0">
                <a:solidFill>
                  <a:srgbClr val="FF0000"/>
                </a:solidFill>
              </a:rPr>
              <a:t>Moodle: mit.mas.bg.ac.rs</a:t>
            </a:r>
            <a:endParaRPr lang="en-US" b="1" dirty="0">
              <a:solidFill>
                <a:srgbClr val="FF0000"/>
              </a:solidFill>
            </a:endParaRPr>
          </a:p>
          <a:p>
            <a:r>
              <a:rPr lang="sr-Latn-RS" b="1" dirty="0">
                <a:solidFill>
                  <a:srgbClr val="FF0000"/>
                </a:solidFill>
              </a:rPr>
              <a:t>Š</a:t>
            </a:r>
            <a:r>
              <a:rPr lang="en-US" b="1" dirty="0" err="1">
                <a:solidFill>
                  <a:srgbClr val="FF0000"/>
                </a:solidFill>
              </a:rPr>
              <a:t>ifra</a:t>
            </a:r>
            <a:r>
              <a:rPr lang="sr-Latn-RS" b="1" dirty="0">
                <a:solidFill>
                  <a:srgbClr val="FF0000"/>
                </a:solidFill>
              </a:rPr>
              <a:t> za studente </a:t>
            </a:r>
            <a:r>
              <a:rPr lang="en-US" b="1" dirty="0">
                <a:solidFill>
                  <a:srgbClr val="FF0000"/>
                </a:solidFill>
              </a:rPr>
              <a:t>VP202</a:t>
            </a:r>
            <a:r>
              <a:rPr lang="sr-Latn-RS" b="1">
                <a:solidFill>
                  <a:srgbClr val="FF0000"/>
                </a:solidFill>
              </a:rPr>
              <a:t>4</a:t>
            </a:r>
            <a:endParaRPr lang="en-US" dirty="0">
              <a:solidFill>
                <a:srgbClr val="FF0000"/>
              </a:solidFill>
            </a:endParaRPr>
          </a:p>
        </p:txBody>
      </p:sp>
    </p:spTree>
    <p:extLst>
      <p:ext uri="{BB962C8B-B14F-4D97-AF65-F5344CB8AC3E}">
        <p14:creationId xmlns:p14="http://schemas.microsoft.com/office/powerpoint/2010/main" val="1198615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TIPOVI PROJEKATA</a:t>
            </a:r>
            <a:endParaRPr lang="en-US" dirty="0"/>
          </a:p>
        </p:txBody>
      </p:sp>
      <p:sp>
        <p:nvSpPr>
          <p:cNvPr id="3" name="Content Placeholder 2"/>
          <p:cNvSpPr>
            <a:spLocks noGrp="1"/>
          </p:cNvSpPr>
          <p:nvPr>
            <p:ph idx="1"/>
          </p:nvPr>
        </p:nvSpPr>
        <p:spPr/>
        <p:txBody>
          <a:bodyPr>
            <a:normAutofit fontScale="92500" lnSpcReduction="10000"/>
          </a:bodyPr>
          <a:lstStyle/>
          <a:p>
            <a:r>
              <a:rPr lang="sr-Latn-RS" dirty="0"/>
              <a:t>Projekti u oblasti IT sektora mogu spadati i u kategoriju Investicionih kao i u kategoriju Poslovnih projekata. </a:t>
            </a:r>
          </a:p>
          <a:p>
            <a:r>
              <a:rPr lang="sr-Latn-RS" dirty="0"/>
              <a:t>Neki od primera projekata u oblasti IT-a mogu biti:</a:t>
            </a:r>
          </a:p>
          <a:p>
            <a:pPr lvl="1"/>
            <a:r>
              <a:rPr lang="en-US" dirty="0" err="1"/>
              <a:t>Organizacija</a:t>
            </a:r>
            <a:r>
              <a:rPr lang="en-US" dirty="0"/>
              <a:t> </a:t>
            </a:r>
            <a:r>
              <a:rPr lang="sr-Latn-RS" dirty="0"/>
              <a:t>želi da premesti poslovni proces sa manualne obrade informacije na obradu podataka pomoću računara. Organizacija želi </a:t>
            </a:r>
            <a:r>
              <a:rPr lang="sr-Latn-RS" b="1" dirty="0"/>
              <a:t>razvoj potpuno novog softvera </a:t>
            </a:r>
            <a:r>
              <a:rPr lang="sr-Latn-RS" dirty="0"/>
              <a:t>za njene potrebe. Ovaj projekat će uključivati proučavanje potreba naručioca i sprovođenje svih aktivnosti neophodnih za dizajn i implementaciju sistema zasnovanog na računarima;</a:t>
            </a:r>
          </a:p>
          <a:p>
            <a:pPr lvl="1"/>
            <a:r>
              <a:rPr lang="en-US" dirty="0" err="1"/>
              <a:t>Organizacija</a:t>
            </a:r>
            <a:r>
              <a:rPr lang="en-US" dirty="0"/>
              <a:t> </a:t>
            </a:r>
            <a:r>
              <a:rPr lang="sr-Latn-RS" dirty="0"/>
              <a:t>želi da premesti poslovni proces sa manualne obrade informacije na obradu podataka pomoću računara. Organizacija ne želi da se za njene potrebe razvija potpuno novi softver. Organizacija želi da koristi komercijalni softver (</a:t>
            </a:r>
            <a:r>
              <a:rPr lang="sr-Latn-RS" b="1" dirty="0"/>
              <a:t>commercial off-the-shelf software – COTS</a:t>
            </a:r>
            <a:r>
              <a:rPr lang="sr-Latn-RS" dirty="0"/>
              <a:t>) kao proizvod. Ovakav projekat uključuje primenu i verovatno određeno prilagođavanje COTS proizvoda, kako bi bio primenjiv u organizaciji;</a:t>
            </a:r>
          </a:p>
          <a:p>
            <a:pPr lvl="1"/>
            <a:endParaRPr lang="sr-Latn-RS" dirty="0"/>
          </a:p>
          <a:p>
            <a:pPr lvl="1"/>
            <a:endParaRPr lang="en-US" dirty="0"/>
          </a:p>
        </p:txBody>
      </p:sp>
    </p:spTree>
    <p:extLst>
      <p:ext uri="{BB962C8B-B14F-4D97-AF65-F5344CB8AC3E}">
        <p14:creationId xmlns:p14="http://schemas.microsoft.com/office/powerpoint/2010/main" val="1238360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527D6-4419-4004-8AE4-8A0CF2F1D734}"/>
              </a:ext>
            </a:extLst>
          </p:cNvPr>
          <p:cNvSpPr>
            <a:spLocks noGrp="1"/>
          </p:cNvSpPr>
          <p:nvPr>
            <p:ph type="title"/>
          </p:nvPr>
        </p:nvSpPr>
        <p:spPr/>
        <p:txBody>
          <a:bodyPr/>
          <a:lstStyle/>
          <a:p>
            <a:r>
              <a:rPr lang="sr-Latn-RS" b="1" dirty="0"/>
              <a:t>TIPOVI PROJEKATA</a:t>
            </a:r>
            <a:endParaRPr lang="en-US" dirty="0"/>
          </a:p>
        </p:txBody>
      </p:sp>
      <p:sp>
        <p:nvSpPr>
          <p:cNvPr id="3" name="Content Placeholder 2">
            <a:extLst>
              <a:ext uri="{FF2B5EF4-FFF2-40B4-BE49-F238E27FC236}">
                <a16:creationId xmlns:a16="http://schemas.microsoft.com/office/drawing/2014/main" id="{C11263C5-F443-4E8B-9DB9-1ABF07620D04}"/>
              </a:ext>
            </a:extLst>
          </p:cNvPr>
          <p:cNvSpPr>
            <a:spLocks noGrp="1"/>
          </p:cNvSpPr>
          <p:nvPr>
            <p:ph idx="1"/>
          </p:nvPr>
        </p:nvSpPr>
        <p:spPr/>
        <p:txBody>
          <a:bodyPr>
            <a:normAutofit fontScale="92500" lnSpcReduction="20000"/>
          </a:bodyPr>
          <a:lstStyle/>
          <a:p>
            <a:r>
              <a:rPr lang="sr-Latn-RS" dirty="0"/>
              <a:t>Još neki od primera projekata u IT sektoru:</a:t>
            </a:r>
          </a:p>
          <a:p>
            <a:pPr lvl="1"/>
            <a:r>
              <a:rPr lang="sr-Latn-RS" dirty="0"/>
              <a:t>Organizacija ima sistem zasnovan na računarima koji je potrebno prebaciti na noviju verziju jer je postojeći već zastareo i podrška u održavanju njegovih radnih karaktersitika je samim time onemogućena. Ovakav projekat može uključivati ažurirnje i </a:t>
            </a:r>
            <a:r>
              <a:rPr lang="sr-Latn-RS" b="1" dirty="0"/>
              <a:t>prenos (porting) koda</a:t>
            </a:r>
            <a:r>
              <a:rPr lang="sr-Latn-RS" dirty="0"/>
              <a:t>, trening korisnika, i testiranje nove implementacije;</a:t>
            </a:r>
          </a:p>
          <a:p>
            <a:pPr lvl="1"/>
            <a:r>
              <a:rPr lang="sr-Latn-RS" dirty="0"/>
              <a:t>Organizacija ima sistem, zasnovan na računarima i želi da ga transformiše sa „</a:t>
            </a:r>
            <a:r>
              <a:rPr lang="sr-Latn-RS" b="1" dirty="0"/>
              <a:t>flat file</a:t>
            </a:r>
            <a:r>
              <a:rPr lang="sr-Latn-RS" dirty="0"/>
              <a:t>“ sistema na </a:t>
            </a:r>
            <a:r>
              <a:rPr lang="sr-Latn-RS" b="1" dirty="0"/>
              <a:t>RDBMS („relational database management) sistem</a:t>
            </a:r>
            <a:r>
              <a:rPr lang="sr-Latn-RS" dirty="0"/>
              <a:t>. Aktivnosti mogu uključivati konverziju podataka uz svakako brojne druge aktivnosti;</a:t>
            </a:r>
          </a:p>
          <a:p>
            <a:pPr lvl="1"/>
            <a:r>
              <a:rPr lang="sr-Latn-RS" dirty="0"/>
              <a:t>Organizacija ima sistem za obradu podataka, zasnovan na računarima i želi da uradi modifikacije u softveru ili da </a:t>
            </a:r>
            <a:r>
              <a:rPr lang="sr-Latn-RS" b="1" dirty="0"/>
              <a:t>doda određene funkcionalnosti softveru</a:t>
            </a:r>
            <a:r>
              <a:rPr lang="sr-Latn-RS" dirty="0"/>
              <a:t>. Aktivnosti uključuju dodavanje funkcionalnosti i izvođenje određenih modifikacija u softveru koji je možda razvila neka druga kompanija;</a:t>
            </a:r>
          </a:p>
          <a:p>
            <a:pPr lvl="1"/>
            <a:r>
              <a:rPr lang="sr-Latn-RS" dirty="0"/>
              <a:t>Organizacija ima skorije razvijen sistem za obradu podataka, zasnovan na računarima i želi da ga detaljno </a:t>
            </a:r>
            <a:r>
              <a:rPr lang="sr-Latn-RS" b="1" dirty="0"/>
              <a:t>testira nezavisna organizacija</a:t>
            </a:r>
            <a:r>
              <a:rPr lang="sr-Latn-RS" dirty="0"/>
              <a:t>. Aktivnosti će uključivati testiranje i razmenu podataka između organizacija.  </a:t>
            </a:r>
            <a:endParaRPr lang="sr-Latn-RS" dirty="0">
              <a:solidFill>
                <a:srgbClr val="FF0000"/>
              </a:solidFill>
            </a:endParaRPr>
          </a:p>
          <a:p>
            <a:pPr lvl="1"/>
            <a:endParaRPr lang="en-US" dirty="0"/>
          </a:p>
        </p:txBody>
      </p:sp>
    </p:spTree>
    <p:extLst>
      <p:ext uri="{BB962C8B-B14F-4D97-AF65-F5344CB8AC3E}">
        <p14:creationId xmlns:p14="http://schemas.microsoft.com/office/powerpoint/2010/main" val="2650691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PROJEKTI I PROGRAMI</a:t>
            </a:r>
            <a:endParaRPr lang="en-US" dirty="0"/>
          </a:p>
        </p:txBody>
      </p:sp>
      <p:sp>
        <p:nvSpPr>
          <p:cNvPr id="3" name="Content Placeholder 2"/>
          <p:cNvSpPr>
            <a:spLocks noGrp="1"/>
          </p:cNvSpPr>
          <p:nvPr>
            <p:ph idx="1"/>
          </p:nvPr>
        </p:nvSpPr>
        <p:spPr>
          <a:xfrm>
            <a:off x="848958" y="1825625"/>
            <a:ext cx="10515600" cy="4351338"/>
          </a:xfrm>
        </p:spPr>
        <p:txBody>
          <a:bodyPr>
            <a:normAutofit fontScale="92500"/>
          </a:bodyPr>
          <a:lstStyle/>
          <a:p>
            <a:r>
              <a:rPr lang="sr-Latn-RS" dirty="0"/>
              <a:t>Razlika između projekata i programa:</a:t>
            </a:r>
          </a:p>
          <a:p>
            <a:pPr lvl="1"/>
            <a:r>
              <a:rPr lang="sr-Latn-RS" b="1" dirty="0"/>
              <a:t>Programi</a:t>
            </a:r>
            <a:r>
              <a:rPr lang="sr-Latn-RS" dirty="0"/>
              <a:t> – kao što su na primer programi kontinualnog unapređenja, nemaju unapred definisani termin završetka. To je najčešće tekući proces promene. Pojedinačni projekti pri tome mogu biti sastavni delovi programa. Npr. program može biti „Prekvalifikacija nezaposlenih lica sa evidencije Nacionalne službe za zapošljavanje“. Pri tome, jedan od projekata koji može biti deo ovog programa može biti „Obuka nezaposlenih lica za izradu i održavanje web sajtova“.</a:t>
            </a:r>
          </a:p>
          <a:p>
            <a:r>
              <a:rPr lang="sr-Latn-RS" dirty="0"/>
              <a:t>Portfolio projekata:</a:t>
            </a:r>
          </a:p>
          <a:p>
            <a:pPr lvl="1"/>
            <a:r>
              <a:rPr lang="sr-Latn-RS" dirty="0"/>
              <a:t>Pored programa, projekti mogu biti deo „</a:t>
            </a:r>
            <a:r>
              <a:rPr lang="sr-Latn-RS" b="1" dirty="0"/>
              <a:t>portfolia projekata</a:t>
            </a:r>
            <a:r>
              <a:rPr lang="sr-Latn-RS" dirty="0"/>
              <a:t>“. To je skup većeg broja pojedinačnih projekata, koje preduzeće/organizacija realizuje u određenom programskom periodu, pri čemu projekti koji nakon selekcije uđu u portfolio, svi konkurišu za iste resurse i imaju određeno preklapanje svojih aktivnosti.</a:t>
            </a:r>
          </a:p>
          <a:p>
            <a:endParaRPr lang="en-US" dirty="0"/>
          </a:p>
        </p:txBody>
      </p:sp>
    </p:spTree>
    <p:extLst>
      <p:ext uri="{BB962C8B-B14F-4D97-AF65-F5344CB8AC3E}">
        <p14:creationId xmlns:p14="http://schemas.microsoft.com/office/powerpoint/2010/main" val="974632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800" b="1" dirty="0"/>
              <a:t>UPRAVLJANJE PROJEKTOM – PROJECT MANAGEMENT</a:t>
            </a:r>
            <a:endParaRPr lang="en-US" sz="3800" dirty="0"/>
          </a:p>
        </p:txBody>
      </p:sp>
      <p:sp>
        <p:nvSpPr>
          <p:cNvPr id="3" name="Content Placeholder 2"/>
          <p:cNvSpPr>
            <a:spLocks noGrp="1"/>
          </p:cNvSpPr>
          <p:nvPr>
            <p:ph idx="1"/>
          </p:nvPr>
        </p:nvSpPr>
        <p:spPr/>
        <p:txBody>
          <a:bodyPr>
            <a:normAutofit fontScale="92500" lnSpcReduction="20000"/>
          </a:bodyPr>
          <a:lstStyle/>
          <a:p>
            <a:r>
              <a:rPr lang="sr-Latn-RS" dirty="0"/>
              <a:t>Sve navedeno, uzimajući u obzir složenost, dinamičnost i neizvesnost, zahteva neophodnost organizovanog vođenja i upravljanja, pri čemu je dokazano najbolji metod: koncept </a:t>
            </a:r>
            <a:r>
              <a:rPr lang="sr-Latn-RS" b="1" dirty="0"/>
              <a:t>Upravljanja projektom – Project management</a:t>
            </a:r>
          </a:p>
          <a:p>
            <a:r>
              <a:rPr lang="sr-Latn-RS" dirty="0"/>
              <a:t>Prema PMI: „</a:t>
            </a:r>
            <a:r>
              <a:rPr lang="sr-Latn-RS" b="1" i="1" dirty="0"/>
              <a:t>Upravljanje projektom je primena stručnih znanja,  veština, alata i metoda na aktivnostima projekta, da bi se zadovoljile ili prevazišle potrebe i očekivanja finansijera projekta</a:t>
            </a:r>
            <a:r>
              <a:rPr lang="sr-Latn-RS" dirty="0"/>
              <a:t>.“</a:t>
            </a:r>
          </a:p>
          <a:p>
            <a:r>
              <a:rPr lang="sr-Latn-RS" b="1" i="1" dirty="0"/>
              <a:t>„</a:t>
            </a:r>
            <a:r>
              <a:rPr lang="sr-Latn-RS" i="1" dirty="0"/>
              <a:t>Upravljanje projektom se može posmatrati kao žongliranje sa tri loptice: troškovi, kvalitet i vreme .... Upravljanje programom se može posmatrati kao organizovanje ekipe žonglera, pri čemu svi oni žongliraju sa svoje tri loptice ali takođe, s vremena na vreme, vrše prebacianje loptica između sebe</a:t>
            </a:r>
            <a:r>
              <a:rPr lang="sr-Latn-RS" b="1" i="1" dirty="0"/>
              <a:t>“ </a:t>
            </a:r>
            <a:r>
              <a:rPr lang="sr-Latn-RS" i="1" dirty="0"/>
              <a:t>(Nigel Slack, Stuart Chambers, Robert Johnston, Operations management, Prentice Hall, 2013)</a:t>
            </a:r>
            <a:endParaRPr lang="en-US" i="1" dirty="0"/>
          </a:p>
        </p:txBody>
      </p:sp>
    </p:spTree>
    <p:extLst>
      <p:ext uri="{BB962C8B-B14F-4D97-AF65-F5344CB8AC3E}">
        <p14:creationId xmlns:p14="http://schemas.microsoft.com/office/powerpoint/2010/main" val="3563383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UPRAVLJANJE PROJEKTOM – PROJECT MANAGEMENT</a:t>
            </a:r>
            <a:endParaRPr lang="en-US" dirty="0"/>
          </a:p>
        </p:txBody>
      </p:sp>
      <p:sp>
        <p:nvSpPr>
          <p:cNvPr id="3" name="Content Placeholder 2"/>
          <p:cNvSpPr>
            <a:spLocks noGrp="1"/>
          </p:cNvSpPr>
          <p:nvPr>
            <p:ph idx="1"/>
          </p:nvPr>
        </p:nvSpPr>
        <p:spPr/>
        <p:txBody>
          <a:bodyPr>
            <a:normAutofit fontScale="92500" lnSpcReduction="10000"/>
          </a:bodyPr>
          <a:lstStyle/>
          <a:p>
            <a:r>
              <a:rPr lang="sr-Latn-RS" dirty="0"/>
              <a:t>Takođe prema PMI – </a:t>
            </a:r>
            <a:r>
              <a:rPr lang="sr-Latn-RS" b="1" i="1" dirty="0"/>
              <a:t>Upravljanje projektom </a:t>
            </a:r>
            <a:r>
              <a:rPr lang="sr-Latn-RS" i="1" dirty="0"/>
              <a:t>se posmatra kao usmeravanje i koordinacija ljudskih i materijalnih resursa da bi se projekat realizovao u planiranom </a:t>
            </a:r>
            <a:r>
              <a:rPr lang="sr-Latn-RS" b="1" i="1" dirty="0"/>
              <a:t>vremenu</a:t>
            </a:r>
            <a:r>
              <a:rPr lang="sr-Latn-RS" i="1" dirty="0"/>
              <a:t>, sa planiranim </a:t>
            </a:r>
            <a:r>
              <a:rPr lang="sr-Latn-RS" b="1" i="1" dirty="0"/>
              <a:t>kvalitetom</a:t>
            </a:r>
            <a:r>
              <a:rPr lang="sr-Latn-RS" i="1" dirty="0"/>
              <a:t> i planiranim </a:t>
            </a:r>
            <a:r>
              <a:rPr lang="sr-Latn-RS" b="1" i="1" dirty="0"/>
              <a:t>troškovima</a:t>
            </a:r>
            <a:r>
              <a:rPr lang="sr-Latn-RS" dirty="0"/>
              <a:t>, pri čemu se razlikuju sledeće funkcionalne oblasti:</a:t>
            </a:r>
          </a:p>
          <a:p>
            <a:pPr lvl="1"/>
            <a:r>
              <a:rPr lang="sr-Latn-RS" dirty="0"/>
              <a:t>Upravljanje </a:t>
            </a:r>
            <a:r>
              <a:rPr lang="sr-Latn-RS" b="1" dirty="0"/>
              <a:t>obimom</a:t>
            </a:r>
            <a:r>
              <a:rPr lang="sr-Latn-RS" dirty="0"/>
              <a:t> projekta;</a:t>
            </a:r>
          </a:p>
          <a:p>
            <a:pPr lvl="1"/>
            <a:r>
              <a:rPr lang="sr-Latn-RS" dirty="0"/>
              <a:t>Upravljanje </a:t>
            </a:r>
            <a:r>
              <a:rPr lang="sr-Latn-RS" b="1" dirty="0"/>
              <a:t>troškovima</a:t>
            </a:r>
            <a:r>
              <a:rPr lang="sr-Latn-RS" dirty="0"/>
              <a:t>;</a:t>
            </a:r>
          </a:p>
          <a:p>
            <a:pPr lvl="1"/>
            <a:r>
              <a:rPr lang="sr-Latn-RS" dirty="0"/>
              <a:t>Upravljanje </a:t>
            </a:r>
            <a:r>
              <a:rPr lang="sr-Latn-RS" b="1" dirty="0"/>
              <a:t>vremenom</a:t>
            </a:r>
            <a:r>
              <a:rPr lang="sr-Latn-RS" dirty="0"/>
              <a:t>;</a:t>
            </a:r>
          </a:p>
          <a:p>
            <a:pPr lvl="1"/>
            <a:r>
              <a:rPr lang="sr-Latn-RS" dirty="0"/>
              <a:t>Upravljanje </a:t>
            </a:r>
            <a:r>
              <a:rPr lang="sr-Latn-RS" b="1" dirty="0"/>
              <a:t>kvalitetom</a:t>
            </a:r>
            <a:r>
              <a:rPr lang="sr-Latn-RS" dirty="0"/>
              <a:t>;</a:t>
            </a:r>
          </a:p>
          <a:p>
            <a:pPr lvl="1"/>
            <a:r>
              <a:rPr lang="sr-Latn-RS" dirty="0"/>
              <a:t>Upravljanje </a:t>
            </a:r>
            <a:r>
              <a:rPr lang="sr-Latn-RS" b="1" dirty="0"/>
              <a:t>ljudskim resursima</a:t>
            </a:r>
            <a:r>
              <a:rPr lang="sr-Latn-RS" dirty="0"/>
              <a:t>;</a:t>
            </a:r>
          </a:p>
          <a:p>
            <a:pPr lvl="1"/>
            <a:r>
              <a:rPr lang="sr-Latn-RS" dirty="0"/>
              <a:t>Upravljanje </a:t>
            </a:r>
            <a:r>
              <a:rPr lang="sr-Latn-RS" b="1" dirty="0"/>
              <a:t>komunikacijama</a:t>
            </a:r>
            <a:r>
              <a:rPr lang="sr-Latn-RS" dirty="0"/>
              <a:t>;</a:t>
            </a:r>
          </a:p>
          <a:p>
            <a:pPr lvl="1"/>
            <a:r>
              <a:rPr lang="sr-Latn-RS" dirty="0"/>
              <a:t>Upravljanje </a:t>
            </a:r>
            <a:r>
              <a:rPr lang="sr-Latn-RS" b="1" dirty="0"/>
              <a:t>ugovaranjem</a:t>
            </a:r>
            <a:r>
              <a:rPr lang="sr-Latn-RS" dirty="0"/>
              <a:t>;</a:t>
            </a:r>
          </a:p>
          <a:p>
            <a:pPr lvl="1"/>
            <a:r>
              <a:rPr lang="sr-Latn-RS" dirty="0"/>
              <a:t>Upravljanje </a:t>
            </a:r>
            <a:r>
              <a:rPr lang="sr-Latn-RS" b="1" dirty="0"/>
              <a:t>rizikom</a:t>
            </a:r>
            <a:r>
              <a:rPr lang="sr-Latn-RS" dirty="0"/>
              <a:t>.</a:t>
            </a:r>
          </a:p>
        </p:txBody>
      </p:sp>
    </p:spTree>
    <p:extLst>
      <p:ext uri="{BB962C8B-B14F-4D97-AF65-F5344CB8AC3E}">
        <p14:creationId xmlns:p14="http://schemas.microsoft.com/office/powerpoint/2010/main" val="2911923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800" b="1" dirty="0"/>
              <a:t>UPRAVLJANJE PROJEKTOM – PROJECT MANAGEMENT</a:t>
            </a:r>
            <a:endParaRPr lang="en-US" sz="3800" dirty="0"/>
          </a:p>
        </p:txBody>
      </p:sp>
      <p:sp>
        <p:nvSpPr>
          <p:cNvPr id="3" name="Content Placeholder 2"/>
          <p:cNvSpPr>
            <a:spLocks noGrp="1"/>
          </p:cNvSpPr>
          <p:nvPr>
            <p:ph idx="1"/>
          </p:nvPr>
        </p:nvSpPr>
        <p:spPr/>
        <p:txBody>
          <a:bodyPr>
            <a:normAutofit fontScale="77500" lnSpcReduction="20000"/>
          </a:bodyPr>
          <a:lstStyle/>
          <a:p>
            <a:r>
              <a:rPr lang="en-US" dirty="0"/>
              <a:t>Na </a:t>
            </a:r>
            <a:r>
              <a:rPr lang="en-US" dirty="0" err="1"/>
              <a:t>početku</a:t>
            </a:r>
            <a:r>
              <a:rPr lang="en-US" dirty="0"/>
              <a:t> </a:t>
            </a:r>
            <a:r>
              <a:rPr lang="en-US" dirty="0" err="1"/>
              <a:t>svakog</a:t>
            </a:r>
            <a:r>
              <a:rPr lang="en-US" dirty="0"/>
              <a:t> </a:t>
            </a:r>
            <a:r>
              <a:rPr lang="en-US" dirty="0" err="1"/>
              <a:t>projekta</a:t>
            </a:r>
            <a:r>
              <a:rPr lang="en-US" dirty="0"/>
              <a:t> </a:t>
            </a:r>
            <a:r>
              <a:rPr lang="en-US" dirty="0" err="1"/>
              <a:t>važno</a:t>
            </a:r>
            <a:r>
              <a:rPr lang="en-US" dirty="0"/>
              <a:t> je </a:t>
            </a:r>
            <a:r>
              <a:rPr lang="en-US" dirty="0" err="1"/>
              <a:t>razumeti</a:t>
            </a:r>
            <a:r>
              <a:rPr lang="en-US" dirty="0"/>
              <a:t> </a:t>
            </a:r>
            <a:r>
              <a:rPr lang="en-US" dirty="0" err="1"/>
              <a:t>stepen</a:t>
            </a:r>
            <a:r>
              <a:rPr lang="en-US" dirty="0"/>
              <a:t> </a:t>
            </a:r>
            <a:r>
              <a:rPr lang="en-US" dirty="0" err="1"/>
              <a:t>slobode</a:t>
            </a:r>
            <a:r>
              <a:rPr lang="en-US" dirty="0"/>
              <a:t>, </a:t>
            </a:r>
            <a:r>
              <a:rPr lang="en-US" dirty="0" err="1"/>
              <a:t>vezan</a:t>
            </a:r>
            <a:r>
              <a:rPr lang="en-US" dirty="0"/>
              <a:t> </a:t>
            </a:r>
            <a:r>
              <a:rPr lang="en-US" dirty="0" err="1"/>
              <a:t>za</a:t>
            </a:r>
            <a:br>
              <a:rPr lang="en-US" dirty="0"/>
            </a:br>
            <a:r>
              <a:rPr lang="en-US" dirty="0" err="1"/>
              <a:t>svaku</a:t>
            </a:r>
            <a:r>
              <a:rPr lang="en-US" dirty="0"/>
              <a:t> od </a:t>
            </a:r>
            <a:r>
              <a:rPr lang="en-US" dirty="0" err="1"/>
              <a:t>promenjivih</a:t>
            </a:r>
            <a:r>
              <a:rPr lang="sr-Latn-RS" dirty="0"/>
              <a:t> (troškovi, kvalitet i vreme)</a:t>
            </a:r>
            <a:r>
              <a:rPr lang="en-US" dirty="0"/>
              <a:t>, </a:t>
            </a:r>
            <a:r>
              <a:rPr lang="en-US" dirty="0" err="1"/>
              <a:t>i</a:t>
            </a:r>
            <a:r>
              <a:rPr lang="en-US" dirty="0"/>
              <a:t> </a:t>
            </a:r>
            <a:r>
              <a:rPr lang="en-US" dirty="0" err="1"/>
              <a:t>prioritete</a:t>
            </a:r>
            <a:r>
              <a:rPr lang="en-US" dirty="0"/>
              <a:t> </a:t>
            </a:r>
            <a:r>
              <a:rPr lang="en-US" dirty="0" err="1"/>
              <a:t>projekta</a:t>
            </a:r>
            <a:r>
              <a:rPr lang="en-US" dirty="0"/>
              <a:t>.</a:t>
            </a:r>
            <a:endParaRPr lang="sr-Latn-RS" dirty="0"/>
          </a:p>
          <a:p>
            <a:r>
              <a:rPr lang="en-US" dirty="0"/>
              <a:t> </a:t>
            </a:r>
            <a:r>
              <a:rPr lang="en-US" dirty="0" err="1"/>
              <a:t>Postoji</a:t>
            </a:r>
            <a:r>
              <a:rPr lang="en-US" dirty="0"/>
              <a:t> </a:t>
            </a:r>
            <a:r>
              <a:rPr lang="en-US" dirty="0" err="1"/>
              <a:t>jedna</a:t>
            </a:r>
            <a:r>
              <a:rPr lang="en-US" dirty="0"/>
              <a:t> </a:t>
            </a:r>
            <a:r>
              <a:rPr lang="en-US" dirty="0" err="1"/>
              <a:t>stara</a:t>
            </a:r>
            <a:r>
              <a:rPr lang="en-US" dirty="0"/>
              <a:t> </a:t>
            </a:r>
            <a:r>
              <a:rPr lang="en-US" dirty="0" err="1"/>
              <a:t>izreka</a:t>
            </a:r>
            <a:r>
              <a:rPr lang="en-US" dirty="0"/>
              <a:t> </a:t>
            </a:r>
            <a:r>
              <a:rPr lang="en-US" dirty="0" err="1"/>
              <a:t>koja</a:t>
            </a:r>
            <a:r>
              <a:rPr lang="sr-Latn-RS" dirty="0"/>
              <a:t> </a:t>
            </a:r>
            <a:r>
              <a:rPr lang="en-US" dirty="0" err="1"/>
              <a:t>opisuje</a:t>
            </a:r>
            <a:r>
              <a:rPr lang="en-US" dirty="0"/>
              <a:t> </a:t>
            </a:r>
            <a:r>
              <a:rPr lang="en-US" dirty="0" err="1"/>
              <a:t>opcije</a:t>
            </a:r>
            <a:r>
              <a:rPr lang="en-US" dirty="0"/>
              <a:t> </a:t>
            </a:r>
            <a:r>
              <a:rPr lang="en-US" dirty="0" err="1"/>
              <a:t>naručioca</a:t>
            </a:r>
            <a:r>
              <a:rPr lang="en-US" dirty="0"/>
              <a:t> </a:t>
            </a:r>
            <a:r>
              <a:rPr lang="en-US" dirty="0" err="1"/>
              <a:t>projekta</a:t>
            </a:r>
            <a:r>
              <a:rPr lang="en-US" dirty="0"/>
              <a:t> </a:t>
            </a:r>
            <a:r>
              <a:rPr lang="en-US" dirty="0" err="1"/>
              <a:t>na</a:t>
            </a:r>
            <a:r>
              <a:rPr lang="en-US" dirty="0"/>
              <a:t> </a:t>
            </a:r>
            <a:r>
              <a:rPr lang="en-US" dirty="0" err="1"/>
              <a:t>početku</a:t>
            </a:r>
            <a:r>
              <a:rPr lang="en-US" dirty="0"/>
              <a:t> </a:t>
            </a:r>
            <a:r>
              <a:rPr lang="en-US" dirty="0" err="1"/>
              <a:t>projekta</a:t>
            </a:r>
            <a:r>
              <a:rPr lang="en-US" dirty="0"/>
              <a:t>:</a:t>
            </a:r>
            <a:r>
              <a:rPr lang="sr-Latn-RS" dirty="0"/>
              <a:t> </a:t>
            </a:r>
            <a:r>
              <a:rPr lang="en-US" i="1" dirty="0"/>
              <a:t>«</a:t>
            </a:r>
            <a:r>
              <a:rPr lang="sr-Latn-RS" i="1" dirty="0"/>
              <a:t>Ishod projekta možete dobiti</a:t>
            </a:r>
            <a:r>
              <a:rPr lang="en-US" i="1" dirty="0"/>
              <a:t> </a:t>
            </a:r>
            <a:r>
              <a:rPr lang="en-US" i="1" dirty="0" err="1"/>
              <a:t>dobiti</a:t>
            </a:r>
            <a:r>
              <a:rPr lang="en-US" i="1" dirty="0"/>
              <a:t> </a:t>
            </a:r>
            <a:r>
              <a:rPr lang="en-US" i="1" dirty="0" err="1"/>
              <a:t>brzo</a:t>
            </a:r>
            <a:r>
              <a:rPr lang="en-US" i="1" dirty="0"/>
              <a:t>; </a:t>
            </a:r>
            <a:r>
              <a:rPr lang="en-US" i="1" dirty="0" err="1"/>
              <a:t>možete</a:t>
            </a:r>
            <a:r>
              <a:rPr lang="en-US" i="1" dirty="0"/>
              <a:t> </a:t>
            </a:r>
            <a:r>
              <a:rPr lang="en-US" i="1" dirty="0" err="1"/>
              <a:t>ga</a:t>
            </a:r>
            <a:r>
              <a:rPr lang="en-US" i="1" dirty="0"/>
              <a:t> </a:t>
            </a:r>
            <a:r>
              <a:rPr lang="en-US" i="1" dirty="0" err="1"/>
              <a:t>dobiti</a:t>
            </a:r>
            <a:r>
              <a:rPr lang="en-US" i="1" dirty="0"/>
              <a:t> </a:t>
            </a:r>
            <a:r>
              <a:rPr lang="en-US" i="1" dirty="0" err="1"/>
              <a:t>jeftino</a:t>
            </a:r>
            <a:r>
              <a:rPr lang="en-US" i="1" dirty="0"/>
              <a:t>;</a:t>
            </a:r>
            <a:r>
              <a:rPr lang="sr-Latn-RS" i="1" dirty="0"/>
              <a:t> </a:t>
            </a:r>
            <a:r>
              <a:rPr lang="en-US" i="1" dirty="0" err="1"/>
              <a:t>ili</a:t>
            </a:r>
            <a:r>
              <a:rPr lang="en-US" i="1" dirty="0"/>
              <a:t> </a:t>
            </a:r>
            <a:r>
              <a:rPr lang="en-US" i="1" dirty="0" err="1"/>
              <a:t>ga</a:t>
            </a:r>
            <a:r>
              <a:rPr lang="en-US" i="1" dirty="0"/>
              <a:t> </a:t>
            </a:r>
            <a:r>
              <a:rPr lang="en-US" i="1" dirty="0" err="1"/>
              <a:t>možete</a:t>
            </a:r>
            <a:r>
              <a:rPr lang="en-US" i="1" dirty="0"/>
              <a:t> </a:t>
            </a:r>
            <a:r>
              <a:rPr lang="en-US" i="1" dirty="0" err="1"/>
              <a:t>dobiti</a:t>
            </a:r>
            <a:r>
              <a:rPr lang="en-US" i="1" dirty="0"/>
              <a:t> </a:t>
            </a:r>
            <a:r>
              <a:rPr lang="en-US" i="1" dirty="0" err="1"/>
              <a:t>kvalitetno</a:t>
            </a:r>
            <a:r>
              <a:rPr lang="en-US" i="1" dirty="0"/>
              <a:t>»</a:t>
            </a:r>
            <a:r>
              <a:rPr lang="sr-Latn-RS" i="1" dirty="0"/>
              <a:t>  ----- </a:t>
            </a:r>
            <a:r>
              <a:rPr lang="en-US" i="1" dirty="0" err="1"/>
              <a:t>Izaberite</a:t>
            </a:r>
            <a:r>
              <a:rPr lang="en-US" i="1" dirty="0"/>
              <a:t> dv</a:t>
            </a:r>
            <a:r>
              <a:rPr lang="sr-Latn-RS" i="1" dirty="0"/>
              <a:t>a</a:t>
            </a:r>
            <a:r>
              <a:rPr lang="en-US" i="1" dirty="0"/>
              <a:t>.</a:t>
            </a:r>
            <a:endParaRPr lang="sr-Latn-RS" i="1" dirty="0"/>
          </a:p>
          <a:p>
            <a:pPr marL="0" indent="0">
              <a:buNone/>
            </a:pPr>
            <a:br>
              <a:rPr lang="en-US" i="1" dirty="0"/>
            </a:br>
            <a:br>
              <a:rPr lang="en-US" i="1" dirty="0"/>
            </a:br>
            <a:r>
              <a:rPr lang="en-US" dirty="0" err="1"/>
              <a:t>Naime</a:t>
            </a:r>
            <a:r>
              <a:rPr lang="en-US" dirty="0"/>
              <a:t>, </a:t>
            </a:r>
            <a:r>
              <a:rPr lang="en-US" dirty="0" err="1"/>
              <a:t>dve</a:t>
            </a:r>
            <a:r>
              <a:rPr lang="en-US" dirty="0"/>
              <a:t> </a:t>
            </a:r>
            <a:r>
              <a:rPr lang="en-US" dirty="0" err="1"/>
              <a:t>važne</a:t>
            </a:r>
            <a:r>
              <a:rPr lang="en-US" dirty="0"/>
              <a:t> </a:t>
            </a:r>
            <a:r>
              <a:rPr lang="en-US" dirty="0" err="1"/>
              <a:t>činjenice</a:t>
            </a:r>
            <a:r>
              <a:rPr lang="en-US" dirty="0"/>
              <a:t> </a:t>
            </a:r>
            <a:r>
              <a:rPr lang="en-US" dirty="0" err="1"/>
              <a:t>su</a:t>
            </a:r>
            <a:r>
              <a:rPr lang="en-US" dirty="0"/>
              <a:t>: </a:t>
            </a:r>
            <a:endParaRPr lang="sr-Latn-RS" dirty="0"/>
          </a:p>
          <a:p>
            <a:pPr marL="514350" indent="-514350">
              <a:buAutoNum type="arabicParenBoth"/>
            </a:pPr>
            <a:r>
              <a:rPr lang="en-US" dirty="0"/>
              <a:t>ne </a:t>
            </a:r>
            <a:r>
              <a:rPr lang="en-US" dirty="0" err="1"/>
              <a:t>možete</a:t>
            </a:r>
            <a:r>
              <a:rPr lang="en-US" dirty="0"/>
              <a:t> </a:t>
            </a:r>
            <a:r>
              <a:rPr lang="en-US" dirty="0" err="1"/>
              <a:t>maksimizirati</a:t>
            </a:r>
            <a:r>
              <a:rPr lang="en-US" dirty="0"/>
              <a:t> </a:t>
            </a:r>
            <a:r>
              <a:rPr lang="en-US" dirty="0" err="1"/>
              <a:t>sva</a:t>
            </a:r>
            <a:r>
              <a:rPr lang="sr-Latn-RS" dirty="0"/>
              <a:t> </a:t>
            </a:r>
            <a:r>
              <a:rPr lang="en-US" dirty="0" err="1"/>
              <a:t>ograničenja</a:t>
            </a:r>
            <a:r>
              <a:rPr lang="en-US" dirty="0"/>
              <a:t>(</a:t>
            </a:r>
            <a:r>
              <a:rPr lang="en-US" dirty="0" err="1"/>
              <a:t>uslove</a:t>
            </a:r>
            <a:r>
              <a:rPr lang="en-US" dirty="0"/>
              <a:t>), </a:t>
            </a:r>
            <a:r>
              <a:rPr lang="en-US" dirty="0" err="1"/>
              <a:t>koja</a:t>
            </a:r>
            <a:r>
              <a:rPr lang="en-US" dirty="0"/>
              <a:t> </a:t>
            </a:r>
            <a:r>
              <a:rPr lang="en-US" dirty="0" err="1"/>
              <a:t>zavise</a:t>
            </a:r>
            <a:r>
              <a:rPr lang="en-US" dirty="0"/>
              <a:t> od </a:t>
            </a:r>
            <a:r>
              <a:rPr lang="en-US" dirty="0" err="1"/>
              <a:t>brojnih</a:t>
            </a:r>
            <a:r>
              <a:rPr lang="en-US" dirty="0"/>
              <a:t> </a:t>
            </a:r>
            <a:r>
              <a:rPr lang="en-US" dirty="0" err="1"/>
              <a:t>međusono</a:t>
            </a:r>
            <a:r>
              <a:rPr lang="en-US" dirty="0"/>
              <a:t> </a:t>
            </a:r>
            <a:r>
              <a:rPr lang="en-US" dirty="0" err="1"/>
              <a:t>suprotnih</a:t>
            </a:r>
            <a:r>
              <a:rPr lang="sr-Latn-RS" dirty="0"/>
              <a:t> </a:t>
            </a:r>
            <a:r>
              <a:rPr lang="en-US" dirty="0" err="1"/>
              <a:t>promenjivih</a:t>
            </a:r>
            <a:r>
              <a:rPr lang="sr-Latn-RS" dirty="0"/>
              <a:t> (</a:t>
            </a:r>
            <a:r>
              <a:rPr lang="sr-Latn-RS" dirty="0">
                <a:highlight>
                  <a:srgbClr val="FFFF00"/>
                </a:highlight>
              </a:rPr>
              <a:t>TROUGAO T  -brzina, C – povoljnost cene, Q - kvalitet</a:t>
            </a:r>
            <a:r>
              <a:rPr lang="sr-Latn-RS" dirty="0"/>
              <a:t>) </a:t>
            </a:r>
            <a:r>
              <a:rPr lang="en-US" dirty="0"/>
              <a:t> </a:t>
            </a:r>
            <a:r>
              <a:rPr lang="en-US" dirty="0" err="1"/>
              <a:t>i</a:t>
            </a:r>
            <a:r>
              <a:rPr lang="en-US" dirty="0"/>
              <a:t> </a:t>
            </a:r>
            <a:endParaRPr lang="sr-Latn-RS" dirty="0"/>
          </a:p>
          <a:p>
            <a:pPr marL="514350" indent="-514350">
              <a:buAutoNum type="arabicParenBoth"/>
            </a:pPr>
            <a:r>
              <a:rPr lang="en-US" dirty="0" err="1"/>
              <a:t>naruči</a:t>
            </a:r>
            <a:r>
              <a:rPr lang="sr-Latn-RS" dirty="0"/>
              <a:t>lac</a:t>
            </a:r>
            <a:r>
              <a:rPr lang="en-US" dirty="0"/>
              <a:t> </a:t>
            </a:r>
            <a:r>
              <a:rPr lang="en-US" dirty="0" err="1"/>
              <a:t>projekta</a:t>
            </a:r>
            <a:r>
              <a:rPr lang="en-US" dirty="0"/>
              <a:t> ne </a:t>
            </a:r>
            <a:r>
              <a:rPr lang="en-US" dirty="0" err="1"/>
              <a:t>može</a:t>
            </a:r>
            <a:r>
              <a:rPr lang="en-US" dirty="0"/>
              <a:t> </a:t>
            </a:r>
            <a:r>
              <a:rPr lang="en-US" dirty="0" err="1"/>
              <a:t>kontrolisati</a:t>
            </a:r>
            <a:r>
              <a:rPr lang="en-US" dirty="0"/>
              <a:t> </a:t>
            </a:r>
            <a:r>
              <a:rPr lang="en-US" dirty="0" err="1"/>
              <a:t>sva</a:t>
            </a:r>
            <a:r>
              <a:rPr lang="sr-Latn-RS" dirty="0"/>
              <a:t> </a:t>
            </a:r>
            <a:r>
              <a:rPr lang="en-US" dirty="0" err="1"/>
              <a:t>ograničenja</a:t>
            </a:r>
            <a:r>
              <a:rPr lang="sr-Latn-RS" dirty="0"/>
              <a:t> </a:t>
            </a:r>
            <a:r>
              <a:rPr lang="en-US" dirty="0"/>
              <a:t>(</a:t>
            </a:r>
            <a:r>
              <a:rPr lang="en-US" dirty="0" err="1"/>
              <a:t>uslove</a:t>
            </a:r>
            <a:r>
              <a:rPr lang="en-US" dirty="0"/>
              <a:t>).</a:t>
            </a:r>
            <a:endParaRPr lang="sr-Latn-RS" dirty="0"/>
          </a:p>
          <a:p>
            <a:pPr marL="0" indent="0">
              <a:buNone/>
            </a:pPr>
            <a:br>
              <a:rPr lang="en-US" dirty="0"/>
            </a:br>
            <a:r>
              <a:rPr lang="en-US" dirty="0" err="1"/>
              <a:t>Ukoliko</a:t>
            </a:r>
            <a:r>
              <a:rPr lang="en-US" dirty="0"/>
              <a:t> </a:t>
            </a:r>
            <a:r>
              <a:rPr lang="en-US" dirty="0" err="1"/>
              <a:t>naruči</a:t>
            </a:r>
            <a:r>
              <a:rPr lang="sr-Latn-RS" dirty="0"/>
              <a:t>lac</a:t>
            </a:r>
            <a:r>
              <a:rPr lang="en-US" dirty="0"/>
              <a:t> ne </a:t>
            </a:r>
            <a:r>
              <a:rPr lang="en-US" dirty="0" err="1"/>
              <a:t>može</a:t>
            </a:r>
            <a:r>
              <a:rPr lang="en-US" dirty="0"/>
              <a:t> da </a:t>
            </a:r>
            <a:r>
              <a:rPr lang="en-US" dirty="0" err="1"/>
              <a:t>odredi</a:t>
            </a:r>
            <a:r>
              <a:rPr lang="en-US" dirty="0"/>
              <a:t> </a:t>
            </a:r>
            <a:r>
              <a:rPr lang="en-US" dirty="0" err="1"/>
              <a:t>prioritete</a:t>
            </a:r>
            <a:r>
              <a:rPr lang="en-US" dirty="0"/>
              <a:t> </a:t>
            </a:r>
            <a:r>
              <a:rPr lang="en-US" dirty="0" err="1"/>
              <a:t>između</a:t>
            </a:r>
            <a:r>
              <a:rPr lang="en-US" dirty="0"/>
              <a:t> </a:t>
            </a:r>
            <a:r>
              <a:rPr lang="en-US" dirty="0" err="1"/>
              <a:t>ponuđenih</a:t>
            </a:r>
            <a:r>
              <a:rPr lang="sr-Latn-RS" dirty="0"/>
              <a:t> </a:t>
            </a:r>
            <a:r>
              <a:rPr lang="en-US" dirty="0" err="1"/>
              <a:t>ograničenja</a:t>
            </a:r>
            <a:r>
              <a:rPr lang="en-US" dirty="0"/>
              <a:t>, to mora da </a:t>
            </a:r>
            <a:r>
              <a:rPr lang="en-US" dirty="0" err="1"/>
              <a:t>uradi</a:t>
            </a:r>
            <a:r>
              <a:rPr lang="en-US" dirty="0"/>
              <a:t> Project Manager. </a:t>
            </a:r>
            <a:br>
              <a:rPr lang="en-US" dirty="0"/>
            </a:br>
            <a:endParaRPr lang="en-US" dirty="0"/>
          </a:p>
        </p:txBody>
      </p:sp>
    </p:spTree>
    <p:extLst>
      <p:ext uri="{BB962C8B-B14F-4D97-AF65-F5344CB8AC3E}">
        <p14:creationId xmlns:p14="http://schemas.microsoft.com/office/powerpoint/2010/main" val="691267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800" b="1" dirty="0"/>
              <a:t>UPRAVLJANJE PROJEKTOM – PROJECT MANAGEMENT</a:t>
            </a:r>
            <a:endParaRPr lang="en-US" sz="3800" dirty="0"/>
          </a:p>
        </p:txBody>
      </p:sp>
      <p:sp>
        <p:nvSpPr>
          <p:cNvPr id="3" name="Content Placeholder 2"/>
          <p:cNvSpPr>
            <a:spLocks noGrp="1"/>
          </p:cNvSpPr>
          <p:nvPr>
            <p:ph idx="1"/>
          </p:nvPr>
        </p:nvSpPr>
        <p:spPr/>
        <p:txBody>
          <a:bodyPr>
            <a:normAutofit fontScale="85000" lnSpcReduction="10000"/>
          </a:bodyPr>
          <a:lstStyle/>
          <a:p>
            <a:r>
              <a:rPr lang="sr-Latn-RS" dirty="0"/>
              <a:t>Koncept Upravljanja projektom je razvijen </a:t>
            </a:r>
            <a:r>
              <a:rPr lang="en-GB" dirty="0" err="1"/>
              <a:t>kao</a:t>
            </a:r>
            <a:r>
              <a:rPr lang="en-GB" dirty="0"/>
              <a:t> </a:t>
            </a:r>
            <a:r>
              <a:rPr lang="en-GB" dirty="0" err="1"/>
              <a:t>deo</a:t>
            </a:r>
            <a:r>
              <a:rPr lang="en-GB" dirty="0"/>
              <a:t> </a:t>
            </a:r>
            <a:r>
              <a:rPr lang="en-GB" dirty="0" err="1"/>
              <a:t>klasi</a:t>
            </a:r>
            <a:r>
              <a:rPr lang="sr-Latn-RS" dirty="0"/>
              <a:t>č</a:t>
            </a:r>
            <a:r>
              <a:rPr lang="en-GB" dirty="0"/>
              <a:t>ne </a:t>
            </a:r>
            <a:r>
              <a:rPr lang="sr-Latn-RS" dirty="0"/>
              <a:t>š</a:t>
            </a:r>
            <a:r>
              <a:rPr lang="en-GB" dirty="0" err="1"/>
              <a:t>kole</a:t>
            </a:r>
            <a:r>
              <a:rPr lang="en-GB" dirty="0"/>
              <a:t> </a:t>
            </a:r>
            <a:r>
              <a:rPr lang="en-GB" dirty="0" err="1"/>
              <a:t>menad</a:t>
            </a:r>
            <a:r>
              <a:rPr lang="sr-Latn-RS" dirty="0"/>
              <a:t>žmenta – odnosno preciznije – naučnog menadžmenta. Osnivač </a:t>
            </a:r>
            <a:r>
              <a:rPr lang="sr-Latn-RS" b="1" dirty="0"/>
              <a:t>naučnog menadžmenta</a:t>
            </a:r>
            <a:r>
              <a:rPr lang="sr-Latn-RS" dirty="0"/>
              <a:t>, u okviru </a:t>
            </a:r>
            <a:r>
              <a:rPr lang="sr-Latn-RS" b="1" dirty="0"/>
              <a:t>klasične škole menadžmenta </a:t>
            </a:r>
            <a:r>
              <a:rPr lang="sr-Latn-RS" dirty="0"/>
              <a:t>bio je </a:t>
            </a:r>
            <a:r>
              <a:rPr lang="en-US" b="1" i="1" dirty="0"/>
              <a:t>Frederick W. Taylor </a:t>
            </a:r>
            <a:r>
              <a:rPr lang="en-US" dirty="0"/>
              <a:t>(1856–1915), </a:t>
            </a:r>
            <a:r>
              <a:rPr lang="en-US" dirty="0" err="1"/>
              <a:t>inženjer</a:t>
            </a:r>
            <a:r>
              <a:rPr lang="en-US" dirty="0"/>
              <a:t> </a:t>
            </a:r>
            <a:r>
              <a:rPr lang="en-US" dirty="0" err="1"/>
              <a:t>sa</a:t>
            </a:r>
            <a:r>
              <a:rPr lang="en-US" dirty="0"/>
              <a:t> </a:t>
            </a:r>
            <a:r>
              <a:rPr lang="en-US" dirty="0" err="1"/>
              <a:t>dugom</a:t>
            </a:r>
            <a:r>
              <a:rPr lang="en-US" dirty="0"/>
              <a:t> </a:t>
            </a:r>
            <a:r>
              <a:rPr lang="en-US" dirty="0" err="1"/>
              <a:t>poslovnom</a:t>
            </a:r>
            <a:r>
              <a:rPr lang="en-US" dirty="0"/>
              <a:t> </a:t>
            </a:r>
            <a:r>
              <a:rPr lang="en-US" dirty="0" err="1"/>
              <a:t>karijerom</a:t>
            </a:r>
            <a:r>
              <a:rPr lang="en-US" dirty="0"/>
              <a:t>. </a:t>
            </a:r>
            <a:r>
              <a:rPr lang="en-US" dirty="0" err="1"/>
              <a:t>Autor</a:t>
            </a:r>
            <a:r>
              <a:rPr lang="en-US" dirty="0"/>
              <a:t> je </a:t>
            </a:r>
            <a:r>
              <a:rPr lang="en-US" dirty="0" err="1"/>
              <a:t>značajnih</a:t>
            </a:r>
            <a:r>
              <a:rPr lang="en-US" dirty="0"/>
              <a:t> </a:t>
            </a:r>
            <a:r>
              <a:rPr lang="en-US" dirty="0" err="1"/>
              <a:t>radova</a:t>
            </a:r>
            <a:r>
              <a:rPr lang="en-US" dirty="0"/>
              <a:t>: „</a:t>
            </a:r>
            <a:r>
              <a:rPr lang="en-US" dirty="0" err="1"/>
              <a:t>Upravljanje</a:t>
            </a:r>
            <a:r>
              <a:rPr lang="en-US" dirty="0"/>
              <a:t> </a:t>
            </a:r>
            <a:r>
              <a:rPr lang="en-US" dirty="0" err="1"/>
              <a:t>pogonom</a:t>
            </a:r>
            <a:r>
              <a:rPr lang="en-US" dirty="0"/>
              <a:t>” (1903); „</a:t>
            </a:r>
            <a:r>
              <a:rPr lang="en-US" dirty="0" err="1"/>
              <a:t>Principi</a:t>
            </a:r>
            <a:r>
              <a:rPr lang="en-US" dirty="0"/>
              <a:t> </a:t>
            </a:r>
            <a:r>
              <a:rPr lang="en-US" dirty="0" err="1"/>
              <a:t>naučnog</a:t>
            </a:r>
            <a:r>
              <a:rPr lang="en-US" dirty="0"/>
              <a:t> </a:t>
            </a:r>
            <a:r>
              <a:rPr lang="en-US" dirty="0" err="1"/>
              <a:t>upravljanja</a:t>
            </a:r>
            <a:r>
              <a:rPr lang="en-US" dirty="0"/>
              <a:t>” (1911).</a:t>
            </a:r>
            <a:endParaRPr lang="sr-Latn-RS" dirty="0"/>
          </a:p>
          <a:p>
            <a:r>
              <a:rPr lang="sr-Latn-RS" dirty="0"/>
              <a:t>Jedan od njegovih dugogodišnjih saradnika bio je </a:t>
            </a:r>
            <a:r>
              <a:rPr lang="en-US" b="1" i="1" dirty="0"/>
              <a:t>Henry Gantt</a:t>
            </a:r>
            <a:r>
              <a:rPr lang="sr-Latn-RS" b="1" i="1" dirty="0"/>
              <a:t>. </a:t>
            </a:r>
            <a:r>
              <a:rPr lang="en-US" dirty="0"/>
              <a:t>On je </a:t>
            </a:r>
            <a:r>
              <a:rPr lang="sr-Latn-RS" dirty="0"/>
              <a:t>u teoriji menadžemta poznat po tome đto je </a:t>
            </a:r>
            <a:r>
              <a:rPr lang="en-US" dirty="0" err="1"/>
              <a:t>naglašavao</a:t>
            </a:r>
            <a:r>
              <a:rPr lang="en-US" dirty="0"/>
              <a:t> </a:t>
            </a:r>
            <a:r>
              <a:rPr lang="en-US" dirty="0" err="1"/>
              <a:t>potrebu</a:t>
            </a:r>
            <a:r>
              <a:rPr lang="en-US" dirty="0"/>
              <a:t> za </a:t>
            </a:r>
            <a:r>
              <a:rPr lang="en-US" dirty="0" err="1"/>
              <a:t>razvijanjem</a:t>
            </a:r>
            <a:r>
              <a:rPr lang="en-US" dirty="0"/>
              <a:t> </a:t>
            </a:r>
            <a:r>
              <a:rPr lang="en-US" dirty="0" err="1"/>
              <a:t>uzajamnih</a:t>
            </a:r>
            <a:r>
              <a:rPr lang="en-US" dirty="0"/>
              <a:t> </a:t>
            </a:r>
            <a:r>
              <a:rPr lang="en-US" dirty="0" err="1"/>
              <a:t>interesa</a:t>
            </a:r>
            <a:r>
              <a:rPr lang="en-US" dirty="0"/>
              <a:t> </a:t>
            </a:r>
            <a:r>
              <a:rPr lang="en-US" dirty="0" err="1"/>
              <a:t>uprave</a:t>
            </a:r>
            <a:r>
              <a:rPr lang="en-US" dirty="0"/>
              <a:t> </a:t>
            </a:r>
            <a:r>
              <a:rPr lang="en-US" dirty="0" err="1"/>
              <a:t>i</a:t>
            </a:r>
            <a:r>
              <a:rPr lang="en-US" dirty="0"/>
              <a:t> </a:t>
            </a:r>
            <a:r>
              <a:rPr lang="en-US" dirty="0" err="1"/>
              <a:t>radnika</a:t>
            </a:r>
            <a:r>
              <a:rPr lang="en-US" dirty="0"/>
              <a:t>, </a:t>
            </a:r>
            <a:r>
              <a:rPr lang="en-US" dirty="0" err="1"/>
              <a:t>odnosno</a:t>
            </a:r>
            <a:r>
              <a:rPr lang="en-US" dirty="0"/>
              <a:t> </a:t>
            </a:r>
            <a:r>
              <a:rPr lang="en-US" dirty="0" err="1"/>
              <a:t>razvijanja</a:t>
            </a:r>
            <a:r>
              <a:rPr lang="en-US" dirty="0"/>
              <a:t> </a:t>
            </a:r>
            <a:r>
              <a:rPr lang="en-US" dirty="0" err="1"/>
              <a:t>atmosfere</a:t>
            </a:r>
            <a:r>
              <a:rPr lang="en-US" dirty="0"/>
              <a:t> „</a:t>
            </a:r>
            <a:r>
              <a:rPr lang="en-US" dirty="0" err="1"/>
              <a:t>harmonične</a:t>
            </a:r>
            <a:r>
              <a:rPr lang="en-US" dirty="0"/>
              <a:t> </a:t>
            </a:r>
            <a:r>
              <a:rPr lang="en-US" dirty="0" err="1"/>
              <a:t>saradnje</a:t>
            </a:r>
            <a:r>
              <a:rPr lang="en-US" dirty="0"/>
              <a:t>”. </a:t>
            </a:r>
            <a:r>
              <a:rPr lang="en-US" dirty="0" err="1"/>
              <a:t>Naglašavao</a:t>
            </a:r>
            <a:r>
              <a:rPr lang="en-US" dirty="0"/>
              <a:t> je </a:t>
            </a:r>
            <a:r>
              <a:rPr lang="en-US" dirty="0" err="1"/>
              <a:t>važnost</a:t>
            </a:r>
            <a:r>
              <a:rPr lang="en-US" dirty="0"/>
              <a:t> </a:t>
            </a:r>
            <a:r>
              <a:rPr lang="en-US" dirty="0" err="1"/>
              <a:t>podučavanja</a:t>
            </a:r>
            <a:r>
              <a:rPr lang="en-US" dirty="0"/>
              <a:t> </a:t>
            </a:r>
            <a:r>
              <a:rPr lang="en-US" dirty="0" err="1"/>
              <a:t>radnika</a:t>
            </a:r>
            <a:r>
              <a:rPr lang="en-US" dirty="0"/>
              <a:t> </a:t>
            </a:r>
            <a:r>
              <a:rPr lang="en-US" dirty="0" err="1"/>
              <a:t>i</a:t>
            </a:r>
            <a:r>
              <a:rPr lang="en-US" dirty="0"/>
              <a:t> </a:t>
            </a:r>
            <a:r>
              <a:rPr lang="en-US" dirty="0" err="1"/>
              <a:t>upravljača</a:t>
            </a:r>
            <a:r>
              <a:rPr lang="en-US" dirty="0"/>
              <a:t> </a:t>
            </a:r>
            <a:r>
              <a:rPr lang="en-US" dirty="0" err="1"/>
              <a:t>te</a:t>
            </a:r>
            <a:r>
              <a:rPr lang="en-US" dirty="0"/>
              <a:t> je </a:t>
            </a:r>
            <a:r>
              <a:rPr lang="en-US" dirty="0" err="1"/>
              <a:t>dodatno</a:t>
            </a:r>
            <a:r>
              <a:rPr lang="en-US" dirty="0"/>
              <a:t> </a:t>
            </a:r>
            <a:r>
              <a:rPr lang="en-US" dirty="0" err="1"/>
              <a:t>demokratizovao</a:t>
            </a:r>
            <a:r>
              <a:rPr lang="en-US" dirty="0"/>
              <a:t> </a:t>
            </a:r>
            <a:r>
              <a:rPr lang="en-US" dirty="0" err="1"/>
              <a:t>i</a:t>
            </a:r>
            <a:r>
              <a:rPr lang="en-US" dirty="0"/>
              <a:t> </a:t>
            </a:r>
            <a:r>
              <a:rPr lang="en-US" dirty="0" err="1"/>
              <a:t>humanizovao</a:t>
            </a:r>
            <a:r>
              <a:rPr lang="en-US" dirty="0"/>
              <a:t> </a:t>
            </a:r>
            <a:r>
              <a:rPr lang="en-US" dirty="0" err="1"/>
              <a:t>Tejlorov</a:t>
            </a:r>
            <a:r>
              <a:rPr lang="en-US" dirty="0"/>
              <a:t> </a:t>
            </a:r>
            <a:r>
              <a:rPr lang="en-US" dirty="0" err="1"/>
              <a:t>način</a:t>
            </a:r>
            <a:r>
              <a:rPr lang="en-US" dirty="0"/>
              <a:t> </a:t>
            </a:r>
            <a:r>
              <a:rPr lang="en-US" dirty="0" err="1"/>
              <a:t>upravljanja</a:t>
            </a:r>
            <a:r>
              <a:rPr lang="en-US" dirty="0"/>
              <a:t>. </a:t>
            </a:r>
            <a:endParaRPr lang="sr-Latn-RS" dirty="0"/>
          </a:p>
          <a:p>
            <a:r>
              <a:rPr lang="sr-Latn-RS" dirty="0"/>
              <a:t>Međutim, n</a:t>
            </a:r>
            <a:r>
              <a:rPr lang="en-US" dirty="0" err="1"/>
              <a:t>ajpoznatiji</a:t>
            </a:r>
            <a:r>
              <a:rPr lang="en-US" dirty="0"/>
              <a:t> je po </a:t>
            </a:r>
            <a:r>
              <a:rPr lang="en-US" dirty="0" err="1"/>
              <a:t>razvijanju</a:t>
            </a:r>
            <a:r>
              <a:rPr lang="en-US" dirty="0"/>
              <a:t> </a:t>
            </a:r>
            <a:r>
              <a:rPr lang="en-US" dirty="0" err="1"/>
              <a:t>grafičkih</a:t>
            </a:r>
            <a:r>
              <a:rPr lang="en-US" dirty="0"/>
              <a:t> </a:t>
            </a:r>
            <a:r>
              <a:rPr lang="en-US" dirty="0" err="1"/>
              <a:t>načina</a:t>
            </a:r>
            <a:r>
              <a:rPr lang="en-US" dirty="0"/>
              <a:t> </a:t>
            </a:r>
            <a:r>
              <a:rPr lang="en-US" dirty="0" err="1"/>
              <a:t>opisivanja</a:t>
            </a:r>
            <a:r>
              <a:rPr lang="en-US" dirty="0"/>
              <a:t> </a:t>
            </a:r>
            <a:r>
              <a:rPr lang="en-US" dirty="0" err="1"/>
              <a:t>menadžerskih</a:t>
            </a:r>
            <a:r>
              <a:rPr lang="en-US" dirty="0"/>
              <a:t> </a:t>
            </a:r>
            <a:r>
              <a:rPr lang="en-US" dirty="0" err="1"/>
              <a:t>planova</a:t>
            </a:r>
            <a:r>
              <a:rPr lang="en-US" dirty="0"/>
              <a:t>, </a:t>
            </a:r>
            <a:r>
              <a:rPr lang="en-US" dirty="0" err="1"/>
              <a:t>poznatih</a:t>
            </a:r>
            <a:r>
              <a:rPr lang="en-US" dirty="0"/>
              <a:t> </a:t>
            </a:r>
            <a:r>
              <a:rPr lang="en-US" dirty="0" err="1"/>
              <a:t>kao</a:t>
            </a:r>
            <a:r>
              <a:rPr lang="en-US" dirty="0"/>
              <a:t> </a:t>
            </a:r>
            <a:r>
              <a:rPr lang="en-US" b="1" dirty="0" err="1"/>
              <a:t>Ganttov</a:t>
            </a:r>
            <a:r>
              <a:rPr lang="en-US" b="1" dirty="0"/>
              <a:t> </a:t>
            </a:r>
            <a:r>
              <a:rPr lang="en-US" b="1" dirty="0" err="1"/>
              <a:t>grafikon</a:t>
            </a:r>
            <a:r>
              <a:rPr lang="en-US" b="1" dirty="0"/>
              <a:t> (</a:t>
            </a:r>
            <a:r>
              <a:rPr lang="sr-Latn-RS" b="1" dirty="0"/>
              <a:t>G</a:t>
            </a:r>
            <a:r>
              <a:rPr lang="en-US" b="1" dirty="0" err="1"/>
              <a:t>antogram</a:t>
            </a:r>
            <a:r>
              <a:rPr lang="en-US" b="1" dirty="0"/>
              <a:t>)</a:t>
            </a:r>
            <a:r>
              <a:rPr lang="en-US" dirty="0"/>
              <a:t>. </a:t>
            </a:r>
            <a:r>
              <a:rPr lang="sr-Latn-RS" dirty="0"/>
              <a:t>Ovi grafikoni se i danas smatraju osnovnim alatom za upravljanje projektom.   </a:t>
            </a:r>
            <a:endParaRPr lang="en-US" dirty="0">
              <a:solidFill>
                <a:srgbClr val="FF0000"/>
              </a:solidFill>
            </a:endParaRPr>
          </a:p>
        </p:txBody>
      </p:sp>
    </p:spTree>
    <p:extLst>
      <p:ext uri="{BB962C8B-B14F-4D97-AF65-F5344CB8AC3E}">
        <p14:creationId xmlns:p14="http://schemas.microsoft.com/office/powerpoint/2010/main" val="3439681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antt Chart Example by ProductP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172" y="1150370"/>
            <a:ext cx="7605656" cy="50729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sr-Latn-RS" b="1" dirty="0"/>
              <a:t>UPRAVLJANJE PROJEKTOM – PROJECT MANAGEMENT</a:t>
            </a:r>
            <a:endParaRPr lang="en-US" dirty="0"/>
          </a:p>
        </p:txBody>
      </p:sp>
    </p:spTree>
    <p:extLst>
      <p:ext uri="{BB962C8B-B14F-4D97-AF65-F5344CB8AC3E}">
        <p14:creationId xmlns:p14="http://schemas.microsoft.com/office/powerpoint/2010/main" val="3823281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UPRAVLJANJE PROJEKTOM – PROJECT MANAGEMENT</a:t>
            </a:r>
            <a:endParaRPr lang="en-US" dirty="0"/>
          </a:p>
        </p:txBody>
      </p:sp>
      <p:sp>
        <p:nvSpPr>
          <p:cNvPr id="3" name="Content Placeholder 2"/>
          <p:cNvSpPr>
            <a:spLocks noGrp="1"/>
          </p:cNvSpPr>
          <p:nvPr>
            <p:ph idx="1"/>
          </p:nvPr>
        </p:nvSpPr>
        <p:spPr>
          <a:xfrm>
            <a:off x="602428" y="1690688"/>
            <a:ext cx="11230984" cy="4774658"/>
          </a:xfrm>
        </p:spPr>
        <p:txBody>
          <a:bodyPr>
            <a:normAutofit fontScale="70000" lnSpcReduction="20000"/>
          </a:bodyPr>
          <a:lstStyle/>
          <a:p>
            <a:r>
              <a:rPr lang="sr-Latn-RS" dirty="0"/>
              <a:t>Potom u periodu 1950 – 1960. godine Ministarstvo odbrane USA, kao i NASA su razvili </a:t>
            </a:r>
            <a:r>
              <a:rPr lang="sr-Latn-RS" b="1" dirty="0"/>
              <a:t>CPM</a:t>
            </a:r>
            <a:r>
              <a:rPr lang="sr-Latn-RS" dirty="0"/>
              <a:t> (Critical Path Method) i </a:t>
            </a:r>
            <a:r>
              <a:rPr lang="sr-Latn-RS" b="1" dirty="0"/>
              <a:t>PERT</a:t>
            </a:r>
            <a:r>
              <a:rPr lang="sr-Latn-RS" dirty="0"/>
              <a:t> (Program Evaluation and Review Technique), koje se smatraju osnovama mrežnog planiranja i široko se primenjuju i danas.</a:t>
            </a:r>
          </a:p>
          <a:p>
            <a:r>
              <a:rPr lang="sr-Latn-RS" dirty="0"/>
              <a:t>Potom je razvijen i </a:t>
            </a:r>
            <a:r>
              <a:rPr lang="sr-Latn-RS" b="1" dirty="0"/>
              <a:t>PDM</a:t>
            </a:r>
            <a:r>
              <a:rPr lang="sr-Latn-RS" dirty="0"/>
              <a:t> (Precedence Diagramming Method) – koji svoju punu ekspanziju dobija tek sa razvojem adekvatnih softverskih rešenja za njegovu primenu.</a:t>
            </a:r>
          </a:p>
          <a:p>
            <a:r>
              <a:rPr lang="sr-Latn-RS" dirty="0"/>
              <a:t>Takođe, značajni stadijum u razvoju projektnog menadžmenta je i razvoj tehnike </a:t>
            </a:r>
            <a:r>
              <a:rPr lang="sr-Latn-RS" b="1" dirty="0"/>
              <a:t>WBS</a:t>
            </a:r>
            <a:r>
              <a:rPr lang="sr-Latn-RS" dirty="0"/>
              <a:t> (Work Breakdown Structure), kao i počeci primene </a:t>
            </a:r>
            <a:r>
              <a:rPr lang="sr-Latn-RS" b="1" dirty="0"/>
              <a:t>matrične i projektne organizacione strukture </a:t>
            </a:r>
            <a:r>
              <a:rPr lang="sr-Latn-RS" dirty="0"/>
              <a:t>– prvenstveno u okviru programa NASA a potom i u širokoj svetskoj zajednici projektnih menadžera.</a:t>
            </a:r>
          </a:p>
          <a:p>
            <a:r>
              <a:rPr lang="sr-Latn-RS" dirty="0"/>
              <a:t>Svakako, nakon svog inicijalnog razvoja, upravljanje projektom dobija sve veći značaj i javljaju se brojni istraživači u ovoj oblasti ali i brojne asocijacije za razvoj teorije i prakse projekt menadžmenta. Najznačajnije asocijacije za oblast upravljanja projektom su: IPMA – International Project Management Association (</a:t>
            </a:r>
            <a:r>
              <a:rPr lang="sr-Latn-RS" dirty="0">
                <a:hlinkClick r:id="rId2"/>
              </a:rPr>
              <a:t>https://www.ipma.world/</a:t>
            </a:r>
            <a:r>
              <a:rPr lang="sr-Latn-RS" dirty="0"/>
              <a:t> ), koja ima i svoju podružnicu u Srbiji (</a:t>
            </a:r>
            <a:r>
              <a:rPr lang="sr-Latn-RS" dirty="0">
                <a:hlinkClick r:id="rId3"/>
              </a:rPr>
              <a:t>https://ipma.rs/</a:t>
            </a:r>
            <a:r>
              <a:rPr lang="sr-Latn-RS" dirty="0"/>
              <a:t>). Takođe, PMI – Project Management Institute (</a:t>
            </a:r>
            <a:r>
              <a:rPr lang="sr-Latn-RS" dirty="0">
                <a:hlinkClick r:id="rId4"/>
              </a:rPr>
              <a:t>https://www.pmi.org/</a:t>
            </a:r>
            <a:r>
              <a:rPr lang="sr-Latn-RS" dirty="0"/>
              <a:t>), takođe i sa sedištem u Srbiji (</a:t>
            </a:r>
            <a:r>
              <a:rPr lang="sr-Latn-RS" dirty="0">
                <a:hlinkClick r:id="rId5"/>
              </a:rPr>
              <a:t>https://pmi-serbia.rs/</a:t>
            </a:r>
            <a:r>
              <a:rPr lang="sr-Latn-RS" dirty="0"/>
              <a:t>).</a:t>
            </a:r>
          </a:p>
          <a:p>
            <a:r>
              <a:rPr lang="sr-Latn-RS" dirty="0"/>
              <a:t>Disciplina projektnog menadžmenta se i dalje razvija. Savremene tendencije upravljanja projektima uključuju </a:t>
            </a:r>
            <a:r>
              <a:rPr lang="sr-Latn-RS" b="1" dirty="0"/>
              <a:t>održivost</a:t>
            </a:r>
            <a:r>
              <a:rPr lang="sr-Latn-RS" dirty="0"/>
              <a:t> kao bitan element savremenog koncepta upravljanja, odnosno – tendencija savremenog projektnog menadžmenta, pored integracije Kvaliteta, Troškova i Vremena datog  Obima projekta – uključuje i </a:t>
            </a:r>
            <a:r>
              <a:rPr lang="sr-Latn-RS" b="1" dirty="0"/>
              <a:t>ekološke parametre, energetsku efikasnost </a:t>
            </a:r>
            <a:r>
              <a:rPr lang="sr-Latn-RS" dirty="0"/>
              <a:t>i postizanje ciljeva održivosti u projekt menadžmentu.</a:t>
            </a:r>
          </a:p>
        </p:txBody>
      </p:sp>
    </p:spTree>
    <p:extLst>
      <p:ext uri="{BB962C8B-B14F-4D97-AF65-F5344CB8AC3E}">
        <p14:creationId xmlns:p14="http://schemas.microsoft.com/office/powerpoint/2010/main" val="1410888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UPRAVLJANJE PROJEKTOM – PROJECT MANAGEMENT</a:t>
            </a:r>
            <a:endParaRPr lang="en-US" dirty="0"/>
          </a:p>
        </p:txBody>
      </p:sp>
      <p:sp>
        <p:nvSpPr>
          <p:cNvPr id="3" name="Content Placeholder 2"/>
          <p:cNvSpPr>
            <a:spLocks noGrp="1"/>
          </p:cNvSpPr>
          <p:nvPr>
            <p:ph idx="1"/>
          </p:nvPr>
        </p:nvSpPr>
        <p:spPr/>
        <p:txBody>
          <a:bodyPr>
            <a:normAutofit fontScale="92500" lnSpcReduction="20000"/>
          </a:bodyPr>
          <a:lstStyle/>
          <a:p>
            <a:r>
              <a:rPr lang="sr-Latn-RS" b="1" dirty="0"/>
              <a:t>Koncept upravljanja projektom </a:t>
            </a:r>
            <a:r>
              <a:rPr lang="sr-Latn-RS" dirty="0"/>
              <a:t>u novije vreme, sve više prodire u </a:t>
            </a:r>
            <a:r>
              <a:rPr lang="sr-Latn-RS" b="1" dirty="0"/>
              <a:t>industriju</a:t>
            </a:r>
            <a:r>
              <a:rPr lang="sr-Latn-RS" dirty="0"/>
              <a:t> i koristi se za upravljanje realizaacijom velikih industrijskih i drugih investicionih projekata. Takođe, sve je češća primena ovog koncepta u oblasti projekata u okviru </a:t>
            </a:r>
            <a:r>
              <a:rPr lang="sr-Latn-RS" b="1" dirty="0"/>
              <a:t>malih i srednjih preduzeća</a:t>
            </a:r>
            <a:r>
              <a:rPr lang="sr-Latn-RS" dirty="0"/>
              <a:t>.</a:t>
            </a:r>
          </a:p>
          <a:p>
            <a:r>
              <a:rPr lang="sr-Latn-RS" dirty="0"/>
              <a:t>Imajući u vidu da je oblast informaciono – komunikacionih tehnologija sve značajnija grana, kako savremene industrije tako i sektora MSP-a, kroz brojne start-up – ove, svakako da je koncept upravljanja projektima široko rasprostranjen i u projektima u oblasti IT-a.</a:t>
            </a:r>
          </a:p>
          <a:p>
            <a:r>
              <a:rPr lang="sr-Latn-RS" dirty="0"/>
              <a:t>U ovoj obasti, nezamislivo je planirati poduhvat razvoja novog softvera, instalacije računarske mreže, izrade web aplikacija, kreiranje web sadržaja, ...., bez osnovnih znanja iz oblasti projektnog menadžmenta (koncepta upravljanja projektom) kao važnog sredstva koje obezbeđuje realizaciju ugovorenog obima projekta u planiranom vremenu, sa planiranim troškovima i na odgovarajućem nivou kvaliteta. </a:t>
            </a:r>
            <a:r>
              <a:rPr lang="sr-Latn-RS" b="1" dirty="0"/>
              <a:t>SCRUM</a:t>
            </a:r>
          </a:p>
        </p:txBody>
      </p:sp>
    </p:spTree>
    <p:extLst>
      <p:ext uri="{BB962C8B-B14F-4D97-AF65-F5344CB8AC3E}">
        <p14:creationId xmlns:p14="http://schemas.microsoft.com/office/powerpoint/2010/main" val="1333197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Sadržaj predmeta</a:t>
            </a:r>
            <a:endParaRPr lang="en-US" dirty="0"/>
          </a:p>
        </p:txBody>
      </p:sp>
      <p:sp>
        <p:nvSpPr>
          <p:cNvPr id="3" name="Content Placeholder 2"/>
          <p:cNvSpPr>
            <a:spLocks noGrp="1"/>
          </p:cNvSpPr>
          <p:nvPr>
            <p:ph idx="1"/>
          </p:nvPr>
        </p:nvSpPr>
        <p:spPr/>
        <p:txBody>
          <a:bodyPr>
            <a:normAutofit/>
          </a:bodyPr>
          <a:lstStyle/>
          <a:p>
            <a:r>
              <a:rPr lang="sr-Latn-RS" b="1" dirty="0">
                <a:solidFill>
                  <a:srgbClr val="FF0000"/>
                </a:solidFill>
              </a:rPr>
              <a:t>Definicija projekta</a:t>
            </a:r>
          </a:p>
          <a:p>
            <a:r>
              <a:rPr lang="sr-Latn-RS" b="1" dirty="0">
                <a:solidFill>
                  <a:srgbClr val="FF0000"/>
                </a:solidFill>
              </a:rPr>
              <a:t>Životni ciklus projekta – stadijumi projekta</a:t>
            </a:r>
          </a:p>
          <a:p>
            <a:r>
              <a:rPr lang="sr-Latn-RS" dirty="0">
                <a:solidFill>
                  <a:srgbClr val="FF0000"/>
                </a:solidFill>
              </a:rPr>
              <a:t>Generisanje i selekcija projektne ideje – neekonomksa analiza</a:t>
            </a:r>
          </a:p>
          <a:p>
            <a:r>
              <a:rPr lang="sr-Latn-RS" dirty="0">
                <a:solidFill>
                  <a:srgbClr val="FF0000"/>
                </a:solidFill>
              </a:rPr>
              <a:t>Iniciranje projekta – Business Case (Poslovni slučaj)</a:t>
            </a:r>
          </a:p>
          <a:p>
            <a:r>
              <a:rPr lang="sr-Latn-RS" dirty="0">
                <a:solidFill>
                  <a:srgbClr val="FF0000"/>
                </a:solidFill>
              </a:rPr>
              <a:t>Planiranje projekta – </a:t>
            </a:r>
            <a:r>
              <a:rPr lang="sr-Latn-RS">
                <a:solidFill>
                  <a:srgbClr val="FF0000"/>
                </a:solidFill>
              </a:rPr>
              <a:t>Studija izvodljivosti </a:t>
            </a:r>
            <a:r>
              <a:rPr lang="sr-Latn-RS" dirty="0">
                <a:solidFill>
                  <a:srgbClr val="FF0000"/>
                </a:solidFill>
              </a:rPr>
              <a:t>– uključujući vrednovanje i evaluaciju projekata zasnovanu na finansijskim parametrima</a:t>
            </a:r>
          </a:p>
          <a:p>
            <a:r>
              <a:rPr lang="sr-Latn-RS" dirty="0">
                <a:solidFill>
                  <a:srgbClr val="FF0000"/>
                </a:solidFill>
              </a:rPr>
              <a:t>Planiranje projekata - Planiranje organizacione strukture</a:t>
            </a:r>
          </a:p>
          <a:p>
            <a:r>
              <a:rPr lang="sr-Latn-RS" dirty="0">
                <a:solidFill>
                  <a:srgbClr val="FF0000"/>
                </a:solidFill>
              </a:rPr>
              <a:t>Planiranje projekta – Primena MS Project softvera</a:t>
            </a:r>
          </a:p>
        </p:txBody>
      </p:sp>
    </p:spTree>
    <p:extLst>
      <p:ext uri="{BB962C8B-B14F-4D97-AF65-F5344CB8AC3E}">
        <p14:creationId xmlns:p14="http://schemas.microsoft.com/office/powerpoint/2010/main" val="2661121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UPRAVLJANJE PROJEKTOM – PROJECT MANAGEMENT</a:t>
            </a:r>
            <a:endParaRPr lang="en-US" dirty="0"/>
          </a:p>
        </p:txBody>
      </p:sp>
      <p:sp>
        <p:nvSpPr>
          <p:cNvPr id="3" name="Content Placeholder 2"/>
          <p:cNvSpPr>
            <a:spLocks noGrp="1"/>
          </p:cNvSpPr>
          <p:nvPr>
            <p:ph idx="1"/>
          </p:nvPr>
        </p:nvSpPr>
        <p:spPr/>
        <p:txBody>
          <a:bodyPr>
            <a:normAutofit fontScale="92500" lnSpcReduction="10000"/>
          </a:bodyPr>
          <a:lstStyle/>
          <a:p>
            <a:r>
              <a:rPr lang="sr-Latn-RS" dirty="0"/>
              <a:t>U literaturi postoji veliki broj definicija koncepta upravljanja projektom, kao što postoje i različiti pristupi primeni ovog koncepta u praksi. Jedna od često korišćenih definicija koncepta Upravljanja projektom je: „</a:t>
            </a:r>
            <a:r>
              <a:rPr lang="sr-Latn-RS" b="1" i="1" dirty="0"/>
              <a:t>Koncept</a:t>
            </a:r>
            <a:r>
              <a:rPr lang="sr-Latn-RS" b="1" dirty="0"/>
              <a:t> </a:t>
            </a:r>
            <a:r>
              <a:rPr lang="sr-Latn-RS" b="1" i="1" dirty="0"/>
              <a:t>Upravljanja Projektom predstavlja naučno zasnovan i u praksi potvrđen koncept, kojim se uz pomoć odgovarajućih metoda </a:t>
            </a:r>
            <a:r>
              <a:rPr lang="sr-Latn-RS" b="1" i="1" u="sng" dirty="0"/>
              <a:t>organizacije, planiranja i kontrole</a:t>
            </a:r>
            <a:r>
              <a:rPr lang="sr-Latn-RS" b="1" i="1" dirty="0"/>
              <a:t>, vrši racionalno usklađivanje svih potrebnih resursa i koordinacija obavljanja potrebnih aktivnosti da bi se određeni projekat realizovao na najefikasniji način</a:t>
            </a:r>
            <a:r>
              <a:rPr lang="sr-Latn-RS" dirty="0"/>
              <a:t>“.</a:t>
            </a:r>
          </a:p>
          <a:p>
            <a:r>
              <a:rPr lang="sr-Latn-RS" dirty="0"/>
              <a:t>Takođe, koncept upravljanja projektom, bazira se i na uspostavljanju i korišćenju takve </a:t>
            </a:r>
            <a:r>
              <a:rPr lang="sr-Latn-RS" b="1" dirty="0"/>
              <a:t>organizacione forme </a:t>
            </a:r>
            <a:r>
              <a:rPr lang="sr-Latn-RS" dirty="0"/>
              <a:t>koja omogućuje najefikasniju realizaciju projekta, odnosno najefikasnije korišćenje raspoloživih metoda, resursa i ljudstva za postizanje optimalnih rezultata u njegovoj realizaciji.</a:t>
            </a:r>
            <a:endParaRPr lang="en-US" dirty="0"/>
          </a:p>
        </p:txBody>
      </p:sp>
    </p:spTree>
    <p:extLst>
      <p:ext uri="{BB962C8B-B14F-4D97-AF65-F5344CB8AC3E}">
        <p14:creationId xmlns:p14="http://schemas.microsoft.com/office/powerpoint/2010/main" val="902153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UPRAVLJANJE PROJEKTOM – PROJECT MANAGEMENT</a:t>
            </a:r>
            <a:endParaRPr lang="en-US" dirty="0"/>
          </a:p>
        </p:txBody>
      </p:sp>
      <p:sp>
        <p:nvSpPr>
          <p:cNvPr id="3" name="Content Placeholder 2"/>
          <p:cNvSpPr>
            <a:spLocks noGrp="1"/>
          </p:cNvSpPr>
          <p:nvPr>
            <p:ph idx="1"/>
          </p:nvPr>
        </p:nvSpPr>
        <p:spPr>
          <a:xfrm>
            <a:off x="184639" y="1922341"/>
            <a:ext cx="3333280" cy="4351338"/>
          </a:xfrm>
        </p:spPr>
        <p:txBody>
          <a:bodyPr>
            <a:normAutofit fontScale="85000" lnSpcReduction="20000"/>
          </a:bodyPr>
          <a:lstStyle/>
          <a:p>
            <a:r>
              <a:rPr lang="sr-Latn-RS" dirty="0"/>
              <a:t>Kod </a:t>
            </a:r>
            <a:r>
              <a:rPr lang="sr-Latn-RS" b="1" dirty="0"/>
              <a:t>koncepta upravljanja projektom </a:t>
            </a:r>
            <a:r>
              <a:rPr lang="sr-Latn-RS" dirty="0"/>
              <a:t>razlikuju se </a:t>
            </a:r>
            <a:r>
              <a:rPr lang="sr-Latn-RS" b="1" dirty="0"/>
              <a:t>osnovni i pomoćni procesi</a:t>
            </a:r>
            <a:r>
              <a:rPr lang="sr-Latn-RS" dirty="0"/>
              <a:t>. </a:t>
            </a:r>
          </a:p>
          <a:p>
            <a:r>
              <a:rPr lang="sr-Latn-RS" dirty="0"/>
              <a:t>Na sledećoj slici predstavljene su njihove međusobne veze. </a:t>
            </a:r>
          </a:p>
          <a:p>
            <a:r>
              <a:rPr lang="sr-Latn-RS" dirty="0"/>
              <a:t>Površina pojedinih oblasti na dijagramu, odgovara opsegu angažmana projektnog tima tokom realizacije samih procesa.</a:t>
            </a:r>
            <a:endParaRPr lang="en-US" dirty="0"/>
          </a:p>
        </p:txBody>
      </p:sp>
      <p:pic>
        <p:nvPicPr>
          <p:cNvPr id="5" name="Picture 4">
            <a:extLst>
              <a:ext uri="{FF2B5EF4-FFF2-40B4-BE49-F238E27FC236}">
                <a16:creationId xmlns:a16="http://schemas.microsoft.com/office/drawing/2014/main" id="{CE45B3D4-1F18-4E65-A340-5C64ED2A566B}"/>
              </a:ext>
            </a:extLst>
          </p:cNvPr>
          <p:cNvPicPr>
            <a:picLocks noChangeAspect="1"/>
          </p:cNvPicPr>
          <p:nvPr/>
        </p:nvPicPr>
        <p:blipFill>
          <a:blip r:embed="rId2"/>
          <a:stretch>
            <a:fillRect/>
          </a:stretch>
        </p:blipFill>
        <p:spPr>
          <a:xfrm>
            <a:off x="2962031" y="1370115"/>
            <a:ext cx="8340469" cy="5479335"/>
          </a:xfrm>
          <a:prstGeom prst="rect">
            <a:avLst/>
          </a:prstGeom>
        </p:spPr>
      </p:pic>
      <p:sp>
        <p:nvSpPr>
          <p:cNvPr id="4" name="Oval 3">
            <a:extLst>
              <a:ext uri="{FF2B5EF4-FFF2-40B4-BE49-F238E27FC236}">
                <a16:creationId xmlns:a16="http://schemas.microsoft.com/office/drawing/2014/main" id="{A500F550-7E74-444F-979F-DD3C9DA1FB44}"/>
              </a:ext>
            </a:extLst>
          </p:cNvPr>
          <p:cNvSpPr/>
          <p:nvPr/>
        </p:nvSpPr>
        <p:spPr>
          <a:xfrm rot="20885259">
            <a:off x="3646971" y="1680411"/>
            <a:ext cx="4177341" cy="15967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490036" y="1266471"/>
            <a:ext cx="553998" cy="5226693"/>
          </a:xfrm>
          <a:prstGeom prst="rect">
            <a:avLst/>
          </a:prstGeom>
          <a:noFill/>
        </p:spPr>
        <p:txBody>
          <a:bodyPr vert="vert270" wrap="square" rtlCol="0">
            <a:spAutoFit/>
          </a:bodyPr>
          <a:lstStyle/>
          <a:p>
            <a:pPr algn="ctr"/>
            <a:r>
              <a:rPr lang="sr-Latn-RS" sz="2400" b="1" dirty="0"/>
              <a:t>KONCEPT UPRAVLJANJA PROJEKTOM</a:t>
            </a:r>
            <a:endParaRPr lang="en-US" sz="2400" b="1" dirty="0"/>
          </a:p>
        </p:txBody>
      </p:sp>
    </p:spTree>
    <p:extLst>
      <p:ext uri="{BB962C8B-B14F-4D97-AF65-F5344CB8AC3E}">
        <p14:creationId xmlns:p14="http://schemas.microsoft.com/office/powerpoint/2010/main" val="1741106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UPRAVLJANJE PROJEKTOM – PROJECT MANAGEMENT</a:t>
            </a:r>
            <a:endParaRPr lang="en-US" dirty="0"/>
          </a:p>
        </p:txBody>
      </p:sp>
      <p:sp>
        <p:nvSpPr>
          <p:cNvPr id="3" name="Content Placeholder 2"/>
          <p:cNvSpPr>
            <a:spLocks noGrp="1"/>
          </p:cNvSpPr>
          <p:nvPr>
            <p:ph idx="1"/>
          </p:nvPr>
        </p:nvSpPr>
        <p:spPr/>
        <p:txBody>
          <a:bodyPr>
            <a:normAutofit fontScale="92500"/>
          </a:bodyPr>
          <a:lstStyle/>
          <a:p>
            <a:r>
              <a:rPr lang="en-US" dirty="0" err="1"/>
              <a:t>Postoje</a:t>
            </a:r>
            <a:r>
              <a:rPr lang="en-US" dirty="0"/>
              <a:t> </a:t>
            </a:r>
            <a:r>
              <a:rPr lang="en-US" dirty="0" err="1"/>
              <a:t>neke</a:t>
            </a:r>
            <a:r>
              <a:rPr lang="en-US" dirty="0"/>
              <a:t> </a:t>
            </a:r>
            <a:r>
              <a:rPr lang="en-US" b="1" dirty="0" err="1"/>
              <a:t>zajedničke</a:t>
            </a:r>
            <a:r>
              <a:rPr lang="en-US" b="1" dirty="0"/>
              <a:t> </a:t>
            </a:r>
            <a:r>
              <a:rPr lang="en-US" b="1" dirty="0" err="1"/>
              <a:t>tačke</a:t>
            </a:r>
            <a:r>
              <a:rPr lang="en-US" b="1" dirty="0"/>
              <a:t> </a:t>
            </a:r>
            <a:r>
              <a:rPr lang="sr-Latn-RS" b="1" dirty="0"/>
              <a:t>od uticaja kod</a:t>
            </a:r>
            <a:r>
              <a:rPr lang="en-US" b="1" dirty="0"/>
              <a:t> </a:t>
            </a:r>
            <a:r>
              <a:rPr lang="en-US" b="1" dirty="0" err="1"/>
              <a:t>uspeh</a:t>
            </a:r>
            <a:r>
              <a:rPr lang="sr-Latn-RS" b="1" dirty="0"/>
              <a:t>a</a:t>
            </a:r>
            <a:r>
              <a:rPr lang="en-US" b="1" dirty="0"/>
              <a:t> </a:t>
            </a:r>
            <a:r>
              <a:rPr lang="sr-Latn-RS" b="1" dirty="0"/>
              <a:t>ili</a:t>
            </a:r>
            <a:r>
              <a:rPr lang="en-US" b="1" dirty="0"/>
              <a:t> </a:t>
            </a:r>
            <a:r>
              <a:rPr lang="en-US" b="1" dirty="0" err="1"/>
              <a:t>neuspeh</a:t>
            </a:r>
            <a:r>
              <a:rPr lang="sr-Latn-RS" b="1" dirty="0"/>
              <a:t>a</a:t>
            </a:r>
            <a:r>
              <a:rPr lang="en-US" b="1" dirty="0"/>
              <a:t> </a:t>
            </a:r>
            <a:r>
              <a:rPr lang="en-US" b="1" dirty="0" err="1"/>
              <a:t>projekta</a:t>
            </a:r>
            <a:r>
              <a:rPr lang="en-US" dirty="0"/>
              <a:t>, </a:t>
            </a:r>
            <a:r>
              <a:rPr lang="en-US" dirty="0" err="1"/>
              <a:t>što</a:t>
            </a:r>
            <a:r>
              <a:rPr lang="en-US" dirty="0"/>
              <a:t> </a:t>
            </a:r>
            <a:r>
              <a:rPr lang="en-US" dirty="0" err="1"/>
              <a:t>nam</a:t>
            </a:r>
            <a:r>
              <a:rPr lang="en-US" dirty="0"/>
              <a:t> </a:t>
            </a:r>
            <a:r>
              <a:rPr lang="en-US" dirty="0" err="1"/>
              <a:t>omogućava</a:t>
            </a:r>
            <a:r>
              <a:rPr lang="en-US" dirty="0"/>
              <a:t> da </a:t>
            </a:r>
            <a:r>
              <a:rPr lang="en-US" dirty="0" err="1"/>
              <a:t>identifikujmo</a:t>
            </a:r>
            <a:r>
              <a:rPr lang="en-US" dirty="0"/>
              <a:t> </a:t>
            </a:r>
            <a:r>
              <a:rPr lang="en-US" dirty="0" err="1"/>
              <a:t>neke</a:t>
            </a:r>
            <a:r>
              <a:rPr lang="en-US" dirty="0"/>
              <a:t> </a:t>
            </a:r>
            <a:r>
              <a:rPr lang="en-US" dirty="0" err="1"/>
              <a:t>opšte</a:t>
            </a:r>
            <a:r>
              <a:rPr lang="en-US" dirty="0"/>
              <a:t> </a:t>
            </a:r>
            <a:r>
              <a:rPr lang="sr-Latn-RS" dirty="0"/>
              <a:t>faktore</a:t>
            </a:r>
            <a:r>
              <a:rPr lang="en-US" dirty="0"/>
              <a:t> za </a:t>
            </a:r>
            <a:r>
              <a:rPr lang="en-US" dirty="0" err="1"/>
              <a:t>koje</a:t>
            </a:r>
            <a:r>
              <a:rPr lang="en-US" dirty="0"/>
              <a:t> se </a:t>
            </a:r>
            <a:r>
              <a:rPr lang="en-US" dirty="0" err="1"/>
              <a:t>čini</a:t>
            </a:r>
            <a:r>
              <a:rPr lang="en-US" dirty="0"/>
              <a:t> da </a:t>
            </a:r>
            <a:r>
              <a:rPr lang="en-US" dirty="0" err="1"/>
              <a:t>minimiziraju</a:t>
            </a:r>
            <a:r>
              <a:rPr lang="en-US" dirty="0"/>
              <a:t> </a:t>
            </a:r>
            <a:r>
              <a:rPr lang="en-US" dirty="0" err="1"/>
              <a:t>šanse</a:t>
            </a:r>
            <a:r>
              <a:rPr lang="en-US" dirty="0"/>
              <a:t> da </a:t>
            </a:r>
            <a:r>
              <a:rPr lang="en-US" dirty="0" err="1"/>
              <a:t>projekat</a:t>
            </a:r>
            <a:r>
              <a:rPr lang="en-US" dirty="0"/>
              <a:t> ne </a:t>
            </a:r>
            <a:r>
              <a:rPr lang="en-US" dirty="0" err="1"/>
              <a:t>uspe</a:t>
            </a:r>
            <a:r>
              <a:rPr lang="en-US" dirty="0"/>
              <a:t> u </a:t>
            </a:r>
            <a:r>
              <a:rPr lang="en-US" dirty="0" err="1"/>
              <a:t>ostvarenju</a:t>
            </a:r>
            <a:r>
              <a:rPr lang="en-US" dirty="0"/>
              <a:t> </a:t>
            </a:r>
            <a:r>
              <a:rPr lang="sr-Latn-RS" dirty="0"/>
              <a:t>s</a:t>
            </a:r>
            <a:r>
              <a:rPr lang="en-US" dirty="0" err="1"/>
              <a:t>vojih</a:t>
            </a:r>
            <a:r>
              <a:rPr lang="en-US" dirty="0"/>
              <a:t> </a:t>
            </a:r>
            <a:r>
              <a:rPr lang="en-US" dirty="0" err="1"/>
              <a:t>ciljeva</a:t>
            </a:r>
            <a:r>
              <a:rPr lang="en-US" dirty="0"/>
              <a:t>. </a:t>
            </a:r>
            <a:r>
              <a:rPr lang="en-US" dirty="0" err="1"/>
              <a:t>Sledeći</a:t>
            </a:r>
            <a:r>
              <a:rPr lang="en-US" dirty="0"/>
              <a:t> </a:t>
            </a:r>
            <a:r>
              <a:rPr lang="en-US" dirty="0" err="1"/>
              <a:t>faktori</a:t>
            </a:r>
            <a:r>
              <a:rPr lang="en-US" dirty="0"/>
              <a:t> </a:t>
            </a:r>
            <a:r>
              <a:rPr lang="en-US" dirty="0" err="1"/>
              <a:t>su</a:t>
            </a:r>
            <a:r>
              <a:rPr lang="en-US" dirty="0"/>
              <a:t> </a:t>
            </a:r>
            <a:r>
              <a:rPr lang="en-US" dirty="0" err="1"/>
              <a:t>posebno</a:t>
            </a:r>
            <a:r>
              <a:rPr lang="en-US" dirty="0"/>
              <a:t> </a:t>
            </a:r>
            <a:r>
              <a:rPr lang="en-US" dirty="0" err="1"/>
              <a:t>važni</a:t>
            </a:r>
            <a:r>
              <a:rPr lang="sr-Latn-RS" dirty="0"/>
              <a:t> kod uspešnog upravljanja projektom</a:t>
            </a:r>
            <a:r>
              <a:rPr lang="en-US" dirty="0"/>
              <a:t>:</a:t>
            </a:r>
          </a:p>
          <a:p>
            <a:pPr lvl="1"/>
            <a:r>
              <a:rPr lang="en-US" b="1" dirty="0" err="1"/>
              <a:t>Jasno</a:t>
            </a:r>
            <a:r>
              <a:rPr lang="en-US" b="1" dirty="0"/>
              <a:t> </a:t>
            </a:r>
            <a:r>
              <a:rPr lang="en-US" b="1" dirty="0" err="1"/>
              <a:t>definisani</a:t>
            </a:r>
            <a:r>
              <a:rPr lang="en-US" b="1" dirty="0"/>
              <a:t> </a:t>
            </a:r>
            <a:r>
              <a:rPr lang="en-US" b="1" dirty="0" err="1"/>
              <a:t>ciljevi</a:t>
            </a:r>
            <a:r>
              <a:rPr lang="en-US" dirty="0"/>
              <a:t>: </a:t>
            </a:r>
            <a:r>
              <a:rPr lang="en-US" dirty="0" err="1"/>
              <a:t>uključujući</a:t>
            </a:r>
            <a:r>
              <a:rPr lang="en-US" dirty="0"/>
              <a:t> </a:t>
            </a:r>
            <a:r>
              <a:rPr lang="en-US" dirty="0" err="1"/>
              <a:t>opštu</a:t>
            </a:r>
            <a:r>
              <a:rPr lang="en-US" dirty="0"/>
              <a:t> </a:t>
            </a:r>
            <a:r>
              <a:rPr lang="en-US" dirty="0" err="1"/>
              <a:t>filozofiju</a:t>
            </a:r>
            <a:r>
              <a:rPr lang="en-US" dirty="0"/>
              <a:t> </a:t>
            </a:r>
            <a:r>
              <a:rPr lang="en-US" dirty="0" err="1"/>
              <a:t>projekta</a:t>
            </a:r>
            <a:r>
              <a:rPr lang="en-US" dirty="0"/>
              <a:t> </a:t>
            </a:r>
            <a:r>
              <a:rPr lang="en-US" dirty="0" err="1"/>
              <a:t>ili</a:t>
            </a:r>
            <a:r>
              <a:rPr lang="en-US" dirty="0"/>
              <a:t> </a:t>
            </a:r>
            <a:r>
              <a:rPr lang="en-US" dirty="0" err="1"/>
              <a:t>opštu</a:t>
            </a:r>
            <a:r>
              <a:rPr lang="en-US" dirty="0"/>
              <a:t> </a:t>
            </a:r>
            <a:r>
              <a:rPr lang="en-US" dirty="0" err="1"/>
              <a:t>misiju</a:t>
            </a:r>
            <a:r>
              <a:rPr lang="en-US" dirty="0"/>
              <a:t> </a:t>
            </a:r>
            <a:r>
              <a:rPr lang="en-US" dirty="0" err="1"/>
              <a:t>projekta</a:t>
            </a:r>
            <a:r>
              <a:rPr lang="en-US" dirty="0"/>
              <a:t>, </a:t>
            </a:r>
            <a:r>
              <a:rPr lang="en-US" dirty="0" err="1"/>
              <a:t>i</a:t>
            </a:r>
            <a:r>
              <a:rPr lang="en-US" dirty="0"/>
              <a:t> </a:t>
            </a:r>
            <a:r>
              <a:rPr lang="en-US" dirty="0" err="1"/>
              <a:t>posvećenost</a:t>
            </a:r>
            <a:r>
              <a:rPr lang="en-US" dirty="0"/>
              <a:t> </a:t>
            </a:r>
            <a:r>
              <a:rPr lang="en-US" dirty="0" err="1"/>
              <a:t>tim</a:t>
            </a:r>
            <a:r>
              <a:rPr lang="en-US" dirty="0"/>
              <a:t> </a:t>
            </a:r>
            <a:r>
              <a:rPr lang="en-US" dirty="0" err="1"/>
              <a:t>ciljevima</a:t>
            </a:r>
            <a:r>
              <a:rPr lang="en-US" dirty="0"/>
              <a:t> od </a:t>
            </a:r>
            <a:r>
              <a:rPr lang="en-US" dirty="0" err="1"/>
              <a:t>strane</a:t>
            </a:r>
            <a:r>
              <a:rPr lang="en-US" dirty="0"/>
              <a:t> </a:t>
            </a:r>
            <a:r>
              <a:rPr lang="en-US" dirty="0" err="1"/>
              <a:t>članova</a:t>
            </a:r>
            <a:r>
              <a:rPr lang="en-US" dirty="0"/>
              <a:t> </a:t>
            </a:r>
            <a:r>
              <a:rPr lang="en-US" dirty="0" err="1"/>
              <a:t>projektnog</a:t>
            </a:r>
            <a:r>
              <a:rPr lang="en-US" dirty="0"/>
              <a:t> </a:t>
            </a:r>
            <a:r>
              <a:rPr lang="en-US" dirty="0" err="1"/>
              <a:t>tima</a:t>
            </a:r>
            <a:r>
              <a:rPr lang="en-US" dirty="0"/>
              <a:t>.</a:t>
            </a:r>
          </a:p>
          <a:p>
            <a:pPr lvl="1"/>
            <a:r>
              <a:rPr lang="en-US" b="1" dirty="0" err="1"/>
              <a:t>Kompetentan</a:t>
            </a:r>
            <a:r>
              <a:rPr lang="en-US" b="1" dirty="0"/>
              <a:t> </a:t>
            </a:r>
            <a:r>
              <a:rPr lang="en-US" b="1" dirty="0" err="1"/>
              <a:t>menadžer</a:t>
            </a:r>
            <a:r>
              <a:rPr lang="en-US" b="1" dirty="0"/>
              <a:t> </a:t>
            </a:r>
            <a:r>
              <a:rPr lang="en-US" b="1" dirty="0" err="1"/>
              <a:t>projekta</a:t>
            </a:r>
            <a:r>
              <a:rPr lang="en-US" dirty="0"/>
              <a:t>: </a:t>
            </a:r>
            <a:r>
              <a:rPr lang="en-US" dirty="0" err="1"/>
              <a:t>vešt</a:t>
            </a:r>
            <a:r>
              <a:rPr lang="en-US" dirty="0"/>
              <a:t> </a:t>
            </a:r>
            <a:r>
              <a:rPr lang="en-US" dirty="0" err="1"/>
              <a:t>vođa</a:t>
            </a:r>
            <a:r>
              <a:rPr lang="en-US" dirty="0"/>
              <a:t> </a:t>
            </a:r>
            <a:r>
              <a:rPr lang="en-US" dirty="0" err="1"/>
              <a:t>projekta</a:t>
            </a:r>
            <a:r>
              <a:rPr lang="en-US" dirty="0"/>
              <a:t> </a:t>
            </a:r>
            <a:r>
              <a:rPr lang="en-US" dirty="0" err="1"/>
              <a:t>koji</a:t>
            </a:r>
            <a:r>
              <a:rPr lang="en-US" dirty="0"/>
              <a:t> </a:t>
            </a:r>
            <a:r>
              <a:rPr lang="en-US" dirty="0" err="1"/>
              <a:t>ima</a:t>
            </a:r>
            <a:r>
              <a:rPr lang="en-US" dirty="0"/>
              <a:t> </a:t>
            </a:r>
            <a:r>
              <a:rPr lang="en-US" dirty="0" err="1"/>
              <a:t>neophodne</a:t>
            </a:r>
            <a:r>
              <a:rPr lang="en-US" dirty="0"/>
              <a:t> </a:t>
            </a:r>
            <a:r>
              <a:rPr lang="en-US" dirty="0" err="1"/>
              <a:t>međuljudske</a:t>
            </a:r>
            <a:r>
              <a:rPr lang="en-US" dirty="0"/>
              <a:t>, </a:t>
            </a:r>
            <a:r>
              <a:rPr lang="en-US" dirty="0" err="1"/>
              <a:t>tehničke</a:t>
            </a:r>
            <a:r>
              <a:rPr lang="en-US" dirty="0"/>
              <a:t> </a:t>
            </a:r>
            <a:r>
              <a:rPr lang="en-US" dirty="0" err="1"/>
              <a:t>i</a:t>
            </a:r>
            <a:r>
              <a:rPr lang="en-US" dirty="0"/>
              <a:t> </a:t>
            </a:r>
            <a:r>
              <a:rPr lang="en-US" dirty="0" err="1"/>
              <a:t>administrativne</a:t>
            </a:r>
            <a:r>
              <a:rPr lang="en-US" dirty="0"/>
              <a:t> </a:t>
            </a:r>
            <a:r>
              <a:rPr lang="en-US" dirty="0" err="1"/>
              <a:t>veštine</a:t>
            </a:r>
            <a:r>
              <a:rPr lang="en-US" dirty="0"/>
              <a:t>.</a:t>
            </a:r>
          </a:p>
          <a:p>
            <a:pPr lvl="1"/>
            <a:r>
              <a:rPr lang="en-US" b="1" dirty="0" err="1"/>
              <a:t>Podrška</a:t>
            </a:r>
            <a:r>
              <a:rPr lang="en-US" b="1" dirty="0"/>
              <a:t> </a:t>
            </a:r>
            <a:r>
              <a:rPr lang="en-US" b="1" dirty="0" err="1"/>
              <a:t>najvišeg</a:t>
            </a:r>
            <a:r>
              <a:rPr lang="en-US" b="1" dirty="0"/>
              <a:t> </a:t>
            </a:r>
            <a:r>
              <a:rPr lang="en-US" b="1" dirty="0" err="1"/>
              <a:t>nivoa</a:t>
            </a:r>
            <a:r>
              <a:rPr lang="en-US" b="1" dirty="0"/>
              <a:t> </a:t>
            </a:r>
            <a:r>
              <a:rPr lang="en-US" b="1" dirty="0" err="1"/>
              <a:t>menadžmenta</a:t>
            </a:r>
            <a:r>
              <a:rPr lang="en-US" dirty="0"/>
              <a:t>: </a:t>
            </a:r>
            <a:r>
              <a:rPr lang="en-US" dirty="0" err="1"/>
              <a:t>posvećenost</a:t>
            </a:r>
            <a:r>
              <a:rPr lang="en-US" dirty="0"/>
              <a:t> </a:t>
            </a:r>
            <a:r>
              <a:rPr lang="en-US" dirty="0" err="1"/>
              <a:t>najvišeg</a:t>
            </a:r>
            <a:r>
              <a:rPr lang="en-US" dirty="0"/>
              <a:t> </a:t>
            </a:r>
            <a:r>
              <a:rPr lang="en-US" dirty="0" err="1"/>
              <a:t>rukovodstva</a:t>
            </a:r>
            <a:r>
              <a:rPr lang="en-US" dirty="0"/>
              <a:t> za </a:t>
            </a:r>
            <a:r>
              <a:rPr lang="en-US" dirty="0" err="1"/>
              <a:t>projekat</a:t>
            </a:r>
            <a:r>
              <a:rPr lang="en-US" dirty="0"/>
              <a:t> </a:t>
            </a:r>
            <a:r>
              <a:rPr lang="en-US" dirty="0" err="1"/>
              <a:t>koji</a:t>
            </a:r>
            <a:r>
              <a:rPr lang="en-US" dirty="0"/>
              <a:t> je bio </a:t>
            </a:r>
            <a:r>
              <a:rPr lang="sr-Latn-RS" dirty="0"/>
              <a:t>objašnjen</a:t>
            </a:r>
            <a:r>
              <a:rPr lang="en-US" dirty="0"/>
              <a:t> </a:t>
            </a:r>
            <a:r>
              <a:rPr lang="en-US" dirty="0" err="1"/>
              <a:t>svim</a:t>
            </a:r>
            <a:r>
              <a:rPr lang="en-US" dirty="0"/>
              <a:t> </a:t>
            </a:r>
            <a:r>
              <a:rPr lang="en-US" dirty="0" err="1"/>
              <a:t>zainteresovanim</a:t>
            </a:r>
            <a:r>
              <a:rPr lang="en-US" dirty="0"/>
              <a:t> </a:t>
            </a:r>
            <a:r>
              <a:rPr lang="en-US" dirty="0" err="1"/>
              <a:t>stranama</a:t>
            </a:r>
            <a:r>
              <a:rPr lang="en-US" dirty="0"/>
              <a:t>.</a:t>
            </a:r>
          </a:p>
          <a:p>
            <a:pPr lvl="1"/>
            <a:r>
              <a:rPr lang="en-US" b="1" dirty="0" err="1"/>
              <a:t>Kompetentni</a:t>
            </a:r>
            <a:r>
              <a:rPr lang="en-US" b="1" dirty="0"/>
              <a:t> </a:t>
            </a:r>
            <a:r>
              <a:rPr lang="en-US" b="1" dirty="0" err="1"/>
              <a:t>članovi</a:t>
            </a:r>
            <a:r>
              <a:rPr lang="en-US" b="1" dirty="0"/>
              <a:t> </a:t>
            </a:r>
            <a:r>
              <a:rPr lang="en-US" b="1" dirty="0" err="1"/>
              <a:t>projektnog</a:t>
            </a:r>
            <a:r>
              <a:rPr lang="en-US" b="1" dirty="0"/>
              <a:t> </a:t>
            </a:r>
            <a:r>
              <a:rPr lang="en-US" b="1" dirty="0" err="1"/>
              <a:t>tima</a:t>
            </a:r>
            <a:r>
              <a:rPr lang="en-US" dirty="0"/>
              <a:t>: </a:t>
            </a:r>
            <a:r>
              <a:rPr lang="en-US" dirty="0" err="1"/>
              <a:t>izbor</a:t>
            </a:r>
            <a:r>
              <a:rPr lang="en-US" dirty="0"/>
              <a:t> </a:t>
            </a:r>
            <a:r>
              <a:rPr lang="en-US" dirty="0" err="1"/>
              <a:t>i</a:t>
            </a:r>
            <a:r>
              <a:rPr lang="en-US" dirty="0"/>
              <a:t> </a:t>
            </a:r>
            <a:r>
              <a:rPr lang="en-US" dirty="0" err="1"/>
              <a:t>obuka</a:t>
            </a:r>
            <a:r>
              <a:rPr lang="en-US" dirty="0"/>
              <a:t> </a:t>
            </a:r>
            <a:r>
              <a:rPr lang="en-US" dirty="0" err="1"/>
              <a:t>članova</a:t>
            </a:r>
            <a:r>
              <a:rPr lang="en-US" dirty="0"/>
              <a:t> </a:t>
            </a:r>
            <a:r>
              <a:rPr lang="en-US" dirty="0" err="1"/>
              <a:t>projektnog</a:t>
            </a:r>
            <a:r>
              <a:rPr lang="en-US" dirty="0"/>
              <a:t> </a:t>
            </a:r>
            <a:r>
              <a:rPr lang="en-US" dirty="0" err="1"/>
              <a:t>tima</a:t>
            </a:r>
            <a:r>
              <a:rPr lang="en-US" dirty="0"/>
              <a:t>, </a:t>
            </a:r>
            <a:r>
              <a:rPr lang="en-US" dirty="0" err="1"/>
              <a:t>koji</a:t>
            </a:r>
            <a:r>
              <a:rPr lang="en-US" dirty="0"/>
              <a:t> </a:t>
            </a:r>
            <a:r>
              <a:rPr lang="sr-Latn-RS" dirty="0"/>
              <a:t>u okviru grupe </a:t>
            </a:r>
            <a:r>
              <a:rPr lang="en-US" dirty="0" err="1"/>
              <a:t>imaju</a:t>
            </a:r>
            <a:r>
              <a:rPr lang="en-US" dirty="0"/>
              <a:t> </a:t>
            </a:r>
            <a:r>
              <a:rPr lang="en-US" dirty="0" err="1"/>
              <a:t>veštine</a:t>
            </a:r>
            <a:r>
              <a:rPr lang="en-US" dirty="0"/>
              <a:t> </a:t>
            </a:r>
            <a:r>
              <a:rPr lang="en-US" dirty="0" err="1"/>
              <a:t>neophodne</a:t>
            </a:r>
            <a:r>
              <a:rPr lang="en-US" dirty="0"/>
              <a:t> da </a:t>
            </a:r>
            <a:r>
              <a:rPr lang="en-US" dirty="0" err="1"/>
              <a:t>podrže</a:t>
            </a:r>
            <a:r>
              <a:rPr lang="en-US" dirty="0"/>
              <a:t> </a:t>
            </a:r>
            <a:r>
              <a:rPr lang="en-US" dirty="0" err="1"/>
              <a:t>projekat</a:t>
            </a:r>
            <a:r>
              <a:rPr lang="en-US" dirty="0"/>
              <a:t>.</a:t>
            </a:r>
          </a:p>
        </p:txBody>
      </p:sp>
    </p:spTree>
    <p:extLst>
      <p:ext uri="{BB962C8B-B14F-4D97-AF65-F5344CB8AC3E}">
        <p14:creationId xmlns:p14="http://schemas.microsoft.com/office/powerpoint/2010/main" val="1053135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UPRAVLJANJE PROJEKTOM – PROJECT MANAGEMENT</a:t>
            </a:r>
            <a:endParaRPr lang="en-US" dirty="0"/>
          </a:p>
        </p:txBody>
      </p:sp>
      <p:sp>
        <p:nvSpPr>
          <p:cNvPr id="3" name="Content Placeholder 2"/>
          <p:cNvSpPr>
            <a:spLocks noGrp="1"/>
          </p:cNvSpPr>
          <p:nvPr>
            <p:ph idx="1"/>
          </p:nvPr>
        </p:nvSpPr>
        <p:spPr/>
        <p:txBody>
          <a:bodyPr>
            <a:normAutofit fontScale="85000" lnSpcReduction="10000"/>
          </a:bodyPr>
          <a:lstStyle/>
          <a:p>
            <a:r>
              <a:rPr lang="en-GB" dirty="0" err="1"/>
              <a:t>Nastavak</a:t>
            </a:r>
            <a:r>
              <a:rPr lang="en-GB" dirty="0"/>
              <a:t> </a:t>
            </a:r>
            <a:r>
              <a:rPr lang="en-GB" dirty="0" err="1"/>
              <a:t>sa</a:t>
            </a:r>
            <a:r>
              <a:rPr lang="en-GB" dirty="0"/>
              <a:t> </a:t>
            </a:r>
            <a:r>
              <a:rPr lang="en-GB" dirty="0" err="1"/>
              <a:t>prethodne</a:t>
            </a:r>
            <a:r>
              <a:rPr lang="en-GB" dirty="0"/>
              <a:t> </a:t>
            </a:r>
            <a:r>
              <a:rPr lang="en-GB" dirty="0" err="1"/>
              <a:t>strane</a:t>
            </a:r>
            <a:r>
              <a:rPr lang="en-GB" dirty="0"/>
              <a:t>:</a:t>
            </a:r>
          </a:p>
          <a:p>
            <a:pPr lvl="1"/>
            <a:r>
              <a:rPr lang="sr-Latn-RS" b="1" dirty="0"/>
              <a:t>Adekvatna </a:t>
            </a:r>
            <a:r>
              <a:rPr lang="en-US" b="1" dirty="0" err="1"/>
              <a:t>alokacija</a:t>
            </a:r>
            <a:r>
              <a:rPr lang="en-US" b="1" dirty="0"/>
              <a:t> </a:t>
            </a:r>
            <a:r>
              <a:rPr lang="en-US" b="1" dirty="0" err="1"/>
              <a:t>resursa</a:t>
            </a:r>
            <a:r>
              <a:rPr lang="en-US" dirty="0"/>
              <a:t>: </a:t>
            </a:r>
            <a:r>
              <a:rPr lang="en-US" dirty="0" err="1"/>
              <a:t>resursi</a:t>
            </a:r>
            <a:r>
              <a:rPr lang="en-US" dirty="0"/>
              <a:t>, u </a:t>
            </a:r>
            <a:r>
              <a:rPr lang="en-US" dirty="0" err="1"/>
              <a:t>vidu</a:t>
            </a:r>
            <a:r>
              <a:rPr lang="en-US" dirty="0"/>
              <a:t> </a:t>
            </a:r>
            <a:r>
              <a:rPr lang="en-US" dirty="0" err="1"/>
              <a:t>novca</a:t>
            </a:r>
            <a:r>
              <a:rPr lang="en-US" dirty="0"/>
              <a:t>, </a:t>
            </a:r>
            <a:r>
              <a:rPr lang="en-US" dirty="0" err="1"/>
              <a:t>osoblja</a:t>
            </a:r>
            <a:r>
              <a:rPr lang="en-US" dirty="0"/>
              <a:t>, </a:t>
            </a:r>
            <a:r>
              <a:rPr lang="en-US" dirty="0" err="1"/>
              <a:t>logistike</a:t>
            </a:r>
            <a:r>
              <a:rPr lang="en-US" dirty="0"/>
              <a:t>, </a:t>
            </a:r>
            <a:r>
              <a:rPr lang="en-US" dirty="0" err="1"/>
              <a:t>itd</a:t>
            </a:r>
            <a:r>
              <a:rPr lang="en-US" dirty="0"/>
              <a:t>.,</a:t>
            </a:r>
            <a:r>
              <a:rPr lang="sr-Latn-RS" dirty="0"/>
              <a:t> </a:t>
            </a:r>
            <a:r>
              <a:rPr lang="en-US" dirty="0" err="1"/>
              <a:t>koji</a:t>
            </a:r>
            <a:r>
              <a:rPr lang="en-US" dirty="0"/>
              <a:t> </a:t>
            </a:r>
            <a:r>
              <a:rPr lang="en-US" dirty="0" err="1"/>
              <a:t>su</a:t>
            </a:r>
            <a:r>
              <a:rPr lang="en-US" dirty="0"/>
              <a:t> </a:t>
            </a:r>
            <a:r>
              <a:rPr lang="en-US" dirty="0" err="1"/>
              <a:t>dostupni</a:t>
            </a:r>
            <a:r>
              <a:rPr lang="en-US" dirty="0"/>
              <a:t> za </a:t>
            </a:r>
            <a:r>
              <a:rPr lang="en-US" dirty="0" err="1"/>
              <a:t>projekat</a:t>
            </a:r>
            <a:r>
              <a:rPr lang="en-US" dirty="0"/>
              <a:t> u </a:t>
            </a:r>
            <a:r>
              <a:rPr lang="en-US" dirty="0" err="1"/>
              <a:t>potrebnoj</a:t>
            </a:r>
            <a:r>
              <a:rPr lang="en-US" dirty="0"/>
              <a:t> </a:t>
            </a:r>
            <a:r>
              <a:rPr lang="en-US" dirty="0" err="1"/>
              <a:t>količini</a:t>
            </a:r>
            <a:r>
              <a:rPr lang="en-US" dirty="0"/>
              <a:t>.</a:t>
            </a:r>
            <a:endParaRPr lang="sr-Latn-RS" dirty="0"/>
          </a:p>
          <a:p>
            <a:pPr lvl="1"/>
            <a:r>
              <a:rPr lang="en-US" b="1" dirty="0" err="1"/>
              <a:t>Odziv</a:t>
            </a:r>
            <a:r>
              <a:rPr lang="en-US" b="1" dirty="0"/>
              <a:t> </a:t>
            </a:r>
            <a:r>
              <a:rPr lang="en-US" b="1" dirty="0" err="1"/>
              <a:t>prema</a:t>
            </a:r>
            <a:r>
              <a:rPr lang="en-US" b="1" dirty="0"/>
              <a:t> </a:t>
            </a:r>
            <a:r>
              <a:rPr lang="sr-Latn-RS" b="1" dirty="0"/>
              <a:t>stejkholderima</a:t>
            </a:r>
            <a:r>
              <a:rPr lang="en-US" b="1" dirty="0"/>
              <a:t>: </a:t>
            </a:r>
            <a:r>
              <a:rPr lang="en-US" dirty="0" err="1"/>
              <a:t>svi</a:t>
            </a:r>
            <a:r>
              <a:rPr lang="en-US" dirty="0"/>
              <a:t> </a:t>
            </a:r>
            <a:r>
              <a:rPr lang="en-US" dirty="0" err="1"/>
              <a:t>potencijalni</a:t>
            </a:r>
            <a:r>
              <a:rPr lang="en-US" dirty="0"/>
              <a:t> </a:t>
            </a:r>
            <a:r>
              <a:rPr lang="sr-Latn-RS" dirty="0"/>
              <a:t>stejkholderi</a:t>
            </a:r>
            <a:r>
              <a:rPr lang="en-US" dirty="0"/>
              <a:t> </a:t>
            </a:r>
            <a:r>
              <a:rPr lang="en-US" dirty="0" err="1"/>
              <a:t>projekta</a:t>
            </a:r>
            <a:r>
              <a:rPr lang="en-US" dirty="0"/>
              <a:t> </a:t>
            </a:r>
            <a:r>
              <a:rPr lang="en-US" dirty="0" err="1"/>
              <a:t>su</a:t>
            </a:r>
            <a:r>
              <a:rPr lang="en-US" dirty="0"/>
              <a:t> u</a:t>
            </a:r>
            <a:r>
              <a:rPr lang="sr-Latn-RS" dirty="0"/>
              <a:t>z</a:t>
            </a:r>
            <a:r>
              <a:rPr lang="en-US" dirty="0" err="1"/>
              <a:t>eti</a:t>
            </a:r>
            <a:r>
              <a:rPr lang="en-US" dirty="0"/>
              <a:t> u </a:t>
            </a:r>
            <a:r>
              <a:rPr lang="en-US" dirty="0" err="1"/>
              <a:t>obzir</a:t>
            </a:r>
            <a:r>
              <a:rPr lang="en-US" dirty="0"/>
              <a:t> </a:t>
            </a:r>
            <a:r>
              <a:rPr lang="en-US" dirty="0" err="1"/>
              <a:t>i</a:t>
            </a:r>
            <a:r>
              <a:rPr lang="en-US" dirty="0"/>
              <a:t> </a:t>
            </a:r>
            <a:r>
              <a:rPr lang="en-US" dirty="0" err="1"/>
              <a:t>redovno</a:t>
            </a:r>
            <a:r>
              <a:rPr lang="en-US" dirty="0"/>
              <a:t> </a:t>
            </a:r>
            <a:r>
              <a:rPr lang="en-US" dirty="0" err="1"/>
              <a:t>informisani</a:t>
            </a:r>
            <a:r>
              <a:rPr lang="en-US" dirty="0"/>
              <a:t> u </a:t>
            </a:r>
            <a:r>
              <a:rPr lang="en-US" dirty="0" err="1"/>
              <a:t>vezi</a:t>
            </a:r>
            <a:r>
              <a:rPr lang="en-US" dirty="0"/>
              <a:t> </a:t>
            </a:r>
            <a:r>
              <a:rPr lang="en-US" dirty="0" err="1"/>
              <a:t>sa</a:t>
            </a:r>
            <a:r>
              <a:rPr lang="en-US" dirty="0"/>
              <a:t> </a:t>
            </a:r>
            <a:r>
              <a:rPr lang="en-US" dirty="0" err="1"/>
              <a:t>statusom</a:t>
            </a:r>
            <a:r>
              <a:rPr lang="en-US" dirty="0"/>
              <a:t> </a:t>
            </a:r>
            <a:r>
              <a:rPr lang="en-US" dirty="0" err="1"/>
              <a:t>projekta</a:t>
            </a:r>
            <a:r>
              <a:rPr lang="en-US" dirty="0"/>
              <a:t>.</a:t>
            </a:r>
          </a:p>
          <a:p>
            <a:pPr lvl="1"/>
            <a:r>
              <a:rPr lang="en-US" b="1" dirty="0" err="1"/>
              <a:t>Adekvatni</a:t>
            </a:r>
            <a:r>
              <a:rPr lang="en-US" b="1" dirty="0"/>
              <a:t> </a:t>
            </a:r>
            <a:r>
              <a:rPr lang="en-US" b="1" dirty="0" err="1"/>
              <a:t>kanali</a:t>
            </a:r>
            <a:r>
              <a:rPr lang="en-US" b="1" dirty="0"/>
              <a:t> </a:t>
            </a:r>
            <a:r>
              <a:rPr lang="en-US" b="1" dirty="0" err="1"/>
              <a:t>komunikacije</a:t>
            </a:r>
            <a:r>
              <a:rPr lang="en-US" b="1" dirty="0"/>
              <a:t>: </a:t>
            </a:r>
            <a:r>
              <a:rPr lang="en-US" dirty="0" err="1"/>
              <a:t>dostupno</a:t>
            </a:r>
            <a:r>
              <a:rPr lang="en-US" dirty="0"/>
              <a:t> je </a:t>
            </a:r>
            <a:r>
              <a:rPr lang="en-US" dirty="0" err="1"/>
              <a:t>dovoljno</a:t>
            </a:r>
            <a:r>
              <a:rPr lang="en-US" dirty="0"/>
              <a:t> </a:t>
            </a:r>
            <a:r>
              <a:rPr lang="en-US" dirty="0" err="1"/>
              <a:t>informacija</a:t>
            </a:r>
            <a:r>
              <a:rPr lang="en-US" dirty="0"/>
              <a:t> o </a:t>
            </a:r>
            <a:r>
              <a:rPr lang="en-US" dirty="0" err="1"/>
              <a:t>ciljevima</a:t>
            </a:r>
            <a:r>
              <a:rPr lang="en-US" dirty="0"/>
              <a:t> </a:t>
            </a:r>
            <a:r>
              <a:rPr lang="en-US" dirty="0" err="1"/>
              <a:t>projekta</a:t>
            </a:r>
            <a:r>
              <a:rPr lang="en-US" dirty="0"/>
              <a:t>, </a:t>
            </a:r>
            <a:r>
              <a:rPr lang="en-US" dirty="0" err="1"/>
              <a:t>statusu</a:t>
            </a:r>
            <a:r>
              <a:rPr lang="en-US" dirty="0"/>
              <a:t>, </a:t>
            </a:r>
            <a:r>
              <a:rPr lang="en-US" dirty="0" err="1"/>
              <a:t>promenama</a:t>
            </a:r>
            <a:r>
              <a:rPr lang="en-US" dirty="0"/>
              <a:t>, </a:t>
            </a:r>
            <a:r>
              <a:rPr lang="en-US" dirty="0" err="1"/>
              <a:t>organizacionim</a:t>
            </a:r>
            <a:r>
              <a:rPr lang="en-US" dirty="0"/>
              <a:t> </a:t>
            </a:r>
            <a:r>
              <a:rPr lang="en-US" dirty="0" err="1"/>
              <a:t>uslovima</a:t>
            </a:r>
            <a:r>
              <a:rPr lang="en-US" dirty="0"/>
              <a:t> </a:t>
            </a:r>
            <a:r>
              <a:rPr lang="en-US" dirty="0" err="1"/>
              <a:t>i</a:t>
            </a:r>
            <a:r>
              <a:rPr lang="en-US" dirty="0"/>
              <a:t> </a:t>
            </a:r>
            <a:r>
              <a:rPr lang="en-US" dirty="0" err="1"/>
              <a:t>potrebama</a:t>
            </a:r>
            <a:r>
              <a:rPr lang="en-US" dirty="0"/>
              <a:t> </a:t>
            </a:r>
            <a:r>
              <a:rPr lang="en-US" dirty="0" err="1"/>
              <a:t>klijenata</a:t>
            </a:r>
            <a:r>
              <a:rPr lang="en-US" dirty="0"/>
              <a:t>.</a:t>
            </a:r>
          </a:p>
          <a:p>
            <a:pPr lvl="1"/>
            <a:r>
              <a:rPr lang="en-US" b="1" dirty="0" err="1"/>
              <a:t>Kontrolni</a:t>
            </a:r>
            <a:r>
              <a:rPr lang="en-US" b="1" dirty="0"/>
              <a:t> </a:t>
            </a:r>
            <a:r>
              <a:rPr lang="en-US" b="1" dirty="0" err="1"/>
              <a:t>mehanizmi</a:t>
            </a:r>
            <a:r>
              <a:rPr lang="en-US" b="1" dirty="0"/>
              <a:t>: </a:t>
            </a:r>
            <a:r>
              <a:rPr lang="en-US" dirty="0" err="1"/>
              <a:t>mehanizmi</a:t>
            </a:r>
            <a:r>
              <a:rPr lang="en-US" dirty="0"/>
              <a:t> </a:t>
            </a:r>
            <a:r>
              <a:rPr lang="en-US" dirty="0" err="1"/>
              <a:t>koji</a:t>
            </a:r>
            <a:r>
              <a:rPr lang="en-US" dirty="0"/>
              <a:t> </a:t>
            </a:r>
            <a:r>
              <a:rPr lang="en-US" dirty="0" err="1"/>
              <a:t>postoje</a:t>
            </a:r>
            <a:r>
              <a:rPr lang="en-US" dirty="0"/>
              <a:t> za </a:t>
            </a:r>
            <a:r>
              <a:rPr lang="en-US" dirty="0" err="1"/>
              <a:t>praćenje</a:t>
            </a:r>
            <a:r>
              <a:rPr lang="en-US" dirty="0"/>
              <a:t> </a:t>
            </a:r>
            <a:r>
              <a:rPr lang="sr-Latn-RS" dirty="0"/>
              <a:t>realizacije aktivnosti </a:t>
            </a:r>
            <a:r>
              <a:rPr lang="en-US" dirty="0" err="1"/>
              <a:t>i</a:t>
            </a:r>
            <a:r>
              <a:rPr lang="en-US" dirty="0"/>
              <a:t> </a:t>
            </a:r>
            <a:r>
              <a:rPr lang="en-US" dirty="0" err="1"/>
              <a:t>prepoznavanje</a:t>
            </a:r>
            <a:r>
              <a:rPr lang="en-US" dirty="0"/>
              <a:t> </a:t>
            </a:r>
            <a:r>
              <a:rPr lang="en-US" dirty="0" err="1"/>
              <a:t>odstupanja</a:t>
            </a:r>
            <a:r>
              <a:rPr lang="en-US" dirty="0"/>
              <a:t> od plana.</a:t>
            </a:r>
          </a:p>
          <a:p>
            <a:pPr lvl="1"/>
            <a:r>
              <a:rPr lang="en-US" b="1" dirty="0" err="1"/>
              <a:t>Mogućnosti</a:t>
            </a:r>
            <a:r>
              <a:rPr lang="en-US" b="1" dirty="0"/>
              <a:t> </a:t>
            </a:r>
            <a:r>
              <a:rPr lang="en-US" b="1" dirty="0" err="1"/>
              <a:t>povratnih</a:t>
            </a:r>
            <a:r>
              <a:rPr lang="en-US" b="1" dirty="0"/>
              <a:t> </a:t>
            </a:r>
            <a:r>
              <a:rPr lang="en-US" b="1" dirty="0" err="1"/>
              <a:t>informacija</a:t>
            </a:r>
            <a:r>
              <a:rPr lang="en-US" b="1" dirty="0"/>
              <a:t>: </a:t>
            </a:r>
            <a:r>
              <a:rPr lang="en-US" dirty="0" err="1"/>
              <a:t>sve</a:t>
            </a:r>
            <a:r>
              <a:rPr lang="en-US" dirty="0"/>
              <a:t> </a:t>
            </a:r>
            <a:r>
              <a:rPr lang="en-US" dirty="0" err="1"/>
              <a:t>strane</a:t>
            </a:r>
            <a:r>
              <a:rPr lang="en-US" dirty="0"/>
              <a:t> </a:t>
            </a:r>
            <a:r>
              <a:rPr lang="en-US" dirty="0" err="1"/>
              <a:t>koje</a:t>
            </a:r>
            <a:r>
              <a:rPr lang="en-US" dirty="0"/>
              <a:t> se </a:t>
            </a:r>
            <a:r>
              <a:rPr lang="en-US" dirty="0" err="1"/>
              <a:t>bave</a:t>
            </a:r>
            <a:r>
              <a:rPr lang="en-US" dirty="0"/>
              <a:t> </a:t>
            </a:r>
            <a:r>
              <a:rPr lang="en-US" dirty="0" err="1"/>
              <a:t>projektom</a:t>
            </a:r>
            <a:r>
              <a:rPr lang="en-US" dirty="0"/>
              <a:t> </a:t>
            </a:r>
            <a:r>
              <a:rPr lang="en-US" dirty="0" err="1"/>
              <a:t>mogu</a:t>
            </a:r>
            <a:r>
              <a:rPr lang="en-US" dirty="0"/>
              <a:t> da </a:t>
            </a:r>
            <a:r>
              <a:rPr lang="en-US" dirty="0" err="1"/>
              <a:t>pregledaju</a:t>
            </a:r>
            <a:r>
              <a:rPr lang="en-US" dirty="0"/>
              <a:t> status </a:t>
            </a:r>
            <a:r>
              <a:rPr lang="en-US" dirty="0" err="1"/>
              <a:t>projekta</a:t>
            </a:r>
            <a:r>
              <a:rPr lang="en-US" dirty="0"/>
              <a:t> </a:t>
            </a:r>
            <a:r>
              <a:rPr lang="en-US" dirty="0" err="1"/>
              <a:t>i</a:t>
            </a:r>
            <a:r>
              <a:rPr lang="en-US" dirty="0"/>
              <a:t> </a:t>
            </a:r>
            <a:r>
              <a:rPr lang="en-US" dirty="0" err="1"/>
              <a:t>daju</a:t>
            </a:r>
            <a:r>
              <a:rPr lang="en-US" dirty="0"/>
              <a:t> </a:t>
            </a:r>
            <a:r>
              <a:rPr lang="en-US" dirty="0" err="1"/>
              <a:t>predloge</a:t>
            </a:r>
            <a:r>
              <a:rPr lang="en-US" dirty="0"/>
              <a:t> </a:t>
            </a:r>
            <a:r>
              <a:rPr lang="en-US" dirty="0" err="1"/>
              <a:t>i</a:t>
            </a:r>
            <a:r>
              <a:rPr lang="en-US" dirty="0"/>
              <a:t> </a:t>
            </a:r>
            <a:r>
              <a:rPr lang="en-US" dirty="0" err="1"/>
              <a:t>ispravke</a:t>
            </a:r>
            <a:r>
              <a:rPr lang="en-US" dirty="0"/>
              <a:t>.</a:t>
            </a:r>
          </a:p>
          <a:p>
            <a:pPr lvl="1"/>
            <a:r>
              <a:rPr lang="en-US" b="1" dirty="0" err="1"/>
              <a:t>Mehanizmi</a:t>
            </a:r>
            <a:r>
              <a:rPr lang="en-US" b="1" dirty="0"/>
              <a:t> za </a:t>
            </a:r>
            <a:r>
              <a:rPr lang="en-US" b="1" dirty="0" err="1"/>
              <a:t>rešavanje</a:t>
            </a:r>
            <a:r>
              <a:rPr lang="en-US" b="1" dirty="0"/>
              <a:t> </a:t>
            </a:r>
            <a:r>
              <a:rPr lang="en-US" b="1" dirty="0" err="1"/>
              <a:t>konflikata</a:t>
            </a:r>
            <a:r>
              <a:rPr lang="en-US" b="1" dirty="0"/>
              <a:t>: </a:t>
            </a:r>
            <a:r>
              <a:rPr lang="en-US" dirty="0" err="1"/>
              <a:t>sistem</a:t>
            </a:r>
            <a:r>
              <a:rPr lang="en-US" dirty="0"/>
              <a:t> </a:t>
            </a:r>
            <a:r>
              <a:rPr lang="en-US" dirty="0" err="1"/>
              <a:t>ili</a:t>
            </a:r>
            <a:r>
              <a:rPr lang="en-US" dirty="0"/>
              <a:t> </a:t>
            </a:r>
            <a:r>
              <a:rPr lang="en-US" dirty="0" err="1"/>
              <a:t>skup</a:t>
            </a:r>
            <a:r>
              <a:rPr lang="en-US" dirty="0"/>
              <a:t> </a:t>
            </a:r>
            <a:r>
              <a:rPr lang="en-US" dirty="0" err="1"/>
              <a:t>procedura</a:t>
            </a:r>
            <a:r>
              <a:rPr lang="en-US" dirty="0"/>
              <a:t> </a:t>
            </a:r>
            <a:r>
              <a:rPr lang="en-US" dirty="0" err="1"/>
              <a:t>koji</a:t>
            </a:r>
            <a:r>
              <a:rPr lang="en-US" dirty="0"/>
              <a:t> </a:t>
            </a:r>
            <a:r>
              <a:rPr lang="en-US" dirty="0" err="1"/>
              <a:t>mogu</a:t>
            </a:r>
            <a:r>
              <a:rPr lang="en-US" dirty="0"/>
              <a:t> da se </a:t>
            </a:r>
            <a:r>
              <a:rPr lang="en-US" dirty="0" err="1"/>
              <a:t>pozabave</a:t>
            </a:r>
            <a:r>
              <a:rPr lang="en-US" dirty="0"/>
              <a:t> </a:t>
            </a:r>
            <a:r>
              <a:rPr lang="en-US" dirty="0" err="1"/>
              <a:t>problemima</a:t>
            </a:r>
            <a:r>
              <a:rPr lang="en-US" dirty="0"/>
              <a:t> </a:t>
            </a:r>
            <a:r>
              <a:rPr lang="en-US" dirty="0" err="1"/>
              <a:t>kada</a:t>
            </a:r>
            <a:r>
              <a:rPr lang="en-US" dirty="0"/>
              <a:t> se </a:t>
            </a:r>
            <a:r>
              <a:rPr lang="en-US" dirty="0" err="1"/>
              <a:t>pojave</a:t>
            </a:r>
            <a:r>
              <a:rPr lang="en-US" dirty="0"/>
              <a:t>, </a:t>
            </a:r>
            <a:r>
              <a:rPr lang="en-US" dirty="0" err="1"/>
              <a:t>pronala</a:t>
            </a:r>
            <a:r>
              <a:rPr lang="sr-Latn-RS" dirty="0"/>
              <a:t>ž</a:t>
            </a:r>
            <a:r>
              <a:rPr lang="en-US" dirty="0" err="1"/>
              <a:t>enje</a:t>
            </a:r>
            <a:r>
              <a:rPr lang="en-US" dirty="0"/>
              <a:t>  </a:t>
            </a:r>
            <a:r>
              <a:rPr lang="en-US" dirty="0" err="1"/>
              <a:t>njihovog</a:t>
            </a:r>
            <a:r>
              <a:rPr lang="en-US" dirty="0"/>
              <a:t> </a:t>
            </a:r>
            <a:r>
              <a:rPr lang="en-US" dirty="0" err="1"/>
              <a:t>osnovnog</a:t>
            </a:r>
            <a:r>
              <a:rPr lang="en-US" dirty="0"/>
              <a:t> </a:t>
            </a:r>
            <a:r>
              <a:rPr lang="en-US" dirty="0" err="1"/>
              <a:t>uzroka</a:t>
            </a:r>
            <a:r>
              <a:rPr lang="en-US" dirty="0"/>
              <a:t> </a:t>
            </a:r>
            <a:r>
              <a:rPr lang="en-US" dirty="0" err="1"/>
              <a:t>i</a:t>
            </a:r>
            <a:r>
              <a:rPr lang="en-US" dirty="0"/>
              <a:t> </a:t>
            </a:r>
            <a:r>
              <a:rPr lang="en-US" dirty="0" err="1"/>
              <a:t>rešavanje</a:t>
            </a:r>
            <a:r>
              <a:rPr lang="en-US" dirty="0"/>
              <a:t>.</a:t>
            </a:r>
          </a:p>
          <a:p>
            <a:pPr lvl="1"/>
            <a:r>
              <a:rPr lang="en-US" b="1" dirty="0" err="1"/>
              <a:t>Kontinuitet</a:t>
            </a:r>
            <a:r>
              <a:rPr lang="en-US" b="1" dirty="0"/>
              <a:t> </a:t>
            </a:r>
            <a:r>
              <a:rPr lang="en-US" b="1" dirty="0" err="1"/>
              <a:t>projektnog</a:t>
            </a:r>
            <a:r>
              <a:rPr lang="en-US" b="1" dirty="0"/>
              <a:t> </a:t>
            </a:r>
            <a:r>
              <a:rPr lang="en-US" b="1" dirty="0" err="1"/>
              <a:t>osoblja</a:t>
            </a:r>
            <a:r>
              <a:rPr lang="en-US" b="1" dirty="0"/>
              <a:t>: </a:t>
            </a:r>
            <a:r>
              <a:rPr lang="en-US" dirty="0" err="1"/>
              <a:t>kontinuirano</a:t>
            </a:r>
            <a:r>
              <a:rPr lang="en-US" dirty="0"/>
              <a:t> </a:t>
            </a:r>
            <a:r>
              <a:rPr lang="en-US" dirty="0" err="1"/>
              <a:t>uključivanje</a:t>
            </a:r>
            <a:r>
              <a:rPr lang="en-US" dirty="0"/>
              <a:t> </a:t>
            </a:r>
            <a:r>
              <a:rPr lang="en-US" dirty="0" err="1"/>
              <a:t>ključnog</a:t>
            </a:r>
            <a:r>
              <a:rPr lang="en-US" dirty="0"/>
              <a:t> </a:t>
            </a:r>
            <a:r>
              <a:rPr lang="en-US" dirty="0" err="1"/>
              <a:t>osoblja</a:t>
            </a:r>
            <a:r>
              <a:rPr lang="en-US" dirty="0"/>
              <a:t> </a:t>
            </a:r>
            <a:r>
              <a:rPr lang="en-US" dirty="0" err="1"/>
              <a:t>projekta</a:t>
            </a:r>
            <a:r>
              <a:rPr lang="en-US" dirty="0"/>
              <a:t> </a:t>
            </a:r>
            <a:r>
              <a:rPr lang="en-US" dirty="0" err="1"/>
              <a:t>kroz</a:t>
            </a:r>
            <a:r>
              <a:rPr lang="en-US" dirty="0"/>
              <a:t> </a:t>
            </a:r>
            <a:r>
              <a:rPr lang="en-US" dirty="0" err="1"/>
              <a:t>projektni</a:t>
            </a:r>
            <a:r>
              <a:rPr lang="en-US" dirty="0"/>
              <a:t> </a:t>
            </a:r>
            <a:r>
              <a:rPr lang="en-US" dirty="0" err="1"/>
              <a:t>životni</a:t>
            </a:r>
            <a:r>
              <a:rPr lang="en-US" dirty="0"/>
              <a:t> </a:t>
            </a:r>
            <a:r>
              <a:rPr lang="en-US" dirty="0" err="1"/>
              <a:t>ciklus</a:t>
            </a:r>
            <a:r>
              <a:rPr lang="en-US" dirty="0"/>
              <a:t>. </a:t>
            </a:r>
            <a:r>
              <a:rPr lang="en-US" dirty="0" err="1"/>
              <a:t>Česta</a:t>
            </a:r>
            <a:r>
              <a:rPr lang="en-US" dirty="0"/>
              <a:t> </a:t>
            </a:r>
            <a:r>
              <a:rPr lang="en-US" dirty="0" err="1"/>
              <a:t>promena</a:t>
            </a:r>
            <a:r>
              <a:rPr lang="en-US" dirty="0"/>
              <a:t> </a:t>
            </a:r>
            <a:r>
              <a:rPr lang="en-US" dirty="0" err="1"/>
              <a:t>osoblja</a:t>
            </a:r>
            <a:r>
              <a:rPr lang="en-US" dirty="0"/>
              <a:t> </a:t>
            </a:r>
            <a:r>
              <a:rPr lang="en-US" dirty="0" err="1"/>
              <a:t>može</a:t>
            </a:r>
            <a:r>
              <a:rPr lang="en-US" dirty="0"/>
              <a:t> da </a:t>
            </a:r>
            <a:r>
              <a:rPr lang="en-US" dirty="0" err="1"/>
              <a:t>naru</a:t>
            </a:r>
            <a:r>
              <a:rPr lang="sr-Latn-RS" dirty="0"/>
              <a:t>š</a:t>
            </a:r>
            <a:r>
              <a:rPr lang="en-US" dirty="0" err="1"/>
              <a:t>i</a:t>
            </a:r>
            <a:r>
              <a:rPr lang="en-US" dirty="0"/>
              <a:t> </a:t>
            </a:r>
            <a:r>
              <a:rPr lang="en-US" dirty="0" err="1"/>
              <a:t>stečeno</a:t>
            </a:r>
            <a:r>
              <a:rPr lang="en-US" dirty="0"/>
              <a:t> </a:t>
            </a:r>
            <a:r>
              <a:rPr lang="en-US" dirty="0" err="1"/>
              <a:t>znanje</a:t>
            </a:r>
            <a:r>
              <a:rPr lang="en-US" dirty="0"/>
              <a:t> </a:t>
            </a:r>
            <a:r>
              <a:rPr lang="en-US" dirty="0" err="1"/>
              <a:t>tima</a:t>
            </a:r>
            <a:r>
              <a:rPr lang="en-US" dirty="0"/>
              <a:t>.</a:t>
            </a:r>
          </a:p>
        </p:txBody>
      </p:sp>
    </p:spTree>
    <p:extLst>
      <p:ext uri="{BB962C8B-B14F-4D97-AF65-F5344CB8AC3E}">
        <p14:creationId xmlns:p14="http://schemas.microsoft.com/office/powerpoint/2010/main" val="1435790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7638"/>
            <a:ext cx="10515600" cy="1325563"/>
          </a:xfrm>
        </p:spPr>
        <p:txBody>
          <a:bodyPr/>
          <a:lstStyle/>
          <a:p>
            <a:r>
              <a:rPr lang="sr-Latn-RS" b="1" dirty="0"/>
              <a:t>ŽIVOTNI CIKLUS PROJEKTA</a:t>
            </a:r>
            <a:endParaRPr lang="en-US" b="1" dirty="0"/>
          </a:p>
        </p:txBody>
      </p:sp>
      <p:sp>
        <p:nvSpPr>
          <p:cNvPr id="3" name="Content Placeholder 2"/>
          <p:cNvSpPr>
            <a:spLocks noGrp="1"/>
          </p:cNvSpPr>
          <p:nvPr>
            <p:ph idx="1"/>
          </p:nvPr>
        </p:nvSpPr>
        <p:spPr>
          <a:xfrm>
            <a:off x="748393" y="1171855"/>
            <a:ext cx="10515600" cy="4351338"/>
          </a:xfrm>
        </p:spPr>
        <p:txBody>
          <a:bodyPr/>
          <a:lstStyle/>
          <a:p>
            <a:r>
              <a:rPr lang="sr-Latn-RS" dirty="0"/>
              <a:t>Na prethodnoj slici su kao osnovni procesi koncepta upravljanja projektom predstavljeni zapravo osnovni stadijumi </a:t>
            </a:r>
            <a:r>
              <a:rPr lang="sr-Latn-RS" b="1" dirty="0"/>
              <a:t>ŽIVOTNOG CIKLUSA PROJEKTA</a:t>
            </a:r>
            <a:r>
              <a:rPr lang="sr-Latn-RS" dirty="0"/>
              <a:t>. Jedan od načina prikazivanja krive životnog ciklusa projekta je sledeći:</a:t>
            </a:r>
            <a:endParaRPr lang="en-US" dirty="0"/>
          </a:p>
        </p:txBody>
      </p:sp>
      <p:pic>
        <p:nvPicPr>
          <p:cNvPr id="6" name="Picture 5">
            <a:extLst>
              <a:ext uri="{FF2B5EF4-FFF2-40B4-BE49-F238E27FC236}">
                <a16:creationId xmlns:a16="http://schemas.microsoft.com/office/drawing/2014/main" id="{1C3C2FC4-253D-4786-97CB-CBD3D1E51B02}"/>
              </a:ext>
            </a:extLst>
          </p:cNvPr>
          <p:cNvPicPr>
            <a:picLocks noChangeAspect="1"/>
          </p:cNvPicPr>
          <p:nvPr/>
        </p:nvPicPr>
        <p:blipFill>
          <a:blip r:embed="rId2"/>
          <a:stretch>
            <a:fillRect/>
          </a:stretch>
        </p:blipFill>
        <p:spPr>
          <a:xfrm>
            <a:off x="2055186" y="2849697"/>
            <a:ext cx="8588321" cy="4197376"/>
          </a:xfrm>
          <a:prstGeom prst="rect">
            <a:avLst/>
          </a:prstGeom>
        </p:spPr>
      </p:pic>
    </p:spTree>
    <p:extLst>
      <p:ext uri="{BB962C8B-B14F-4D97-AF65-F5344CB8AC3E}">
        <p14:creationId xmlns:p14="http://schemas.microsoft.com/office/powerpoint/2010/main" val="1123047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ŽIVOTNI CIKLUS PROJEKTA</a:t>
            </a:r>
            <a:endParaRPr lang="en-US" dirty="0"/>
          </a:p>
        </p:txBody>
      </p:sp>
      <p:sp>
        <p:nvSpPr>
          <p:cNvPr id="3" name="Content Placeholder 2"/>
          <p:cNvSpPr>
            <a:spLocks noGrp="1"/>
          </p:cNvSpPr>
          <p:nvPr>
            <p:ph idx="1"/>
          </p:nvPr>
        </p:nvSpPr>
        <p:spPr/>
        <p:txBody>
          <a:bodyPr>
            <a:normAutofit fontScale="92500" lnSpcReduction="20000"/>
          </a:bodyPr>
          <a:lstStyle/>
          <a:p>
            <a:r>
              <a:rPr lang="sr-Latn-RS" dirty="0"/>
              <a:t>Pojedine faze životnog ciklusa projekta obuhvataju realizaciju sledećih poslova:</a:t>
            </a:r>
          </a:p>
          <a:p>
            <a:pPr lvl="1"/>
            <a:r>
              <a:rPr lang="sr-Latn-RS" b="1" dirty="0"/>
              <a:t>Faza Koncepiranja/Iniciranja</a:t>
            </a:r>
            <a:r>
              <a:rPr lang="sr-Latn-RS" dirty="0"/>
              <a:t>: identifikacija potreba i mogućnosti, definisanje alternativa među generisanim projektnim idejama – njihova evaluacija i rangiranje (izrada dokumentacije sa opisom projekta u cilju dobijanja podrške – poslovni slučaj i povelja projekta); izbor alternative između više mogućih projekata; organizacija projekta; </a:t>
            </a:r>
          </a:p>
          <a:p>
            <a:pPr lvl="1"/>
            <a:r>
              <a:rPr lang="sr-Latn-RS" b="1" dirty="0"/>
              <a:t>Faza planiranja</a:t>
            </a:r>
            <a:r>
              <a:rPr lang="sr-Latn-RS" dirty="0"/>
              <a:t>: izrada studije izvodljivosti, izrada tehničke dokumentacije (dizajn), izrada detaljnog plana projekta – uključujući termin planove, planove potrebnih resursa, planove budžeta projekta, kontrola planova ...;</a:t>
            </a:r>
          </a:p>
          <a:p>
            <a:pPr lvl="1"/>
            <a:r>
              <a:rPr lang="sr-Latn-RS" b="1" dirty="0"/>
              <a:t>Faza izvršenja</a:t>
            </a:r>
            <a:r>
              <a:rPr lang="sr-Latn-RS" dirty="0"/>
              <a:t>: izvođenje projekta, izvršenje svih aktivnosti i koordinacija svih neophodnih resursa, kontrola realizacije planova projekta, izveštavanje o napretku projekta;</a:t>
            </a:r>
          </a:p>
          <a:p>
            <a:pPr lvl="1"/>
            <a:r>
              <a:rPr lang="sr-Latn-RS" b="1" dirty="0"/>
              <a:t>Završna faza</a:t>
            </a:r>
            <a:r>
              <a:rPr lang="sr-Latn-RS" dirty="0"/>
              <a:t>: završetak radova, predaja rezultata projekta investitoru, zatvaranje projekta, finalna kontrola, finalno izveštavanje.</a:t>
            </a:r>
          </a:p>
          <a:p>
            <a:pPr lvl="1"/>
            <a:endParaRPr lang="sr-Latn-RS" dirty="0"/>
          </a:p>
        </p:txBody>
      </p:sp>
    </p:spTree>
    <p:extLst>
      <p:ext uri="{BB962C8B-B14F-4D97-AF65-F5344CB8AC3E}">
        <p14:creationId xmlns:p14="http://schemas.microsoft.com/office/powerpoint/2010/main" val="551720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PROJEKTNI MENADŽERI</a:t>
            </a:r>
            <a:endParaRPr lang="en-US" b="1" dirty="0"/>
          </a:p>
        </p:txBody>
      </p:sp>
      <p:sp>
        <p:nvSpPr>
          <p:cNvPr id="3" name="Content Placeholder 2"/>
          <p:cNvSpPr>
            <a:spLocks noGrp="1"/>
          </p:cNvSpPr>
          <p:nvPr>
            <p:ph idx="1"/>
          </p:nvPr>
        </p:nvSpPr>
        <p:spPr/>
        <p:txBody>
          <a:bodyPr>
            <a:normAutofit fontScale="92500" lnSpcReduction="10000"/>
          </a:bodyPr>
          <a:lstStyle/>
          <a:p>
            <a:r>
              <a:rPr lang="en-US" dirty="0"/>
              <a:t>U </a:t>
            </a:r>
            <a:r>
              <a:rPr lang="en-US" dirty="0" err="1"/>
              <a:t>cilju</a:t>
            </a:r>
            <a:r>
              <a:rPr lang="en-US" dirty="0"/>
              <a:t> </a:t>
            </a:r>
            <a:r>
              <a:rPr lang="en-US" dirty="0" err="1"/>
              <a:t>koordinacije</a:t>
            </a:r>
            <a:r>
              <a:rPr lang="en-US" dirty="0"/>
              <a:t> </a:t>
            </a:r>
            <a:r>
              <a:rPr lang="en-US" dirty="0" err="1"/>
              <a:t>napora</a:t>
            </a:r>
            <a:r>
              <a:rPr lang="en-US" dirty="0"/>
              <a:t> </a:t>
            </a:r>
            <a:r>
              <a:rPr lang="en-US" dirty="0" err="1"/>
              <a:t>mnogih</a:t>
            </a:r>
            <a:r>
              <a:rPr lang="en-US" dirty="0"/>
              <a:t> </a:t>
            </a:r>
            <a:r>
              <a:rPr lang="sr-Latn-RS" dirty="0"/>
              <a:t>pojedinaca</a:t>
            </a:r>
            <a:r>
              <a:rPr lang="en-US" dirty="0"/>
              <a:t> u </a:t>
            </a:r>
            <a:r>
              <a:rPr lang="en-US" dirty="0" err="1"/>
              <a:t>različitim</a:t>
            </a:r>
            <a:r>
              <a:rPr lang="en-US" dirty="0"/>
              <a:t> </a:t>
            </a:r>
            <a:r>
              <a:rPr lang="en-US" dirty="0" err="1"/>
              <a:t>delovima</a:t>
            </a:r>
            <a:r>
              <a:rPr lang="en-US" dirty="0"/>
              <a:t> </a:t>
            </a:r>
            <a:r>
              <a:rPr lang="en-US" dirty="0" err="1"/>
              <a:t>organizacije</a:t>
            </a:r>
            <a:r>
              <a:rPr lang="en-US" dirty="0"/>
              <a:t> (</a:t>
            </a:r>
            <a:r>
              <a:rPr lang="sr-Latn-RS" dirty="0"/>
              <a:t>a</a:t>
            </a:r>
            <a:r>
              <a:rPr lang="en-US" dirty="0"/>
              <a:t> </a:t>
            </a:r>
            <a:r>
              <a:rPr lang="en-US" dirty="0" err="1"/>
              <a:t>često</a:t>
            </a:r>
            <a:r>
              <a:rPr lang="en-US" dirty="0"/>
              <a:t> </a:t>
            </a:r>
            <a:r>
              <a:rPr lang="en-US" dirty="0" err="1"/>
              <a:t>i</a:t>
            </a:r>
            <a:r>
              <a:rPr lang="en-US" dirty="0"/>
              <a:t> van </a:t>
            </a:r>
            <a:r>
              <a:rPr lang="en-US" dirty="0" err="1"/>
              <a:t>nje</a:t>
            </a:r>
            <a:r>
              <a:rPr lang="en-US" dirty="0"/>
              <a:t>), </a:t>
            </a:r>
            <a:r>
              <a:rPr lang="en-US" dirty="0" err="1"/>
              <a:t>svim</a:t>
            </a:r>
            <a:r>
              <a:rPr lang="en-US" dirty="0"/>
              <a:t> </a:t>
            </a:r>
            <a:r>
              <a:rPr lang="en-US" dirty="0" err="1"/>
              <a:t>projektima</a:t>
            </a:r>
            <a:r>
              <a:rPr lang="en-US" dirty="0"/>
              <a:t> je </a:t>
            </a:r>
            <a:r>
              <a:rPr lang="en-US" dirty="0" err="1"/>
              <a:t>potreban</a:t>
            </a:r>
            <a:r>
              <a:rPr lang="en-US" dirty="0"/>
              <a:t> </a:t>
            </a:r>
            <a:r>
              <a:rPr lang="en-US" b="1" u="sng" dirty="0" err="1"/>
              <a:t>projektni</a:t>
            </a:r>
            <a:r>
              <a:rPr lang="en-US" b="1" u="sng" dirty="0"/>
              <a:t> </a:t>
            </a:r>
            <a:r>
              <a:rPr lang="en-US" b="1" u="sng" dirty="0" err="1"/>
              <a:t>menadžer</a:t>
            </a:r>
            <a:r>
              <a:rPr lang="en-US" dirty="0"/>
              <a:t>. </a:t>
            </a:r>
            <a:endParaRPr lang="sr-Latn-RS" dirty="0"/>
          </a:p>
          <a:p>
            <a:r>
              <a:rPr lang="en-US" dirty="0" err="1"/>
              <a:t>Kontrola</a:t>
            </a:r>
            <a:r>
              <a:rPr lang="en-US" dirty="0"/>
              <a:t> </a:t>
            </a:r>
            <a:r>
              <a:rPr lang="en-US" dirty="0" err="1"/>
              <a:t>neizvesnog</a:t>
            </a:r>
            <a:r>
              <a:rPr lang="en-US" dirty="0"/>
              <a:t> </a:t>
            </a:r>
            <a:r>
              <a:rPr lang="en-US" dirty="0" err="1"/>
              <a:t>projektnog</a:t>
            </a:r>
            <a:r>
              <a:rPr lang="en-US" dirty="0"/>
              <a:t> </a:t>
            </a:r>
            <a:r>
              <a:rPr lang="en-US" dirty="0" err="1"/>
              <a:t>okruženja</a:t>
            </a:r>
            <a:r>
              <a:rPr lang="en-US" dirty="0"/>
              <a:t> </a:t>
            </a:r>
            <a:r>
              <a:rPr lang="en-US" dirty="0" err="1"/>
              <a:t>zahteva</a:t>
            </a:r>
            <a:r>
              <a:rPr lang="en-US" dirty="0"/>
              <a:t> </a:t>
            </a:r>
            <a:r>
              <a:rPr lang="en-US" dirty="0" err="1"/>
              <a:t>brzu</a:t>
            </a:r>
            <a:r>
              <a:rPr lang="en-US" dirty="0"/>
              <a:t> </a:t>
            </a:r>
            <a:r>
              <a:rPr lang="en-US" dirty="0" err="1"/>
              <a:t>razmenu</a:t>
            </a:r>
            <a:r>
              <a:rPr lang="en-US" dirty="0"/>
              <a:t> </a:t>
            </a:r>
            <a:r>
              <a:rPr lang="en-US" dirty="0" err="1"/>
              <a:t>relevantnih</a:t>
            </a:r>
            <a:r>
              <a:rPr lang="en-US" dirty="0"/>
              <a:t> </a:t>
            </a:r>
            <a:r>
              <a:rPr lang="en-US" dirty="0" err="1"/>
              <a:t>informacije</a:t>
            </a:r>
            <a:r>
              <a:rPr lang="en-US" dirty="0"/>
              <a:t> </a:t>
            </a:r>
            <a:r>
              <a:rPr lang="en-US" dirty="0" err="1"/>
              <a:t>sa</a:t>
            </a:r>
            <a:r>
              <a:rPr lang="en-US" dirty="0"/>
              <a:t> </a:t>
            </a:r>
            <a:r>
              <a:rPr lang="en-US" dirty="0" err="1"/>
              <a:t>zainteresovanim</a:t>
            </a:r>
            <a:r>
              <a:rPr lang="en-US" dirty="0"/>
              <a:t> </a:t>
            </a:r>
            <a:r>
              <a:rPr lang="en-US" dirty="0" err="1"/>
              <a:t>stranama</a:t>
            </a:r>
            <a:r>
              <a:rPr lang="en-US" dirty="0"/>
              <a:t> </a:t>
            </a:r>
            <a:r>
              <a:rPr lang="en-US" dirty="0" err="1"/>
              <a:t>projekta</a:t>
            </a:r>
            <a:r>
              <a:rPr lang="en-US" dirty="0"/>
              <a:t>, </a:t>
            </a:r>
            <a:r>
              <a:rPr lang="en-US" dirty="0" err="1"/>
              <a:t>kako</a:t>
            </a:r>
            <a:r>
              <a:rPr lang="en-US" dirty="0"/>
              <a:t> </a:t>
            </a:r>
            <a:r>
              <a:rPr lang="en-US" dirty="0" err="1"/>
              <a:t>unutar</a:t>
            </a:r>
            <a:r>
              <a:rPr lang="en-US" dirty="0"/>
              <a:t> </a:t>
            </a:r>
            <a:r>
              <a:rPr lang="en-US" dirty="0" err="1"/>
              <a:t>tako</a:t>
            </a:r>
            <a:r>
              <a:rPr lang="en-US" dirty="0"/>
              <a:t> </a:t>
            </a:r>
            <a:r>
              <a:rPr lang="en-US" dirty="0" err="1"/>
              <a:t>i</a:t>
            </a:r>
            <a:r>
              <a:rPr lang="en-US" dirty="0"/>
              <a:t> van </a:t>
            </a:r>
            <a:r>
              <a:rPr lang="en-US" dirty="0" err="1"/>
              <a:t>organizacije</a:t>
            </a:r>
            <a:r>
              <a:rPr lang="sr-Latn-RS" dirty="0"/>
              <a:t> (</a:t>
            </a:r>
            <a:r>
              <a:rPr lang="sr-Latn-RS" b="1" dirty="0"/>
              <a:t>stejkholderi</a:t>
            </a:r>
            <a:r>
              <a:rPr lang="sr-Latn-RS" dirty="0"/>
              <a:t>)</a:t>
            </a:r>
            <a:r>
              <a:rPr lang="en-US" dirty="0"/>
              <a:t>. </a:t>
            </a:r>
            <a:endParaRPr lang="sr-Latn-RS" dirty="0"/>
          </a:p>
          <a:p>
            <a:r>
              <a:rPr lang="en-US" dirty="0" err="1"/>
              <a:t>Mnoge</a:t>
            </a:r>
            <a:r>
              <a:rPr lang="en-US" dirty="0"/>
              <a:t> od </a:t>
            </a:r>
            <a:r>
              <a:rPr lang="en-US" dirty="0" err="1"/>
              <a:t>aktivnosti</a:t>
            </a:r>
            <a:r>
              <a:rPr lang="en-US" dirty="0"/>
              <a:t> </a:t>
            </a:r>
            <a:r>
              <a:rPr lang="en-US" dirty="0" err="1"/>
              <a:t>menadžera</a:t>
            </a:r>
            <a:r>
              <a:rPr lang="en-US" dirty="0"/>
              <a:t> </a:t>
            </a:r>
            <a:r>
              <a:rPr lang="en-US" dirty="0" err="1"/>
              <a:t>projekta</a:t>
            </a:r>
            <a:r>
              <a:rPr lang="en-US" dirty="0"/>
              <a:t> se </a:t>
            </a:r>
            <a:r>
              <a:rPr lang="en-US" dirty="0" err="1"/>
              <a:t>tiču</a:t>
            </a:r>
            <a:r>
              <a:rPr lang="en-US" dirty="0"/>
              <a:t> </a:t>
            </a:r>
            <a:r>
              <a:rPr lang="en-US" dirty="0" err="1"/>
              <a:t>upravljanjem</a:t>
            </a:r>
            <a:r>
              <a:rPr lang="en-US" dirty="0"/>
              <a:t> </a:t>
            </a:r>
            <a:r>
              <a:rPr lang="en-US" b="1" dirty="0" err="1"/>
              <a:t>ljudskim</a:t>
            </a:r>
            <a:r>
              <a:rPr lang="en-US" b="1" dirty="0"/>
              <a:t> </a:t>
            </a:r>
            <a:r>
              <a:rPr lang="en-US" b="1" dirty="0" err="1"/>
              <a:t>resursima</a:t>
            </a:r>
            <a:r>
              <a:rPr lang="en-US" dirty="0"/>
              <a:t>. </a:t>
            </a:r>
            <a:r>
              <a:rPr lang="en-US" dirty="0" err="1"/>
              <a:t>Ljudima</a:t>
            </a:r>
            <a:r>
              <a:rPr lang="en-US" dirty="0"/>
              <a:t> </a:t>
            </a:r>
            <a:r>
              <a:rPr lang="en-US" dirty="0" err="1"/>
              <a:t>koji</a:t>
            </a:r>
            <a:r>
              <a:rPr lang="en-US" dirty="0"/>
              <a:t> </a:t>
            </a:r>
            <a:r>
              <a:rPr lang="en-US" dirty="0" err="1"/>
              <a:t>rade</a:t>
            </a:r>
            <a:r>
              <a:rPr lang="en-US" dirty="0"/>
              <a:t> u </a:t>
            </a:r>
            <a:r>
              <a:rPr lang="en-US" dirty="0" err="1"/>
              <a:t>projektnom</a:t>
            </a:r>
            <a:r>
              <a:rPr lang="en-US" dirty="0"/>
              <a:t> </a:t>
            </a:r>
            <a:r>
              <a:rPr lang="en-US" dirty="0" err="1"/>
              <a:t>timu</a:t>
            </a:r>
            <a:r>
              <a:rPr lang="en-US" dirty="0"/>
              <a:t> </a:t>
            </a:r>
            <a:r>
              <a:rPr lang="en-US" dirty="0" err="1"/>
              <a:t>potrebno</a:t>
            </a:r>
            <a:r>
              <a:rPr lang="en-US" dirty="0"/>
              <a:t> je </a:t>
            </a:r>
            <a:r>
              <a:rPr lang="en-US" dirty="0" err="1"/>
              <a:t>jasno</a:t>
            </a:r>
            <a:r>
              <a:rPr lang="en-US" dirty="0"/>
              <a:t> </a:t>
            </a:r>
            <a:r>
              <a:rPr lang="en-US" dirty="0" err="1"/>
              <a:t>razumevanje</a:t>
            </a:r>
            <a:r>
              <a:rPr lang="en-US" dirty="0"/>
              <a:t> </a:t>
            </a:r>
            <a:r>
              <a:rPr lang="en-US" dirty="0" err="1"/>
              <a:t>njihovih</a:t>
            </a:r>
            <a:r>
              <a:rPr lang="en-US" dirty="0"/>
              <a:t> </a:t>
            </a:r>
            <a:r>
              <a:rPr lang="en-US" dirty="0" err="1"/>
              <a:t>uloga</a:t>
            </a:r>
            <a:r>
              <a:rPr lang="en-US" dirty="0"/>
              <a:t> u (</a:t>
            </a:r>
            <a:r>
              <a:rPr lang="en-US" dirty="0" err="1"/>
              <a:t>obično</a:t>
            </a:r>
            <a:r>
              <a:rPr lang="en-US" dirty="0"/>
              <a:t> </a:t>
            </a:r>
            <a:r>
              <a:rPr lang="en-US" dirty="0" err="1"/>
              <a:t>privremenoj</a:t>
            </a:r>
            <a:r>
              <a:rPr lang="en-US" dirty="0"/>
              <a:t>) </a:t>
            </a:r>
            <a:r>
              <a:rPr lang="en-US" dirty="0" err="1"/>
              <a:t>organizaciji</a:t>
            </a:r>
            <a:r>
              <a:rPr lang="en-US" dirty="0"/>
              <a:t>.</a:t>
            </a:r>
          </a:p>
          <a:p>
            <a:r>
              <a:rPr lang="en-US" b="1" dirty="0" err="1"/>
              <a:t>Ljudi</a:t>
            </a:r>
            <a:r>
              <a:rPr lang="en-US" b="1" dirty="0"/>
              <a:t>, </a:t>
            </a:r>
            <a:r>
              <a:rPr lang="en-US" b="1" dirty="0" err="1"/>
              <a:t>oprema</a:t>
            </a:r>
            <a:r>
              <a:rPr lang="en-US" b="1" dirty="0"/>
              <a:t> </a:t>
            </a:r>
            <a:r>
              <a:rPr lang="en-US" dirty="0" err="1"/>
              <a:t>i</a:t>
            </a:r>
            <a:r>
              <a:rPr lang="en-US" dirty="0"/>
              <a:t> </a:t>
            </a:r>
            <a:r>
              <a:rPr lang="en-US" dirty="0" err="1"/>
              <a:t>drugi</a:t>
            </a:r>
            <a:r>
              <a:rPr lang="en-US" dirty="0"/>
              <a:t> </a:t>
            </a:r>
            <a:r>
              <a:rPr lang="en-US" b="1" dirty="0" err="1"/>
              <a:t>resursi</a:t>
            </a:r>
            <a:r>
              <a:rPr lang="en-US" dirty="0"/>
              <a:t> </a:t>
            </a:r>
            <a:r>
              <a:rPr lang="en-US" dirty="0" err="1"/>
              <a:t>moraju</a:t>
            </a:r>
            <a:r>
              <a:rPr lang="en-US" dirty="0"/>
              <a:t> </a:t>
            </a:r>
            <a:r>
              <a:rPr lang="en-US" dirty="0" err="1"/>
              <a:t>biti</a:t>
            </a:r>
            <a:r>
              <a:rPr lang="en-US" dirty="0"/>
              <a:t> </a:t>
            </a:r>
            <a:r>
              <a:rPr lang="en-US" dirty="0" err="1"/>
              <a:t>identifikovani</a:t>
            </a:r>
            <a:r>
              <a:rPr lang="en-US" dirty="0"/>
              <a:t> </a:t>
            </a:r>
            <a:r>
              <a:rPr lang="en-US" dirty="0" err="1"/>
              <a:t>i</a:t>
            </a:r>
            <a:r>
              <a:rPr lang="en-US" dirty="0"/>
              <a:t> </a:t>
            </a:r>
            <a:r>
              <a:rPr lang="en-US" dirty="0" err="1"/>
              <a:t>raspoređeni</a:t>
            </a:r>
            <a:r>
              <a:rPr lang="en-US" dirty="0"/>
              <a:t> </a:t>
            </a:r>
            <a:r>
              <a:rPr lang="sr-Latn-RS" dirty="0"/>
              <a:t>na</a:t>
            </a:r>
            <a:r>
              <a:rPr lang="en-US" dirty="0"/>
              <a:t> </a:t>
            </a:r>
            <a:r>
              <a:rPr lang="en-US" dirty="0" err="1"/>
              <a:t>različite</a:t>
            </a:r>
            <a:r>
              <a:rPr lang="en-US" dirty="0"/>
              <a:t> </a:t>
            </a:r>
            <a:r>
              <a:rPr lang="en-US" dirty="0" err="1"/>
              <a:t>zadatke</a:t>
            </a:r>
            <a:r>
              <a:rPr lang="en-US" dirty="0"/>
              <a:t>. </a:t>
            </a:r>
            <a:r>
              <a:rPr lang="en-US" dirty="0" err="1"/>
              <a:t>Uspešn</a:t>
            </a:r>
            <a:r>
              <a:rPr lang="sr-Latn-RS" dirty="0"/>
              <a:t>a</a:t>
            </a:r>
            <a:r>
              <a:rPr lang="en-US" dirty="0"/>
              <a:t> </a:t>
            </a:r>
            <a:r>
              <a:rPr lang="sr-Latn-RS" dirty="0"/>
              <a:t>realizacija</a:t>
            </a:r>
            <a:r>
              <a:rPr lang="en-US" dirty="0"/>
              <a:t> </a:t>
            </a:r>
            <a:r>
              <a:rPr lang="en-US" dirty="0" err="1"/>
              <a:t>ovih</a:t>
            </a:r>
            <a:r>
              <a:rPr lang="en-US" dirty="0"/>
              <a:t> </a:t>
            </a:r>
            <a:r>
              <a:rPr lang="en-US" dirty="0" err="1"/>
              <a:t>zadataka</a:t>
            </a:r>
            <a:r>
              <a:rPr lang="en-US" dirty="0"/>
              <a:t> </a:t>
            </a:r>
            <a:r>
              <a:rPr lang="en-US" dirty="0" err="1"/>
              <a:t>čini</a:t>
            </a:r>
            <a:r>
              <a:rPr lang="en-US" dirty="0"/>
              <a:t> </a:t>
            </a:r>
            <a:r>
              <a:rPr lang="en-US" dirty="0" err="1"/>
              <a:t>upravljanje</a:t>
            </a:r>
            <a:r>
              <a:rPr lang="en-US" dirty="0"/>
              <a:t> </a:t>
            </a:r>
            <a:r>
              <a:rPr lang="en-US" dirty="0" err="1"/>
              <a:t>projektom</a:t>
            </a:r>
            <a:r>
              <a:rPr lang="en-US" dirty="0"/>
              <a:t> </a:t>
            </a:r>
            <a:r>
              <a:rPr lang="en-US" dirty="0" err="1"/>
              <a:t>posebno</a:t>
            </a:r>
            <a:r>
              <a:rPr lang="en-US" dirty="0"/>
              <a:t> </a:t>
            </a:r>
            <a:r>
              <a:rPr lang="en-US" dirty="0" err="1"/>
              <a:t>izazovnom</a:t>
            </a:r>
            <a:r>
              <a:rPr lang="en-US" dirty="0"/>
              <a:t> </a:t>
            </a:r>
            <a:r>
              <a:rPr lang="en-US" dirty="0" err="1"/>
              <a:t>operativnom</a:t>
            </a:r>
            <a:r>
              <a:rPr lang="en-US" dirty="0"/>
              <a:t> </a:t>
            </a:r>
            <a:r>
              <a:rPr lang="en-US" dirty="0" err="1"/>
              <a:t>aktivno</a:t>
            </a:r>
            <a:r>
              <a:rPr lang="sr-Latn-RS" dirty="0"/>
              <a:t>šću</a:t>
            </a:r>
            <a:r>
              <a:rPr lang="en-US" dirty="0"/>
              <a:t>. </a:t>
            </a:r>
          </a:p>
        </p:txBody>
      </p:sp>
    </p:spTree>
    <p:extLst>
      <p:ext uri="{BB962C8B-B14F-4D97-AF65-F5344CB8AC3E}">
        <p14:creationId xmlns:p14="http://schemas.microsoft.com/office/powerpoint/2010/main" val="21095753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PROJEKTNI MENADŽERI</a:t>
            </a:r>
            <a:endParaRPr lang="en-US" b="1" dirty="0"/>
          </a:p>
        </p:txBody>
      </p:sp>
      <p:sp>
        <p:nvSpPr>
          <p:cNvPr id="3" name="Content Placeholder 2"/>
          <p:cNvSpPr>
            <a:spLocks noGrp="1"/>
          </p:cNvSpPr>
          <p:nvPr>
            <p:ph idx="1"/>
          </p:nvPr>
        </p:nvSpPr>
        <p:spPr/>
        <p:txBody>
          <a:bodyPr>
            <a:normAutofit lnSpcReduction="10000"/>
          </a:bodyPr>
          <a:lstStyle/>
          <a:p>
            <a:r>
              <a:rPr lang="en-US" dirty="0" err="1"/>
              <a:t>Posebno</a:t>
            </a:r>
            <a:r>
              <a:rPr lang="en-US" dirty="0"/>
              <a:t> se pet </a:t>
            </a:r>
            <a:r>
              <a:rPr lang="en-US" dirty="0" err="1"/>
              <a:t>karakteristika</a:t>
            </a:r>
            <a:r>
              <a:rPr lang="en-US" dirty="0"/>
              <a:t> </a:t>
            </a:r>
            <a:r>
              <a:rPr lang="en-US" dirty="0" err="1"/>
              <a:t>smatra</a:t>
            </a:r>
            <a:r>
              <a:rPr lang="en-US" dirty="0"/>
              <a:t> </a:t>
            </a:r>
            <a:r>
              <a:rPr lang="en-US" dirty="0" err="1"/>
              <a:t>važnim</a:t>
            </a:r>
            <a:r>
              <a:rPr lang="en-US" dirty="0"/>
              <a:t> u </a:t>
            </a:r>
            <a:r>
              <a:rPr lang="en-US" dirty="0" err="1"/>
              <a:t>efektivnom</a:t>
            </a:r>
            <a:r>
              <a:rPr lang="en-US" dirty="0"/>
              <a:t> </a:t>
            </a:r>
            <a:r>
              <a:rPr lang="en-US" dirty="0" err="1"/>
              <a:t>vođstvu</a:t>
            </a:r>
            <a:r>
              <a:rPr lang="en-US" dirty="0"/>
              <a:t> </a:t>
            </a:r>
            <a:r>
              <a:rPr lang="en-US" dirty="0" err="1"/>
              <a:t>projekta</a:t>
            </a:r>
            <a:r>
              <a:rPr lang="sr-Latn-RS" dirty="0"/>
              <a:t> – </a:t>
            </a:r>
            <a:r>
              <a:rPr lang="sr-Latn-RS" b="1" dirty="0"/>
              <a:t>karakteristike projektnog menadžera</a:t>
            </a:r>
            <a:r>
              <a:rPr lang="en-US" dirty="0"/>
              <a:t>:</a:t>
            </a:r>
          </a:p>
          <a:p>
            <a:pPr lvl="1"/>
            <a:r>
              <a:rPr lang="en-US" b="1" dirty="0" err="1"/>
              <a:t>Trening</a:t>
            </a:r>
            <a:r>
              <a:rPr lang="en-US" b="1" dirty="0"/>
              <a:t>, </a:t>
            </a:r>
            <a:r>
              <a:rPr lang="en-US" b="1" dirty="0" err="1"/>
              <a:t>edukacija</a:t>
            </a:r>
            <a:r>
              <a:rPr lang="en-US" b="1" dirty="0"/>
              <a:t> </a:t>
            </a:r>
            <a:r>
              <a:rPr lang="en-US" b="1" dirty="0" err="1"/>
              <a:t>i</a:t>
            </a:r>
            <a:r>
              <a:rPr lang="en-US" b="1" dirty="0"/>
              <a:t> </a:t>
            </a:r>
            <a:r>
              <a:rPr lang="en-US" b="1" dirty="0" err="1"/>
              <a:t>iskustvo</a:t>
            </a:r>
            <a:r>
              <a:rPr lang="en-US" b="1" dirty="0"/>
              <a:t> </a:t>
            </a:r>
            <a:r>
              <a:rPr lang="en-US" dirty="0" err="1"/>
              <a:t>koje</a:t>
            </a:r>
            <a:r>
              <a:rPr lang="en-US" dirty="0"/>
              <a:t> </a:t>
            </a:r>
            <a:r>
              <a:rPr lang="en-US" dirty="0" err="1"/>
              <a:t>su</a:t>
            </a:r>
            <a:r>
              <a:rPr lang="en-US" dirty="0"/>
              <a:t> u </a:t>
            </a:r>
            <a:r>
              <a:rPr lang="en-US" dirty="0" err="1"/>
              <a:t>skladu</a:t>
            </a:r>
            <a:r>
              <a:rPr lang="en-US" dirty="0"/>
              <a:t> </a:t>
            </a:r>
            <a:r>
              <a:rPr lang="en-US" dirty="0" err="1"/>
              <a:t>sa</a:t>
            </a:r>
            <a:r>
              <a:rPr lang="en-US" dirty="0"/>
              <a:t> </a:t>
            </a:r>
            <a:r>
              <a:rPr lang="en-US" dirty="0" err="1"/>
              <a:t>potrebama</a:t>
            </a:r>
            <a:r>
              <a:rPr lang="en-US" dirty="0"/>
              <a:t> </a:t>
            </a:r>
            <a:r>
              <a:rPr lang="en-US" dirty="0" err="1"/>
              <a:t>projekta</a:t>
            </a:r>
            <a:r>
              <a:rPr lang="en-US" dirty="0"/>
              <a:t>;</a:t>
            </a:r>
          </a:p>
          <a:p>
            <a:pPr lvl="1"/>
            <a:r>
              <a:rPr lang="en-US" b="1" dirty="0" err="1"/>
              <a:t>Liderstvo</a:t>
            </a:r>
            <a:r>
              <a:rPr lang="en-US" b="1" dirty="0"/>
              <a:t> </a:t>
            </a:r>
            <a:r>
              <a:rPr lang="en-US" b="1" dirty="0" err="1"/>
              <a:t>i</a:t>
            </a:r>
            <a:r>
              <a:rPr lang="en-US" b="1" dirty="0"/>
              <a:t> </a:t>
            </a:r>
            <a:r>
              <a:rPr lang="en-US" b="1" dirty="0" err="1"/>
              <a:t>strateška</a:t>
            </a:r>
            <a:r>
              <a:rPr lang="en-US" b="1" dirty="0"/>
              <a:t> </a:t>
            </a:r>
            <a:r>
              <a:rPr lang="en-US" b="1" dirty="0" err="1"/>
              <a:t>stručnost</a:t>
            </a:r>
            <a:r>
              <a:rPr lang="en-US" dirty="0"/>
              <a:t>, </a:t>
            </a:r>
            <a:r>
              <a:rPr lang="en-US" dirty="0" err="1"/>
              <a:t>kako</a:t>
            </a:r>
            <a:r>
              <a:rPr lang="en-US" dirty="0"/>
              <a:t> bi se </a:t>
            </a:r>
            <a:r>
              <a:rPr lang="en-US" dirty="0" err="1"/>
              <a:t>održalo</a:t>
            </a:r>
            <a:r>
              <a:rPr lang="en-US" dirty="0"/>
              <a:t> </a:t>
            </a:r>
            <a:r>
              <a:rPr lang="en-US" dirty="0" err="1"/>
              <a:t>razumevanje</a:t>
            </a:r>
            <a:r>
              <a:rPr lang="en-US" dirty="0"/>
              <a:t> </a:t>
            </a:r>
            <a:r>
              <a:rPr lang="en-US" dirty="0" err="1"/>
              <a:t>sveukupnog</a:t>
            </a:r>
            <a:r>
              <a:rPr lang="en-US" dirty="0"/>
              <a:t> </a:t>
            </a:r>
            <a:r>
              <a:rPr lang="en-US" dirty="0" err="1"/>
              <a:t>projekta</a:t>
            </a:r>
            <a:r>
              <a:rPr lang="en-US" dirty="0"/>
              <a:t> </a:t>
            </a:r>
            <a:r>
              <a:rPr lang="en-US" dirty="0" err="1"/>
              <a:t>i</a:t>
            </a:r>
            <a:r>
              <a:rPr lang="en-US" dirty="0"/>
              <a:t> </a:t>
            </a:r>
            <a:r>
              <a:rPr lang="en-US" dirty="0" err="1"/>
              <a:t>njegovog</a:t>
            </a:r>
            <a:r>
              <a:rPr lang="en-US" dirty="0"/>
              <a:t> </a:t>
            </a:r>
            <a:r>
              <a:rPr lang="en-US" dirty="0" err="1"/>
              <a:t>okruženje</a:t>
            </a:r>
            <a:r>
              <a:rPr lang="en-US" dirty="0"/>
              <a:t>, </a:t>
            </a:r>
            <a:r>
              <a:rPr lang="en-US" dirty="0" err="1"/>
              <a:t>uz</a:t>
            </a:r>
            <a:r>
              <a:rPr lang="en-US" dirty="0"/>
              <a:t> </a:t>
            </a:r>
            <a:r>
              <a:rPr lang="en-US" dirty="0" err="1"/>
              <a:t>istovremeni</a:t>
            </a:r>
            <a:r>
              <a:rPr lang="en-US" dirty="0"/>
              <a:t> rad </a:t>
            </a:r>
            <a:r>
              <a:rPr lang="en-US" dirty="0" err="1"/>
              <a:t>na</a:t>
            </a:r>
            <a:r>
              <a:rPr lang="en-US" dirty="0"/>
              <a:t> </a:t>
            </a:r>
            <a:r>
              <a:rPr lang="en-US" dirty="0" err="1"/>
              <a:t>detaljima</a:t>
            </a:r>
            <a:r>
              <a:rPr lang="en-US" dirty="0"/>
              <a:t> </a:t>
            </a:r>
            <a:r>
              <a:rPr lang="en-US" dirty="0" err="1"/>
              <a:t>projekta</a:t>
            </a:r>
            <a:r>
              <a:rPr lang="en-US" dirty="0"/>
              <a:t>;</a:t>
            </a:r>
          </a:p>
          <a:p>
            <a:pPr lvl="1"/>
            <a:r>
              <a:rPr lang="en-US" b="1" dirty="0" err="1"/>
              <a:t>Tehnička</a:t>
            </a:r>
            <a:r>
              <a:rPr lang="en-US" b="1" dirty="0"/>
              <a:t> </a:t>
            </a:r>
            <a:r>
              <a:rPr lang="en-US" b="1" dirty="0" err="1"/>
              <a:t>ekspertiza</a:t>
            </a:r>
            <a:r>
              <a:rPr lang="en-US" b="1" dirty="0"/>
              <a:t> </a:t>
            </a:r>
            <a:r>
              <a:rPr lang="en-US" dirty="0"/>
              <a:t>u </a:t>
            </a:r>
            <a:r>
              <a:rPr lang="en-US" dirty="0" err="1"/>
              <a:t>oblasti</a:t>
            </a:r>
            <a:r>
              <a:rPr lang="en-US" dirty="0"/>
              <a:t> </a:t>
            </a:r>
            <a:r>
              <a:rPr lang="en-US" dirty="0" err="1"/>
              <a:t>projekta</a:t>
            </a:r>
            <a:r>
              <a:rPr lang="en-US" dirty="0"/>
              <a:t> u </a:t>
            </a:r>
            <a:r>
              <a:rPr lang="en-US" dirty="0" err="1"/>
              <a:t>cilju</a:t>
            </a:r>
            <a:r>
              <a:rPr lang="en-US" dirty="0"/>
              <a:t> </a:t>
            </a:r>
            <a:r>
              <a:rPr lang="en-US" dirty="0" err="1"/>
              <a:t>donošenja</a:t>
            </a:r>
            <a:r>
              <a:rPr lang="en-US" dirty="0"/>
              <a:t> </a:t>
            </a:r>
            <a:r>
              <a:rPr lang="en-US" dirty="0" err="1"/>
              <a:t>ispravnih</a:t>
            </a:r>
            <a:r>
              <a:rPr lang="en-US" dirty="0"/>
              <a:t> </a:t>
            </a:r>
            <a:r>
              <a:rPr lang="en-US" dirty="0" err="1"/>
              <a:t>tehničkih</a:t>
            </a:r>
            <a:r>
              <a:rPr lang="en-US" dirty="0"/>
              <a:t> </a:t>
            </a:r>
            <a:r>
              <a:rPr lang="en-US" dirty="0" err="1"/>
              <a:t>odluka</a:t>
            </a:r>
            <a:r>
              <a:rPr lang="en-US" dirty="0"/>
              <a:t>;</a:t>
            </a:r>
          </a:p>
          <a:p>
            <a:pPr lvl="1"/>
            <a:r>
              <a:rPr lang="en-US" b="1" dirty="0" err="1"/>
              <a:t>Međuljudske</a:t>
            </a:r>
            <a:r>
              <a:rPr lang="en-US" b="1" dirty="0"/>
              <a:t> </a:t>
            </a:r>
            <a:r>
              <a:rPr lang="en-US" b="1" dirty="0" err="1"/>
              <a:t>kompetencije</a:t>
            </a:r>
            <a:r>
              <a:rPr lang="en-US" b="1" dirty="0"/>
              <a:t> </a:t>
            </a:r>
            <a:r>
              <a:rPr lang="en-US" b="1" dirty="0" err="1"/>
              <a:t>i</a:t>
            </a:r>
            <a:r>
              <a:rPr lang="en-US" b="1" dirty="0"/>
              <a:t> </a:t>
            </a:r>
            <a:r>
              <a:rPr lang="en-US" b="1" dirty="0" err="1"/>
              <a:t>veštine</a:t>
            </a:r>
            <a:r>
              <a:rPr lang="sr-Latn-RS" b="1" dirty="0"/>
              <a:t> motivisanja</a:t>
            </a:r>
            <a:r>
              <a:rPr lang="en-US" b="1" dirty="0"/>
              <a:t> </a:t>
            </a:r>
            <a:r>
              <a:rPr lang="en-US" dirty="0" err="1"/>
              <a:t>ljudi</a:t>
            </a:r>
            <a:r>
              <a:rPr lang="en-US" dirty="0"/>
              <a:t> da </a:t>
            </a:r>
            <a:r>
              <a:rPr lang="sr-Latn-RS" dirty="0"/>
              <a:t>daju svoj maksimum na projektu. Iz tog razloga projektni menadžeri trebaju da </a:t>
            </a:r>
            <a:r>
              <a:rPr lang="en-US" dirty="0" err="1"/>
              <a:t>preuzmu</a:t>
            </a:r>
            <a:r>
              <a:rPr lang="en-US" dirty="0"/>
              <a:t> </a:t>
            </a:r>
            <a:r>
              <a:rPr lang="en-US" dirty="0" err="1"/>
              <a:t>uloge</a:t>
            </a:r>
            <a:r>
              <a:rPr lang="en-US" dirty="0"/>
              <a:t> </a:t>
            </a:r>
            <a:r>
              <a:rPr lang="en-US" dirty="0" err="1"/>
              <a:t>kao</a:t>
            </a:r>
            <a:r>
              <a:rPr lang="en-US" dirty="0"/>
              <a:t> </a:t>
            </a:r>
            <a:r>
              <a:rPr lang="sr-Latn-RS" dirty="0"/>
              <a:t>š</a:t>
            </a:r>
            <a:r>
              <a:rPr lang="en-US" dirty="0"/>
              <a:t>to </a:t>
            </a:r>
            <a:r>
              <a:rPr lang="en-US" dirty="0" err="1"/>
              <a:t>su</a:t>
            </a:r>
            <a:r>
              <a:rPr lang="sr-Latn-RS" dirty="0"/>
              <a:t>:</a:t>
            </a:r>
            <a:r>
              <a:rPr lang="en-US" dirty="0"/>
              <a:t> </a:t>
            </a:r>
            <a:r>
              <a:rPr lang="en-US" dirty="0" err="1"/>
              <a:t>šampion</a:t>
            </a:r>
            <a:r>
              <a:rPr lang="en-US" dirty="0"/>
              <a:t> </a:t>
            </a:r>
            <a:r>
              <a:rPr lang="en-US" dirty="0" err="1"/>
              <a:t>projekta</a:t>
            </a:r>
            <a:r>
              <a:rPr lang="en-US" dirty="0"/>
              <a:t>, motivator, </a:t>
            </a:r>
            <a:r>
              <a:rPr lang="en-US" dirty="0" err="1"/>
              <a:t>komunikator</a:t>
            </a:r>
            <a:r>
              <a:rPr lang="en-US" dirty="0"/>
              <a:t>, facilitator </a:t>
            </a:r>
            <a:r>
              <a:rPr lang="en-US" dirty="0" err="1"/>
              <a:t>i</a:t>
            </a:r>
            <a:r>
              <a:rPr lang="en-US" dirty="0"/>
              <a:t> </a:t>
            </a:r>
            <a:r>
              <a:rPr lang="en-US" dirty="0" err="1"/>
              <a:t>političar</a:t>
            </a:r>
            <a:r>
              <a:rPr lang="en-US" dirty="0"/>
              <a:t>;</a:t>
            </a:r>
          </a:p>
          <a:p>
            <a:pPr lvl="1"/>
            <a:r>
              <a:rPr lang="en-US" dirty="0" err="1"/>
              <a:t>Dokazana</a:t>
            </a:r>
            <a:r>
              <a:rPr lang="en-US" dirty="0"/>
              <a:t> </a:t>
            </a:r>
            <a:r>
              <a:rPr lang="en-US" b="1" dirty="0" err="1"/>
              <a:t>menadžerska</a:t>
            </a:r>
            <a:r>
              <a:rPr lang="en-US" b="1" dirty="0"/>
              <a:t> </a:t>
            </a:r>
            <a:r>
              <a:rPr lang="en-US" b="1" dirty="0" err="1"/>
              <a:t>sposobnost</a:t>
            </a:r>
            <a:r>
              <a:rPr lang="en-US" b="1" dirty="0"/>
              <a:t> </a:t>
            </a:r>
            <a:r>
              <a:rPr lang="en-US" dirty="0"/>
              <a:t>u </a:t>
            </a:r>
            <a:r>
              <a:rPr lang="en-US" dirty="0" err="1"/>
              <a:t>smislu</a:t>
            </a:r>
            <a:r>
              <a:rPr lang="en-US" dirty="0"/>
              <a:t> </a:t>
            </a:r>
            <a:r>
              <a:rPr lang="sr-Latn-RS" dirty="0"/>
              <a:t>kontrole i </a:t>
            </a:r>
            <a:r>
              <a:rPr lang="en-US" dirty="0" err="1"/>
              <a:t>evidencije</a:t>
            </a:r>
            <a:r>
              <a:rPr lang="en-US" dirty="0"/>
              <a:t> </a:t>
            </a:r>
            <a:r>
              <a:rPr lang="en-US" dirty="0" err="1"/>
              <a:t>obavljanja</a:t>
            </a:r>
            <a:r>
              <a:rPr lang="en-US" dirty="0"/>
              <a:t> </a:t>
            </a:r>
            <a:r>
              <a:rPr lang="en-US" dirty="0" err="1"/>
              <a:t>stvari</a:t>
            </a:r>
            <a:r>
              <a:rPr lang="en-US" dirty="0"/>
              <a:t>.</a:t>
            </a:r>
          </a:p>
          <a:p>
            <a:endParaRPr lang="en-US" dirty="0"/>
          </a:p>
        </p:txBody>
      </p:sp>
    </p:spTree>
    <p:extLst>
      <p:ext uri="{BB962C8B-B14F-4D97-AF65-F5344CB8AC3E}">
        <p14:creationId xmlns:p14="http://schemas.microsoft.com/office/powerpoint/2010/main" val="3639637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PROJEKTNI TIM</a:t>
            </a:r>
            <a:endParaRPr lang="en-US" b="1" dirty="0"/>
          </a:p>
        </p:txBody>
      </p:sp>
      <p:sp>
        <p:nvSpPr>
          <p:cNvPr id="3" name="Content Placeholder 2"/>
          <p:cNvSpPr>
            <a:spLocks noGrp="1"/>
          </p:cNvSpPr>
          <p:nvPr>
            <p:ph idx="1"/>
          </p:nvPr>
        </p:nvSpPr>
        <p:spPr/>
        <p:txBody>
          <a:bodyPr>
            <a:normAutofit fontScale="92500" lnSpcReduction="10000"/>
          </a:bodyPr>
          <a:lstStyle/>
          <a:p>
            <a:r>
              <a:rPr lang="sr-Latn-RS" b="1" dirty="0"/>
              <a:t>Tim:</a:t>
            </a:r>
            <a:r>
              <a:rPr lang="sr-Latn-RS" dirty="0"/>
              <a:t> </a:t>
            </a:r>
            <a:r>
              <a:rPr lang="en-US" dirty="0" err="1"/>
              <a:t>Nijedan</a:t>
            </a:r>
            <a:r>
              <a:rPr lang="en-US" dirty="0"/>
              <a:t> </a:t>
            </a:r>
            <a:r>
              <a:rPr lang="en-US" dirty="0" err="1"/>
              <a:t>projekat</a:t>
            </a:r>
            <a:r>
              <a:rPr lang="en-US" dirty="0"/>
              <a:t> se ne </a:t>
            </a:r>
            <a:r>
              <a:rPr lang="en-US" dirty="0" err="1"/>
              <a:t>može</a:t>
            </a:r>
            <a:r>
              <a:rPr lang="en-US" dirty="0"/>
              <a:t> </a:t>
            </a:r>
            <a:r>
              <a:rPr lang="en-US" dirty="0" err="1"/>
              <a:t>započeti</a:t>
            </a:r>
            <a:r>
              <a:rPr lang="en-US" dirty="0"/>
              <a:t> bez </a:t>
            </a:r>
            <a:r>
              <a:rPr lang="en-US" b="1" dirty="0" err="1"/>
              <a:t>projektnog</a:t>
            </a:r>
            <a:r>
              <a:rPr lang="en-US" b="1" dirty="0"/>
              <a:t> </a:t>
            </a:r>
            <a:r>
              <a:rPr lang="en-US" b="1" dirty="0" err="1"/>
              <a:t>tima</a:t>
            </a:r>
            <a:r>
              <a:rPr lang="en-US" dirty="0"/>
              <a:t>. </a:t>
            </a:r>
            <a:r>
              <a:rPr lang="en-US" dirty="0" err="1"/>
              <a:t>Okupljanje</a:t>
            </a:r>
            <a:r>
              <a:rPr lang="en-US" dirty="0"/>
              <a:t> </a:t>
            </a:r>
            <a:r>
              <a:rPr lang="en-US" dirty="0" err="1"/>
              <a:t>radnog</a:t>
            </a:r>
            <a:r>
              <a:rPr lang="en-US" dirty="0"/>
              <a:t> </a:t>
            </a:r>
            <a:r>
              <a:rPr lang="en-US" dirty="0" err="1"/>
              <a:t>projektnog</a:t>
            </a:r>
            <a:r>
              <a:rPr lang="en-US" dirty="0"/>
              <a:t> </a:t>
            </a:r>
            <a:r>
              <a:rPr lang="en-US" dirty="0" err="1"/>
              <a:t>tima</a:t>
            </a:r>
            <a:r>
              <a:rPr lang="en-US" dirty="0"/>
              <a:t> </a:t>
            </a:r>
            <a:r>
              <a:rPr lang="en-US" dirty="0" err="1"/>
              <a:t>i</a:t>
            </a:r>
            <a:r>
              <a:rPr lang="en-US" dirty="0"/>
              <a:t> </a:t>
            </a:r>
            <a:r>
              <a:rPr lang="en-US" dirty="0" err="1"/>
              <a:t>dodela</a:t>
            </a:r>
            <a:r>
              <a:rPr lang="en-US" dirty="0"/>
              <a:t> </a:t>
            </a:r>
            <a:r>
              <a:rPr lang="en-US" dirty="0" err="1"/>
              <a:t>uloga</a:t>
            </a:r>
            <a:r>
              <a:rPr lang="en-US" dirty="0"/>
              <a:t> </a:t>
            </a:r>
            <a:r>
              <a:rPr lang="en-US" dirty="0" err="1"/>
              <a:t>i</a:t>
            </a:r>
            <a:r>
              <a:rPr lang="en-US" dirty="0"/>
              <a:t> </a:t>
            </a:r>
            <a:r>
              <a:rPr lang="en-US" dirty="0" err="1"/>
              <a:t>odgovornosti</a:t>
            </a:r>
            <a:r>
              <a:rPr lang="en-US" dirty="0"/>
              <a:t> je </a:t>
            </a:r>
            <a:r>
              <a:rPr lang="en-US" dirty="0" err="1"/>
              <a:t>vitalni</a:t>
            </a:r>
            <a:r>
              <a:rPr lang="en-US" dirty="0"/>
              <a:t> </a:t>
            </a:r>
            <a:r>
              <a:rPr lang="en-US" dirty="0" err="1"/>
              <a:t>deo</a:t>
            </a:r>
            <a:r>
              <a:rPr lang="en-US" dirty="0"/>
              <a:t> faze </a:t>
            </a:r>
            <a:r>
              <a:rPr lang="en-US" dirty="0" err="1"/>
              <a:t>pokretanja</a:t>
            </a:r>
            <a:r>
              <a:rPr lang="en-US" dirty="0"/>
              <a:t> </a:t>
            </a:r>
            <a:r>
              <a:rPr lang="en-US" dirty="0" err="1"/>
              <a:t>projekta</a:t>
            </a:r>
            <a:r>
              <a:rPr lang="en-US" dirty="0"/>
              <a:t>. </a:t>
            </a:r>
            <a:endParaRPr lang="sr-Latn-RS" dirty="0"/>
          </a:p>
          <a:p>
            <a:r>
              <a:rPr lang="en-US" dirty="0" err="1"/>
              <a:t>Rano</a:t>
            </a:r>
            <a:r>
              <a:rPr lang="en-US" dirty="0"/>
              <a:t> </a:t>
            </a:r>
            <a:r>
              <a:rPr lang="en-US" dirty="0" err="1"/>
              <a:t>dodeljivanje</a:t>
            </a:r>
            <a:r>
              <a:rPr lang="en-US" dirty="0"/>
              <a:t> </a:t>
            </a:r>
            <a:r>
              <a:rPr lang="en-US" dirty="0" err="1"/>
              <a:t>uloga</a:t>
            </a:r>
            <a:r>
              <a:rPr lang="en-US" dirty="0"/>
              <a:t> </a:t>
            </a:r>
            <a:r>
              <a:rPr lang="en-US" dirty="0" err="1"/>
              <a:t>i</a:t>
            </a:r>
            <a:r>
              <a:rPr lang="en-US" dirty="0"/>
              <a:t> </a:t>
            </a:r>
            <a:r>
              <a:rPr lang="en-US" dirty="0" err="1"/>
              <a:t>odgovornosti</a:t>
            </a:r>
            <a:r>
              <a:rPr lang="en-US" dirty="0"/>
              <a:t> </a:t>
            </a:r>
            <a:r>
              <a:rPr lang="en-US" dirty="0" err="1"/>
              <a:t>takođe</a:t>
            </a:r>
            <a:r>
              <a:rPr lang="en-US" dirty="0"/>
              <a:t> </a:t>
            </a:r>
            <a:r>
              <a:rPr lang="en-US" dirty="0" err="1"/>
              <a:t>povećava</a:t>
            </a:r>
            <a:r>
              <a:rPr lang="en-US" dirty="0"/>
              <a:t> </a:t>
            </a:r>
            <a:r>
              <a:rPr lang="en-US" dirty="0" err="1"/>
              <a:t>ukupnu</a:t>
            </a:r>
            <a:r>
              <a:rPr lang="en-US" dirty="0"/>
              <a:t> </a:t>
            </a:r>
            <a:r>
              <a:rPr lang="en-US" dirty="0" err="1"/>
              <a:t>odgovornost</a:t>
            </a:r>
            <a:r>
              <a:rPr lang="en-US" dirty="0"/>
              <a:t> </a:t>
            </a:r>
            <a:r>
              <a:rPr lang="en-US" dirty="0" err="1"/>
              <a:t>celog</a:t>
            </a:r>
            <a:r>
              <a:rPr lang="en-US" dirty="0"/>
              <a:t> </a:t>
            </a:r>
            <a:r>
              <a:rPr lang="en-US" dirty="0" err="1"/>
              <a:t>tima</a:t>
            </a:r>
            <a:r>
              <a:rPr lang="en-US" dirty="0"/>
              <a:t> </a:t>
            </a:r>
            <a:r>
              <a:rPr lang="en-US" dirty="0" err="1"/>
              <a:t>i</a:t>
            </a:r>
            <a:r>
              <a:rPr lang="en-US" dirty="0"/>
              <a:t> </a:t>
            </a:r>
            <a:r>
              <a:rPr lang="en-US" dirty="0" err="1"/>
              <a:t>može</a:t>
            </a:r>
            <a:r>
              <a:rPr lang="en-US" dirty="0"/>
              <a:t> </a:t>
            </a:r>
            <a:r>
              <a:rPr lang="en-US" dirty="0" err="1"/>
              <a:t>pomoći</a:t>
            </a:r>
            <a:r>
              <a:rPr lang="en-US" dirty="0"/>
              <a:t> </a:t>
            </a:r>
            <a:r>
              <a:rPr lang="en-US" dirty="0" err="1"/>
              <a:t>menadžeru</a:t>
            </a:r>
            <a:r>
              <a:rPr lang="en-US" dirty="0"/>
              <a:t> u </a:t>
            </a:r>
            <a:r>
              <a:rPr lang="en-US" dirty="0" err="1"/>
              <a:t>kasnijim</a:t>
            </a:r>
            <a:r>
              <a:rPr lang="en-US" dirty="0"/>
              <a:t> </a:t>
            </a:r>
            <a:r>
              <a:rPr lang="en-US" dirty="0" err="1"/>
              <a:t>fazama</a:t>
            </a:r>
            <a:r>
              <a:rPr lang="en-US" dirty="0"/>
              <a:t> </a:t>
            </a:r>
            <a:r>
              <a:rPr lang="en-US" dirty="0" err="1"/>
              <a:t>životnog</a:t>
            </a:r>
            <a:r>
              <a:rPr lang="en-US" dirty="0"/>
              <a:t> </a:t>
            </a:r>
            <a:r>
              <a:rPr lang="en-US" dirty="0" err="1"/>
              <a:t>ciklusa</a:t>
            </a:r>
            <a:r>
              <a:rPr lang="en-US" dirty="0"/>
              <a:t> </a:t>
            </a:r>
            <a:r>
              <a:rPr lang="en-US" dirty="0" err="1"/>
              <a:t>projekta</a:t>
            </a:r>
            <a:r>
              <a:rPr lang="en-US" dirty="0"/>
              <a:t>.</a:t>
            </a:r>
            <a:endParaRPr lang="sr-Latn-RS" dirty="0"/>
          </a:p>
          <a:p>
            <a:pPr>
              <a:defRPr lang="en-US"/>
            </a:pPr>
            <a:r>
              <a:rPr lang="en-US" dirty="0"/>
              <a:t>Pod </a:t>
            </a:r>
            <a:r>
              <a:rPr lang="en-US" dirty="0" err="1"/>
              <a:t>timom</a:t>
            </a:r>
            <a:r>
              <a:rPr lang="en-US" dirty="0"/>
              <a:t> se </a:t>
            </a:r>
            <a:r>
              <a:rPr lang="en-US" dirty="0" err="1"/>
              <a:t>podrazumeva</a:t>
            </a:r>
            <a:r>
              <a:rPr lang="en-US" dirty="0"/>
              <a:t> </a:t>
            </a:r>
            <a:r>
              <a:rPr lang="en-US" dirty="0" err="1"/>
              <a:t>poseban</a:t>
            </a:r>
            <a:r>
              <a:rPr lang="en-US" dirty="0"/>
              <a:t> </a:t>
            </a:r>
            <a:r>
              <a:rPr lang="en-US" dirty="0" err="1"/>
              <a:t>oblik</a:t>
            </a:r>
            <a:r>
              <a:rPr lang="en-US" dirty="0"/>
              <a:t> </a:t>
            </a:r>
            <a:r>
              <a:rPr lang="en-US" dirty="0" err="1"/>
              <a:t>formalne</a:t>
            </a:r>
            <a:r>
              <a:rPr lang="en-US" dirty="0"/>
              <a:t> </a:t>
            </a:r>
            <a:r>
              <a:rPr lang="en-US" dirty="0" err="1"/>
              <a:t>organizacije</a:t>
            </a:r>
            <a:r>
              <a:rPr lang="en-US" dirty="0"/>
              <a:t> </a:t>
            </a:r>
            <a:r>
              <a:rPr lang="en-US" dirty="0" err="1"/>
              <a:t>zajedničkog</a:t>
            </a:r>
            <a:r>
              <a:rPr lang="en-US" dirty="0"/>
              <a:t> </a:t>
            </a:r>
            <a:r>
              <a:rPr lang="en-US" dirty="0" err="1"/>
              <a:t>rada</a:t>
            </a:r>
            <a:r>
              <a:rPr lang="en-US" dirty="0"/>
              <a:t> </a:t>
            </a:r>
            <a:r>
              <a:rPr lang="en-US" dirty="0" err="1"/>
              <a:t>manjeg</a:t>
            </a:r>
            <a:r>
              <a:rPr lang="en-US" dirty="0"/>
              <a:t> </a:t>
            </a:r>
            <a:r>
              <a:rPr lang="en-US" dirty="0" err="1"/>
              <a:t>ili</a:t>
            </a:r>
            <a:r>
              <a:rPr lang="en-US" dirty="0"/>
              <a:t> </a:t>
            </a:r>
            <a:r>
              <a:rPr lang="en-US" dirty="0" err="1"/>
              <a:t>većeg</a:t>
            </a:r>
            <a:r>
              <a:rPr lang="en-US" dirty="0"/>
              <a:t> </a:t>
            </a:r>
            <a:r>
              <a:rPr lang="en-US" dirty="0" err="1"/>
              <a:t>broja</a:t>
            </a:r>
            <a:r>
              <a:rPr lang="en-US" dirty="0"/>
              <a:t> </a:t>
            </a:r>
            <a:r>
              <a:rPr lang="en-US" dirty="0" err="1"/>
              <a:t>ljudi</a:t>
            </a:r>
            <a:r>
              <a:rPr lang="en-US" dirty="0"/>
              <a:t>, </a:t>
            </a:r>
            <a:r>
              <a:rPr lang="en-US" dirty="0" err="1"/>
              <a:t>koje</a:t>
            </a:r>
            <a:r>
              <a:rPr lang="en-US" dirty="0"/>
              <a:t> </a:t>
            </a:r>
            <a:r>
              <a:rPr lang="en-US" dirty="0" err="1"/>
              <a:t>povezuju</a:t>
            </a:r>
            <a:r>
              <a:rPr lang="en-US" dirty="0"/>
              <a:t> </a:t>
            </a:r>
            <a:r>
              <a:rPr lang="en-US" dirty="0" err="1"/>
              <a:t>postavljeni</a:t>
            </a:r>
            <a:r>
              <a:rPr lang="en-US" dirty="0"/>
              <a:t> </a:t>
            </a:r>
            <a:r>
              <a:rPr lang="en-US" dirty="0" err="1"/>
              <a:t>zadaci</a:t>
            </a:r>
            <a:r>
              <a:rPr lang="en-US" dirty="0"/>
              <a:t> </a:t>
            </a:r>
            <a:r>
              <a:rPr lang="en-US" dirty="0" err="1"/>
              <a:t>i</a:t>
            </a:r>
            <a:r>
              <a:rPr lang="en-US" dirty="0"/>
              <a:t> </a:t>
            </a:r>
            <a:r>
              <a:rPr lang="en-US" dirty="0" err="1"/>
              <a:t>ciljevi</a:t>
            </a:r>
            <a:r>
              <a:rPr lang="en-US" dirty="0"/>
              <a:t>, </a:t>
            </a:r>
            <a:r>
              <a:rPr lang="en-US" dirty="0" err="1"/>
              <a:t>planirani</a:t>
            </a:r>
            <a:r>
              <a:rPr lang="en-US" dirty="0"/>
              <a:t> </a:t>
            </a:r>
            <a:r>
              <a:rPr lang="en-US" dirty="0" err="1"/>
              <a:t>poslovi</a:t>
            </a:r>
            <a:r>
              <a:rPr lang="en-US" dirty="0"/>
              <a:t> </a:t>
            </a:r>
            <a:r>
              <a:rPr lang="en-US" dirty="0" err="1"/>
              <a:t>i</a:t>
            </a:r>
            <a:r>
              <a:rPr lang="en-US" dirty="0"/>
              <a:t> </a:t>
            </a:r>
            <a:r>
              <a:rPr lang="en-US" dirty="0" err="1"/>
              <a:t>isti</a:t>
            </a:r>
            <a:r>
              <a:rPr lang="en-US" dirty="0"/>
              <a:t> </a:t>
            </a:r>
            <a:r>
              <a:rPr lang="en-US" dirty="0" err="1"/>
              <a:t>ili</a:t>
            </a:r>
            <a:r>
              <a:rPr lang="en-US" dirty="0"/>
              <a:t> </a:t>
            </a:r>
            <a:r>
              <a:rPr lang="en-US" dirty="0" err="1"/>
              <a:t>približno</a:t>
            </a:r>
            <a:r>
              <a:rPr lang="en-US" dirty="0"/>
              <a:t> </a:t>
            </a:r>
            <a:r>
              <a:rPr lang="en-US" dirty="0" err="1"/>
              <a:t>isti</a:t>
            </a:r>
            <a:r>
              <a:rPr lang="en-US" dirty="0"/>
              <a:t> </a:t>
            </a:r>
            <a:r>
              <a:rPr lang="en-US" dirty="0" err="1"/>
              <a:t>motivi</a:t>
            </a:r>
            <a:r>
              <a:rPr lang="en-US" dirty="0"/>
              <a:t> </a:t>
            </a:r>
            <a:r>
              <a:rPr lang="en-US" dirty="0" err="1"/>
              <a:t>i</a:t>
            </a:r>
            <a:r>
              <a:rPr lang="en-US" dirty="0"/>
              <a:t> </a:t>
            </a:r>
            <a:r>
              <a:rPr lang="en-US" dirty="0" err="1"/>
              <a:t>interesi</a:t>
            </a:r>
            <a:r>
              <a:rPr lang="en-US" dirty="0"/>
              <a:t>. </a:t>
            </a:r>
            <a:endParaRPr lang="sr-Latn-RS" dirty="0"/>
          </a:p>
          <a:p>
            <a:pPr>
              <a:defRPr lang="en-US"/>
            </a:pPr>
            <a:r>
              <a:rPr lang="en-US" dirty="0" err="1"/>
              <a:t>Organizuju</a:t>
            </a:r>
            <a:r>
              <a:rPr lang="en-US" dirty="0"/>
              <a:t> se </a:t>
            </a:r>
            <a:r>
              <a:rPr lang="en-US" dirty="0" err="1"/>
              <a:t>po</a:t>
            </a:r>
            <a:r>
              <a:rPr lang="en-US" dirty="0"/>
              <a:t> </a:t>
            </a:r>
            <a:r>
              <a:rPr lang="en-US" dirty="0" err="1"/>
              <a:t>unapred</a:t>
            </a:r>
            <a:r>
              <a:rPr lang="en-US" dirty="0"/>
              <a:t> </a:t>
            </a:r>
            <a:r>
              <a:rPr lang="en-US" dirty="0" err="1"/>
              <a:t>utvrđenim</a:t>
            </a:r>
            <a:r>
              <a:rPr lang="en-US" dirty="0"/>
              <a:t> </a:t>
            </a:r>
            <a:r>
              <a:rPr lang="en-US" dirty="0" err="1"/>
              <a:t>principima</a:t>
            </a:r>
            <a:r>
              <a:rPr lang="en-US" dirty="0"/>
              <a:t> </a:t>
            </a:r>
            <a:r>
              <a:rPr lang="en-US" dirty="0" err="1"/>
              <a:t>i</a:t>
            </a:r>
            <a:r>
              <a:rPr lang="en-US" dirty="0"/>
              <a:t> </a:t>
            </a:r>
            <a:r>
              <a:rPr lang="en-US" dirty="0" err="1"/>
              <a:t>pravilima</a:t>
            </a:r>
            <a:r>
              <a:rPr lang="en-US" dirty="0"/>
              <a:t>.</a:t>
            </a:r>
            <a:r>
              <a:rPr lang="sr-Latn-RS" dirty="0"/>
              <a:t> </a:t>
            </a:r>
          </a:p>
          <a:p>
            <a:pPr>
              <a:defRPr lang="en-US"/>
            </a:pPr>
            <a:r>
              <a:rPr lang="sr-Latn-RS" dirty="0"/>
              <a:t>Za projektne timove, od značaja je koncept </a:t>
            </a:r>
            <a:r>
              <a:rPr lang="sr-Latn-RS" b="1" dirty="0"/>
              <a:t>sinergetskog efekta</a:t>
            </a:r>
            <a:r>
              <a:rPr lang="sr-Latn-RS" dirty="0"/>
              <a:t>.</a:t>
            </a:r>
            <a:endParaRPr lang="en-US" dirty="0"/>
          </a:p>
          <a:p>
            <a:endParaRPr lang="en-US" dirty="0"/>
          </a:p>
        </p:txBody>
      </p:sp>
    </p:spTree>
    <p:extLst>
      <p:ext uri="{BB962C8B-B14F-4D97-AF65-F5344CB8AC3E}">
        <p14:creationId xmlns:p14="http://schemas.microsoft.com/office/powerpoint/2010/main" val="1155859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PROJEKTNI TIM</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a:t>Razvoj</a:t>
            </a:r>
            <a:r>
              <a:rPr lang="en-US" dirty="0"/>
              <a:t> </a:t>
            </a:r>
            <a:r>
              <a:rPr lang="en-US" dirty="0" err="1"/>
              <a:t>timova</a:t>
            </a:r>
            <a:r>
              <a:rPr lang="en-US" dirty="0"/>
              <a:t> </a:t>
            </a:r>
            <a:r>
              <a:rPr lang="en-US" dirty="0" err="1"/>
              <a:t>i</a:t>
            </a:r>
            <a:r>
              <a:rPr lang="en-US" dirty="0"/>
              <a:t> </a:t>
            </a:r>
            <a:r>
              <a:rPr lang="en-US" dirty="0" err="1"/>
              <a:t>timskog</a:t>
            </a:r>
            <a:r>
              <a:rPr lang="en-US" dirty="0"/>
              <a:t> </a:t>
            </a:r>
            <a:r>
              <a:rPr lang="en-US" dirty="0" err="1"/>
              <a:t>rada</a:t>
            </a:r>
            <a:r>
              <a:rPr lang="en-US" dirty="0"/>
              <a:t> je </a:t>
            </a:r>
            <a:r>
              <a:rPr lang="en-US" dirty="0" err="1"/>
              <a:t>veoma</a:t>
            </a:r>
            <a:r>
              <a:rPr lang="en-US" dirty="0"/>
              <a:t> </a:t>
            </a:r>
            <a:r>
              <a:rPr lang="en-US" dirty="0" err="1"/>
              <a:t>dinamičan</a:t>
            </a:r>
            <a:r>
              <a:rPr lang="en-US" dirty="0"/>
              <a:t> </a:t>
            </a:r>
            <a:r>
              <a:rPr lang="en-US" dirty="0" err="1"/>
              <a:t>i</a:t>
            </a:r>
            <a:r>
              <a:rPr lang="en-US" dirty="0"/>
              <a:t> </a:t>
            </a:r>
            <a:r>
              <a:rPr lang="en-US" dirty="0" err="1"/>
              <a:t>odvija</a:t>
            </a:r>
            <a:r>
              <a:rPr lang="en-US" dirty="0"/>
              <a:t> se u </a:t>
            </a:r>
            <a:r>
              <a:rPr lang="en-US" dirty="0" err="1"/>
              <a:t>nekoliko</a:t>
            </a:r>
            <a:r>
              <a:rPr lang="en-US" dirty="0"/>
              <a:t> </a:t>
            </a:r>
            <a:r>
              <a:rPr lang="en-US" dirty="0" err="1"/>
              <a:t>faza</a:t>
            </a:r>
            <a:r>
              <a:rPr lang="en-US" dirty="0"/>
              <a:t> (</a:t>
            </a:r>
            <a:r>
              <a:rPr lang="en-US" dirty="0" err="1"/>
              <a:t>nulta</a:t>
            </a:r>
            <a:r>
              <a:rPr lang="en-US" dirty="0"/>
              <a:t> </a:t>
            </a:r>
            <a:r>
              <a:rPr lang="en-US" dirty="0" err="1"/>
              <a:t>faza</a:t>
            </a:r>
            <a:r>
              <a:rPr lang="en-US" dirty="0"/>
              <a:t> je </a:t>
            </a:r>
            <a:r>
              <a:rPr lang="en-US" i="1" u="sng" dirty="0" err="1"/>
              <a:t>informisanje</a:t>
            </a:r>
            <a:r>
              <a:rPr lang="sr-Latn-RS" i="1" u="sng" dirty="0"/>
              <a:t> (informing)</a:t>
            </a:r>
            <a:r>
              <a:rPr lang="en-US" dirty="0"/>
              <a:t>):</a:t>
            </a:r>
            <a:endParaRPr lang="sr-Latn-RS" dirty="0"/>
          </a:p>
          <a:p>
            <a:pPr lvl="1"/>
            <a:r>
              <a:rPr lang="en-US" i="1" u="sng" dirty="0"/>
              <a:t>Forming </a:t>
            </a:r>
            <a:r>
              <a:rPr lang="en-US" u="sng" dirty="0"/>
              <a:t>(</a:t>
            </a:r>
            <a:r>
              <a:rPr lang="en-US" u="sng" dirty="0" err="1"/>
              <a:t>Formiranje</a:t>
            </a:r>
            <a:r>
              <a:rPr lang="en-US" u="sng" dirty="0"/>
              <a:t>)</a:t>
            </a:r>
            <a:r>
              <a:rPr lang="sr-Latn-RS" u="sng" dirty="0"/>
              <a:t>: </a:t>
            </a:r>
            <a:r>
              <a:rPr lang="en-US" dirty="0" err="1"/>
              <a:t>Pojedinci</a:t>
            </a:r>
            <a:r>
              <a:rPr lang="en-US" dirty="0"/>
              <a:t> </a:t>
            </a:r>
            <a:r>
              <a:rPr lang="en-US" dirty="0" err="1"/>
              <a:t>često</a:t>
            </a:r>
            <a:r>
              <a:rPr lang="en-US" dirty="0"/>
              <a:t> </a:t>
            </a:r>
            <a:r>
              <a:rPr lang="en-US" dirty="0" err="1"/>
              <a:t>imaju</a:t>
            </a:r>
            <a:r>
              <a:rPr lang="en-US" dirty="0"/>
              <a:t> </a:t>
            </a:r>
            <a:r>
              <a:rPr lang="en-US" dirty="0" err="1"/>
              <a:t>različite</a:t>
            </a:r>
            <a:r>
              <a:rPr lang="en-US" dirty="0"/>
              <a:t> </a:t>
            </a:r>
            <a:r>
              <a:rPr lang="en-US" dirty="0" err="1"/>
              <a:t>ideje</a:t>
            </a:r>
            <a:r>
              <a:rPr lang="en-US" dirty="0"/>
              <a:t> o </a:t>
            </a:r>
            <a:r>
              <a:rPr lang="en-US" dirty="0" err="1"/>
              <a:t>cilju</a:t>
            </a:r>
            <a:r>
              <a:rPr lang="en-US" dirty="0"/>
              <a:t>. </a:t>
            </a:r>
            <a:r>
              <a:rPr lang="en-US" dirty="0" err="1"/>
              <a:t>Nema</a:t>
            </a:r>
            <a:r>
              <a:rPr lang="en-US" dirty="0"/>
              <a:t> </a:t>
            </a:r>
            <a:r>
              <a:rPr lang="en-US" dirty="0" err="1"/>
              <a:t>dovoljno</a:t>
            </a:r>
            <a:r>
              <a:rPr lang="en-US" dirty="0"/>
              <a:t> </a:t>
            </a:r>
            <a:r>
              <a:rPr lang="en-US" dirty="0" err="1"/>
              <a:t>poverenja</a:t>
            </a:r>
            <a:r>
              <a:rPr lang="en-US" dirty="0"/>
              <a:t>, </a:t>
            </a:r>
            <a:r>
              <a:rPr lang="en-US" dirty="0" err="1"/>
              <a:t>veoma</a:t>
            </a:r>
            <a:r>
              <a:rPr lang="en-US" dirty="0"/>
              <a:t> se </a:t>
            </a:r>
            <a:r>
              <a:rPr lang="en-US" dirty="0" err="1"/>
              <a:t>pazi</a:t>
            </a:r>
            <a:r>
              <a:rPr lang="en-US" dirty="0"/>
              <a:t> </a:t>
            </a:r>
            <a:r>
              <a:rPr lang="en-US" dirty="0" err="1"/>
              <a:t>na</a:t>
            </a:r>
            <a:r>
              <a:rPr lang="en-US" dirty="0"/>
              <a:t> ono </a:t>
            </a:r>
            <a:r>
              <a:rPr lang="en-US" dirty="0" err="1"/>
              <a:t>što</a:t>
            </a:r>
            <a:r>
              <a:rPr lang="en-US" dirty="0"/>
              <a:t> se </a:t>
            </a:r>
            <a:r>
              <a:rPr lang="en-US" dirty="0" err="1"/>
              <a:t>govori</a:t>
            </a:r>
            <a:r>
              <a:rPr lang="en-US" dirty="0"/>
              <a:t>. </a:t>
            </a:r>
            <a:r>
              <a:rPr lang="en-US" dirty="0" err="1"/>
              <a:t>Svi</a:t>
            </a:r>
            <a:r>
              <a:rPr lang="en-US" dirty="0"/>
              <a:t> </a:t>
            </a:r>
            <a:r>
              <a:rPr lang="en-US" dirty="0" err="1"/>
              <a:t>su</a:t>
            </a:r>
            <a:r>
              <a:rPr lang="en-US" dirty="0"/>
              <a:t> </a:t>
            </a:r>
            <a:r>
              <a:rPr lang="en-US" dirty="0" err="1"/>
              <a:t>veoma</a:t>
            </a:r>
            <a:r>
              <a:rPr lang="en-US" dirty="0"/>
              <a:t> </a:t>
            </a:r>
            <a:r>
              <a:rPr lang="en-US" dirty="0" err="1"/>
              <a:t>oprezni</a:t>
            </a:r>
            <a:r>
              <a:rPr lang="en-US" dirty="0"/>
              <a:t> </a:t>
            </a:r>
            <a:r>
              <a:rPr lang="en-US" dirty="0" err="1"/>
              <a:t>i</a:t>
            </a:r>
            <a:r>
              <a:rPr lang="en-US" dirty="0"/>
              <a:t> </a:t>
            </a:r>
            <a:r>
              <a:rPr lang="en-US" dirty="0" err="1"/>
              <a:t>međusobno</a:t>
            </a:r>
            <a:r>
              <a:rPr lang="en-US" dirty="0"/>
              <a:t> se </a:t>
            </a:r>
            <a:r>
              <a:rPr lang="en-US" dirty="0" err="1"/>
              <a:t>proveravaju</a:t>
            </a:r>
            <a:r>
              <a:rPr lang="en-US" dirty="0"/>
              <a:t>.</a:t>
            </a:r>
            <a:endParaRPr lang="sr-Latn-RS" dirty="0"/>
          </a:p>
          <a:p>
            <a:pPr lvl="1"/>
            <a:r>
              <a:rPr lang="en-US" i="1" u="sng" dirty="0"/>
              <a:t>Storming </a:t>
            </a:r>
            <a:r>
              <a:rPr lang="en-US" u="sng" dirty="0"/>
              <a:t>(</a:t>
            </a:r>
            <a:r>
              <a:rPr lang="en-US" u="sng" dirty="0" err="1"/>
              <a:t>Previranje</a:t>
            </a:r>
            <a:r>
              <a:rPr lang="en-US" u="sng" dirty="0"/>
              <a:t>)</a:t>
            </a:r>
            <a:r>
              <a:rPr lang="sr-Latn-RS" u="sng" dirty="0"/>
              <a:t>: </a:t>
            </a:r>
            <a:r>
              <a:rPr lang="en-US" dirty="0" err="1"/>
              <a:t>Mogući</a:t>
            </a:r>
            <a:r>
              <a:rPr lang="en-US" dirty="0"/>
              <a:t> </a:t>
            </a:r>
            <a:r>
              <a:rPr lang="en-US" dirty="0" err="1"/>
              <a:t>su</a:t>
            </a:r>
            <a:r>
              <a:rPr lang="en-US" dirty="0"/>
              <a:t> </a:t>
            </a:r>
            <a:r>
              <a:rPr lang="en-US" dirty="0" err="1"/>
              <a:t>početne</a:t>
            </a:r>
            <a:r>
              <a:rPr lang="en-US" dirty="0"/>
              <a:t> </a:t>
            </a:r>
            <a:r>
              <a:rPr lang="en-US" dirty="0" err="1"/>
              <a:t>napetosti</a:t>
            </a:r>
            <a:r>
              <a:rPr lang="en-US" dirty="0"/>
              <a:t> </a:t>
            </a:r>
            <a:r>
              <a:rPr lang="en-US" dirty="0" err="1"/>
              <a:t>i</a:t>
            </a:r>
            <a:r>
              <a:rPr lang="en-US" dirty="0"/>
              <a:t> </a:t>
            </a:r>
            <a:r>
              <a:rPr lang="en-US" dirty="0" err="1"/>
              <a:t>konflikti</a:t>
            </a:r>
            <a:r>
              <a:rPr lang="en-US" dirty="0"/>
              <a:t> </a:t>
            </a:r>
            <a:r>
              <a:rPr lang="en-US" dirty="0" err="1"/>
              <a:t>oko</a:t>
            </a:r>
            <a:r>
              <a:rPr lang="en-US" dirty="0"/>
              <a:t> </a:t>
            </a:r>
            <a:r>
              <a:rPr lang="en-US" dirty="0" err="1"/>
              <a:t>cilja</a:t>
            </a:r>
            <a:r>
              <a:rPr lang="en-US" dirty="0"/>
              <a:t>, </a:t>
            </a:r>
            <a:r>
              <a:rPr lang="en-US" dirty="0" err="1"/>
              <a:t>vodstva</a:t>
            </a:r>
            <a:r>
              <a:rPr lang="en-US" dirty="0"/>
              <a:t> </a:t>
            </a:r>
            <a:r>
              <a:rPr lang="en-US" dirty="0" err="1"/>
              <a:t>i</a:t>
            </a:r>
            <a:r>
              <a:rPr lang="en-US" dirty="0"/>
              <a:t> </a:t>
            </a:r>
            <a:r>
              <a:rPr lang="en-US" dirty="0" err="1"/>
              <a:t>radnih</a:t>
            </a:r>
            <a:r>
              <a:rPr lang="en-US" dirty="0"/>
              <a:t> </a:t>
            </a:r>
            <a:r>
              <a:rPr lang="en-US" dirty="0" err="1"/>
              <a:t>procedura</a:t>
            </a:r>
            <a:r>
              <a:rPr lang="en-US" dirty="0"/>
              <a:t>. Ima se </a:t>
            </a:r>
            <a:r>
              <a:rPr lang="en-US" dirty="0" err="1"/>
              <a:t>osećaj</a:t>
            </a:r>
            <a:r>
              <a:rPr lang="en-US" dirty="0"/>
              <a:t> da </a:t>
            </a:r>
            <a:r>
              <a:rPr lang="en-US" dirty="0" err="1"/>
              <a:t>grupa</a:t>
            </a:r>
            <a:r>
              <a:rPr lang="en-US" dirty="0"/>
              <a:t> </a:t>
            </a:r>
            <a:r>
              <a:rPr lang="en-US" dirty="0" err="1"/>
              <a:t>nikada</a:t>
            </a:r>
            <a:r>
              <a:rPr lang="en-US" dirty="0"/>
              <a:t> </a:t>
            </a:r>
            <a:r>
              <a:rPr lang="en-US" dirty="0" err="1"/>
              <a:t>neće</a:t>
            </a:r>
            <a:r>
              <a:rPr lang="en-US" dirty="0"/>
              <a:t> </a:t>
            </a:r>
            <a:r>
              <a:rPr lang="en-US" dirty="0" err="1"/>
              <a:t>postati</a:t>
            </a:r>
            <a:r>
              <a:rPr lang="en-US" dirty="0"/>
              <a:t> </a:t>
            </a:r>
            <a:r>
              <a:rPr lang="en-US" dirty="0" err="1"/>
              <a:t>pravi</a:t>
            </a:r>
            <a:r>
              <a:rPr lang="en-US" dirty="0"/>
              <a:t> </a:t>
            </a:r>
            <a:r>
              <a:rPr lang="en-US" dirty="0" err="1"/>
              <a:t>tim</a:t>
            </a:r>
            <a:r>
              <a:rPr lang="en-US" dirty="0"/>
              <a:t> </a:t>
            </a:r>
            <a:r>
              <a:rPr lang="en-US" dirty="0" err="1"/>
              <a:t>i</a:t>
            </a:r>
            <a:r>
              <a:rPr lang="en-US" dirty="0"/>
              <a:t> </a:t>
            </a:r>
            <a:r>
              <a:rPr lang="en-US" dirty="0" err="1"/>
              <a:t>uspeti</a:t>
            </a:r>
            <a:r>
              <a:rPr lang="en-US" dirty="0"/>
              <a:t>.</a:t>
            </a:r>
            <a:r>
              <a:rPr lang="en-US" i="1" u="sng" dirty="0"/>
              <a:t> </a:t>
            </a:r>
            <a:endParaRPr lang="sr-Latn-RS" sz="2800" i="1" u="sng" dirty="0"/>
          </a:p>
          <a:p>
            <a:pPr lvl="1"/>
            <a:r>
              <a:rPr lang="en-US" i="1" u="sng" dirty="0"/>
              <a:t>Norming </a:t>
            </a:r>
            <a:r>
              <a:rPr lang="en-US" u="sng" dirty="0"/>
              <a:t>(</a:t>
            </a:r>
            <a:r>
              <a:rPr lang="sr-Latn-RS" u="sng" dirty="0"/>
              <a:t>Postavljanje</a:t>
            </a:r>
            <a:r>
              <a:rPr lang="en-US" u="sng" dirty="0"/>
              <a:t> </a:t>
            </a:r>
            <a:r>
              <a:rPr lang="en-US" u="sng" dirty="0" err="1"/>
              <a:t>grupnih</a:t>
            </a:r>
            <a:r>
              <a:rPr lang="en-US" u="sng" dirty="0"/>
              <a:t> </a:t>
            </a:r>
            <a:r>
              <a:rPr lang="en-US" u="sng" dirty="0" err="1"/>
              <a:t>normi</a:t>
            </a:r>
            <a:r>
              <a:rPr lang="en-US" u="sng" dirty="0"/>
              <a:t>)</a:t>
            </a:r>
            <a:r>
              <a:rPr lang="sr-Latn-RS" u="sng" dirty="0"/>
              <a:t>: </a:t>
            </a:r>
            <a:r>
              <a:rPr lang="en-US" dirty="0" err="1"/>
              <a:t>Razvija</a:t>
            </a:r>
            <a:r>
              <a:rPr lang="en-US" dirty="0"/>
              <a:t> se </a:t>
            </a:r>
            <a:r>
              <a:rPr lang="en-US" dirty="0" err="1"/>
              <a:t>zajednička</a:t>
            </a:r>
            <a:r>
              <a:rPr lang="en-US" dirty="0"/>
              <a:t> </a:t>
            </a:r>
            <a:r>
              <a:rPr lang="en-US" dirty="0" err="1"/>
              <a:t>vizija</a:t>
            </a:r>
            <a:r>
              <a:rPr lang="en-US" dirty="0"/>
              <a:t> </a:t>
            </a:r>
            <a:r>
              <a:rPr lang="en-US" dirty="0" err="1"/>
              <a:t>i</a:t>
            </a:r>
            <a:r>
              <a:rPr lang="en-US" dirty="0"/>
              <a:t> </a:t>
            </a:r>
            <a:r>
              <a:rPr lang="en-US" dirty="0" err="1"/>
              <a:t>postavljaju</a:t>
            </a:r>
            <a:r>
              <a:rPr lang="en-US" dirty="0"/>
              <a:t> se </a:t>
            </a:r>
            <a:r>
              <a:rPr lang="en-US" dirty="0" err="1"/>
              <a:t>zajednički</a:t>
            </a:r>
            <a:r>
              <a:rPr lang="en-US" dirty="0"/>
              <a:t> </a:t>
            </a:r>
            <a:r>
              <a:rPr lang="en-US" dirty="0" err="1"/>
              <a:t>ciljevi</a:t>
            </a:r>
            <a:r>
              <a:rPr lang="en-US" dirty="0"/>
              <a:t>. </a:t>
            </a:r>
            <a:r>
              <a:rPr lang="en-US" dirty="0" err="1"/>
              <a:t>Članovi</a:t>
            </a:r>
            <a:r>
              <a:rPr lang="en-US" dirty="0"/>
              <a:t> </a:t>
            </a:r>
            <a:r>
              <a:rPr lang="en-US" dirty="0" err="1"/>
              <a:t>grupe</a:t>
            </a:r>
            <a:r>
              <a:rPr lang="en-US" dirty="0"/>
              <a:t> </a:t>
            </a:r>
            <a:r>
              <a:rPr lang="en-US" dirty="0" err="1"/>
              <a:t>uče</a:t>
            </a:r>
            <a:r>
              <a:rPr lang="en-US" dirty="0"/>
              <a:t> </a:t>
            </a:r>
            <a:r>
              <a:rPr lang="en-US" dirty="0" err="1"/>
              <a:t>kako</a:t>
            </a:r>
            <a:r>
              <a:rPr lang="en-US" dirty="0"/>
              <a:t> </a:t>
            </a:r>
            <a:r>
              <a:rPr lang="en-US" dirty="0" err="1"/>
              <a:t>najbolje</a:t>
            </a:r>
            <a:r>
              <a:rPr lang="en-US" dirty="0"/>
              <a:t> </a:t>
            </a:r>
            <a:r>
              <a:rPr lang="en-US" dirty="0" err="1"/>
              <a:t>raditi</a:t>
            </a:r>
            <a:r>
              <a:rPr lang="en-US" dirty="0"/>
              <a:t> </a:t>
            </a:r>
            <a:r>
              <a:rPr lang="en-US" dirty="0" err="1"/>
              <a:t>zajedno</a:t>
            </a:r>
            <a:r>
              <a:rPr lang="en-US" dirty="0"/>
              <a:t>.</a:t>
            </a:r>
            <a:endParaRPr lang="sr-Latn-RS" dirty="0"/>
          </a:p>
          <a:p>
            <a:pPr lvl="1"/>
            <a:r>
              <a:rPr lang="en-US" i="1" u="sng" dirty="0"/>
              <a:t>Performing </a:t>
            </a:r>
            <a:r>
              <a:rPr lang="en-US" u="sng" dirty="0"/>
              <a:t>(Rad </a:t>
            </a:r>
            <a:r>
              <a:rPr lang="en-US" u="sng" dirty="0" err="1"/>
              <a:t>na</a:t>
            </a:r>
            <a:r>
              <a:rPr lang="en-US" u="sng" dirty="0"/>
              <a:t> </a:t>
            </a:r>
            <a:r>
              <a:rPr lang="en-US" u="sng" dirty="0" err="1"/>
              <a:t>zadatku</a:t>
            </a:r>
            <a:r>
              <a:rPr lang="en-US" u="sng" dirty="0"/>
              <a:t>)</a:t>
            </a:r>
            <a:r>
              <a:rPr lang="sr-Latn-RS" u="sng" dirty="0"/>
              <a:t>: </a:t>
            </a:r>
            <a:r>
              <a:rPr lang="en-US" dirty="0" err="1"/>
              <a:t>Postoji</a:t>
            </a:r>
            <a:r>
              <a:rPr lang="en-US" dirty="0"/>
              <a:t> </a:t>
            </a:r>
            <a:r>
              <a:rPr lang="en-US" dirty="0" err="1"/>
              <a:t>jasna</a:t>
            </a:r>
            <a:r>
              <a:rPr lang="en-US" dirty="0"/>
              <a:t>, </a:t>
            </a:r>
            <a:r>
              <a:rPr lang="en-US" dirty="0" err="1"/>
              <a:t>zajednička</a:t>
            </a:r>
            <a:r>
              <a:rPr lang="en-US" dirty="0"/>
              <a:t> </a:t>
            </a:r>
            <a:r>
              <a:rPr lang="en-US" dirty="0" err="1"/>
              <a:t>vizija</a:t>
            </a:r>
            <a:r>
              <a:rPr lang="en-US" dirty="0"/>
              <a:t>, </a:t>
            </a:r>
            <a:r>
              <a:rPr lang="en-US" dirty="0" err="1"/>
              <a:t>visok</a:t>
            </a:r>
            <a:r>
              <a:rPr lang="en-US" dirty="0"/>
              <a:t> </a:t>
            </a:r>
            <a:r>
              <a:rPr lang="en-US" dirty="0" err="1"/>
              <a:t>stepen</a:t>
            </a:r>
            <a:r>
              <a:rPr lang="en-US" dirty="0"/>
              <a:t> </a:t>
            </a:r>
            <a:r>
              <a:rPr lang="en-US" dirty="0" err="1"/>
              <a:t>poverenja</a:t>
            </a:r>
            <a:r>
              <a:rPr lang="en-US" dirty="0"/>
              <a:t> </a:t>
            </a:r>
            <a:r>
              <a:rPr lang="en-US" dirty="0" err="1"/>
              <a:t>i</a:t>
            </a:r>
            <a:r>
              <a:rPr lang="en-US" dirty="0"/>
              <a:t> </a:t>
            </a:r>
            <a:r>
              <a:rPr lang="en-US" dirty="0" err="1"/>
              <a:t>otvorena</a:t>
            </a:r>
            <a:r>
              <a:rPr lang="en-US" dirty="0"/>
              <a:t> </a:t>
            </a:r>
            <a:r>
              <a:rPr lang="en-US" dirty="0" err="1"/>
              <a:t>komunikacija</a:t>
            </a:r>
            <a:r>
              <a:rPr lang="en-US" dirty="0"/>
              <a:t>. </a:t>
            </a:r>
            <a:r>
              <a:rPr lang="sr-Latn-RS" dirty="0"/>
              <a:t>Tim</a:t>
            </a:r>
            <a:r>
              <a:rPr lang="en-US" dirty="0"/>
              <a:t> je </a:t>
            </a:r>
            <a:r>
              <a:rPr lang="en-US" dirty="0" err="1"/>
              <a:t>efikas</a:t>
            </a:r>
            <a:r>
              <a:rPr lang="sr-Latn-RS" dirty="0"/>
              <a:t>an</a:t>
            </a:r>
            <a:r>
              <a:rPr lang="en-US" dirty="0"/>
              <a:t> </a:t>
            </a:r>
            <a:r>
              <a:rPr lang="en-US" dirty="0" err="1"/>
              <a:t>unutar</a:t>
            </a:r>
            <a:r>
              <a:rPr lang="en-US" dirty="0"/>
              <a:t> </a:t>
            </a:r>
            <a:r>
              <a:rPr lang="en-US" dirty="0" err="1"/>
              <a:t>postavljenih</a:t>
            </a:r>
            <a:r>
              <a:rPr lang="en-US" dirty="0"/>
              <a:t> </a:t>
            </a:r>
            <a:r>
              <a:rPr lang="en-US" dirty="0" err="1"/>
              <a:t>parametara</a:t>
            </a:r>
            <a:r>
              <a:rPr lang="en-US" dirty="0"/>
              <a:t>.</a:t>
            </a:r>
            <a:endParaRPr lang="sr-Latn-RS" dirty="0"/>
          </a:p>
          <a:p>
            <a:pPr lvl="1"/>
            <a:r>
              <a:rPr lang="en-US" i="1" u="sng" dirty="0"/>
              <a:t>Transforming </a:t>
            </a:r>
            <a:r>
              <a:rPr lang="en-US" u="sng" dirty="0"/>
              <a:t>(</a:t>
            </a:r>
            <a:r>
              <a:rPr lang="en-US" u="sng" dirty="0" err="1"/>
              <a:t>Transformisanje</a:t>
            </a:r>
            <a:r>
              <a:rPr lang="en-US" u="sng" dirty="0"/>
              <a:t> </a:t>
            </a:r>
            <a:r>
              <a:rPr lang="en-US" u="sng" dirty="0" err="1"/>
              <a:t>grupe</a:t>
            </a:r>
            <a:r>
              <a:rPr lang="en-US" u="sng" dirty="0"/>
              <a:t>)</a:t>
            </a:r>
            <a:r>
              <a:rPr lang="sr-Latn-RS" u="sng" dirty="0"/>
              <a:t>: </a:t>
            </a:r>
            <a:r>
              <a:rPr lang="sr-Latn-RS" dirty="0"/>
              <a:t>Tim</a:t>
            </a:r>
            <a:r>
              <a:rPr lang="en-US" dirty="0"/>
              <a:t> </a:t>
            </a:r>
            <a:r>
              <a:rPr lang="en-US" dirty="0" err="1"/>
              <a:t>može</a:t>
            </a:r>
            <a:r>
              <a:rPr lang="en-US" dirty="0"/>
              <a:t> </a:t>
            </a:r>
            <a:r>
              <a:rPr lang="en-US" dirty="0" err="1"/>
              <a:t>redefinisati</a:t>
            </a:r>
            <a:r>
              <a:rPr lang="en-US" dirty="0"/>
              <a:t> </a:t>
            </a:r>
            <a:r>
              <a:rPr lang="en-US" dirty="0" err="1"/>
              <a:t>svoje</a:t>
            </a:r>
            <a:r>
              <a:rPr lang="en-US" dirty="0"/>
              <a:t> </a:t>
            </a:r>
            <a:r>
              <a:rPr lang="en-US" dirty="0" err="1"/>
              <a:t>zajedničke</a:t>
            </a:r>
            <a:r>
              <a:rPr lang="en-US" dirty="0"/>
              <a:t> </a:t>
            </a:r>
            <a:r>
              <a:rPr lang="en-US" dirty="0" err="1"/>
              <a:t>ciljeve</a:t>
            </a:r>
            <a:r>
              <a:rPr lang="en-US" dirty="0"/>
              <a:t> </a:t>
            </a:r>
            <a:r>
              <a:rPr lang="en-US" dirty="0" err="1"/>
              <a:t>i</a:t>
            </a:r>
            <a:r>
              <a:rPr lang="en-US" dirty="0"/>
              <a:t> </a:t>
            </a:r>
            <a:r>
              <a:rPr lang="en-US" dirty="0" err="1"/>
              <a:t>brzo</a:t>
            </a:r>
            <a:r>
              <a:rPr lang="en-US" dirty="0"/>
              <a:t> </a:t>
            </a:r>
            <a:r>
              <a:rPr lang="en-US" dirty="0" err="1"/>
              <a:t>reagovati</a:t>
            </a:r>
            <a:r>
              <a:rPr lang="en-US" dirty="0"/>
              <a:t> </a:t>
            </a:r>
            <a:r>
              <a:rPr lang="en-US" dirty="0" err="1"/>
              <a:t>na</a:t>
            </a:r>
            <a:r>
              <a:rPr lang="en-US" dirty="0"/>
              <a:t> </a:t>
            </a:r>
            <a:r>
              <a:rPr lang="en-US" dirty="0" err="1"/>
              <a:t>promene</a:t>
            </a:r>
            <a:r>
              <a:rPr lang="en-US" dirty="0"/>
              <a:t> u </a:t>
            </a:r>
            <a:r>
              <a:rPr lang="en-US" dirty="0" err="1"/>
              <a:t>okruženju</a:t>
            </a:r>
            <a:r>
              <a:rPr lang="en-US" dirty="0"/>
              <a:t>. </a:t>
            </a:r>
            <a:r>
              <a:rPr lang="en-US" dirty="0" err="1"/>
              <a:t>Pri</a:t>
            </a:r>
            <a:r>
              <a:rPr lang="en-US" dirty="0"/>
              <a:t> tome, </a:t>
            </a:r>
            <a:r>
              <a:rPr lang="en-US" dirty="0" err="1"/>
              <a:t>vodstvo</a:t>
            </a:r>
            <a:r>
              <a:rPr lang="en-US" dirty="0"/>
              <a:t> </a:t>
            </a:r>
            <a:r>
              <a:rPr lang="en-US" dirty="0" err="1"/>
              <a:t>ostaje</a:t>
            </a:r>
            <a:r>
              <a:rPr lang="en-US" dirty="0"/>
              <a:t> </a:t>
            </a:r>
            <a:r>
              <a:rPr lang="en-US" dirty="0" err="1"/>
              <a:t>zajedničko</a:t>
            </a:r>
            <a:r>
              <a:rPr lang="en-US" dirty="0"/>
              <a:t>, </a:t>
            </a:r>
            <a:r>
              <a:rPr lang="en-US" dirty="0" err="1"/>
              <a:t>poverenje</a:t>
            </a:r>
            <a:r>
              <a:rPr lang="en-US" dirty="0"/>
              <a:t> je </a:t>
            </a:r>
            <a:r>
              <a:rPr lang="en-US" dirty="0" err="1"/>
              <a:t>i</a:t>
            </a:r>
            <a:r>
              <a:rPr lang="en-US" dirty="0"/>
              <a:t> </a:t>
            </a:r>
            <a:r>
              <a:rPr lang="en-US" dirty="0" err="1"/>
              <a:t>dalje</a:t>
            </a:r>
            <a:r>
              <a:rPr lang="en-US" dirty="0"/>
              <a:t> </a:t>
            </a:r>
            <a:r>
              <a:rPr lang="en-US" dirty="0" err="1"/>
              <a:t>veoma</a:t>
            </a:r>
            <a:r>
              <a:rPr lang="en-US" dirty="0"/>
              <a:t> </a:t>
            </a:r>
            <a:r>
              <a:rPr lang="en-US" dirty="0" err="1"/>
              <a:t>visoko</a:t>
            </a:r>
            <a:r>
              <a:rPr lang="en-US" dirty="0"/>
              <a:t>, a </a:t>
            </a:r>
            <a:r>
              <a:rPr lang="en-US" dirty="0" err="1"/>
              <a:t>komunikacija</a:t>
            </a:r>
            <a:r>
              <a:rPr lang="en-US" dirty="0"/>
              <a:t> je </a:t>
            </a:r>
            <a:r>
              <a:rPr lang="en-US" dirty="0" err="1"/>
              <a:t>otvorena</a:t>
            </a:r>
            <a:r>
              <a:rPr lang="en-US" dirty="0"/>
              <a:t>.</a:t>
            </a:r>
          </a:p>
          <a:p>
            <a:endParaRPr lang="en-US" dirty="0"/>
          </a:p>
        </p:txBody>
      </p:sp>
    </p:spTree>
    <p:extLst>
      <p:ext uri="{BB962C8B-B14F-4D97-AF65-F5344CB8AC3E}">
        <p14:creationId xmlns:p14="http://schemas.microsoft.com/office/powerpoint/2010/main" val="3532517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DEFINICIJA PROJEKTA</a:t>
            </a:r>
            <a:endParaRPr lang="en-US" b="1" dirty="0"/>
          </a:p>
        </p:txBody>
      </p:sp>
      <p:sp>
        <p:nvSpPr>
          <p:cNvPr id="3" name="Content Placeholder 2"/>
          <p:cNvSpPr>
            <a:spLocks noGrp="1"/>
          </p:cNvSpPr>
          <p:nvPr>
            <p:ph idx="1"/>
          </p:nvPr>
        </p:nvSpPr>
        <p:spPr/>
        <p:txBody>
          <a:bodyPr>
            <a:normAutofit/>
          </a:bodyPr>
          <a:lstStyle/>
          <a:p>
            <a:r>
              <a:rPr lang="sr-Latn-RS" dirty="0"/>
              <a:t>Različiti autori daju brojne definicije projekata. U ovom delu teksta će biti predstavljene najčešće korišćene definicije Project-a:</a:t>
            </a:r>
          </a:p>
          <a:p>
            <a:r>
              <a:rPr lang="sr-Latn-RS" dirty="0"/>
              <a:t>Prema PMI, definicija projekta je: „</a:t>
            </a:r>
            <a:r>
              <a:rPr lang="sr-Latn-RS" b="1" i="1" dirty="0"/>
              <a:t>Projekat je privremeni jedinstveni poduhvat koji je preduzet radi stvaranja jedinstvenog proizvoda ili usluge</a:t>
            </a:r>
            <a:r>
              <a:rPr lang="sr-Latn-RS" dirty="0"/>
              <a:t>“. </a:t>
            </a:r>
          </a:p>
          <a:p>
            <a:r>
              <a:rPr lang="sr-Latn-RS" dirty="0"/>
              <a:t>Takođe, jedna od često korišćenih definicija projekata glasi: </a:t>
            </a:r>
            <a:r>
              <a:rPr lang="sr-Latn-RS" b="1" dirty="0"/>
              <a:t>„</a:t>
            </a:r>
            <a:r>
              <a:rPr lang="en-US" b="1" i="1" dirty="0" err="1"/>
              <a:t>Projekat</a:t>
            </a:r>
            <a:r>
              <a:rPr lang="en-US" b="1" i="1" dirty="0"/>
              <a:t> je </a:t>
            </a:r>
            <a:r>
              <a:rPr lang="en-US" b="1" i="1" dirty="0" err="1"/>
              <a:t>jedinstveni</a:t>
            </a:r>
            <a:r>
              <a:rPr lang="en-US" b="1" i="1" dirty="0"/>
              <a:t> </a:t>
            </a:r>
            <a:r>
              <a:rPr lang="en-US" b="1" i="1" dirty="0" err="1"/>
              <a:t>proces</a:t>
            </a:r>
            <a:r>
              <a:rPr lang="en-US" b="1" i="1" dirty="0"/>
              <a:t>, </a:t>
            </a:r>
            <a:r>
              <a:rPr lang="en-US" b="1" i="1" dirty="0" err="1"/>
              <a:t>sastavljen</a:t>
            </a:r>
            <a:r>
              <a:rPr lang="en-US" b="1" i="1" dirty="0"/>
              <a:t> </a:t>
            </a:r>
            <a:r>
              <a:rPr lang="en-US" b="1" i="1" dirty="0" err="1"/>
              <a:t>iz</a:t>
            </a:r>
            <a:r>
              <a:rPr lang="en-US" b="1" i="1" dirty="0"/>
              <a:t> </a:t>
            </a:r>
            <a:r>
              <a:rPr lang="en-US" b="1" i="1" dirty="0" err="1"/>
              <a:t>niza</a:t>
            </a:r>
            <a:r>
              <a:rPr lang="en-US" b="1" i="1" dirty="0"/>
              <a:t> </a:t>
            </a:r>
            <a:r>
              <a:rPr lang="en-US" b="1" i="1" dirty="0" err="1"/>
              <a:t>aktivnosti</a:t>
            </a:r>
            <a:r>
              <a:rPr lang="en-US" b="1" i="1" dirty="0"/>
              <a:t> </a:t>
            </a:r>
            <a:r>
              <a:rPr lang="en-US" b="1" i="1" dirty="0" err="1"/>
              <a:t>definisanih</a:t>
            </a:r>
            <a:r>
              <a:rPr lang="en-US" b="1" i="1" dirty="0"/>
              <a:t> </a:t>
            </a:r>
            <a:r>
              <a:rPr lang="en-US" b="1" i="1" dirty="0" err="1"/>
              <a:t>početkom</a:t>
            </a:r>
            <a:r>
              <a:rPr lang="en-US" b="1" i="1" dirty="0"/>
              <a:t> </a:t>
            </a:r>
            <a:r>
              <a:rPr lang="en-US" b="1" i="1" dirty="0" err="1"/>
              <a:t>i</a:t>
            </a:r>
            <a:r>
              <a:rPr lang="en-US" b="1" i="1" dirty="0"/>
              <a:t> </a:t>
            </a:r>
            <a:r>
              <a:rPr lang="en-US" b="1" i="1" dirty="0" err="1"/>
              <a:t>krajem</a:t>
            </a:r>
            <a:r>
              <a:rPr lang="en-US" b="1" i="1" dirty="0"/>
              <a:t>, </a:t>
            </a:r>
            <a:r>
              <a:rPr lang="en-US" b="1" i="1" dirty="0" err="1"/>
              <a:t>kao</a:t>
            </a:r>
            <a:r>
              <a:rPr lang="en-US" b="1" i="1" dirty="0"/>
              <a:t> </a:t>
            </a:r>
            <a:r>
              <a:rPr lang="en-US" b="1" i="1" dirty="0" err="1"/>
              <a:t>i</a:t>
            </a:r>
            <a:r>
              <a:rPr lang="en-US" b="1" i="1" dirty="0"/>
              <a:t> </a:t>
            </a:r>
            <a:r>
              <a:rPr lang="sr-Latn-RS" b="1" i="1" dirty="0"/>
              <a:t>ograničenim </a:t>
            </a:r>
            <a:r>
              <a:rPr lang="en-US" b="1" i="1" dirty="0" err="1"/>
              <a:t>ljudskim</a:t>
            </a:r>
            <a:r>
              <a:rPr lang="en-US" b="1" i="1" dirty="0"/>
              <a:t>, </a:t>
            </a:r>
            <a:r>
              <a:rPr lang="en-US" b="1" i="1" dirty="0" err="1"/>
              <a:t>finansijskim</a:t>
            </a:r>
            <a:r>
              <a:rPr lang="en-US" b="1" i="1" dirty="0"/>
              <a:t> </a:t>
            </a:r>
            <a:r>
              <a:rPr lang="en-US" b="1" i="1" dirty="0" err="1"/>
              <a:t>i</a:t>
            </a:r>
            <a:r>
              <a:rPr lang="en-US" b="1" i="1" dirty="0"/>
              <a:t> </a:t>
            </a:r>
            <a:r>
              <a:rPr lang="en-US" b="1" i="1" dirty="0" err="1"/>
              <a:t>drugim</a:t>
            </a:r>
            <a:r>
              <a:rPr lang="en-US" b="1" i="1" dirty="0"/>
              <a:t> </a:t>
            </a:r>
            <a:r>
              <a:rPr lang="en-US" b="1" i="1" dirty="0" err="1"/>
              <a:t>resursima</a:t>
            </a:r>
            <a:r>
              <a:rPr lang="en-US" b="1" i="1" dirty="0"/>
              <a:t>, </a:t>
            </a:r>
            <a:r>
              <a:rPr lang="en-US" b="1" i="1" dirty="0" err="1"/>
              <a:t>koji</a:t>
            </a:r>
            <a:r>
              <a:rPr lang="en-US" b="1" i="1" dirty="0"/>
              <a:t> </a:t>
            </a:r>
            <a:r>
              <a:rPr lang="en-US" b="1" i="1" dirty="0" err="1"/>
              <a:t>ispunjava</a:t>
            </a:r>
            <a:r>
              <a:rPr lang="en-US" b="1" i="1" dirty="0"/>
              <a:t> </a:t>
            </a:r>
            <a:r>
              <a:rPr lang="en-US" b="1" i="1" dirty="0" err="1"/>
              <a:t>određene</a:t>
            </a:r>
            <a:r>
              <a:rPr lang="sr-Latn-RS" b="1" i="1" dirty="0"/>
              <a:t> unapred definisane</a:t>
            </a:r>
            <a:r>
              <a:rPr lang="en-US" b="1" i="1" dirty="0"/>
              <a:t> </a:t>
            </a:r>
            <a:r>
              <a:rPr lang="sr-Latn-RS" b="1" i="1" dirty="0"/>
              <a:t>ciljeve</a:t>
            </a:r>
            <a:r>
              <a:rPr lang="en-US" b="1" i="1" dirty="0"/>
              <a:t>. </a:t>
            </a:r>
            <a:r>
              <a:rPr lang="sr-Latn-RS" b="1" dirty="0"/>
              <a:t>“</a:t>
            </a:r>
            <a:endParaRPr lang="en-US" b="1" dirty="0"/>
          </a:p>
        </p:txBody>
      </p:sp>
    </p:spTree>
    <p:extLst>
      <p:ext uri="{BB962C8B-B14F-4D97-AF65-F5344CB8AC3E}">
        <p14:creationId xmlns:p14="http://schemas.microsoft.com/office/powerpoint/2010/main" val="30460360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chemeClr val="accent1"/>
                </a:solidFill>
              </a:rPr>
              <a:t>Zadatak za studente # 1</a:t>
            </a:r>
            <a:endParaRPr lang="en-US" b="1" dirty="0">
              <a:solidFill>
                <a:schemeClr val="accent1"/>
              </a:solidFill>
            </a:endParaRPr>
          </a:p>
        </p:txBody>
      </p:sp>
      <p:sp>
        <p:nvSpPr>
          <p:cNvPr id="3" name="Content Placeholder 2"/>
          <p:cNvSpPr>
            <a:spLocks noGrp="1"/>
          </p:cNvSpPr>
          <p:nvPr>
            <p:ph idx="1"/>
          </p:nvPr>
        </p:nvSpPr>
        <p:spPr/>
        <p:txBody>
          <a:bodyPr>
            <a:normAutofit lnSpcReduction="10000"/>
          </a:bodyPr>
          <a:lstStyle/>
          <a:p>
            <a:pPr lvl="1"/>
            <a:r>
              <a:rPr lang="sr-Latn-RS" i="1" u="sng" dirty="0">
                <a:solidFill>
                  <a:srgbClr val="FF0000"/>
                </a:solidFill>
              </a:rPr>
              <a:t>Tokom ili na kraju svakog termina nastave studenti će dobijati zadatke koje će delimično rešavati na samom terminu i/ili kod kuće. Relizacijom navedenih zadataka, biće kreirana projekta ideja i izvršena njeno detaljno vrednovanje, primenom tehnika i alata koje se izučavaju na ovom kursu.</a:t>
            </a:r>
          </a:p>
          <a:p>
            <a:pPr lvl="1"/>
            <a:r>
              <a:rPr lang="sr-Latn-RS" dirty="0">
                <a:solidFill>
                  <a:srgbClr val="00B0F0"/>
                </a:solidFill>
              </a:rPr>
              <a:t>Studenti zadatke rešavaju individualno </a:t>
            </a:r>
          </a:p>
          <a:p>
            <a:pPr lvl="1"/>
            <a:r>
              <a:rPr lang="sr-Latn-RS" dirty="0">
                <a:solidFill>
                  <a:srgbClr val="00B0F0"/>
                </a:solidFill>
              </a:rPr>
              <a:t>Studenti trebaju da razmisle </a:t>
            </a:r>
            <a:r>
              <a:rPr lang="sr-Latn-RS" b="1" dirty="0">
                <a:solidFill>
                  <a:srgbClr val="00B0F0"/>
                </a:solidFill>
              </a:rPr>
              <a:t>o predlogu proizvoda/usluge </a:t>
            </a:r>
            <a:r>
              <a:rPr lang="sr-Latn-RS" dirty="0">
                <a:solidFill>
                  <a:srgbClr val="00B0F0"/>
                </a:solidFill>
              </a:rPr>
              <a:t>(vrednosti) – koji mogu biti novi/“novi“ proizvod ili unapređenje postojećeg proizvoda/usluge.</a:t>
            </a:r>
          </a:p>
          <a:p>
            <a:pPr lvl="1"/>
            <a:r>
              <a:rPr lang="sr-Latn-RS" dirty="0">
                <a:solidFill>
                  <a:srgbClr val="00B0F0"/>
                </a:solidFill>
              </a:rPr>
              <a:t>Razmisliti o neophodnom </a:t>
            </a:r>
            <a:r>
              <a:rPr lang="sr-Latn-RS" b="1" dirty="0">
                <a:solidFill>
                  <a:srgbClr val="00B0F0"/>
                </a:solidFill>
              </a:rPr>
              <a:t>projektnom timu </a:t>
            </a:r>
            <a:r>
              <a:rPr lang="sr-Latn-RS" dirty="0">
                <a:solidFill>
                  <a:srgbClr val="00B0F0"/>
                </a:solidFill>
              </a:rPr>
              <a:t>– ko bi morao da bude član projektnog tima (neophodna znanja i veštine) za realizaciju planirane projektne ideje (predložiti sastav tima).  Ko je </a:t>
            </a:r>
            <a:r>
              <a:rPr lang="sr-Latn-RS" b="1" dirty="0">
                <a:solidFill>
                  <a:srgbClr val="00B0F0"/>
                </a:solidFill>
              </a:rPr>
              <a:t>projektni menadžer </a:t>
            </a:r>
            <a:r>
              <a:rPr lang="sr-Latn-RS" dirty="0">
                <a:solidFill>
                  <a:srgbClr val="00B0F0"/>
                </a:solidFill>
              </a:rPr>
              <a:t>?</a:t>
            </a:r>
          </a:p>
          <a:p>
            <a:pPr lvl="1"/>
            <a:r>
              <a:rPr lang="sr-Latn-RS" dirty="0">
                <a:solidFill>
                  <a:srgbClr val="00B0F0"/>
                </a:solidFill>
              </a:rPr>
              <a:t>Na narednom terminu nastave, studenti će predstaviti ukratko svoju poslovnu ideju (ponudu nove vrednosti), po principu „Elevator Pitch“ – max 5 minuta po studentu.</a:t>
            </a:r>
          </a:p>
          <a:p>
            <a:endParaRPr lang="en-US" dirty="0"/>
          </a:p>
        </p:txBody>
      </p:sp>
    </p:spTree>
    <p:extLst>
      <p:ext uri="{BB962C8B-B14F-4D97-AF65-F5344CB8AC3E}">
        <p14:creationId xmlns:p14="http://schemas.microsoft.com/office/powerpoint/2010/main" val="3714138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DEFINICIJA PROJEKTA</a:t>
            </a:r>
            <a:endParaRPr lang="en-US" dirty="0"/>
          </a:p>
        </p:txBody>
      </p:sp>
      <p:sp>
        <p:nvSpPr>
          <p:cNvPr id="3" name="Content Placeholder 2"/>
          <p:cNvSpPr>
            <a:spLocks noGrp="1"/>
          </p:cNvSpPr>
          <p:nvPr>
            <p:ph idx="1"/>
          </p:nvPr>
        </p:nvSpPr>
        <p:spPr/>
        <p:txBody>
          <a:bodyPr>
            <a:normAutofit fontScale="92500" lnSpcReduction="10000"/>
          </a:bodyPr>
          <a:lstStyle/>
          <a:p>
            <a:pPr algn="just"/>
            <a:r>
              <a:rPr lang="sr-Latn-RS" dirty="0"/>
              <a:t>Prema definiciji, mnogi poduhvati ispunjavaju karakteristike da se mogu nazvati projektima. Neki od primera projekata mogu biti:</a:t>
            </a:r>
          </a:p>
          <a:p>
            <a:pPr lvl="1" algn="just"/>
            <a:r>
              <a:rPr lang="sr-Latn-RS" dirty="0"/>
              <a:t>Razvoj nove softverske aplikacije</a:t>
            </a:r>
          </a:p>
          <a:p>
            <a:pPr lvl="1" algn="just"/>
            <a:r>
              <a:rPr lang="sr-Latn-RS" dirty="0"/>
              <a:t>Instalacija novog informacionog sistema</a:t>
            </a:r>
          </a:p>
          <a:p>
            <a:pPr lvl="1" algn="just"/>
            <a:r>
              <a:rPr lang="sr-Latn-RS" dirty="0"/>
              <a:t>Postavljanje računarske mreže</a:t>
            </a:r>
          </a:p>
          <a:p>
            <a:pPr lvl="1" algn="just"/>
            <a:r>
              <a:rPr lang="sr-Latn-RS" dirty="0"/>
              <a:t>Izrada web sajta </a:t>
            </a:r>
          </a:p>
          <a:p>
            <a:pPr lvl="1" algn="just"/>
            <a:r>
              <a:rPr lang="sr-Latn-RS" dirty="0"/>
              <a:t>Produciranje televizijskog programa</a:t>
            </a:r>
          </a:p>
          <a:p>
            <a:pPr lvl="1" algn="just"/>
            <a:r>
              <a:rPr lang="sr-Latn-RS" dirty="0"/>
              <a:t>Relokacija fabrike</a:t>
            </a:r>
          </a:p>
          <a:p>
            <a:pPr lvl="1" algn="just"/>
            <a:r>
              <a:rPr lang="sr-Latn-RS" dirty="0"/>
              <a:t>Renoviranje stambenog objekta</a:t>
            </a:r>
          </a:p>
          <a:p>
            <a:pPr lvl="1" algn="just"/>
            <a:r>
              <a:rPr lang="sr-Latn-RS" dirty="0"/>
              <a:t>Dizajn novog proizvoda</a:t>
            </a:r>
          </a:p>
          <a:p>
            <a:pPr lvl="1" algn="just"/>
            <a:r>
              <a:rPr lang="sr-Latn-RS" dirty="0"/>
              <a:t>Organizovanje hitne službe za spašavanje </a:t>
            </a:r>
          </a:p>
          <a:p>
            <a:pPr lvl="1" algn="just"/>
            <a:r>
              <a:rPr lang="sr-Latn-RS" dirty="0"/>
              <a:t>.......</a:t>
            </a:r>
          </a:p>
          <a:p>
            <a:pPr algn="just"/>
            <a:endParaRPr lang="en-US" dirty="0"/>
          </a:p>
        </p:txBody>
      </p:sp>
    </p:spTree>
    <p:extLst>
      <p:ext uri="{BB962C8B-B14F-4D97-AF65-F5344CB8AC3E}">
        <p14:creationId xmlns:p14="http://schemas.microsoft.com/office/powerpoint/2010/main" val="3962383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DEFINICIJA PROJEKTA</a:t>
            </a:r>
            <a:endParaRPr lang="en-US" dirty="0"/>
          </a:p>
        </p:txBody>
      </p:sp>
      <p:sp>
        <p:nvSpPr>
          <p:cNvPr id="3" name="Content Placeholder 2"/>
          <p:cNvSpPr>
            <a:spLocks noGrp="1"/>
          </p:cNvSpPr>
          <p:nvPr>
            <p:ph idx="1"/>
          </p:nvPr>
        </p:nvSpPr>
        <p:spPr>
          <a:xfrm>
            <a:off x="494851" y="1613647"/>
            <a:ext cx="11456895" cy="5109882"/>
          </a:xfrm>
        </p:spPr>
        <p:txBody>
          <a:bodyPr>
            <a:normAutofit fontScale="85000" lnSpcReduction="20000"/>
          </a:bodyPr>
          <a:lstStyle/>
          <a:p>
            <a:pPr algn="just"/>
            <a:r>
              <a:rPr lang="sr-Latn-RS" dirty="0"/>
              <a:t>Iako su navedeni poduhvati sami po sebi različiti, svi oni imaju i određene zajedničke pokazatelje. </a:t>
            </a:r>
            <a:r>
              <a:rPr lang="sr-Latn-RS" b="1" dirty="0"/>
              <a:t>ZAJEDNIČKI POKAZATELJI SVIH PROJEKTA SU</a:t>
            </a:r>
            <a:r>
              <a:rPr lang="sr-Latn-RS" dirty="0"/>
              <a:t>: Svi oni imaju </a:t>
            </a:r>
            <a:r>
              <a:rPr lang="sr-Latn-RS" u="sng" dirty="0"/>
              <a:t>cilj</a:t>
            </a:r>
            <a:r>
              <a:rPr lang="sr-Latn-RS" dirty="0"/>
              <a:t>, jasan </a:t>
            </a:r>
            <a:r>
              <a:rPr lang="sr-Latn-RS" u="sng" dirty="0"/>
              <a:t>konačni rezultat ili autput</a:t>
            </a:r>
            <a:r>
              <a:rPr lang="sr-Latn-RS" dirty="0"/>
              <a:t>, koji je definisan u smislu </a:t>
            </a:r>
            <a:r>
              <a:rPr lang="sr-Latn-RS" u="sng" dirty="0"/>
              <a:t>troškova, kvaliteta i vremena</a:t>
            </a:r>
            <a:r>
              <a:rPr lang="sr-Latn-RS" dirty="0"/>
              <a:t>. </a:t>
            </a:r>
          </a:p>
          <a:p>
            <a:pPr algn="just"/>
            <a:r>
              <a:rPr lang="sr-Latn-RS" dirty="0"/>
              <a:t>Takođe, još jedna značajna karakteristika svih projekata je činjenica da su oni </a:t>
            </a:r>
            <a:r>
              <a:rPr lang="sr-Latn-RS" u="sng" dirty="0"/>
              <a:t>jedinstveni </a:t>
            </a:r>
            <a:r>
              <a:rPr lang="sr-Latn-RS" dirty="0"/>
              <a:t>odnosno</a:t>
            </a:r>
            <a:r>
              <a:rPr lang="sr-Latn-RS" u="sng" dirty="0"/>
              <a:t> neponovljivi</a:t>
            </a:r>
            <a:r>
              <a:rPr lang="sr-Latn-RS" dirty="0"/>
              <a:t>.</a:t>
            </a:r>
          </a:p>
          <a:p>
            <a:pPr lvl="1" algn="just"/>
            <a:r>
              <a:rPr lang="sr-Latn-RS" i="1" dirty="0"/>
              <a:t>Da li je moguće ponoviti projekat u potpunosti – tako da bude identičan u svim svojim elementima ?</a:t>
            </a:r>
          </a:p>
          <a:p>
            <a:pPr algn="just"/>
            <a:r>
              <a:rPr lang="sr-Latn-RS" dirty="0"/>
              <a:t>Sledeća značajna karakteristika projekata je da su oni po svojoj prirodi </a:t>
            </a:r>
            <a:r>
              <a:rPr lang="sr-Latn-RS" u="sng" dirty="0"/>
              <a:t>privremeni</a:t>
            </a:r>
            <a:r>
              <a:rPr lang="sr-Latn-RS" dirty="0"/>
              <a:t>. Projekti imaju jasno definisan početak i kraj, tako da je neophodna privremena koncentracija resursa na svakom od njih kako bi se uspešno realizovale sve planirane aktivnosti. Kada se rad na aktivnostima projekata okonča, resursi se najčešće relociraju na neki drugi poduhvat.</a:t>
            </a:r>
          </a:p>
          <a:p>
            <a:pPr algn="just"/>
            <a:r>
              <a:rPr lang="sr-Latn-RS" dirty="0"/>
              <a:t>Naredna značajna karakteristika projekata je da oni svi imaju izvestan stepen </a:t>
            </a:r>
            <a:r>
              <a:rPr lang="sr-Latn-RS" u="sng" dirty="0"/>
              <a:t>kompleksnosti</a:t>
            </a:r>
            <a:r>
              <a:rPr lang="sr-Latn-RS" dirty="0"/>
              <a:t>. Potrebno je realizovati veliki broj faza i aktivnosti, kako bi se ostvarili ciljevi projekta. </a:t>
            </a:r>
          </a:p>
          <a:p>
            <a:pPr algn="just"/>
            <a:r>
              <a:rPr lang="sr-Latn-RS" dirty="0"/>
              <a:t>Na kraju, svi projekti se moraju realizovati u uslovime određene </a:t>
            </a:r>
            <a:r>
              <a:rPr lang="sr-Latn-RS" u="sng" dirty="0"/>
              <a:t>neizvesnosti</a:t>
            </a:r>
            <a:r>
              <a:rPr lang="sr-Latn-RS" dirty="0"/>
              <a:t>.  Svi projekti se unapred planiraju, pre njihove realizacije, i samim time nose izvesni stepen rizika.</a:t>
            </a:r>
          </a:p>
        </p:txBody>
      </p:sp>
    </p:spTree>
    <p:extLst>
      <p:ext uri="{BB962C8B-B14F-4D97-AF65-F5344CB8AC3E}">
        <p14:creationId xmlns:p14="http://schemas.microsoft.com/office/powerpoint/2010/main" val="532551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DEFINICIJA PROJEKTA</a:t>
            </a:r>
            <a:endParaRPr lang="en-US" dirty="0"/>
          </a:p>
        </p:txBody>
      </p:sp>
      <p:sp>
        <p:nvSpPr>
          <p:cNvPr id="3" name="Content Placeholder 2"/>
          <p:cNvSpPr>
            <a:spLocks noGrp="1"/>
          </p:cNvSpPr>
          <p:nvPr>
            <p:ph idx="1"/>
          </p:nvPr>
        </p:nvSpPr>
        <p:spPr/>
        <p:txBody>
          <a:bodyPr>
            <a:normAutofit fontScale="77500" lnSpcReduction="20000"/>
          </a:bodyPr>
          <a:lstStyle/>
          <a:p>
            <a:r>
              <a:rPr lang="sr-Latn-RS" dirty="0"/>
              <a:t>Još jedan interesantan opis projekta – definicija, kaže: </a:t>
            </a:r>
            <a:r>
              <a:rPr lang="sr-Latn-RS" i="1" dirty="0"/>
              <a:t>Projekat je privremeni poduhvat koji ima za cilj proizvodnju (izradu ili razvoj) proizvoda ili pružanje usluge, uz pridržavanje specifikacija dogovorenih sa naručiocem - krajnjim korisnikom (uključujući funkcionalnost, kvalitet, pouzdanost, cenu i rokove isporuke) uz pridržavanje internacionalnih/nacionalnih/naručiočevih/internih standarda performnsi i pouzdanosti</a:t>
            </a:r>
            <a:r>
              <a:rPr lang="sr-Latn-RS" dirty="0"/>
              <a:t>. </a:t>
            </a:r>
          </a:p>
          <a:p>
            <a:r>
              <a:rPr lang="sr-Latn-RS" dirty="0"/>
              <a:t>Drugim rečima, na osnovu svih prethodnih definicija, </a:t>
            </a:r>
            <a:r>
              <a:rPr lang="sr-Latn-RS" b="1" dirty="0"/>
              <a:t>KARAKTERISTIKE PROJEKTA SU</a:t>
            </a:r>
            <a:r>
              <a:rPr lang="sr-Latn-RS" dirty="0"/>
              <a:t>:</a:t>
            </a:r>
          </a:p>
          <a:p>
            <a:pPr lvl="1"/>
            <a:r>
              <a:rPr lang="sr-Latn-RS" dirty="0"/>
              <a:t>Projekat je privremeni poduhvat;</a:t>
            </a:r>
          </a:p>
          <a:p>
            <a:pPr lvl="1"/>
            <a:r>
              <a:rPr lang="sr-Latn-RS" dirty="0"/>
              <a:t>Projekat ima definisani početak i definisani kraj;</a:t>
            </a:r>
          </a:p>
          <a:p>
            <a:pPr lvl="1"/>
            <a:r>
              <a:rPr lang="sr-Latn-RS" dirty="0"/>
              <a:t>Ne postoje dva identična projekta, iako mogu biti slični;</a:t>
            </a:r>
          </a:p>
          <a:p>
            <a:pPr lvl="1"/>
            <a:r>
              <a:rPr lang="sr-Latn-RS" dirty="0"/>
              <a:t>Svaki projekat treba da bude zasebno odobren, planiran, dizajniran, konstruisan, testiran, isporučen, instaliran i predat naručiocu;</a:t>
            </a:r>
          </a:p>
          <a:p>
            <a:pPr lvl="1"/>
            <a:r>
              <a:rPr lang="sr-Latn-RS" dirty="0"/>
              <a:t>Projekt može biti samostalan ili komponentan u većem programu;</a:t>
            </a:r>
          </a:p>
          <a:p>
            <a:pPr lvl="1"/>
            <a:r>
              <a:rPr lang="sr-Latn-RS" dirty="0"/>
              <a:t>Projekt se izvršava u fazama, pri tome obavezno ima fazu inicijacije i fazu zatvaranja a između može imati jednu ili više faza realizacije;</a:t>
            </a:r>
          </a:p>
          <a:p>
            <a:pPr lvl="1"/>
            <a:r>
              <a:rPr lang="sr-Latn-RS" dirty="0"/>
              <a:t>Mnogi projekti imaju fazu tranzicije – odnosno  fazu predavanja naručiocima;</a:t>
            </a:r>
          </a:p>
          <a:p>
            <a:pPr lvl="1"/>
            <a:r>
              <a:rPr lang="sr-Latn-RS" dirty="0"/>
              <a:t>Projekat se može nastaviti i nakon predavanja naručiocu – kroz fazu održavanja.</a:t>
            </a:r>
            <a:endParaRPr lang="en-US" dirty="0"/>
          </a:p>
        </p:txBody>
      </p:sp>
      <p:sp>
        <p:nvSpPr>
          <p:cNvPr id="4" name="TextBox 3"/>
          <p:cNvSpPr txBox="1"/>
          <p:nvPr/>
        </p:nvSpPr>
        <p:spPr>
          <a:xfrm>
            <a:off x="693964" y="6254151"/>
            <a:ext cx="11331259" cy="646331"/>
          </a:xfrm>
          <a:prstGeom prst="rect">
            <a:avLst/>
          </a:prstGeom>
          <a:noFill/>
        </p:spPr>
        <p:txBody>
          <a:bodyPr wrap="square" rtlCol="0">
            <a:spAutoFit/>
          </a:bodyPr>
          <a:lstStyle/>
          <a:p>
            <a:r>
              <a:rPr lang="sr-Latn-RS" i="1" dirty="0"/>
              <a:t>M. Chemuturi, T.M.Cagley, Mastering Software Project Management, J. Ross Publishing, 2010, </a:t>
            </a:r>
            <a:r>
              <a:rPr lang="en-US" i="1" dirty="0"/>
              <a:t>ISBN 978-1-60427-034-1 </a:t>
            </a:r>
            <a:br>
              <a:rPr lang="en-US" dirty="0"/>
            </a:br>
            <a:endParaRPr lang="en-US" i="1" dirty="0"/>
          </a:p>
        </p:txBody>
      </p:sp>
    </p:spTree>
    <p:extLst>
      <p:ext uri="{BB962C8B-B14F-4D97-AF65-F5344CB8AC3E}">
        <p14:creationId xmlns:p14="http://schemas.microsoft.com/office/powerpoint/2010/main" val="1248161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DEFINICIJA PROJEKTA U OBLASTI IT</a:t>
            </a:r>
            <a:endParaRPr lang="en-US" dirty="0"/>
          </a:p>
        </p:txBody>
      </p:sp>
      <p:sp>
        <p:nvSpPr>
          <p:cNvPr id="3" name="Content Placeholder 2"/>
          <p:cNvSpPr>
            <a:spLocks noGrp="1"/>
          </p:cNvSpPr>
          <p:nvPr>
            <p:ph idx="1"/>
          </p:nvPr>
        </p:nvSpPr>
        <p:spPr/>
        <p:txBody>
          <a:bodyPr>
            <a:normAutofit/>
          </a:bodyPr>
          <a:lstStyle/>
          <a:p>
            <a:r>
              <a:rPr lang="sr-Latn-RS" b="1" dirty="0"/>
              <a:t>Projekti u oblasti Informacionih Tehnologija</a:t>
            </a:r>
            <a:r>
              <a:rPr lang="sr-Latn-RS" dirty="0"/>
              <a:t>, skraćeno IT projekti, imaju za cilj razvoj softverskog proizvoda ili održavanje softverskog proizvoda, ili postavljanje, instalaciju i održavanje hardverskog sistema. IT projekti imaju određene opšte osobine, kao što su:</a:t>
            </a:r>
          </a:p>
          <a:p>
            <a:pPr lvl="1"/>
            <a:r>
              <a:rPr lang="sr-Latn-RS" dirty="0"/>
              <a:t>Projekti imaju jasno određen cilj;</a:t>
            </a:r>
          </a:p>
          <a:p>
            <a:pPr lvl="1"/>
            <a:r>
              <a:rPr lang="sr-Latn-RS" dirty="0"/>
              <a:t>Projekti imaju definisani početak i kraj;</a:t>
            </a:r>
          </a:p>
          <a:p>
            <a:pPr lvl="1"/>
            <a:r>
              <a:rPr lang="sr-Latn-RS" dirty="0"/>
              <a:t>U pitanju su privremeni poduhvati;</a:t>
            </a:r>
          </a:p>
          <a:p>
            <a:pPr lvl="1"/>
            <a:r>
              <a:rPr lang="sr-Latn-RS" dirty="0"/>
              <a:t>Realizuju se sa ograničenim resursima;</a:t>
            </a:r>
          </a:p>
          <a:p>
            <a:pPr lvl="1"/>
            <a:r>
              <a:rPr lang="sr-Latn-RS" dirty="0"/>
              <a:t>Ishod projekta je proizvod/usluga (funkcionalni softver i/ili prateći hardver i prateća usluga).</a:t>
            </a:r>
          </a:p>
          <a:p>
            <a:pPr lvl="1"/>
            <a:endParaRPr lang="sr-Latn-RS" dirty="0"/>
          </a:p>
          <a:p>
            <a:pPr marL="457200" lvl="1" indent="0">
              <a:buNone/>
            </a:pPr>
            <a:endParaRPr lang="sr-Latn-RS" dirty="0"/>
          </a:p>
        </p:txBody>
      </p:sp>
    </p:spTree>
    <p:extLst>
      <p:ext uri="{BB962C8B-B14F-4D97-AF65-F5344CB8AC3E}">
        <p14:creationId xmlns:p14="http://schemas.microsoft.com/office/powerpoint/2010/main" val="2502694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DEFINICIJA PROJEKTA U OBLASTI IT</a:t>
            </a:r>
            <a:endParaRPr lang="en-US" dirty="0"/>
          </a:p>
        </p:txBody>
      </p:sp>
      <p:sp>
        <p:nvSpPr>
          <p:cNvPr id="3" name="Content Placeholder 2"/>
          <p:cNvSpPr>
            <a:spLocks noGrp="1"/>
          </p:cNvSpPr>
          <p:nvPr>
            <p:ph idx="1"/>
          </p:nvPr>
        </p:nvSpPr>
        <p:spPr>
          <a:xfrm>
            <a:off x="0" y="1363710"/>
            <a:ext cx="12066309" cy="5494290"/>
          </a:xfrm>
        </p:spPr>
        <p:txBody>
          <a:bodyPr>
            <a:normAutofit fontScale="47500" lnSpcReduction="20000"/>
          </a:bodyPr>
          <a:lstStyle/>
          <a:p>
            <a:r>
              <a:rPr lang="sr-Latn-RS" sz="4200" dirty="0"/>
              <a:t>Ipak, IT projekti u oblasti razvoja softvera imaju svoje određene specifičnosti:</a:t>
            </a:r>
          </a:p>
          <a:p>
            <a:pPr lvl="1"/>
            <a:r>
              <a:rPr lang="sr-Latn-RS" sz="4100" dirty="0"/>
              <a:t>Ukoliko je u pitanju softverski projekat, </a:t>
            </a:r>
            <a:r>
              <a:rPr lang="sr-Latn-RS" sz="4100" b="1" dirty="0"/>
              <a:t>finalni ishod </a:t>
            </a:r>
            <a:r>
              <a:rPr lang="sr-Latn-RS" sz="4100" dirty="0"/>
              <a:t>projekta nije fizičkog oblika – u smislu da je primarni autput funkcionalni softver i da uz njega </a:t>
            </a:r>
            <a:r>
              <a:rPr lang="sr-Latn-RS" sz="4100" b="1" dirty="0"/>
              <a:t>nema „opipljivih“ komponenti </a:t>
            </a:r>
            <a:r>
              <a:rPr lang="sr-Latn-RS" sz="4100" dirty="0"/>
              <a:t>koje se isporučuju naručiocu – gotovo sve je instalirano na računaru.</a:t>
            </a:r>
          </a:p>
          <a:p>
            <a:pPr lvl="1"/>
            <a:r>
              <a:rPr lang="sr-Latn-RS" sz="4100" b="1" dirty="0"/>
              <a:t>Ispitivanje pogresa na projektu </a:t>
            </a:r>
            <a:r>
              <a:rPr lang="sr-Latn-RS" sz="4100" dirty="0"/>
              <a:t>ne uključuje fizičku kontrolu i merenje rezultata. Jedino merilo progresa može biti funkcionalni softver ili barem kod koji je funkcionalan. Za razliku od drugih inženjerskih discilina – kao npr. u proizvodnoj otganizaciji, dokaz napredka u radu može da se sagleda iskorišćenjem radnih mašina koje su ugrađene u okviru nekog proizvodnog pogona. U projektnoj organizaciji koja se bavi razvojem softvera, napredak člana projektnog tima u projektnim aktivnostima se ne može oceniti vizulno. Da bi se ustanovilo da li je postignut adekvatan napredak, mora se proći kroz razvijeni kod.</a:t>
            </a:r>
          </a:p>
          <a:p>
            <a:pPr lvl="1"/>
            <a:r>
              <a:rPr lang="sr-Latn-RS" sz="4100" dirty="0"/>
              <a:t>Profesionalna udruženja u razvoju softvera i organizacije za međunarodnu standardizaciju, još uvek nisu razvile </a:t>
            </a:r>
            <a:r>
              <a:rPr lang="sr-Latn-RS" sz="4100" b="1" dirty="0"/>
              <a:t>standarde ili procedure za razvoj softvera na nivou kakav je prisutan kod drugih inženjerskih disciplina</a:t>
            </a:r>
            <a:r>
              <a:rPr lang="sr-Latn-RS" sz="4100" dirty="0"/>
              <a:t>. Internacionalna Organizacija za Standardizaciju (ISO) kao i Institut za Elektično i Elektronsko Inženjerstvo (IEEE) su definisali brojne standarde, ali oni još uvek nisu na istom nivou primene kao drugi inženjerski standardi.</a:t>
            </a:r>
          </a:p>
          <a:p>
            <a:pPr lvl="1"/>
            <a:r>
              <a:rPr lang="sr-Latn-RS" sz="4100" i="1" dirty="0">
                <a:solidFill>
                  <a:srgbClr val="FF0000"/>
                </a:solidFill>
              </a:rPr>
              <a:t>Iako su metodologije za razvoj softvera značajno uznapredovale, one su još uvek </a:t>
            </a:r>
            <a:r>
              <a:rPr lang="sr-Latn-RS" sz="4100" b="1" i="1" dirty="0">
                <a:solidFill>
                  <a:srgbClr val="FF0000"/>
                </a:solidFill>
              </a:rPr>
              <a:t>u velikoj meri zavisne od pojedinaca u smislu produktivnosti i kvaliteta</a:t>
            </a:r>
            <a:r>
              <a:rPr lang="sr-Latn-RS" sz="4100" i="1" dirty="0">
                <a:solidFill>
                  <a:srgbClr val="FF0000"/>
                </a:solidFill>
              </a:rPr>
              <a:t>. Postoje alati koji mogu pomoći kod razvoja i tersiranja softvera, ali oni još uvek nisu na nivou kakve su postavili standardi i alati koji se koriste kod proizvodnje/inspekcije/testiranja u drugim inženjerskim disciplinama.U drugim inženjerskim disciplinama, postoje metode kojima se produktivnost/kvalitet može premestiti sa ljudske radne snage na kombinaciju iste sa adekvatnom opremom i procesima. Naime, prosečno vešta osoba može postići veću produktivnost/kvalitet koristeći adekvatnu opremu i procedure, nego što bi postigla visoko vešta osoba bez opreme i procedura. U slučaju razvoja softvera, težište kvaliteta i produktivnosti je ipak, još uvek, u najvećoj meri na veštinama pojedinaca a ne toliko na opremi </a:t>
            </a:r>
            <a:r>
              <a:rPr lang="sr-Latn-RS" sz="4100" b="1" i="1" dirty="0">
                <a:solidFill>
                  <a:srgbClr val="FF0000"/>
                </a:solidFill>
              </a:rPr>
              <a:t>?</a:t>
            </a:r>
          </a:p>
        </p:txBody>
      </p:sp>
    </p:spTree>
    <p:extLst>
      <p:ext uri="{BB962C8B-B14F-4D97-AF65-F5344CB8AC3E}">
        <p14:creationId xmlns:p14="http://schemas.microsoft.com/office/powerpoint/2010/main" val="2700968417"/>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docProps/app.xml><?xml version="1.0" encoding="utf-8"?>
<Properties xmlns="http://schemas.openxmlformats.org/officeDocument/2006/extended-properties" xmlns:vt="http://schemas.openxmlformats.org/officeDocument/2006/docPropsVTypes">
  <Template/>
  <TotalTime>1370</TotalTime>
  <Words>4899</Words>
  <Application>Microsoft Office PowerPoint</Application>
  <PresentationFormat>Widescreen</PresentationFormat>
  <Paragraphs>259</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ie 16 9</vt:lpstr>
      <vt:lpstr>VREDNOVANJE PROJEKATA U OBLASTI INFORMACIONIH TEHNOLOGIJA</vt:lpstr>
      <vt:lpstr>Raspodela poena na predmetu</vt:lpstr>
      <vt:lpstr>Sadržaj predmeta</vt:lpstr>
      <vt:lpstr>DEFINICIJA PROJEKTA</vt:lpstr>
      <vt:lpstr>DEFINICIJA PROJEKTA</vt:lpstr>
      <vt:lpstr>DEFINICIJA PROJEKTA</vt:lpstr>
      <vt:lpstr>DEFINICIJA PROJEKTA</vt:lpstr>
      <vt:lpstr>DEFINICIJA PROJEKTA U OBLASTI IT</vt:lpstr>
      <vt:lpstr>DEFINICIJA PROJEKTA U OBLASTI IT</vt:lpstr>
      <vt:lpstr>TIPOVI PROJEKATA</vt:lpstr>
      <vt:lpstr>TIPOVI PROJEKATA</vt:lpstr>
      <vt:lpstr>TIPOVI PROJEKATA</vt:lpstr>
      <vt:lpstr>TIPOVI PROJEKATA</vt:lpstr>
      <vt:lpstr>TIPOVI PROJEKATA</vt:lpstr>
      <vt:lpstr>TIPOVI PROJEKATA</vt:lpstr>
      <vt:lpstr>TIPOVI PROJEKATA</vt:lpstr>
      <vt:lpstr>TIPOVI PROJEKATA</vt:lpstr>
      <vt:lpstr>UPRAVLJANJE PROJEKTIMA – PROJECT MANAGEMENT</vt:lpstr>
      <vt:lpstr>TIPOVI PROJEKATA</vt:lpstr>
      <vt:lpstr>TIPOVI PROJEKATA</vt:lpstr>
      <vt:lpstr>TIPOVI PROJEKATA</vt:lpstr>
      <vt:lpstr>PROJEKTI I PROGRAMI</vt:lpstr>
      <vt:lpstr>UPRAVLJANJE PROJEKTOM – PROJECT MANAGEMENT</vt:lpstr>
      <vt:lpstr>UPRAVLJANJE PROJEKTOM – PROJECT MANAGEMENT</vt:lpstr>
      <vt:lpstr>UPRAVLJANJE PROJEKTOM – PROJECT MANAGEMENT</vt:lpstr>
      <vt:lpstr>UPRAVLJANJE PROJEKTOM – PROJECT MANAGEMENT</vt:lpstr>
      <vt:lpstr>UPRAVLJANJE PROJEKTOM – PROJECT MANAGEMENT</vt:lpstr>
      <vt:lpstr>UPRAVLJANJE PROJEKTOM – PROJECT MANAGEMENT</vt:lpstr>
      <vt:lpstr>UPRAVLJANJE PROJEKTOM – PROJECT MANAGEMENT</vt:lpstr>
      <vt:lpstr>UPRAVLJANJE PROJEKTOM – PROJECT MANAGEMENT</vt:lpstr>
      <vt:lpstr>UPRAVLJANJE PROJEKTOM – PROJECT MANAGEMENT</vt:lpstr>
      <vt:lpstr>UPRAVLJANJE PROJEKTOM – PROJECT MANAGEMENT</vt:lpstr>
      <vt:lpstr>UPRAVLJANJE PROJEKTOM – PROJECT MANAGEMENT</vt:lpstr>
      <vt:lpstr>ŽIVOTNI CIKLUS PROJEKTA</vt:lpstr>
      <vt:lpstr>ŽIVOTNI CIKLUS PROJEKTA</vt:lpstr>
      <vt:lpstr>PROJEKTNI MENADŽERI</vt:lpstr>
      <vt:lpstr>PROJEKTNI MENADŽERI</vt:lpstr>
      <vt:lpstr>PROJEKTNI TIM</vt:lpstr>
      <vt:lpstr>PROJEKTNI TIM</vt:lpstr>
      <vt:lpstr>Zadatak za studente #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VREDNOVANJE PROJEKATA U OBLASTI INFORMACIONIH TEHNOLOGIJA</dc:title>
  <dc:creator>SJM</dc:creator>
  <cp:lastModifiedBy>ivan mihajlovic</cp:lastModifiedBy>
  <cp:revision>437</cp:revision>
  <dcterms:created xsi:type="dcterms:W3CDTF">2022-07-02T07:06:31Z</dcterms:created>
  <dcterms:modified xsi:type="dcterms:W3CDTF">2024-12-04T11:35:11Z</dcterms:modified>
</cp:coreProperties>
</file>