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312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13" r:id="rId45"/>
    <p:sldId id="314" r:id="rId46"/>
    <p:sldId id="311" r:id="rId47"/>
    <p:sldId id="315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69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4484-6C50-4AE7-A257-FBD269FB9F2B}" type="datetimeFigureOut">
              <a:rPr lang="en-US" smtClean="0"/>
              <a:t>20-Nov-24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111A-B013-49FF-A7CD-51F3B91F4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884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4484-6C50-4AE7-A257-FBD269FB9F2B}" type="datetimeFigureOut">
              <a:rPr lang="en-US" smtClean="0"/>
              <a:t>20-Nov-24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111A-B013-49FF-A7CD-51F3B91F4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95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73BA34-2549-4266-B4E3-CA1BCE104F7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20-Nov-24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784FCC-8B78-450A-A98B-43E6A52C6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12" b="85185"/>
          <a:stretch/>
        </p:blipFill>
        <p:spPr>
          <a:xfrm>
            <a:off x="10474036" y="0"/>
            <a:ext cx="1717964" cy="101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60"/>
          <a:stretch/>
        </p:blipFill>
        <p:spPr>
          <a:xfrm>
            <a:off x="0" y="0"/>
            <a:ext cx="40270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508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imihajlovic@mas.bg.ac.rs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40DDA-8E38-4B18-A6F7-053AF0E1A8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Industrijsko</a:t>
            </a:r>
            <a:r>
              <a:rPr lang="en-US" dirty="0"/>
              <a:t> in</a:t>
            </a:r>
            <a:r>
              <a:rPr lang="sr-Latn-RS" dirty="0"/>
              <a:t>ženjerstvo – projektovanje i praksa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FC2343-090B-49A7-9FD3-6233923F33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/>
              <a:t>Prof. dr Ivan Mihajlović</a:t>
            </a:r>
          </a:p>
          <a:p>
            <a:r>
              <a:rPr lang="sr-Latn-RS" dirty="0">
                <a:hlinkClick r:id="rId2"/>
              </a:rPr>
              <a:t>imihajlovic</a:t>
            </a:r>
            <a:r>
              <a:rPr lang="en-US" dirty="0">
                <a:hlinkClick r:id="rId2"/>
              </a:rPr>
              <a:t>@mas.bg.ac.rs</a:t>
            </a:r>
            <a:endParaRPr lang="en-US" dirty="0"/>
          </a:p>
          <a:p>
            <a:r>
              <a:rPr lang="en-US" dirty="0" err="1"/>
              <a:t>kabinet</a:t>
            </a:r>
            <a:r>
              <a:rPr lang="en-US" dirty="0"/>
              <a:t>:</a:t>
            </a:r>
            <a:r>
              <a:rPr lang="sr-Latn-RS" dirty="0"/>
              <a:t> 401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969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–PODSISTEM SKLADIŠTA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/>
              <a:t>Nedostaci postojanja većeg broja skladišta u sistemu su:</a:t>
            </a:r>
            <a:endParaRPr lang="en-US" dirty="0"/>
          </a:p>
          <a:p>
            <a:pPr lvl="1"/>
            <a:r>
              <a:rPr lang="sr-Latn-CS" dirty="0"/>
              <a:t>Viši nivo zaliha (uključujući i takozvane “pipeline inventories”, odnosno zalihe materijala koji se trenutno nalazi u tokovima transformacionog procesa, kao i u sredstvima transporta), </a:t>
            </a:r>
            <a:endParaRPr lang="en-US" dirty="0"/>
          </a:p>
          <a:p>
            <a:pPr lvl="1"/>
            <a:r>
              <a:rPr lang="sr-Latn-CS" dirty="0"/>
              <a:t>Teža kontrola operacija skladištenja,</a:t>
            </a:r>
            <a:endParaRPr lang="en-US" dirty="0"/>
          </a:p>
          <a:p>
            <a:pPr lvl="1"/>
            <a:r>
              <a:rPr lang="sr-Latn-CS" dirty="0"/>
              <a:t>Veći broj neproizvodnih radnika,</a:t>
            </a:r>
            <a:endParaRPr lang="en-US" dirty="0"/>
          </a:p>
          <a:p>
            <a:pPr lvl="1"/>
            <a:r>
              <a:rPr lang="sr-Latn-CS" dirty="0"/>
              <a:t>Viši investicioni troškovi i troškovi održavanja objekata,</a:t>
            </a:r>
            <a:endParaRPr lang="en-US" dirty="0"/>
          </a:p>
          <a:p>
            <a:pPr lvl="1"/>
            <a:r>
              <a:rPr lang="sr-Latn-CS" dirty="0"/>
              <a:t>Skuplja primena unapređenja sistema i savremene tehnologije (izuzev ako su količine materijala toliko velike – u vidu masovne proizvodnje, da to opravdavaju).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813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–PODSISTEM SKLADIŠTA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95000"/>
            </a:pPr>
            <a:r>
              <a:rPr lang="sr-Latn-RS" altLang="en-US" dirty="0"/>
              <a:t>Tipovi skladišta prema organizacionom okviru:</a:t>
            </a:r>
          </a:p>
          <a:p>
            <a:pPr lvl="1">
              <a:buSzPct val="95000"/>
            </a:pPr>
            <a:r>
              <a:rPr lang="en-US" altLang="en-US" dirty="0" err="1"/>
              <a:t>Centralizivana</a:t>
            </a:r>
            <a:endParaRPr lang="en-US" altLang="en-US" dirty="0"/>
          </a:p>
          <a:p>
            <a:pPr lvl="1">
              <a:buSzPct val="95000"/>
            </a:pPr>
            <a:r>
              <a:rPr lang="en-US" altLang="en-US" dirty="0" err="1"/>
              <a:t>Distributivna</a:t>
            </a:r>
            <a:r>
              <a:rPr lang="en-US" altLang="en-US" dirty="0"/>
              <a:t> (</a:t>
            </a:r>
            <a:r>
              <a:rPr lang="en-US" altLang="en-US" dirty="0" err="1"/>
              <a:t>distributivni</a:t>
            </a:r>
            <a:r>
              <a:rPr lang="en-US" altLang="en-US" dirty="0"/>
              <a:t> </a:t>
            </a:r>
            <a:r>
              <a:rPr lang="en-US" altLang="en-US" dirty="0" err="1"/>
              <a:t>centri</a:t>
            </a:r>
            <a:r>
              <a:rPr lang="en-US" altLang="en-US" dirty="0"/>
              <a:t>)</a:t>
            </a:r>
            <a:endParaRPr lang="sr-Latn-RS" altLang="en-US" dirty="0"/>
          </a:p>
          <a:p>
            <a:pPr>
              <a:buSzPct val="95000"/>
            </a:pPr>
            <a:r>
              <a:rPr lang="sr-Latn-RS" altLang="en-US" dirty="0"/>
              <a:t>Tipovi skladišta prema vlasničkoj strukturi:</a:t>
            </a:r>
          </a:p>
          <a:p>
            <a:pPr lvl="1">
              <a:buSzPct val="95000"/>
            </a:pPr>
            <a:r>
              <a:rPr lang="sr-Latn-CS" dirty="0"/>
              <a:t>privatna, </a:t>
            </a:r>
          </a:p>
          <a:p>
            <a:pPr lvl="1">
              <a:buSzPct val="95000"/>
            </a:pPr>
            <a:r>
              <a:rPr lang="sr-Latn-CS" dirty="0"/>
              <a:t>javna i </a:t>
            </a:r>
          </a:p>
          <a:p>
            <a:pPr lvl="1">
              <a:buSzPct val="95000"/>
            </a:pPr>
            <a:r>
              <a:rPr lang="sr-Latn-CS" dirty="0"/>
              <a:t>ugovorna.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502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–PODSISTEM SKLADIŠTA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b="1" dirty="0"/>
              <a:t>Centralizovana skladišta:</a:t>
            </a:r>
          </a:p>
          <a:p>
            <a:pPr lvl="1">
              <a:buSzPct val="95000"/>
            </a:pPr>
            <a:r>
              <a:rPr lang="sr-Latn-RS" altLang="en-US" dirty="0"/>
              <a:t>u</a:t>
            </a:r>
            <a:r>
              <a:rPr lang="en-US" altLang="en-US" dirty="0"/>
              <a:t> </a:t>
            </a:r>
            <a:r>
              <a:rPr lang="en-US" altLang="en-US" dirty="0" err="1"/>
              <a:t>praksi</a:t>
            </a:r>
            <a:r>
              <a:rPr lang="en-US" altLang="en-US" dirty="0"/>
              <a:t> </a:t>
            </a:r>
            <a:r>
              <a:rPr lang="en-US" altLang="en-US" dirty="0" err="1"/>
              <a:t>još</a:t>
            </a:r>
            <a:r>
              <a:rPr lang="en-US" altLang="en-US" dirty="0"/>
              <a:t> </a:t>
            </a:r>
            <a:r>
              <a:rPr lang="en-US" altLang="en-US" dirty="0" err="1"/>
              <a:t>uvek</a:t>
            </a:r>
            <a:r>
              <a:rPr lang="en-US" altLang="en-US" dirty="0"/>
              <a:t> </a:t>
            </a:r>
            <a:r>
              <a:rPr lang="en-US" altLang="en-US" dirty="0" err="1"/>
              <a:t>preovlađuju</a:t>
            </a:r>
            <a:r>
              <a:rPr lang="en-US" altLang="en-US" dirty="0"/>
              <a:t> </a:t>
            </a:r>
            <a:r>
              <a:rPr lang="en-US" altLang="en-US" dirty="0" err="1"/>
              <a:t>centralizovana</a:t>
            </a:r>
            <a:r>
              <a:rPr lang="en-US" altLang="en-US" dirty="0"/>
              <a:t> </a:t>
            </a:r>
            <a:r>
              <a:rPr lang="en-US" altLang="en-US" dirty="0" err="1"/>
              <a:t>skladišta</a:t>
            </a:r>
            <a:r>
              <a:rPr lang="en-US" altLang="en-US" dirty="0"/>
              <a:t>. </a:t>
            </a:r>
          </a:p>
          <a:p>
            <a:pPr lvl="1">
              <a:buSzPct val="95000"/>
            </a:pPr>
            <a:r>
              <a:rPr lang="sr-Latn-RS" altLang="en-US" dirty="0"/>
              <a:t>p</a:t>
            </a:r>
            <a:r>
              <a:rPr lang="en-US" altLang="en-US" dirty="0" err="1"/>
              <a:t>rednost</a:t>
            </a:r>
            <a:r>
              <a:rPr lang="en-US" altLang="en-US" dirty="0"/>
              <a:t> se </a:t>
            </a:r>
            <a:r>
              <a:rPr lang="en-US" altLang="en-US" dirty="0" err="1"/>
              <a:t>nalazi</a:t>
            </a:r>
            <a:r>
              <a:rPr lang="en-US" altLang="en-US" dirty="0"/>
              <a:t> u tome </a:t>
            </a:r>
            <a:r>
              <a:rPr lang="en-US" altLang="en-US" dirty="0" err="1"/>
              <a:t>što</a:t>
            </a:r>
            <a:r>
              <a:rPr lang="en-US" altLang="en-US" dirty="0"/>
              <a:t> je </a:t>
            </a:r>
            <a:r>
              <a:rPr lang="en-US" altLang="en-US" dirty="0" err="1"/>
              <a:t>mogućnost</a:t>
            </a:r>
            <a:r>
              <a:rPr lang="en-US" altLang="en-US" dirty="0"/>
              <a:t> za </a:t>
            </a:r>
            <a:r>
              <a:rPr lang="en-US" altLang="en-US" dirty="0" err="1"/>
              <a:t>nadzor</a:t>
            </a:r>
            <a:r>
              <a:rPr lang="en-US" altLang="en-US" dirty="0"/>
              <a:t> </a:t>
            </a:r>
            <a:r>
              <a:rPr lang="en-US" altLang="en-US" dirty="0" err="1"/>
              <a:t>bolja</a:t>
            </a:r>
            <a:r>
              <a:rPr lang="en-US" altLang="en-US" dirty="0"/>
              <a:t>, </a:t>
            </a:r>
          </a:p>
          <a:p>
            <a:pPr lvl="1">
              <a:buSzPct val="95000"/>
            </a:pPr>
            <a:r>
              <a:rPr lang="en-US" altLang="en-US" dirty="0" err="1"/>
              <a:t>povoljniji</a:t>
            </a:r>
            <a:r>
              <a:rPr lang="en-US" altLang="en-US" dirty="0"/>
              <a:t> </a:t>
            </a:r>
            <a:r>
              <a:rPr lang="en-US" altLang="en-US" dirty="0" err="1"/>
              <a:t>su</a:t>
            </a:r>
            <a:r>
              <a:rPr lang="en-US" altLang="en-US" dirty="0"/>
              <a:t> </a:t>
            </a:r>
            <a:r>
              <a:rPr lang="en-US" altLang="en-US" dirty="0" err="1"/>
              <a:t>uslovi</a:t>
            </a:r>
            <a:r>
              <a:rPr lang="en-US" altLang="en-US" dirty="0"/>
              <a:t> </a:t>
            </a:r>
            <a:r>
              <a:rPr lang="en-US" altLang="en-US" dirty="0" err="1"/>
              <a:t>za</a:t>
            </a:r>
            <a:r>
              <a:rPr lang="en-US" altLang="en-US" dirty="0"/>
              <a:t> </a:t>
            </a:r>
            <a:r>
              <a:rPr lang="en-US" altLang="en-US" dirty="0" err="1"/>
              <a:t>mehanizaciju</a:t>
            </a:r>
            <a:r>
              <a:rPr lang="en-US" altLang="en-US" dirty="0"/>
              <a:t> </a:t>
            </a:r>
            <a:r>
              <a:rPr lang="en-US" altLang="en-US" dirty="0" err="1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automatizaciju</a:t>
            </a:r>
            <a:r>
              <a:rPr lang="en-US" altLang="en-US" dirty="0"/>
              <a:t> </a:t>
            </a:r>
            <a:r>
              <a:rPr lang="en-US" altLang="en-US" dirty="0" err="1"/>
              <a:t>transporta</a:t>
            </a:r>
            <a:r>
              <a:rPr lang="en-US" altLang="en-US" dirty="0"/>
              <a:t>, </a:t>
            </a:r>
          </a:p>
          <a:p>
            <a:pPr lvl="1">
              <a:buSzPct val="95000"/>
            </a:pPr>
            <a:r>
              <a:rPr lang="en-US" altLang="en-US" dirty="0" err="1"/>
              <a:t>racionalnije</a:t>
            </a:r>
            <a:r>
              <a:rPr lang="en-US" altLang="en-US" dirty="0"/>
              <a:t> je </a:t>
            </a:r>
            <a:r>
              <a:rPr lang="en-US" altLang="en-US" dirty="0" err="1"/>
              <a:t>korišćenje</a:t>
            </a:r>
            <a:r>
              <a:rPr lang="en-US" altLang="en-US" dirty="0"/>
              <a:t> </a:t>
            </a:r>
            <a:r>
              <a:rPr lang="en-US" altLang="en-US" dirty="0" err="1"/>
              <a:t>osoblja</a:t>
            </a:r>
            <a:r>
              <a:rPr lang="en-US" altLang="en-US" dirty="0"/>
              <a:t>, </a:t>
            </a:r>
          </a:p>
          <a:p>
            <a:pPr lvl="1">
              <a:buSzPct val="95000"/>
            </a:pPr>
            <a:r>
              <a:rPr lang="en-US" altLang="en-US" dirty="0" err="1"/>
              <a:t>manje</a:t>
            </a:r>
            <a:r>
              <a:rPr lang="en-US" altLang="en-US" dirty="0"/>
              <a:t> </a:t>
            </a:r>
            <a:r>
              <a:rPr lang="en-US" altLang="en-US" dirty="0" err="1"/>
              <a:t>su</a:t>
            </a:r>
            <a:r>
              <a:rPr lang="en-US" altLang="en-US" dirty="0"/>
              <a:t> </a:t>
            </a:r>
            <a:r>
              <a:rPr lang="en-US" altLang="en-US" dirty="0" err="1"/>
              <a:t>rezervne</a:t>
            </a:r>
            <a:r>
              <a:rPr lang="en-US" altLang="en-US" dirty="0"/>
              <a:t> </a:t>
            </a:r>
            <a:r>
              <a:rPr lang="en-US" altLang="en-US" dirty="0" err="1"/>
              <a:t>zalihe</a:t>
            </a:r>
            <a:r>
              <a:rPr lang="en-US" altLang="en-US" dirty="0"/>
              <a:t> </a:t>
            </a:r>
            <a:r>
              <a:rPr lang="en-US" altLang="en-US" dirty="0" err="1"/>
              <a:t>materijala</a:t>
            </a:r>
            <a:r>
              <a:rPr lang="en-US" altLang="en-US" dirty="0"/>
              <a:t>, </a:t>
            </a:r>
          </a:p>
          <a:p>
            <a:pPr lvl="1">
              <a:buSzPct val="95000"/>
            </a:pPr>
            <a:r>
              <a:rPr lang="en-US" altLang="en-US" dirty="0" err="1"/>
              <a:t>veći</a:t>
            </a:r>
            <a:r>
              <a:rPr lang="en-US" altLang="en-US" dirty="0"/>
              <a:t> </a:t>
            </a:r>
            <a:r>
              <a:rPr lang="en-US" altLang="en-US" dirty="0" err="1"/>
              <a:t>stepen</a:t>
            </a:r>
            <a:r>
              <a:rPr lang="en-US" altLang="en-US" dirty="0"/>
              <a:t> </a:t>
            </a:r>
            <a:r>
              <a:rPr lang="en-US" altLang="en-US" dirty="0" err="1"/>
              <a:t>iskorišćenja</a:t>
            </a:r>
            <a:r>
              <a:rPr lang="en-US" altLang="en-US" dirty="0"/>
              <a:t> </a:t>
            </a:r>
            <a:r>
              <a:rPr lang="en-US" altLang="en-US" dirty="0" err="1"/>
              <a:t>raspoloživog</a:t>
            </a:r>
            <a:r>
              <a:rPr lang="en-US" altLang="en-US" dirty="0"/>
              <a:t> </a:t>
            </a:r>
            <a:r>
              <a:rPr lang="en-US" altLang="en-US" dirty="0" err="1"/>
              <a:t>prostora</a:t>
            </a:r>
            <a:r>
              <a:rPr lang="en-US" altLang="en-US" dirty="0"/>
              <a:t> </a:t>
            </a:r>
            <a:r>
              <a:rPr lang="en-US" altLang="en-US" dirty="0" err="1"/>
              <a:t>itd</a:t>
            </a:r>
            <a:r>
              <a:rPr lang="en-US" alt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510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–PODSISTEM SKLADIŠTA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b="1" dirty="0"/>
              <a:t>DISTRIBUTIVNA SKLADIŠTA – </a:t>
            </a:r>
            <a:r>
              <a:rPr lang="en-US" altLang="en-US" b="1" dirty="0" err="1"/>
              <a:t>decentralizovana</a:t>
            </a:r>
            <a:r>
              <a:rPr lang="sr-Latn-RS" altLang="en-US" b="1" dirty="0"/>
              <a:t>:</a:t>
            </a:r>
          </a:p>
          <a:p>
            <a:pPr lvl="1">
              <a:lnSpc>
                <a:spcPct val="80000"/>
              </a:lnSpc>
              <a:buSzPct val="100000"/>
            </a:pPr>
            <a:r>
              <a:rPr lang="en-US" altLang="en-US" dirty="0" err="1"/>
              <a:t>Za</a:t>
            </a:r>
            <a:r>
              <a:rPr lang="en-US" altLang="en-US" dirty="0"/>
              <a:t> </a:t>
            </a:r>
            <a:r>
              <a:rPr lang="en-US" altLang="en-US" dirty="0" err="1"/>
              <a:t>skladištenje</a:t>
            </a:r>
            <a:r>
              <a:rPr lang="en-US" altLang="en-US" dirty="0"/>
              <a:t> </a:t>
            </a:r>
            <a:r>
              <a:rPr lang="en-US" altLang="en-US" dirty="0" err="1"/>
              <a:t>velikih</a:t>
            </a:r>
            <a:r>
              <a:rPr lang="en-US" altLang="en-US" dirty="0"/>
              <a:t> </a:t>
            </a:r>
            <a:r>
              <a:rPr lang="en-US" altLang="en-US" dirty="0" err="1"/>
              <a:t>količina</a:t>
            </a:r>
            <a:r>
              <a:rPr lang="en-US" altLang="en-US" dirty="0"/>
              <a:t> </a:t>
            </a:r>
            <a:r>
              <a:rPr lang="en-US" altLang="en-US" dirty="0" err="1"/>
              <a:t>materijala</a:t>
            </a:r>
            <a:r>
              <a:rPr lang="en-US" altLang="en-US" dirty="0"/>
              <a:t> </a:t>
            </a:r>
            <a:r>
              <a:rPr lang="en-US" altLang="en-US" dirty="0" err="1"/>
              <a:t>sa</a:t>
            </a:r>
            <a:r>
              <a:rPr lang="en-US" altLang="en-US" dirty="0"/>
              <a:t> </a:t>
            </a:r>
            <a:r>
              <a:rPr lang="en-US" altLang="en-US" dirty="0" err="1"/>
              <a:t>brzim</a:t>
            </a:r>
            <a:r>
              <a:rPr lang="en-US" altLang="en-US" dirty="0"/>
              <a:t> </a:t>
            </a:r>
            <a:r>
              <a:rPr lang="en-US" altLang="en-US" dirty="0" err="1"/>
              <a:t>prometom</a:t>
            </a:r>
            <a:r>
              <a:rPr lang="en-US" altLang="en-US" dirty="0"/>
              <a:t> </a:t>
            </a:r>
            <a:r>
              <a:rPr lang="en-US" altLang="en-US" dirty="0" err="1"/>
              <a:t>koriste</a:t>
            </a:r>
            <a:r>
              <a:rPr lang="en-US" altLang="en-US" dirty="0"/>
              <a:t> se </a:t>
            </a:r>
            <a:r>
              <a:rPr lang="en-US" altLang="en-US" dirty="0" err="1"/>
              <a:t>distributivna</a:t>
            </a:r>
            <a:r>
              <a:rPr lang="en-US" altLang="en-US" dirty="0"/>
              <a:t> </a:t>
            </a:r>
            <a:r>
              <a:rPr lang="en-US" altLang="en-US" dirty="0" err="1"/>
              <a:t>skladišta</a:t>
            </a:r>
            <a:r>
              <a:rPr lang="en-US" altLang="en-US" dirty="0"/>
              <a:t>. </a:t>
            </a:r>
          </a:p>
          <a:p>
            <a:pPr lvl="1">
              <a:lnSpc>
                <a:spcPct val="80000"/>
              </a:lnSpc>
              <a:buSzPct val="100000"/>
            </a:pPr>
            <a:r>
              <a:rPr lang="en-US" altLang="en-US" dirty="0"/>
              <a:t>Ova </a:t>
            </a:r>
            <a:r>
              <a:rPr lang="en-US" altLang="en-US" dirty="0" err="1"/>
              <a:t>skladišta</a:t>
            </a:r>
            <a:r>
              <a:rPr lang="en-US" altLang="en-US" dirty="0"/>
              <a:t> </a:t>
            </a:r>
            <a:r>
              <a:rPr lang="en-US" altLang="en-US" dirty="0" err="1"/>
              <a:t>su</a:t>
            </a:r>
            <a:r>
              <a:rPr lang="en-US" altLang="en-US" dirty="0"/>
              <a:t> </a:t>
            </a:r>
            <a:r>
              <a:rPr lang="en-US" altLang="en-US" dirty="0" err="1"/>
              <a:t>najčešće</a:t>
            </a:r>
            <a:r>
              <a:rPr lang="en-US" altLang="en-US" dirty="0"/>
              <a:t> </a:t>
            </a:r>
            <a:r>
              <a:rPr lang="en-US" altLang="en-US" dirty="0" err="1"/>
              <a:t>vlasništvo</a:t>
            </a:r>
            <a:r>
              <a:rPr lang="en-US" altLang="en-US" dirty="0"/>
              <a:t> </a:t>
            </a:r>
            <a:r>
              <a:rPr lang="en-US" altLang="en-US" dirty="0" err="1"/>
              <a:t>glavnog</a:t>
            </a:r>
            <a:r>
              <a:rPr lang="en-US" altLang="en-US" dirty="0"/>
              <a:t> </a:t>
            </a:r>
            <a:r>
              <a:rPr lang="en-US" altLang="en-US" dirty="0" err="1"/>
              <a:t>proizvođača</a:t>
            </a:r>
            <a:r>
              <a:rPr lang="en-US" altLang="en-US" dirty="0"/>
              <a:t> </a:t>
            </a:r>
            <a:r>
              <a:rPr lang="en-US" altLang="en-US" dirty="0" err="1"/>
              <a:t>materijala</a:t>
            </a:r>
            <a:r>
              <a:rPr lang="en-US" altLang="en-US" dirty="0"/>
              <a:t> </a:t>
            </a:r>
            <a:r>
              <a:rPr lang="en-US" altLang="en-US" dirty="0" err="1"/>
              <a:t>ali</a:t>
            </a:r>
            <a:r>
              <a:rPr lang="en-US" altLang="en-US" dirty="0"/>
              <a:t> </a:t>
            </a:r>
            <a:r>
              <a:rPr lang="en-US" altLang="en-US" dirty="0" err="1"/>
              <a:t>su</a:t>
            </a:r>
            <a:r>
              <a:rPr lang="en-US" altLang="en-US" dirty="0"/>
              <a:t> </a:t>
            </a:r>
            <a:r>
              <a:rPr lang="en-US" altLang="en-US" dirty="0" err="1"/>
              <a:t>prostorno</a:t>
            </a:r>
            <a:r>
              <a:rPr lang="en-US" altLang="en-US" dirty="0"/>
              <a:t> </a:t>
            </a:r>
            <a:r>
              <a:rPr lang="en-US" altLang="en-US" dirty="0" err="1"/>
              <a:t>potpuno</a:t>
            </a:r>
            <a:r>
              <a:rPr lang="en-US" altLang="en-US" dirty="0"/>
              <a:t> </a:t>
            </a:r>
            <a:r>
              <a:rPr lang="en-US" altLang="en-US" dirty="0" err="1"/>
              <a:t>odvojena</a:t>
            </a:r>
            <a:r>
              <a:rPr lang="en-US" altLang="en-US" dirty="0"/>
              <a:t> </a:t>
            </a:r>
            <a:r>
              <a:rPr lang="en-US" altLang="en-US" dirty="0" err="1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samostalna</a:t>
            </a:r>
            <a:r>
              <a:rPr lang="en-US" altLang="en-US" dirty="0"/>
              <a:t>. </a:t>
            </a:r>
          </a:p>
          <a:p>
            <a:pPr lvl="1">
              <a:lnSpc>
                <a:spcPct val="80000"/>
              </a:lnSpc>
              <a:buSzPct val="100000"/>
            </a:pPr>
            <a:r>
              <a:rPr lang="en-US" altLang="en-US" dirty="0" err="1"/>
              <a:t>Obzirom</a:t>
            </a:r>
            <a:r>
              <a:rPr lang="en-US" altLang="en-US" dirty="0"/>
              <a:t> da je </a:t>
            </a:r>
            <a:r>
              <a:rPr lang="en-US" altLang="en-US" dirty="0" err="1"/>
              <a:t>materijal</a:t>
            </a:r>
            <a:r>
              <a:rPr lang="en-US" altLang="en-US" dirty="0"/>
              <a:t> u </a:t>
            </a:r>
            <a:r>
              <a:rPr lang="en-US" altLang="en-US" dirty="0" err="1"/>
              <a:t>takvim</a:t>
            </a:r>
            <a:r>
              <a:rPr lang="en-US" altLang="en-US" dirty="0"/>
              <a:t> </a:t>
            </a:r>
            <a:r>
              <a:rPr lang="en-US" altLang="en-US" dirty="0" err="1"/>
              <a:t>skladištima</a:t>
            </a:r>
            <a:r>
              <a:rPr lang="en-US" altLang="en-US" dirty="0"/>
              <a:t> </a:t>
            </a:r>
            <a:r>
              <a:rPr lang="en-US" altLang="en-US" dirty="0" err="1"/>
              <a:t>gotovo</a:t>
            </a:r>
            <a:r>
              <a:rPr lang="en-US" altLang="en-US" dirty="0"/>
              <a:t> </a:t>
            </a:r>
            <a:r>
              <a:rPr lang="en-US" altLang="en-US" dirty="0" err="1"/>
              <a:t>isključivo</a:t>
            </a:r>
            <a:r>
              <a:rPr lang="en-US" altLang="en-US" dirty="0"/>
              <a:t> </a:t>
            </a:r>
            <a:r>
              <a:rPr lang="en-US" altLang="en-US" dirty="0" err="1"/>
              <a:t>namenjen</a:t>
            </a:r>
            <a:r>
              <a:rPr lang="en-US" altLang="en-US" dirty="0"/>
              <a:t> </a:t>
            </a:r>
            <a:r>
              <a:rPr lang="en-US" altLang="en-US" dirty="0" err="1"/>
              <a:t>snabdevanju</a:t>
            </a:r>
            <a:r>
              <a:rPr lang="en-US" altLang="en-US" dirty="0"/>
              <a:t> </a:t>
            </a:r>
            <a:r>
              <a:rPr lang="en-US" altLang="en-US" dirty="0" err="1"/>
              <a:t>trgovačke</a:t>
            </a:r>
            <a:r>
              <a:rPr lang="en-US" altLang="en-US" dirty="0"/>
              <a:t> </a:t>
            </a:r>
            <a:r>
              <a:rPr lang="en-US" altLang="en-US" dirty="0" err="1"/>
              <a:t>mreže</a:t>
            </a:r>
            <a:r>
              <a:rPr lang="en-US" altLang="en-US" dirty="0"/>
              <a:t>, </a:t>
            </a:r>
            <a:r>
              <a:rPr lang="en-US" altLang="en-US" dirty="0" err="1"/>
              <a:t>ona</a:t>
            </a:r>
            <a:r>
              <a:rPr lang="en-US" altLang="en-US" dirty="0"/>
              <a:t> se </a:t>
            </a:r>
            <a:r>
              <a:rPr lang="en-US" altLang="en-US" dirty="0" err="1"/>
              <a:t>lociraju</a:t>
            </a:r>
            <a:r>
              <a:rPr lang="en-US" altLang="en-US" dirty="0"/>
              <a:t> u </a:t>
            </a:r>
            <a:r>
              <a:rPr lang="en-US" altLang="en-US" dirty="0" err="1"/>
              <a:t>krajevima</a:t>
            </a:r>
            <a:r>
              <a:rPr lang="en-US" altLang="en-US" dirty="0"/>
              <a:t> </a:t>
            </a:r>
            <a:r>
              <a:rPr lang="en-US" altLang="en-US" dirty="0" err="1"/>
              <a:t>koji</a:t>
            </a:r>
            <a:r>
              <a:rPr lang="en-US" altLang="en-US" dirty="0"/>
              <a:t> </a:t>
            </a:r>
            <a:r>
              <a:rPr lang="en-US" altLang="en-US" dirty="0" err="1"/>
              <a:t>su</a:t>
            </a:r>
            <a:r>
              <a:rPr lang="en-US" altLang="en-US" dirty="0"/>
              <a:t> </a:t>
            </a:r>
            <a:r>
              <a:rPr lang="en-US" altLang="en-US" dirty="0" err="1"/>
              <a:t>za</a:t>
            </a:r>
            <a:r>
              <a:rPr lang="en-US" altLang="en-US" dirty="0"/>
              <a:t> </a:t>
            </a:r>
            <a:r>
              <a:rPr lang="en-US" altLang="en-US" dirty="0" err="1"/>
              <a:t>tu</a:t>
            </a:r>
            <a:r>
              <a:rPr lang="en-US" altLang="en-US" dirty="0"/>
              <a:t> </a:t>
            </a:r>
            <a:r>
              <a:rPr lang="en-US" altLang="en-US" dirty="0" err="1"/>
              <a:t>svrhu</a:t>
            </a:r>
            <a:r>
              <a:rPr lang="en-US" altLang="en-US" dirty="0"/>
              <a:t> </a:t>
            </a:r>
            <a:r>
              <a:rPr lang="en-US" altLang="en-US" dirty="0" err="1"/>
              <a:t>najpovoljniji</a:t>
            </a:r>
            <a:r>
              <a:rPr lang="en-US" altLang="en-US" dirty="0"/>
              <a:t>. </a:t>
            </a:r>
          </a:p>
          <a:p>
            <a:pPr lvl="1">
              <a:lnSpc>
                <a:spcPct val="80000"/>
              </a:lnSpc>
              <a:buSzPct val="100000"/>
            </a:pPr>
            <a:r>
              <a:rPr lang="en-US" altLang="en-US" dirty="0" err="1"/>
              <a:t>Pojava</a:t>
            </a:r>
            <a:r>
              <a:rPr lang="en-US" altLang="en-US" dirty="0"/>
              <a:t> </a:t>
            </a:r>
            <a:r>
              <a:rPr lang="en-US" altLang="en-US" dirty="0" err="1"/>
              <a:t>distributivnih</a:t>
            </a:r>
            <a:r>
              <a:rPr lang="en-US" altLang="en-US" dirty="0"/>
              <a:t> </a:t>
            </a:r>
            <a:r>
              <a:rPr lang="en-US" altLang="en-US" dirty="0" err="1"/>
              <a:t>skladišta</a:t>
            </a:r>
            <a:r>
              <a:rPr lang="en-US" altLang="en-US" dirty="0"/>
              <a:t> se </a:t>
            </a:r>
            <a:r>
              <a:rPr lang="en-US" altLang="en-US" dirty="0" err="1"/>
              <a:t>povezuje</a:t>
            </a:r>
            <a:r>
              <a:rPr lang="en-US" altLang="en-US" dirty="0"/>
              <a:t> </a:t>
            </a:r>
            <a:r>
              <a:rPr lang="en-US" altLang="en-US" dirty="0" err="1"/>
              <a:t>sa</a:t>
            </a:r>
            <a:r>
              <a:rPr lang="en-US" altLang="en-US" dirty="0"/>
              <a:t> </a:t>
            </a:r>
            <a:r>
              <a:rPr lang="en-US" altLang="en-US" dirty="0" err="1"/>
              <a:t>razvojem</a:t>
            </a:r>
            <a:r>
              <a:rPr lang="en-US" altLang="en-US" dirty="0"/>
              <a:t> </a:t>
            </a:r>
            <a:r>
              <a:rPr lang="en-US" altLang="en-US" dirty="0" err="1"/>
              <a:t>automobilske</a:t>
            </a:r>
            <a:r>
              <a:rPr lang="en-US" altLang="en-US" dirty="0"/>
              <a:t> </a:t>
            </a:r>
            <a:r>
              <a:rPr lang="en-US" altLang="en-US" dirty="0" err="1"/>
              <a:t>industrije</a:t>
            </a:r>
            <a:r>
              <a:rPr lang="en-US" altLang="en-US" dirty="0"/>
              <a:t> </a:t>
            </a:r>
            <a:r>
              <a:rPr lang="en-US" altLang="en-US" dirty="0" err="1"/>
              <a:t>i</a:t>
            </a:r>
            <a:r>
              <a:rPr lang="en-US" altLang="en-US" dirty="0"/>
              <a:t> to pre </a:t>
            </a:r>
            <a:r>
              <a:rPr lang="en-US" altLang="en-US" dirty="0" err="1"/>
              <a:t>svega</a:t>
            </a:r>
            <a:r>
              <a:rPr lang="en-US" altLang="en-US" dirty="0"/>
              <a:t> </a:t>
            </a:r>
            <a:r>
              <a:rPr lang="en-US" altLang="en-US" dirty="0" err="1"/>
              <a:t>za</a:t>
            </a:r>
            <a:r>
              <a:rPr lang="en-US" altLang="en-US" dirty="0"/>
              <a:t> </a:t>
            </a:r>
            <a:r>
              <a:rPr lang="en-US" altLang="en-US" dirty="0" err="1"/>
              <a:t>snabdevanje</a:t>
            </a:r>
            <a:r>
              <a:rPr lang="en-US" altLang="en-US" dirty="0"/>
              <a:t> </a:t>
            </a:r>
            <a:r>
              <a:rPr lang="en-US" altLang="en-US" dirty="0" err="1"/>
              <a:t>trgovačke</a:t>
            </a:r>
            <a:r>
              <a:rPr lang="en-US" altLang="en-US" dirty="0"/>
              <a:t> </a:t>
            </a:r>
            <a:r>
              <a:rPr lang="en-US" altLang="en-US" dirty="0" err="1"/>
              <a:t>mreže</a:t>
            </a:r>
            <a:r>
              <a:rPr lang="en-US" altLang="en-US" dirty="0"/>
              <a:t> </a:t>
            </a:r>
            <a:r>
              <a:rPr lang="en-US" altLang="en-US" dirty="0" err="1"/>
              <a:t>raznim</a:t>
            </a:r>
            <a:r>
              <a:rPr lang="en-US" altLang="en-US" dirty="0"/>
              <a:t> </a:t>
            </a:r>
            <a:r>
              <a:rPr lang="en-US" altLang="en-US" dirty="0" err="1"/>
              <a:t>rezervnim</a:t>
            </a:r>
            <a:r>
              <a:rPr lang="en-US" altLang="en-US" dirty="0"/>
              <a:t> </a:t>
            </a:r>
            <a:r>
              <a:rPr lang="en-US" altLang="en-US" dirty="0" err="1"/>
              <a:t>delovima</a:t>
            </a:r>
            <a:r>
              <a:rPr lang="en-US" altLang="en-US" dirty="0"/>
              <a:t>. </a:t>
            </a:r>
          </a:p>
          <a:p>
            <a:pPr lvl="1">
              <a:lnSpc>
                <a:spcPct val="80000"/>
              </a:lnSpc>
              <a:buSzPct val="100000"/>
            </a:pPr>
            <a:r>
              <a:rPr lang="en-US" altLang="en-US" dirty="0" err="1"/>
              <a:t>Kasnije</a:t>
            </a:r>
            <a:r>
              <a:rPr lang="en-US" altLang="en-US" dirty="0"/>
              <a:t> se </a:t>
            </a:r>
            <a:r>
              <a:rPr lang="en-US" altLang="en-US" dirty="0" err="1"/>
              <a:t>pojavljuju</a:t>
            </a:r>
            <a:r>
              <a:rPr lang="en-US" altLang="en-US" dirty="0"/>
              <a:t> </a:t>
            </a:r>
            <a:r>
              <a:rPr lang="en-US" altLang="en-US" dirty="0" err="1"/>
              <a:t>distributivna</a:t>
            </a:r>
            <a:r>
              <a:rPr lang="en-US" altLang="en-US" dirty="0"/>
              <a:t> </a:t>
            </a:r>
            <a:r>
              <a:rPr lang="en-US" altLang="en-US" dirty="0" err="1"/>
              <a:t>skladišta</a:t>
            </a:r>
            <a:r>
              <a:rPr lang="en-US" altLang="en-US" dirty="0"/>
              <a:t> </a:t>
            </a:r>
            <a:r>
              <a:rPr lang="en-US" altLang="en-US" dirty="0" err="1"/>
              <a:t>proizvođača</a:t>
            </a:r>
            <a:r>
              <a:rPr lang="en-US" altLang="en-US" dirty="0"/>
              <a:t> </a:t>
            </a:r>
            <a:r>
              <a:rPr lang="en-US" altLang="en-US" dirty="0" err="1"/>
              <a:t>prehrambenih</a:t>
            </a:r>
            <a:r>
              <a:rPr lang="en-US" altLang="en-US" dirty="0"/>
              <a:t> </a:t>
            </a:r>
            <a:r>
              <a:rPr lang="en-US" altLang="en-US" dirty="0" err="1"/>
              <a:t>proizvoda</a:t>
            </a:r>
            <a:r>
              <a:rPr lang="en-US" altLang="en-US" dirty="0"/>
              <a:t>, </a:t>
            </a:r>
            <a:r>
              <a:rPr lang="en-US" altLang="en-US" dirty="0" err="1"/>
              <a:t>konfekcije</a:t>
            </a:r>
            <a:r>
              <a:rPr lang="en-US" altLang="en-US" dirty="0"/>
              <a:t>, </a:t>
            </a:r>
            <a:r>
              <a:rPr lang="en-US" altLang="en-US" dirty="0" err="1"/>
              <a:t>kozmetike</a:t>
            </a:r>
            <a:r>
              <a:rPr lang="en-US" altLang="en-US" dirty="0"/>
              <a:t>, </a:t>
            </a:r>
            <a:r>
              <a:rPr lang="en-US" altLang="en-US" dirty="0" err="1"/>
              <a:t>obuće</a:t>
            </a:r>
            <a:r>
              <a:rPr lang="en-US" altLang="en-US" dirty="0"/>
              <a:t> </a:t>
            </a:r>
            <a:r>
              <a:rPr lang="en-US" altLang="en-US" dirty="0" err="1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slično</a:t>
            </a:r>
            <a:r>
              <a:rPr lang="en-US" alt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310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–PODSISTEM SKLADIŠTA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659894" cy="4351338"/>
          </a:xfrm>
        </p:spPr>
        <p:txBody>
          <a:bodyPr>
            <a:normAutofit/>
          </a:bodyPr>
          <a:lstStyle/>
          <a:p>
            <a:r>
              <a:rPr lang="en-US" altLang="en-US" b="1" dirty="0" err="1"/>
              <a:t>Distributivni</a:t>
            </a:r>
            <a:r>
              <a:rPr lang="en-US" altLang="en-US" b="1" dirty="0"/>
              <a:t> </a:t>
            </a:r>
            <a:r>
              <a:rPr lang="en-US" altLang="en-US" b="1" dirty="0" err="1"/>
              <a:t>centri</a:t>
            </a:r>
            <a:r>
              <a:rPr lang="sr-Latn-RS" altLang="en-US" b="1" dirty="0"/>
              <a:t>:</a:t>
            </a:r>
          </a:p>
          <a:p>
            <a:pPr lvl="1">
              <a:lnSpc>
                <a:spcPct val="80000"/>
              </a:lnSpc>
              <a:buSzPct val="110000"/>
            </a:pPr>
            <a:r>
              <a:rPr lang="en-US" altLang="en-US" dirty="0" err="1"/>
              <a:t>svrha</a:t>
            </a:r>
            <a:r>
              <a:rPr lang="en-US" altLang="en-US" dirty="0"/>
              <a:t> </a:t>
            </a:r>
            <a:r>
              <a:rPr lang="en-US" altLang="en-US" dirty="0" err="1"/>
              <a:t>skladišta</a:t>
            </a:r>
            <a:r>
              <a:rPr lang="en-US" altLang="en-US" dirty="0"/>
              <a:t> je da se </a:t>
            </a:r>
            <a:r>
              <a:rPr lang="en-US" altLang="en-US" dirty="0" err="1"/>
              <a:t>smaste</a:t>
            </a:r>
            <a:r>
              <a:rPr lang="en-US" altLang="en-US" dirty="0"/>
              <a:t> </a:t>
            </a:r>
            <a:r>
              <a:rPr lang="en-US" altLang="en-US" dirty="0" err="1"/>
              <a:t>proizvodi</a:t>
            </a:r>
            <a:r>
              <a:rPr lang="en-US" altLang="en-US" dirty="0"/>
              <a:t> </a:t>
            </a:r>
            <a:r>
              <a:rPr lang="en-US" altLang="en-US" dirty="0" err="1"/>
              <a:t>dok</a:t>
            </a:r>
            <a:r>
              <a:rPr lang="en-US" altLang="en-US" dirty="0"/>
              <a:t> se ne </a:t>
            </a:r>
            <a:r>
              <a:rPr lang="en-US" altLang="en-US" dirty="0" err="1"/>
              <a:t>pojavi</a:t>
            </a:r>
            <a:r>
              <a:rPr lang="en-US" altLang="en-US" dirty="0"/>
              <a:t> </a:t>
            </a:r>
            <a:r>
              <a:rPr lang="en-US" altLang="en-US" dirty="0" err="1"/>
              <a:t>potražnja</a:t>
            </a:r>
            <a:r>
              <a:rPr lang="en-US" altLang="en-US" dirty="0"/>
              <a:t> </a:t>
            </a:r>
            <a:r>
              <a:rPr lang="en-US" altLang="en-US" dirty="0" err="1"/>
              <a:t>kupaca</a:t>
            </a:r>
            <a:r>
              <a:rPr lang="en-US" altLang="en-US" dirty="0"/>
              <a:t> </a:t>
            </a:r>
            <a:r>
              <a:rPr lang="en-US" altLang="en-US" dirty="0" err="1"/>
              <a:t>za</a:t>
            </a:r>
            <a:r>
              <a:rPr lang="en-US" altLang="en-US" dirty="0"/>
              <a:t> </a:t>
            </a:r>
            <a:r>
              <a:rPr lang="en-US" altLang="en-US" dirty="0" err="1"/>
              <a:t>njima</a:t>
            </a:r>
            <a:r>
              <a:rPr lang="en-US" altLang="en-US" dirty="0"/>
              <a:t>. </a:t>
            </a:r>
          </a:p>
          <a:p>
            <a:pPr lvl="1">
              <a:lnSpc>
                <a:spcPct val="80000"/>
              </a:lnSpc>
              <a:buSzPct val="110000"/>
            </a:pPr>
            <a:r>
              <a:rPr lang="en-US" altLang="en-US" dirty="0"/>
              <a:t>S </a:t>
            </a:r>
            <a:r>
              <a:rPr lang="en-US" altLang="en-US" dirty="0" err="1"/>
              <a:t>druge</a:t>
            </a:r>
            <a:r>
              <a:rPr lang="en-US" altLang="en-US" dirty="0"/>
              <a:t> </a:t>
            </a:r>
            <a:r>
              <a:rPr lang="en-US" altLang="en-US" dirty="0" err="1"/>
              <a:t>strane</a:t>
            </a:r>
            <a:r>
              <a:rPr lang="en-US" altLang="en-US" dirty="0"/>
              <a:t>, </a:t>
            </a:r>
            <a:r>
              <a:rPr lang="en-US" altLang="en-US" dirty="0" err="1"/>
              <a:t>svrha</a:t>
            </a:r>
            <a:r>
              <a:rPr lang="en-US" altLang="en-US" dirty="0"/>
              <a:t> </a:t>
            </a:r>
            <a:r>
              <a:rPr lang="en-US" altLang="en-US" dirty="0" err="1"/>
              <a:t>distributivnog</a:t>
            </a:r>
            <a:r>
              <a:rPr lang="en-US" altLang="en-US" dirty="0"/>
              <a:t> </a:t>
            </a:r>
            <a:r>
              <a:rPr lang="en-US" altLang="en-US" dirty="0" err="1"/>
              <a:t>centra</a:t>
            </a:r>
            <a:r>
              <a:rPr lang="en-US" altLang="en-US" dirty="0"/>
              <a:t> je </a:t>
            </a:r>
            <a:r>
              <a:rPr lang="en-US" altLang="en-US" dirty="0" err="1"/>
              <a:t>protok</a:t>
            </a:r>
            <a:r>
              <a:rPr lang="en-US" altLang="en-US" dirty="0"/>
              <a:t> </a:t>
            </a:r>
            <a:r>
              <a:rPr lang="en-US" altLang="en-US" dirty="0" err="1"/>
              <a:t>proizvoda</a:t>
            </a:r>
            <a:r>
              <a:rPr lang="en-US" altLang="en-US" dirty="0"/>
              <a:t>, ne </a:t>
            </a:r>
            <a:r>
              <a:rPr lang="en-US" altLang="en-US" dirty="0" err="1"/>
              <a:t>skladištenje</a:t>
            </a:r>
            <a:r>
              <a:rPr lang="en-US" altLang="en-US" dirty="0"/>
              <a:t> ("facility from which wholesale and retail orders are filled</a:t>
            </a:r>
            <a:r>
              <a:rPr lang="en-US" altLang="en-US" sz="2000" dirty="0"/>
              <a:t> “)</a:t>
            </a:r>
            <a:endParaRPr lang="en-US" altLang="en-US" dirty="0"/>
          </a:p>
          <a:p>
            <a:pPr lvl="1">
              <a:lnSpc>
                <a:spcPct val="80000"/>
              </a:lnSpc>
              <a:buSzPct val="110000"/>
            </a:pPr>
            <a:r>
              <a:rPr lang="en-US" altLang="en-US" dirty="0" err="1"/>
              <a:t>Distributivni</a:t>
            </a:r>
            <a:r>
              <a:rPr lang="en-US" altLang="en-US" dirty="0"/>
              <a:t> </a:t>
            </a:r>
            <a:r>
              <a:rPr lang="en-US" altLang="en-US" dirty="0" err="1"/>
              <a:t>centar</a:t>
            </a:r>
            <a:r>
              <a:rPr lang="en-US" altLang="en-US" dirty="0"/>
              <a:t> </a:t>
            </a:r>
            <a:r>
              <a:rPr lang="en-US" altLang="en-US" dirty="0" err="1"/>
              <a:t>može</a:t>
            </a:r>
            <a:r>
              <a:rPr lang="en-US" altLang="en-US" dirty="0"/>
              <a:t> </a:t>
            </a:r>
            <a:r>
              <a:rPr lang="en-US" altLang="en-US" dirty="0" err="1"/>
              <a:t>ali</a:t>
            </a:r>
            <a:r>
              <a:rPr lang="en-US" altLang="en-US" dirty="0"/>
              <a:t> ne mora </a:t>
            </a:r>
            <a:r>
              <a:rPr lang="en-US" altLang="en-US" dirty="0" err="1"/>
              <a:t>imati</a:t>
            </a:r>
            <a:r>
              <a:rPr lang="en-US" altLang="en-US" dirty="0"/>
              <a:t> </a:t>
            </a:r>
            <a:r>
              <a:rPr lang="en-US" altLang="en-US" dirty="0" err="1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skladišni</a:t>
            </a:r>
            <a:r>
              <a:rPr lang="en-US" altLang="en-US" dirty="0"/>
              <a:t> </a:t>
            </a:r>
            <a:r>
              <a:rPr lang="en-US" altLang="en-US" dirty="0" err="1"/>
              <a:t>prostor</a:t>
            </a:r>
            <a:endParaRPr lang="en-US" altLang="en-US" dirty="0"/>
          </a:p>
          <a:p>
            <a:pPr lvl="1">
              <a:lnSpc>
                <a:spcPct val="80000"/>
              </a:lnSpc>
              <a:buSzPct val="110000"/>
            </a:pPr>
            <a:r>
              <a:rPr lang="en-US" altLang="en-US" dirty="0" err="1"/>
              <a:t>Masovne</a:t>
            </a:r>
            <a:r>
              <a:rPr lang="en-US" altLang="en-US" dirty="0"/>
              <a:t> </a:t>
            </a:r>
            <a:r>
              <a:rPr lang="en-US" altLang="en-US" dirty="0" err="1"/>
              <a:t>isporuke</a:t>
            </a:r>
            <a:r>
              <a:rPr lang="en-US" altLang="en-US" dirty="0"/>
              <a:t> </a:t>
            </a:r>
            <a:r>
              <a:rPr lang="en-US" altLang="en-US" dirty="0" err="1"/>
              <a:t>dolaze</a:t>
            </a:r>
            <a:r>
              <a:rPr lang="en-US" altLang="en-US" dirty="0"/>
              <a:t> u </a:t>
            </a:r>
            <a:r>
              <a:rPr lang="en-US" altLang="en-US" dirty="0" err="1"/>
              <a:t>distributivni</a:t>
            </a:r>
            <a:r>
              <a:rPr lang="en-US" altLang="en-US" dirty="0"/>
              <a:t> </a:t>
            </a:r>
            <a:r>
              <a:rPr lang="en-US" altLang="en-US" dirty="0" err="1"/>
              <a:t>centar</a:t>
            </a:r>
            <a:r>
              <a:rPr lang="en-US" altLang="en-US" dirty="0"/>
              <a:t>, </a:t>
            </a:r>
            <a:r>
              <a:rPr lang="en-US" altLang="en-US" dirty="0" err="1"/>
              <a:t>razlažu</a:t>
            </a:r>
            <a:r>
              <a:rPr lang="en-US" altLang="en-US" dirty="0"/>
              <a:t> se u </a:t>
            </a:r>
            <a:r>
              <a:rPr lang="en-US" altLang="en-US" dirty="0" err="1"/>
              <a:t>manje</a:t>
            </a:r>
            <a:r>
              <a:rPr lang="en-US" altLang="en-US" dirty="0"/>
              <a:t> </a:t>
            </a:r>
            <a:r>
              <a:rPr lang="en-US" altLang="en-US" dirty="0" err="1"/>
              <a:t>isporuke</a:t>
            </a:r>
            <a:r>
              <a:rPr lang="en-US" altLang="en-US" dirty="0"/>
              <a:t> </a:t>
            </a:r>
            <a:r>
              <a:rPr lang="en-US" altLang="en-US" dirty="0" err="1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potom</a:t>
            </a:r>
            <a:r>
              <a:rPr lang="en-US" altLang="en-US" dirty="0"/>
              <a:t> </a:t>
            </a:r>
            <a:r>
              <a:rPr lang="en-US" altLang="en-US" dirty="0" err="1"/>
              <a:t>transportuju</a:t>
            </a:r>
            <a:r>
              <a:rPr lang="en-US" altLang="en-US" dirty="0"/>
              <a:t> </a:t>
            </a:r>
            <a:r>
              <a:rPr lang="en-US" altLang="en-US" dirty="0" err="1"/>
              <a:t>dalje</a:t>
            </a:r>
            <a:r>
              <a:rPr lang="en-US" altLang="en-US" dirty="0"/>
              <a:t> </a:t>
            </a:r>
            <a:r>
              <a:rPr lang="en-US" altLang="en-US" dirty="0" err="1"/>
              <a:t>kroz</a:t>
            </a:r>
            <a:r>
              <a:rPr lang="en-US" altLang="en-US" dirty="0"/>
              <a:t> </a:t>
            </a:r>
            <a:r>
              <a:rPr lang="en-US" altLang="en-US" dirty="0" err="1"/>
              <a:t>lanac</a:t>
            </a:r>
            <a:r>
              <a:rPr lang="en-US" altLang="en-US" dirty="0"/>
              <a:t> </a:t>
            </a:r>
            <a:r>
              <a:rPr lang="en-US" altLang="en-US" dirty="0" err="1"/>
              <a:t>snabdevanja</a:t>
            </a:r>
            <a:r>
              <a:rPr lang="en-US" altLang="en-US" dirty="0"/>
              <a:t>. </a:t>
            </a:r>
          </a:p>
          <a:p>
            <a:pPr lvl="1">
              <a:lnSpc>
                <a:spcPct val="80000"/>
              </a:lnSpc>
              <a:buSzPct val="110000"/>
            </a:pPr>
            <a:r>
              <a:rPr lang="en-US" altLang="en-US" dirty="0" err="1"/>
              <a:t>Takođe</a:t>
            </a:r>
            <a:r>
              <a:rPr lang="en-US" altLang="en-US" dirty="0"/>
              <a:t>, </a:t>
            </a:r>
            <a:r>
              <a:rPr lang="en-US" altLang="en-US" dirty="0" err="1"/>
              <a:t>distributivni</a:t>
            </a:r>
            <a:r>
              <a:rPr lang="en-US" altLang="en-US" dirty="0"/>
              <a:t> </a:t>
            </a:r>
            <a:r>
              <a:rPr lang="en-US" altLang="en-US" dirty="0" err="1"/>
              <a:t>centri</a:t>
            </a:r>
            <a:r>
              <a:rPr lang="en-US" altLang="en-US" dirty="0"/>
              <a:t> </a:t>
            </a:r>
            <a:r>
              <a:rPr lang="en-US" altLang="en-US" dirty="0" err="1"/>
              <a:t>obično</a:t>
            </a:r>
            <a:r>
              <a:rPr lang="en-US" altLang="en-US" dirty="0"/>
              <a:t> </a:t>
            </a:r>
            <a:r>
              <a:rPr lang="en-US" altLang="en-US" dirty="0" err="1"/>
              <a:t>pokrivaju</a:t>
            </a:r>
            <a:r>
              <a:rPr lang="en-US" altLang="en-US" dirty="0"/>
              <a:t> </a:t>
            </a:r>
            <a:r>
              <a:rPr lang="en-US" altLang="en-US" dirty="0" err="1"/>
              <a:t>veću</a:t>
            </a:r>
            <a:r>
              <a:rPr lang="en-US" altLang="en-US" dirty="0"/>
              <a:t> </a:t>
            </a:r>
            <a:r>
              <a:rPr lang="en-US" altLang="en-US" dirty="0" err="1"/>
              <a:t>teritoriju</a:t>
            </a:r>
            <a:r>
              <a:rPr lang="en-US" altLang="en-US" dirty="0"/>
              <a:t> od </a:t>
            </a:r>
            <a:r>
              <a:rPr lang="en-US" altLang="en-US" dirty="0" err="1"/>
              <a:t>skladišta</a:t>
            </a:r>
            <a:r>
              <a:rPr lang="en-US" altLang="en-US" dirty="0"/>
              <a:t>. </a:t>
            </a:r>
          </a:p>
          <a:p>
            <a:pPr lvl="1">
              <a:lnSpc>
                <a:spcPct val="80000"/>
              </a:lnSpc>
              <a:buSzPct val="110000"/>
            </a:pPr>
            <a:r>
              <a:rPr lang="en-US" altLang="en-US" dirty="0" err="1"/>
              <a:t>Distribucioni</a:t>
            </a:r>
            <a:r>
              <a:rPr lang="en-US" altLang="en-US" dirty="0"/>
              <a:t> </a:t>
            </a:r>
            <a:r>
              <a:rPr lang="en-US" altLang="en-US" dirty="0" err="1"/>
              <a:t>centri</a:t>
            </a:r>
            <a:r>
              <a:rPr lang="en-US" altLang="en-US" dirty="0"/>
              <a:t> </a:t>
            </a:r>
            <a:r>
              <a:rPr lang="en-US" altLang="en-US" dirty="0" err="1"/>
              <a:t>imaju</a:t>
            </a:r>
            <a:r>
              <a:rPr lang="en-US" altLang="en-US" dirty="0"/>
              <a:t> </a:t>
            </a:r>
            <a:r>
              <a:rPr lang="en-US" altLang="en-US" dirty="0" err="1"/>
              <a:t>glavnu</a:t>
            </a:r>
            <a:r>
              <a:rPr lang="en-US" altLang="en-US" dirty="0"/>
              <a:t> </a:t>
            </a:r>
            <a:r>
              <a:rPr lang="en-US" altLang="en-US" dirty="0" err="1"/>
              <a:t>ulogu</a:t>
            </a:r>
            <a:r>
              <a:rPr lang="en-US" altLang="en-US" dirty="0"/>
              <a:t> u </a:t>
            </a:r>
            <a:r>
              <a:rPr lang="en-US" altLang="en-US" dirty="0" err="1"/>
              <a:t>protoku</a:t>
            </a:r>
            <a:r>
              <a:rPr lang="en-US" altLang="en-US" dirty="0"/>
              <a:t> </a:t>
            </a:r>
            <a:r>
              <a:rPr lang="en-US" altLang="en-US" dirty="0" err="1"/>
              <a:t>gotovih</a:t>
            </a:r>
            <a:r>
              <a:rPr lang="en-US" altLang="en-US" dirty="0"/>
              <a:t> </a:t>
            </a:r>
            <a:r>
              <a:rPr lang="en-US" altLang="en-US" dirty="0" err="1"/>
              <a:t>proizvoda</a:t>
            </a:r>
            <a:r>
              <a:rPr lang="en-US" altLang="en-US" dirty="0"/>
              <a:t> </a:t>
            </a:r>
            <a:r>
              <a:rPr lang="en-US" altLang="en-US" dirty="0" err="1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česti</a:t>
            </a:r>
            <a:r>
              <a:rPr lang="en-US" altLang="en-US" dirty="0"/>
              <a:t> </a:t>
            </a:r>
            <a:r>
              <a:rPr lang="en-US" altLang="en-US" dirty="0" err="1"/>
              <a:t>su</a:t>
            </a:r>
            <a:r>
              <a:rPr lang="en-US" altLang="en-US" dirty="0"/>
              <a:t> u </a:t>
            </a:r>
            <a:r>
              <a:rPr lang="en-US" altLang="en-US" dirty="0" err="1"/>
              <a:t>velikim</a:t>
            </a:r>
            <a:r>
              <a:rPr lang="en-US" altLang="en-US" dirty="0"/>
              <a:t> </a:t>
            </a:r>
            <a:r>
              <a:rPr lang="en-US" altLang="en-US" dirty="0" err="1"/>
              <a:t>zemljama</a:t>
            </a:r>
            <a:r>
              <a:rPr lang="en-US" altLang="en-US" dirty="0"/>
              <a:t> </a:t>
            </a:r>
            <a:r>
              <a:rPr lang="en-US" altLang="en-US" dirty="0" err="1"/>
              <a:t>sa</a:t>
            </a:r>
            <a:r>
              <a:rPr lang="en-US" altLang="en-US" dirty="0"/>
              <a:t> </a:t>
            </a:r>
            <a:r>
              <a:rPr lang="en-US" altLang="en-US" dirty="0" err="1"/>
              <a:t>dobrom</a:t>
            </a:r>
            <a:r>
              <a:rPr lang="en-US" altLang="en-US" dirty="0"/>
              <a:t> </a:t>
            </a:r>
            <a:r>
              <a:rPr lang="en-US" altLang="en-US" dirty="0" err="1"/>
              <a:t>transportnom</a:t>
            </a:r>
            <a:r>
              <a:rPr lang="en-US" altLang="en-US" dirty="0"/>
              <a:t> </a:t>
            </a:r>
            <a:r>
              <a:rPr lang="en-US" altLang="en-US" dirty="0" err="1"/>
              <a:t>infrastrukturom</a:t>
            </a:r>
            <a:r>
              <a:rPr lang="en-US" altLang="en-US" dirty="0"/>
              <a:t> </a:t>
            </a:r>
            <a:r>
              <a:rPr lang="en-US" altLang="en-US" dirty="0" err="1"/>
              <a:t>kao</a:t>
            </a:r>
            <a:r>
              <a:rPr lang="en-US" altLang="en-US" dirty="0"/>
              <a:t> </a:t>
            </a:r>
            <a:r>
              <a:rPr lang="en-US" altLang="en-US" dirty="0" err="1"/>
              <a:t>npr</a:t>
            </a:r>
            <a:r>
              <a:rPr lang="en-US" altLang="en-US" dirty="0"/>
              <a:t>. u SAD-u</a:t>
            </a:r>
            <a:r>
              <a:rPr lang="sr-Latn-RS" altLang="en-US" dirty="0"/>
              <a:t> i Ruskoj Federaciji.</a:t>
            </a:r>
            <a:endParaRPr lang="sr-Latn-RS" alt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580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–PODSISTEM SKLADIŠTA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95000"/>
            </a:pPr>
            <a:r>
              <a:rPr lang="en-US" altLang="en-US" b="1" u="sng" dirty="0" err="1"/>
              <a:t>Privatna</a:t>
            </a:r>
            <a:r>
              <a:rPr lang="en-US" altLang="en-US" b="1" u="sng" dirty="0"/>
              <a:t> </a:t>
            </a:r>
            <a:r>
              <a:rPr lang="en-US" altLang="en-US" b="1" u="sng" dirty="0" err="1"/>
              <a:t>skladišta</a:t>
            </a:r>
            <a:endParaRPr lang="en-US" altLang="en-US" b="1" u="sng" dirty="0"/>
          </a:p>
          <a:p>
            <a:pPr lvl="1">
              <a:buSzPct val="85000"/>
            </a:pPr>
            <a:r>
              <a:rPr lang="en-US" altLang="en-US" dirty="0" err="1"/>
              <a:t>Veliki</a:t>
            </a:r>
            <a:r>
              <a:rPr lang="en-US" altLang="en-US" dirty="0"/>
              <a:t> </a:t>
            </a:r>
            <a:r>
              <a:rPr lang="en-US" altLang="en-US" dirty="0" err="1"/>
              <a:t>obim</a:t>
            </a:r>
            <a:r>
              <a:rPr lang="en-US" altLang="en-US" dirty="0"/>
              <a:t> </a:t>
            </a:r>
            <a:r>
              <a:rPr lang="en-US" altLang="en-US" dirty="0" err="1"/>
              <a:t>proizvodnje</a:t>
            </a:r>
            <a:r>
              <a:rPr lang="en-US" altLang="en-US" dirty="0"/>
              <a:t> ide u </a:t>
            </a:r>
            <a:r>
              <a:rPr lang="en-US" altLang="en-US" dirty="0" err="1"/>
              <a:t>prilog</a:t>
            </a:r>
            <a:r>
              <a:rPr lang="en-US" altLang="en-US" dirty="0"/>
              <a:t> </a:t>
            </a:r>
            <a:r>
              <a:rPr lang="en-US" altLang="en-US" dirty="0" err="1"/>
              <a:t>posedovanje</a:t>
            </a:r>
            <a:r>
              <a:rPr lang="en-US" altLang="en-US" dirty="0"/>
              <a:t> </a:t>
            </a:r>
            <a:r>
              <a:rPr lang="en-US" altLang="en-US" dirty="0" err="1"/>
              <a:t>sopstvenog</a:t>
            </a:r>
            <a:r>
              <a:rPr lang="en-US" altLang="en-US" dirty="0"/>
              <a:t> </a:t>
            </a:r>
            <a:r>
              <a:rPr lang="en-US" altLang="en-US" dirty="0" err="1"/>
              <a:t>skladišta</a:t>
            </a:r>
            <a:r>
              <a:rPr lang="en-US" altLang="en-US" dirty="0"/>
              <a:t> u </a:t>
            </a:r>
            <a:r>
              <a:rPr lang="en-US" altLang="en-US" dirty="0" err="1"/>
              <a:t>smislu</a:t>
            </a:r>
            <a:r>
              <a:rPr lang="en-US" altLang="en-US" dirty="0"/>
              <a:t> </a:t>
            </a:r>
            <a:r>
              <a:rPr lang="en-US" altLang="en-US" dirty="0" err="1"/>
              <a:t>ekonomike</a:t>
            </a:r>
            <a:r>
              <a:rPr lang="en-US" altLang="en-US" dirty="0"/>
              <a:t> </a:t>
            </a:r>
            <a:r>
              <a:rPr lang="en-US" altLang="en-US" dirty="0" err="1"/>
              <a:t>velike</a:t>
            </a:r>
            <a:r>
              <a:rPr lang="en-US" altLang="en-US" dirty="0"/>
              <a:t> </a:t>
            </a:r>
            <a:r>
              <a:rPr lang="en-US" altLang="en-US" dirty="0" err="1"/>
              <a:t>količine</a:t>
            </a:r>
            <a:r>
              <a:rPr lang="en-US" altLang="en-US" dirty="0"/>
              <a:t>. </a:t>
            </a:r>
          </a:p>
          <a:p>
            <a:pPr lvl="1">
              <a:buSzPct val="85000"/>
            </a:pPr>
            <a:r>
              <a:rPr lang="en-US" altLang="en-US" dirty="0"/>
              <a:t>Firma </a:t>
            </a:r>
            <a:r>
              <a:rPr lang="en-US" altLang="en-US" dirty="0" err="1"/>
              <a:t>može</a:t>
            </a:r>
            <a:r>
              <a:rPr lang="en-US" altLang="en-US" dirty="0"/>
              <a:t> </a:t>
            </a:r>
            <a:r>
              <a:rPr lang="en-US" altLang="en-US" dirty="0" err="1"/>
              <a:t>održavati</a:t>
            </a:r>
            <a:r>
              <a:rPr lang="en-US" altLang="en-US" dirty="0"/>
              <a:t> </a:t>
            </a:r>
            <a:r>
              <a:rPr lang="en-US" altLang="en-US" dirty="0" err="1"/>
              <a:t>niže</a:t>
            </a:r>
            <a:r>
              <a:rPr lang="en-US" altLang="en-US" dirty="0"/>
              <a:t> </a:t>
            </a:r>
            <a:r>
              <a:rPr lang="en-US" altLang="en-US" dirty="0" err="1"/>
              <a:t>cene</a:t>
            </a:r>
            <a:r>
              <a:rPr lang="en-US" altLang="en-US" dirty="0"/>
              <a:t> </a:t>
            </a:r>
            <a:r>
              <a:rPr lang="en-US" altLang="en-US" dirty="0" err="1"/>
              <a:t>isporuke</a:t>
            </a:r>
            <a:r>
              <a:rPr lang="en-US" altLang="en-US" dirty="0"/>
              <a:t> </a:t>
            </a:r>
            <a:r>
              <a:rPr lang="en-US" altLang="en-US" dirty="0" err="1"/>
              <a:t>ili</a:t>
            </a:r>
            <a:r>
              <a:rPr lang="en-US" altLang="en-US" dirty="0"/>
              <a:t> </a:t>
            </a:r>
            <a:r>
              <a:rPr lang="en-US" altLang="en-US" dirty="0" err="1"/>
              <a:t>veće</a:t>
            </a:r>
            <a:r>
              <a:rPr lang="en-US" altLang="en-US" dirty="0"/>
              <a:t> </a:t>
            </a:r>
            <a:r>
              <a:rPr lang="en-US" altLang="en-US" dirty="0" err="1"/>
              <a:t>margine</a:t>
            </a:r>
            <a:r>
              <a:rPr lang="en-US" altLang="en-US" dirty="0"/>
              <a:t> </a:t>
            </a:r>
            <a:r>
              <a:rPr lang="en-US" altLang="en-US" dirty="0" err="1"/>
              <a:t>profita</a:t>
            </a:r>
            <a:r>
              <a:rPr lang="en-US" altLang="en-US" dirty="0"/>
              <a:t> </a:t>
            </a:r>
            <a:r>
              <a:rPr lang="en-US" altLang="en-US" dirty="0" err="1"/>
              <a:t>zasnovano</a:t>
            </a:r>
            <a:r>
              <a:rPr lang="en-US" altLang="en-US" dirty="0"/>
              <a:t> </a:t>
            </a:r>
            <a:r>
              <a:rPr lang="en-US" altLang="en-US" dirty="0" err="1"/>
              <a:t>na</a:t>
            </a:r>
            <a:r>
              <a:rPr lang="en-US" altLang="en-US" dirty="0"/>
              <a:t> </a:t>
            </a:r>
            <a:r>
              <a:rPr lang="en-US" altLang="en-US" dirty="0" err="1"/>
              <a:t>ovakvoj</a:t>
            </a:r>
            <a:r>
              <a:rPr lang="en-US" altLang="en-US" dirty="0"/>
              <a:t> </a:t>
            </a:r>
            <a:r>
              <a:rPr lang="en-US" altLang="en-US" dirty="0" err="1"/>
              <a:t>ekonomiji</a:t>
            </a:r>
            <a:r>
              <a:rPr lang="en-US" altLang="en-US" dirty="0"/>
              <a:t>. </a:t>
            </a:r>
          </a:p>
          <a:p>
            <a:pPr lvl="1">
              <a:buSzPct val="85000"/>
            </a:pPr>
            <a:r>
              <a:rPr lang="en-US" altLang="en-US" dirty="0" err="1"/>
              <a:t>veći</a:t>
            </a:r>
            <a:r>
              <a:rPr lang="en-US" altLang="en-US" dirty="0"/>
              <a:t> </a:t>
            </a:r>
            <a:r>
              <a:rPr lang="en-US" altLang="en-US" dirty="0" err="1"/>
              <a:t>nivo</a:t>
            </a:r>
            <a:r>
              <a:rPr lang="en-US" altLang="en-US" dirty="0"/>
              <a:t> </a:t>
            </a:r>
            <a:r>
              <a:rPr lang="en-US" altLang="en-US" dirty="0" err="1"/>
              <a:t>kontrole</a:t>
            </a:r>
            <a:r>
              <a:rPr lang="en-US" altLang="en-US" dirty="0"/>
              <a:t> u </a:t>
            </a:r>
            <a:r>
              <a:rPr lang="en-US" altLang="en-US" dirty="0" err="1"/>
              <a:t>smislu</a:t>
            </a:r>
            <a:r>
              <a:rPr lang="en-US" altLang="en-US" dirty="0"/>
              <a:t> </a:t>
            </a:r>
            <a:r>
              <a:rPr lang="en-US" altLang="en-US" dirty="0" err="1"/>
              <a:t>izbora</a:t>
            </a:r>
            <a:r>
              <a:rPr lang="en-US" altLang="en-US" dirty="0"/>
              <a:t> </a:t>
            </a:r>
            <a:r>
              <a:rPr lang="en-US" altLang="en-US" dirty="0" err="1"/>
              <a:t>ljudstva</a:t>
            </a:r>
            <a:r>
              <a:rPr lang="en-US" altLang="en-US" dirty="0"/>
              <a:t> </a:t>
            </a:r>
            <a:r>
              <a:rPr lang="en-US" altLang="en-US" dirty="0" err="1"/>
              <a:t>koje</a:t>
            </a:r>
            <a:r>
              <a:rPr lang="en-US" altLang="en-US" dirty="0"/>
              <a:t> </a:t>
            </a:r>
            <a:r>
              <a:rPr lang="en-US" altLang="en-US" dirty="0" err="1"/>
              <a:t>će</a:t>
            </a:r>
            <a:r>
              <a:rPr lang="en-US" altLang="en-US" dirty="0"/>
              <a:t> </a:t>
            </a:r>
            <a:r>
              <a:rPr lang="en-US" altLang="en-US" dirty="0" err="1"/>
              <a:t>raditi</a:t>
            </a:r>
            <a:r>
              <a:rPr lang="en-US" altLang="en-US" dirty="0"/>
              <a:t> u </a:t>
            </a:r>
            <a:r>
              <a:rPr lang="en-US" altLang="en-US" dirty="0" err="1"/>
              <a:t>skladištu</a:t>
            </a:r>
            <a:r>
              <a:rPr lang="en-US" altLang="en-US" dirty="0"/>
              <a:t>, </a:t>
            </a:r>
            <a:r>
              <a:rPr lang="en-US" altLang="en-US" dirty="0" err="1"/>
              <a:t>olakšava</a:t>
            </a:r>
            <a:r>
              <a:rPr lang="en-US" altLang="en-US" dirty="0"/>
              <a:t> </a:t>
            </a:r>
            <a:r>
              <a:rPr lang="en-US" altLang="en-US" dirty="0" err="1"/>
              <a:t>pakovanje</a:t>
            </a:r>
            <a:r>
              <a:rPr lang="en-US" altLang="en-US" dirty="0"/>
              <a:t> robe, </a:t>
            </a:r>
            <a:r>
              <a:rPr lang="en-US" altLang="en-US" dirty="0" err="1"/>
              <a:t>kao</a:t>
            </a:r>
            <a:r>
              <a:rPr lang="en-US" altLang="en-US" dirty="0"/>
              <a:t> </a:t>
            </a:r>
            <a:r>
              <a:rPr lang="en-US" altLang="en-US" dirty="0" err="1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operacije</a:t>
            </a:r>
            <a:r>
              <a:rPr lang="en-US" altLang="en-US" dirty="0"/>
              <a:t> </a:t>
            </a:r>
            <a:r>
              <a:rPr lang="en-US" altLang="en-US" dirty="0" err="1"/>
              <a:t>unutar</a:t>
            </a:r>
            <a:r>
              <a:rPr lang="en-US" altLang="en-US" dirty="0"/>
              <a:t> </a:t>
            </a:r>
            <a:r>
              <a:rPr lang="en-US" altLang="en-US" dirty="0" err="1"/>
              <a:t>skladišta</a:t>
            </a:r>
            <a:r>
              <a:rPr lang="en-US" altLang="en-US" dirty="0"/>
              <a:t>. </a:t>
            </a:r>
          </a:p>
          <a:p>
            <a:pPr lvl="1">
              <a:buSzPct val="85000"/>
            </a:pPr>
            <a:r>
              <a:rPr lang="en-US" altLang="en-US" dirty="0" err="1"/>
              <a:t>mogućnost</a:t>
            </a:r>
            <a:r>
              <a:rPr lang="en-US" altLang="en-US" dirty="0"/>
              <a:t> </a:t>
            </a:r>
            <a:r>
              <a:rPr lang="en-US" altLang="en-US" dirty="0" err="1"/>
              <a:t>održanja</a:t>
            </a:r>
            <a:r>
              <a:rPr lang="en-US" altLang="en-US" dirty="0"/>
              <a:t> </a:t>
            </a:r>
            <a:r>
              <a:rPr lang="en-US" altLang="en-US" dirty="0" err="1"/>
              <a:t>fizičke</a:t>
            </a:r>
            <a:r>
              <a:rPr lang="en-US" altLang="en-US" dirty="0"/>
              <a:t> </a:t>
            </a:r>
            <a:r>
              <a:rPr lang="en-US" altLang="en-US" dirty="0" err="1"/>
              <a:t>kontrole</a:t>
            </a:r>
            <a:r>
              <a:rPr lang="en-US" altLang="en-US" dirty="0"/>
              <a:t> </a:t>
            </a:r>
            <a:r>
              <a:rPr lang="en-US" altLang="en-US" dirty="0" err="1"/>
              <a:t>nad</a:t>
            </a:r>
            <a:r>
              <a:rPr lang="en-US" altLang="en-US" dirty="0"/>
              <a:t> </a:t>
            </a:r>
            <a:r>
              <a:rPr lang="en-US" altLang="en-US" dirty="0" err="1"/>
              <a:t>skladištem</a:t>
            </a:r>
            <a:r>
              <a:rPr lang="en-US" altLang="en-US" dirty="0"/>
              <a:t>, </a:t>
            </a:r>
            <a:r>
              <a:rPr lang="en-US" altLang="en-US" dirty="0" err="1"/>
              <a:t>što</a:t>
            </a:r>
            <a:r>
              <a:rPr lang="en-US" altLang="en-US" dirty="0"/>
              <a:t> </a:t>
            </a:r>
            <a:r>
              <a:rPr lang="en-US" altLang="en-US" dirty="0" err="1"/>
              <a:t>omogućuju</a:t>
            </a:r>
            <a:r>
              <a:rPr lang="en-US" altLang="en-US" dirty="0"/>
              <a:t> </a:t>
            </a:r>
            <a:r>
              <a:rPr lang="en-US" altLang="en-US" dirty="0" err="1"/>
              <a:t>menadžerima</a:t>
            </a:r>
            <a:r>
              <a:rPr lang="en-US" altLang="en-US" dirty="0"/>
              <a:t> da </a:t>
            </a:r>
            <a:r>
              <a:rPr lang="en-US" altLang="en-US" dirty="0" err="1"/>
              <a:t>kontrolišu</a:t>
            </a:r>
            <a:r>
              <a:rPr lang="en-US" altLang="en-US" dirty="0"/>
              <a:t> </a:t>
            </a:r>
            <a:r>
              <a:rPr lang="en-US" altLang="en-US" dirty="0" err="1"/>
              <a:t>gubitke</a:t>
            </a:r>
            <a:r>
              <a:rPr lang="en-US" altLang="en-US" dirty="0"/>
              <a:t>, </a:t>
            </a:r>
            <a:r>
              <a:rPr lang="en-US" altLang="en-US" dirty="0" err="1"/>
              <a:t>oštećenja</a:t>
            </a:r>
            <a:r>
              <a:rPr lang="en-US" altLang="en-US" dirty="0"/>
              <a:t> </a:t>
            </a:r>
            <a:r>
              <a:rPr lang="en-US" altLang="en-US" dirty="0" err="1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krađu</a:t>
            </a:r>
            <a:r>
              <a:rPr lang="en-US" altLang="en-US" dirty="0"/>
              <a:t> </a:t>
            </a:r>
            <a:r>
              <a:rPr lang="en-US" altLang="en-US" dirty="0" err="1"/>
              <a:t>zaliha</a:t>
            </a:r>
            <a:r>
              <a:rPr lang="en-US" alt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91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–PODSISTEM SKLADIŠTA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b="1" u="sng" dirty="0" err="1"/>
              <a:t>Javna</a:t>
            </a:r>
            <a:r>
              <a:rPr lang="en-US" altLang="en-US" sz="2400" b="1" u="sng" dirty="0"/>
              <a:t> </a:t>
            </a:r>
            <a:r>
              <a:rPr lang="en-US" altLang="en-US" sz="2400" b="1" u="sng" dirty="0" err="1"/>
              <a:t>skladišta</a:t>
            </a:r>
            <a:endParaRPr lang="en-US" altLang="en-US" sz="2400" b="1" u="sng" dirty="0"/>
          </a:p>
          <a:p>
            <a:pPr lvl="1">
              <a:buSzPct val="90000"/>
            </a:pPr>
            <a:r>
              <a:rPr lang="en-US" altLang="en-US" sz="2200" dirty="0" err="1"/>
              <a:t>javna</a:t>
            </a:r>
            <a:r>
              <a:rPr lang="en-US" altLang="en-US" sz="2200" dirty="0"/>
              <a:t>  </a:t>
            </a:r>
            <a:r>
              <a:rPr lang="en-US" altLang="en-US" sz="2200" dirty="0" err="1"/>
              <a:t>skladišta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iznajmljuju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prostor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pojedincima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ili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firmama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kojima</a:t>
            </a:r>
            <a:r>
              <a:rPr lang="en-US" altLang="en-US" sz="2200" dirty="0"/>
              <a:t> je on </a:t>
            </a:r>
            <a:r>
              <a:rPr lang="en-US" altLang="en-US" sz="2200" dirty="0" err="1"/>
              <a:t>potreban</a:t>
            </a:r>
            <a:r>
              <a:rPr lang="en-US" altLang="en-US" sz="2200" dirty="0"/>
              <a:t>. </a:t>
            </a:r>
          </a:p>
          <a:p>
            <a:pPr lvl="1">
              <a:buSzPct val="90000"/>
            </a:pPr>
            <a:r>
              <a:rPr lang="en-US" altLang="en-US" sz="2200" dirty="0" err="1"/>
              <a:t>Usluge</a:t>
            </a:r>
            <a:r>
              <a:rPr lang="en-US" altLang="en-US" sz="2200" dirty="0"/>
              <a:t> u </a:t>
            </a:r>
            <a:r>
              <a:rPr lang="en-US" altLang="en-US" sz="2200" dirty="0" err="1"/>
              <a:t>ovakvim</a:t>
            </a:r>
            <a:r>
              <a:rPr lang="en-US" altLang="en-US" sz="2200" dirty="0"/>
              <a:t> </a:t>
            </a:r>
            <a:r>
              <a:rPr lang="en-US" altLang="en-US" sz="2200" dirty="0" err="1"/>
              <a:t>skladištima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mogu</a:t>
            </a:r>
            <a:r>
              <a:rPr lang="en-US" altLang="en-US" sz="2200" dirty="0"/>
              <a:t> </a:t>
            </a:r>
            <a:r>
              <a:rPr lang="en-US" altLang="en-US" sz="2200" dirty="0" err="1"/>
              <a:t>često</a:t>
            </a:r>
            <a:r>
              <a:rPr lang="en-US" altLang="en-US" sz="2200" dirty="0"/>
              <a:t> da </a:t>
            </a:r>
            <a:r>
              <a:rPr lang="en-US" altLang="en-US" sz="2200" dirty="0" err="1"/>
              <a:t>variraju</a:t>
            </a:r>
            <a:r>
              <a:rPr lang="en-US" altLang="en-US" sz="2200" dirty="0"/>
              <a:t>. </a:t>
            </a:r>
          </a:p>
          <a:p>
            <a:pPr lvl="1">
              <a:buSzPct val="90000"/>
            </a:pPr>
            <a:r>
              <a:rPr lang="en-US" altLang="en-US" sz="2200" dirty="0" err="1"/>
              <a:t>Neka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daju</a:t>
            </a:r>
            <a:r>
              <a:rPr lang="en-US" altLang="en-US" sz="2200" dirty="0"/>
              <a:t> </a:t>
            </a:r>
            <a:r>
              <a:rPr lang="en-US" altLang="en-US" sz="2200" dirty="0" err="1"/>
              <a:t>širok</a:t>
            </a:r>
            <a:r>
              <a:rPr lang="en-US" altLang="en-US" sz="2200" dirty="0"/>
              <a:t> </a:t>
            </a:r>
            <a:r>
              <a:rPr lang="en-US" altLang="en-US" sz="2200" dirty="0" err="1"/>
              <a:t>opseg</a:t>
            </a:r>
            <a:r>
              <a:rPr lang="en-US" altLang="en-US" sz="2200" dirty="0"/>
              <a:t> </a:t>
            </a:r>
            <a:r>
              <a:rPr lang="en-US" altLang="en-US" sz="2200" dirty="0" err="1"/>
              <a:t>jednostavnijih</a:t>
            </a:r>
            <a:r>
              <a:rPr lang="en-US" altLang="en-US" sz="2200" dirty="0"/>
              <a:t> </a:t>
            </a:r>
            <a:r>
              <a:rPr lang="en-US" altLang="en-US" sz="2200" dirty="0" err="1"/>
              <a:t>usluga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kao</a:t>
            </a:r>
            <a:r>
              <a:rPr lang="en-US" altLang="en-US" sz="2200" dirty="0"/>
              <a:t> </a:t>
            </a:r>
            <a:r>
              <a:rPr lang="en-US" altLang="en-US" sz="2200" dirty="0" err="1"/>
              <a:t>što</a:t>
            </a:r>
            <a:r>
              <a:rPr lang="en-US" altLang="en-US" sz="2200" dirty="0"/>
              <a:t> </a:t>
            </a:r>
            <a:r>
              <a:rPr lang="en-US" altLang="en-US" sz="2200" dirty="0" err="1"/>
              <a:t>su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pakovanje</a:t>
            </a:r>
            <a:r>
              <a:rPr lang="en-US" altLang="en-US" sz="2200" dirty="0"/>
              <a:t>, </a:t>
            </a:r>
            <a:r>
              <a:rPr lang="en-US" altLang="en-US" sz="2200" dirty="0" err="1"/>
              <a:t>obeležavanje</a:t>
            </a:r>
            <a:r>
              <a:rPr lang="en-US" altLang="en-US" sz="2200" dirty="0"/>
              <a:t>, </a:t>
            </a:r>
            <a:r>
              <a:rPr lang="en-US" altLang="en-US" sz="2200" dirty="0" err="1"/>
              <a:t>održavanje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količine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zaliha</a:t>
            </a:r>
            <a:r>
              <a:rPr lang="en-US" altLang="en-US" sz="2200" dirty="0"/>
              <a:t>, </a:t>
            </a:r>
            <a:r>
              <a:rPr lang="en-US" altLang="en-US" sz="2200" dirty="0" err="1"/>
              <a:t>lokalnu</a:t>
            </a:r>
            <a:r>
              <a:rPr lang="en-US" altLang="en-US" sz="2200" dirty="0"/>
              <a:t> </a:t>
            </a:r>
            <a:r>
              <a:rPr lang="en-US" altLang="en-US" sz="2200" dirty="0" err="1"/>
              <a:t>isporuku</a:t>
            </a:r>
            <a:r>
              <a:rPr lang="en-US" altLang="en-US" sz="2200" dirty="0"/>
              <a:t>, </a:t>
            </a:r>
            <a:r>
              <a:rPr lang="en-US" altLang="en-US" sz="2200" dirty="0" err="1"/>
              <a:t>obradu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podataka</a:t>
            </a:r>
            <a:r>
              <a:rPr lang="en-US" altLang="en-US" sz="2200" dirty="0"/>
              <a:t>, </a:t>
            </a:r>
            <a:r>
              <a:rPr lang="en-US" altLang="en-US" sz="2200" dirty="0" err="1"/>
              <a:t>markiranje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cena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i</a:t>
            </a:r>
            <a:r>
              <a:rPr lang="en-US" altLang="en-US" sz="2200" dirty="0"/>
              <a:t> bar </a:t>
            </a:r>
            <a:r>
              <a:rPr lang="en-US" altLang="en-US" sz="2200" dirty="0" err="1"/>
              <a:t>kodova</a:t>
            </a:r>
            <a:r>
              <a:rPr lang="en-US" altLang="en-US" sz="2200" dirty="0"/>
              <a:t>.</a:t>
            </a:r>
          </a:p>
          <a:p>
            <a:r>
              <a:rPr lang="en-US" altLang="en-US" sz="2400" dirty="0" err="1"/>
              <a:t>Manje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investicije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nego</a:t>
            </a:r>
            <a:r>
              <a:rPr lang="en-US" altLang="en-US" sz="2400" dirty="0"/>
              <a:t> u </a:t>
            </a:r>
            <a:r>
              <a:rPr lang="en-US" altLang="en-US" sz="2400" dirty="0" err="1"/>
              <a:t>privatno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skladište</a:t>
            </a:r>
            <a:endParaRPr lang="en-US" altLang="en-US" sz="2400" dirty="0"/>
          </a:p>
          <a:p>
            <a:r>
              <a:rPr lang="en-US" altLang="en-US" sz="2400" dirty="0" err="1"/>
              <a:t>Veća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flksibilnost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kod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promene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tržišta</a:t>
            </a:r>
            <a:endParaRPr lang="en-US" altLang="en-US" sz="2400" dirty="0"/>
          </a:p>
          <a:p>
            <a:r>
              <a:rPr lang="en-US" altLang="en-US" sz="2400" dirty="0" err="1"/>
              <a:t>Skladište</a:t>
            </a:r>
            <a:r>
              <a:rPr lang="en-US" altLang="en-US" sz="2400" dirty="0"/>
              <a:t> robe </a:t>
            </a:r>
            <a:r>
              <a:rPr lang="en-US" altLang="en-US" sz="2400" dirty="0" err="1"/>
              <a:t>opšte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potrošnje</a:t>
            </a:r>
            <a:r>
              <a:rPr lang="en-US" altLang="en-US" sz="2400" dirty="0"/>
              <a:t>, </a:t>
            </a:r>
            <a:r>
              <a:rPr lang="sr-Latn-RS" altLang="en-US" sz="2400" dirty="0"/>
              <a:t>h</a:t>
            </a:r>
            <a:r>
              <a:rPr lang="en-US" altLang="en-US" sz="2400" dirty="0" err="1"/>
              <a:t>ladnjače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carinska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skladišta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88345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–PODSISTEM SKLADIŠTA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95000"/>
            </a:pPr>
            <a:r>
              <a:rPr lang="en-US" altLang="en-US" b="1" u="sng" dirty="0" err="1"/>
              <a:t>Ugovorna</a:t>
            </a:r>
            <a:r>
              <a:rPr lang="en-US" altLang="en-US" b="1" u="sng" dirty="0"/>
              <a:t> </a:t>
            </a:r>
            <a:r>
              <a:rPr lang="en-US" altLang="en-US" b="1" u="sng" dirty="0" err="1"/>
              <a:t>skladišta</a:t>
            </a:r>
            <a:r>
              <a:rPr lang="en-US" altLang="en-US" b="1" u="sng" dirty="0"/>
              <a:t>:</a:t>
            </a:r>
            <a:r>
              <a:rPr lang="en-US" altLang="en-US" dirty="0"/>
              <a:t> </a:t>
            </a:r>
          </a:p>
          <a:p>
            <a:pPr>
              <a:buSzPct val="95000"/>
            </a:pPr>
            <a:r>
              <a:rPr lang="en-US" altLang="en-US" dirty="0" err="1"/>
              <a:t>Ugovorna</a:t>
            </a:r>
            <a:r>
              <a:rPr lang="en-US" altLang="en-US" dirty="0"/>
              <a:t> </a:t>
            </a:r>
            <a:r>
              <a:rPr lang="en-US" altLang="en-US" dirty="0" err="1"/>
              <a:t>skladišta</a:t>
            </a:r>
            <a:r>
              <a:rPr lang="en-US" altLang="en-US" dirty="0"/>
              <a:t> </a:t>
            </a:r>
            <a:r>
              <a:rPr lang="en-US" altLang="en-US" dirty="0" err="1"/>
              <a:t>često</a:t>
            </a:r>
            <a:r>
              <a:rPr lang="en-US" altLang="en-US" dirty="0"/>
              <a:t> </a:t>
            </a:r>
            <a:r>
              <a:rPr lang="en-US" altLang="en-US" dirty="0" err="1"/>
              <a:t>pružaju</a:t>
            </a:r>
            <a:r>
              <a:rPr lang="en-US" altLang="en-US" dirty="0"/>
              <a:t> </a:t>
            </a:r>
            <a:r>
              <a:rPr lang="en-US" altLang="en-US" dirty="0" err="1"/>
              <a:t>prilagodljive</a:t>
            </a:r>
            <a:r>
              <a:rPr lang="en-US" altLang="en-US" dirty="0"/>
              <a:t> </a:t>
            </a:r>
            <a:r>
              <a:rPr lang="en-US" altLang="en-US" dirty="0" err="1"/>
              <a:t>usluge</a:t>
            </a:r>
            <a:r>
              <a:rPr lang="en-US" altLang="en-US" dirty="0"/>
              <a:t>. </a:t>
            </a:r>
          </a:p>
          <a:p>
            <a:pPr>
              <a:buSzPct val="95000"/>
            </a:pPr>
            <a:r>
              <a:rPr lang="en-US" altLang="en-US" dirty="0"/>
              <a:t>U </a:t>
            </a:r>
            <a:r>
              <a:rPr lang="en-US" altLang="en-US" dirty="0" err="1"/>
              <a:t>suštini</a:t>
            </a:r>
            <a:r>
              <a:rPr lang="en-US" altLang="en-US" dirty="0"/>
              <a:t>, </a:t>
            </a:r>
            <a:r>
              <a:rPr lang="en-US" altLang="en-US" dirty="0" err="1"/>
              <a:t>ugovorna</a:t>
            </a:r>
            <a:r>
              <a:rPr lang="en-US" altLang="en-US" dirty="0"/>
              <a:t> </a:t>
            </a:r>
            <a:r>
              <a:rPr lang="en-US" altLang="en-US" dirty="0" err="1"/>
              <a:t>skladišta</a:t>
            </a:r>
            <a:r>
              <a:rPr lang="en-US" altLang="en-US" dirty="0"/>
              <a:t> </a:t>
            </a:r>
            <a:r>
              <a:rPr lang="en-US" altLang="en-US" dirty="0" err="1"/>
              <a:t>su</a:t>
            </a:r>
            <a:r>
              <a:rPr lang="en-US" altLang="en-US" dirty="0"/>
              <a:t> </a:t>
            </a:r>
            <a:r>
              <a:rPr lang="en-US" altLang="en-US" dirty="0" err="1"/>
              <a:t>organizacije</a:t>
            </a:r>
            <a:r>
              <a:rPr lang="en-US" altLang="en-US" dirty="0"/>
              <a:t> </a:t>
            </a:r>
            <a:r>
              <a:rPr lang="en-US" altLang="en-US" dirty="0" err="1"/>
              <a:t>integrisane</a:t>
            </a:r>
            <a:r>
              <a:rPr lang="en-US" altLang="en-US" dirty="0"/>
              <a:t> </a:t>
            </a:r>
            <a:r>
              <a:rPr lang="en-US" altLang="en-US" dirty="0" err="1"/>
              <a:t>logistike</a:t>
            </a:r>
            <a:r>
              <a:rPr lang="en-US" altLang="en-US" dirty="0"/>
              <a:t> </a:t>
            </a:r>
            <a:r>
              <a:rPr lang="en-US" altLang="en-US" dirty="0" err="1"/>
              <a:t>koje</a:t>
            </a:r>
            <a:r>
              <a:rPr lang="en-US" altLang="en-US" dirty="0"/>
              <a:t> </a:t>
            </a:r>
            <a:r>
              <a:rPr lang="en-US" altLang="en-US" dirty="0" err="1"/>
              <a:t>pružaju</a:t>
            </a:r>
            <a:r>
              <a:rPr lang="en-US" altLang="en-US" dirty="0"/>
              <a:t> </a:t>
            </a:r>
            <a:r>
              <a:rPr lang="en-US" altLang="en-US" dirty="0" err="1"/>
              <a:t>usluge</a:t>
            </a:r>
            <a:r>
              <a:rPr lang="en-US" altLang="en-US" dirty="0"/>
              <a:t> </a:t>
            </a:r>
            <a:r>
              <a:rPr lang="en-US" altLang="en-US" dirty="0" err="1"/>
              <a:t>višeg</a:t>
            </a:r>
            <a:r>
              <a:rPr lang="en-US" altLang="en-US" dirty="0"/>
              <a:t> </a:t>
            </a:r>
            <a:r>
              <a:rPr lang="en-US" altLang="en-US" dirty="0" err="1"/>
              <a:t>kvaliteta</a:t>
            </a:r>
            <a:r>
              <a:rPr lang="en-US" altLang="en-US" dirty="0"/>
              <a:t> </a:t>
            </a:r>
            <a:r>
              <a:rPr lang="en-US" altLang="en-US" dirty="0" err="1"/>
              <a:t>nego</a:t>
            </a:r>
            <a:r>
              <a:rPr lang="en-US" altLang="en-US" dirty="0"/>
              <a:t> </a:t>
            </a:r>
            <a:r>
              <a:rPr lang="en-US" altLang="en-US" dirty="0" err="1"/>
              <a:t>što</a:t>
            </a:r>
            <a:r>
              <a:rPr lang="en-US" altLang="en-US" dirty="0"/>
              <a:t> </a:t>
            </a:r>
            <a:r>
              <a:rPr lang="en-US" altLang="en-US" dirty="0" err="1"/>
              <a:t>su</a:t>
            </a:r>
            <a:r>
              <a:rPr lang="en-US" altLang="en-US" dirty="0"/>
              <a:t> </a:t>
            </a:r>
            <a:r>
              <a:rPr lang="en-US" altLang="en-US" dirty="0" err="1"/>
              <a:t>dostupne</a:t>
            </a:r>
            <a:r>
              <a:rPr lang="en-US" altLang="en-US" dirty="0"/>
              <a:t> u </a:t>
            </a:r>
            <a:r>
              <a:rPr lang="en-US" altLang="en-US" dirty="0" err="1"/>
              <a:t>javnim</a:t>
            </a:r>
            <a:r>
              <a:rPr lang="en-US" altLang="en-US" dirty="0"/>
              <a:t> </a:t>
            </a:r>
            <a:r>
              <a:rPr lang="en-US" altLang="en-US" dirty="0" err="1"/>
              <a:t>skladištima</a:t>
            </a:r>
            <a:r>
              <a:rPr lang="en-US" altLang="en-US" dirty="0"/>
              <a:t>. </a:t>
            </a:r>
          </a:p>
          <a:p>
            <a:pPr>
              <a:buSzPct val="95000"/>
            </a:pPr>
            <a:r>
              <a:rPr lang="en-US" altLang="en-US" dirty="0" err="1"/>
              <a:t>razlozi</a:t>
            </a:r>
            <a:r>
              <a:rPr lang="en-US" altLang="en-US" dirty="0"/>
              <a:t> </a:t>
            </a:r>
            <a:r>
              <a:rPr lang="en-US" altLang="en-US" dirty="0" err="1"/>
              <a:t>za</a:t>
            </a:r>
            <a:r>
              <a:rPr lang="en-US" altLang="en-US" dirty="0"/>
              <a:t> </a:t>
            </a:r>
            <a:r>
              <a:rPr lang="en-US" altLang="en-US" dirty="0" err="1"/>
              <a:t>korišćenje</a:t>
            </a:r>
            <a:r>
              <a:rPr lang="en-US" altLang="en-US" dirty="0"/>
              <a:t> </a:t>
            </a:r>
            <a:r>
              <a:rPr lang="en-US" altLang="en-US" dirty="0" err="1"/>
              <a:t>ugovornih</a:t>
            </a:r>
            <a:r>
              <a:rPr lang="en-US" altLang="en-US" dirty="0"/>
              <a:t> </a:t>
            </a:r>
            <a:r>
              <a:rPr lang="en-US" altLang="en-US" dirty="0" err="1"/>
              <a:t>skladišta</a:t>
            </a:r>
            <a:r>
              <a:rPr lang="en-US" altLang="en-US" dirty="0"/>
              <a:t>, </a:t>
            </a:r>
            <a:r>
              <a:rPr lang="en-US" altLang="en-US" dirty="0" err="1"/>
              <a:t>uključuju</a:t>
            </a:r>
            <a:r>
              <a:rPr lang="en-US" altLang="en-US" dirty="0"/>
              <a:t>:</a:t>
            </a:r>
          </a:p>
          <a:p>
            <a:pPr lvl="1">
              <a:buSzPct val="85000"/>
            </a:pPr>
            <a:r>
              <a:rPr lang="en-US" altLang="en-US" dirty="0"/>
              <a:t> </a:t>
            </a:r>
            <a:r>
              <a:rPr lang="en-US" altLang="en-US" dirty="0" err="1"/>
              <a:t>Sezonski</a:t>
            </a:r>
            <a:r>
              <a:rPr lang="en-US" altLang="en-US" dirty="0"/>
              <a:t> </a:t>
            </a:r>
            <a:r>
              <a:rPr lang="en-US" altLang="en-US" dirty="0" err="1"/>
              <a:t>karakter</a:t>
            </a:r>
            <a:r>
              <a:rPr lang="en-US" altLang="en-US" dirty="0"/>
              <a:t> </a:t>
            </a:r>
            <a:r>
              <a:rPr lang="en-US" altLang="en-US" dirty="0" err="1"/>
              <a:t>proizvoda</a:t>
            </a:r>
            <a:endParaRPr lang="en-US" altLang="en-US" dirty="0"/>
          </a:p>
          <a:p>
            <a:pPr lvl="1">
              <a:buSzPct val="85000"/>
            </a:pPr>
            <a:r>
              <a:rPr lang="en-US" altLang="en-US" dirty="0" err="1"/>
              <a:t>Zahtevi</a:t>
            </a:r>
            <a:r>
              <a:rPr lang="en-US" altLang="en-US" dirty="0"/>
              <a:t> </a:t>
            </a:r>
            <a:r>
              <a:rPr lang="en-US" altLang="en-US" dirty="0" err="1"/>
              <a:t>za</a:t>
            </a:r>
            <a:r>
              <a:rPr lang="en-US" altLang="en-US" dirty="0"/>
              <a:t> </a:t>
            </a:r>
            <a:r>
              <a:rPr lang="en-US" altLang="en-US" dirty="0" err="1"/>
              <a:t>geografsko</a:t>
            </a:r>
            <a:r>
              <a:rPr lang="en-US" altLang="en-US" dirty="0"/>
              <a:t> </a:t>
            </a:r>
            <a:r>
              <a:rPr lang="en-US" altLang="en-US" dirty="0" err="1"/>
              <a:t>pokrivanje</a:t>
            </a:r>
            <a:r>
              <a:rPr lang="en-US" altLang="en-US" dirty="0"/>
              <a:t> </a:t>
            </a:r>
            <a:r>
              <a:rPr lang="en-US" altLang="en-US" dirty="0" err="1"/>
              <a:t>terena</a:t>
            </a:r>
            <a:endParaRPr lang="en-US" altLang="en-US" dirty="0"/>
          </a:p>
          <a:p>
            <a:pPr lvl="1">
              <a:buSzPct val="85000"/>
            </a:pPr>
            <a:r>
              <a:rPr lang="en-US" altLang="en-US" dirty="0" err="1"/>
              <a:t>Flaksibilnost</a:t>
            </a:r>
            <a:r>
              <a:rPr lang="en-US" altLang="en-US" dirty="0"/>
              <a:t> </a:t>
            </a:r>
            <a:r>
              <a:rPr lang="en-US" altLang="en-US" dirty="0" err="1"/>
              <a:t>kod</a:t>
            </a:r>
            <a:r>
              <a:rPr lang="en-US" altLang="en-US" dirty="0"/>
              <a:t> </a:t>
            </a:r>
            <a:r>
              <a:rPr lang="en-US" altLang="en-US" dirty="0" err="1"/>
              <a:t>testiranja</a:t>
            </a:r>
            <a:r>
              <a:rPr lang="en-US" altLang="en-US" dirty="0"/>
              <a:t> </a:t>
            </a:r>
            <a:r>
              <a:rPr lang="en-US" altLang="en-US" dirty="0" err="1"/>
              <a:t>novog</a:t>
            </a:r>
            <a:r>
              <a:rPr lang="en-US" altLang="en-US" dirty="0"/>
              <a:t> </a:t>
            </a:r>
            <a:r>
              <a:rPr lang="en-US" altLang="en-US" dirty="0" err="1"/>
              <a:t>tržišta</a:t>
            </a:r>
            <a:endParaRPr lang="en-US" altLang="en-US" dirty="0"/>
          </a:p>
          <a:p>
            <a:pPr lvl="1">
              <a:buSzPct val="85000"/>
            </a:pPr>
            <a:r>
              <a:rPr lang="en-US" altLang="en-US" dirty="0" err="1"/>
              <a:t>Smanjenje</a:t>
            </a:r>
            <a:r>
              <a:rPr lang="en-US" altLang="en-US" dirty="0"/>
              <a:t> </a:t>
            </a:r>
            <a:r>
              <a:rPr lang="en-US" altLang="en-US" dirty="0" err="1"/>
              <a:t>transportnih</a:t>
            </a:r>
            <a:r>
              <a:rPr lang="en-US" altLang="en-US" dirty="0"/>
              <a:t> </a:t>
            </a:r>
            <a:r>
              <a:rPr lang="en-US" altLang="en-US" dirty="0" err="1"/>
              <a:t>troškova</a:t>
            </a:r>
            <a:r>
              <a:rPr lang="en-US" alt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174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–PODSISTEM SKLADIŠTA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err="1"/>
              <a:t>Lociranje</a:t>
            </a:r>
            <a:r>
              <a:rPr lang="en-US" altLang="en-US" b="1" dirty="0"/>
              <a:t> </a:t>
            </a:r>
            <a:r>
              <a:rPr lang="en-US" altLang="en-US" b="1" dirty="0" err="1"/>
              <a:t>skladišta</a:t>
            </a:r>
            <a:r>
              <a:rPr lang="en-US" altLang="en-US" b="1" dirty="0"/>
              <a:t> </a:t>
            </a:r>
            <a:r>
              <a:rPr lang="en-US" altLang="en-US" b="1" dirty="0" err="1"/>
              <a:t>manjih</a:t>
            </a:r>
            <a:r>
              <a:rPr lang="en-US" altLang="en-US" b="1" dirty="0"/>
              <a:t> </a:t>
            </a:r>
            <a:r>
              <a:rPr lang="en-US" altLang="en-US" b="1" dirty="0" err="1"/>
              <a:t>proizvodnih</a:t>
            </a:r>
            <a:r>
              <a:rPr lang="en-US" altLang="en-US" b="1" dirty="0"/>
              <a:t> </a:t>
            </a:r>
            <a:r>
              <a:rPr lang="en-US" altLang="en-US" b="1" dirty="0" err="1"/>
              <a:t>preduzeća</a:t>
            </a:r>
            <a:r>
              <a:rPr lang="sr-Latn-RS" altLang="en-US" b="1" dirty="0"/>
              <a:t>:</a:t>
            </a:r>
            <a:endParaRPr lang="en-US" dirty="0"/>
          </a:p>
        </p:txBody>
      </p:sp>
      <p:sp>
        <p:nvSpPr>
          <p:cNvPr id="4" name="Content Placeholder 2"/>
          <p:cNvSpPr>
            <a:spLocks noChangeArrowheads="1"/>
          </p:cNvSpPr>
          <p:nvPr/>
        </p:nvSpPr>
        <p:spPr bwMode="auto">
          <a:xfrm>
            <a:off x="1093061" y="2304325"/>
            <a:ext cx="8229600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BD0D9"/>
              </a:buClr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BD0D9"/>
              </a:buClr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10CF9B"/>
              </a:buClr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95000"/>
            </a:pPr>
            <a:r>
              <a:rPr lang="en-US" altLang="en-US" dirty="0"/>
              <a:t>U </a:t>
            </a:r>
            <a:r>
              <a:rPr lang="en-US" altLang="en-US" dirty="0" err="1"/>
              <a:t>istom</a:t>
            </a:r>
            <a:r>
              <a:rPr lang="en-US" altLang="en-US" dirty="0"/>
              <a:t> </a:t>
            </a:r>
            <a:r>
              <a:rPr lang="en-US" altLang="en-US" dirty="0" err="1"/>
              <a:t>objektu</a:t>
            </a:r>
            <a:r>
              <a:rPr lang="en-US" altLang="en-US" dirty="0"/>
              <a:t> </a:t>
            </a:r>
            <a:r>
              <a:rPr lang="en-US" altLang="en-US" dirty="0" err="1"/>
              <a:t>sa</a:t>
            </a:r>
            <a:r>
              <a:rPr lang="en-US" altLang="en-US" dirty="0"/>
              <a:t> </a:t>
            </a:r>
            <a:r>
              <a:rPr lang="en-US" altLang="en-US" dirty="0" err="1"/>
              <a:t>proizvodnom</a:t>
            </a:r>
            <a:r>
              <a:rPr lang="en-US" altLang="en-US" dirty="0"/>
              <a:t> </a:t>
            </a:r>
            <a:r>
              <a:rPr lang="en-US" altLang="en-US" dirty="0" err="1"/>
              <a:t>linijom</a:t>
            </a:r>
            <a:endParaRPr lang="en-US" altLang="en-US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067385" y="1837152"/>
            <a:ext cx="2428875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n-US" altLang="en-US" dirty="0" err="1"/>
              <a:t>Gde</a:t>
            </a:r>
            <a:r>
              <a:rPr lang="en-US" altLang="en-US" dirty="0"/>
              <a:t> </a:t>
            </a:r>
            <a:r>
              <a:rPr lang="en-US" altLang="en-US" dirty="0" err="1"/>
              <a:t>su</a:t>
            </a:r>
            <a:r>
              <a:rPr lang="en-US" altLang="en-US" dirty="0"/>
              <a:t>:</a:t>
            </a:r>
          </a:p>
          <a:p>
            <a:pPr>
              <a:buClrTx/>
            </a:pPr>
            <a:r>
              <a:rPr lang="en-US" altLang="en-US" i="1" dirty="0"/>
              <a:t>SM- </a:t>
            </a:r>
            <a:r>
              <a:rPr lang="en-US" altLang="en-US" i="1" dirty="0" err="1"/>
              <a:t>skladište</a:t>
            </a:r>
            <a:r>
              <a:rPr lang="en-US" altLang="en-US" i="1" dirty="0"/>
              <a:t> </a:t>
            </a:r>
            <a:r>
              <a:rPr lang="en-US" altLang="en-US" i="1" dirty="0" err="1"/>
              <a:t>materijala</a:t>
            </a:r>
            <a:r>
              <a:rPr lang="en-US" altLang="en-US" i="1" dirty="0"/>
              <a:t>;</a:t>
            </a:r>
          </a:p>
          <a:p>
            <a:pPr>
              <a:buClrTx/>
            </a:pPr>
            <a:r>
              <a:rPr lang="en-US" altLang="en-US" i="1" dirty="0"/>
              <a:t>SP-</a:t>
            </a:r>
            <a:r>
              <a:rPr lang="en-US" altLang="en-US" i="1" dirty="0" err="1"/>
              <a:t>skladište</a:t>
            </a:r>
            <a:r>
              <a:rPr lang="en-US" altLang="en-US" i="1" dirty="0"/>
              <a:t> </a:t>
            </a:r>
            <a:r>
              <a:rPr lang="en-US" altLang="en-US" i="1" dirty="0" err="1"/>
              <a:t>gotovih</a:t>
            </a:r>
            <a:r>
              <a:rPr lang="en-US" altLang="en-US" i="1" dirty="0"/>
              <a:t> </a:t>
            </a:r>
            <a:r>
              <a:rPr lang="en-US" altLang="en-US" i="1" dirty="0" err="1"/>
              <a:t>proizvoda</a:t>
            </a:r>
            <a:r>
              <a:rPr lang="en-US" altLang="en-US" i="1" dirty="0"/>
              <a:t>;</a:t>
            </a:r>
          </a:p>
          <a:p>
            <a:pPr>
              <a:buClrTx/>
            </a:pPr>
            <a:r>
              <a:rPr lang="en-US" altLang="en-US" i="1" dirty="0"/>
              <a:t>P-</a:t>
            </a:r>
            <a:r>
              <a:rPr lang="en-US" altLang="en-US" i="1" dirty="0" err="1"/>
              <a:t>proizvodni</a:t>
            </a:r>
            <a:r>
              <a:rPr lang="en-US" altLang="en-US" i="1" dirty="0"/>
              <a:t> </a:t>
            </a:r>
            <a:r>
              <a:rPr lang="en-US" altLang="en-US" i="1" dirty="0" err="1"/>
              <a:t>proces</a:t>
            </a:r>
            <a:r>
              <a:rPr lang="en-US" altLang="en-US" i="1" dirty="0"/>
              <a:t>;</a:t>
            </a:r>
          </a:p>
          <a:p>
            <a:pPr>
              <a:buClrTx/>
            </a:pPr>
            <a:r>
              <a:rPr lang="en-US" altLang="en-US" i="1" dirty="0"/>
              <a:t>PP-</a:t>
            </a:r>
            <a:r>
              <a:rPr lang="en-US" altLang="en-US" i="1" dirty="0" err="1"/>
              <a:t>planirano</a:t>
            </a:r>
            <a:r>
              <a:rPr lang="en-US" altLang="en-US" i="1" dirty="0"/>
              <a:t> </a:t>
            </a:r>
            <a:r>
              <a:rPr lang="en-US" altLang="en-US" i="1" dirty="0" err="1"/>
              <a:t>proširenje</a:t>
            </a:r>
            <a:endParaRPr lang="en-US" altLang="en-US" i="1" dirty="0"/>
          </a:p>
        </p:txBody>
      </p:sp>
      <p:pic>
        <p:nvPicPr>
          <p:cNvPr id="6" name="Picture 5" descr="strelice"/>
          <p:cNvPicPr>
            <a:picLocks noRot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578" y="4601396"/>
            <a:ext cx="2401887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/>
          <p:cNvPicPr preferRelativeResize="0">
            <a:picLocks noRot="1"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061" y="2871391"/>
            <a:ext cx="6235632" cy="2284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2581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–PODSISTEM SKLADIŠTA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568430" cy="4351338"/>
          </a:xfrm>
        </p:spPr>
        <p:txBody>
          <a:bodyPr/>
          <a:lstStyle/>
          <a:p>
            <a:r>
              <a:rPr lang="en-US" altLang="en-US" b="1" dirty="0" err="1"/>
              <a:t>Lociranje</a:t>
            </a:r>
            <a:r>
              <a:rPr lang="en-US" altLang="en-US" b="1" dirty="0"/>
              <a:t> </a:t>
            </a:r>
            <a:r>
              <a:rPr lang="en-US" altLang="en-US" b="1" dirty="0" err="1"/>
              <a:t>skladišta</a:t>
            </a:r>
            <a:r>
              <a:rPr lang="en-US" altLang="en-US" b="1" dirty="0"/>
              <a:t> </a:t>
            </a:r>
            <a:r>
              <a:rPr lang="en-US" altLang="en-US" b="1" dirty="0" err="1"/>
              <a:t>velikih</a:t>
            </a:r>
            <a:r>
              <a:rPr lang="en-US" altLang="en-US" b="1" dirty="0"/>
              <a:t> </a:t>
            </a:r>
            <a:r>
              <a:rPr lang="en-US" altLang="en-US" b="1" dirty="0" err="1"/>
              <a:t>preduzeća</a:t>
            </a:r>
            <a:r>
              <a:rPr lang="sr-Latn-RS" altLang="en-US" b="1" dirty="0"/>
              <a:t>:</a:t>
            </a:r>
          </a:p>
          <a:p>
            <a:pPr lvl="1"/>
            <a:r>
              <a:rPr lang="en-US" altLang="en-US" dirty="0" err="1"/>
              <a:t>prv</a:t>
            </a:r>
            <a:r>
              <a:rPr lang="sr-Latn-RS" altLang="en-US" dirty="0"/>
              <a:t>enstveno</a:t>
            </a:r>
            <a:r>
              <a:rPr lang="en-US" altLang="en-US" dirty="0"/>
              <a:t> </a:t>
            </a:r>
            <a:r>
              <a:rPr lang="en-US" altLang="en-US" dirty="0" err="1"/>
              <a:t>treba</a:t>
            </a:r>
            <a:r>
              <a:rPr lang="en-US" altLang="en-US" dirty="0"/>
              <a:t> </a:t>
            </a:r>
            <a:r>
              <a:rPr lang="en-US" altLang="en-US" dirty="0" err="1"/>
              <a:t>doneti</a:t>
            </a:r>
            <a:r>
              <a:rPr lang="en-US" altLang="en-US" dirty="0"/>
              <a:t> </a:t>
            </a:r>
            <a:r>
              <a:rPr lang="en-US" altLang="en-US" dirty="0" err="1"/>
              <a:t>odluku</a:t>
            </a:r>
            <a:r>
              <a:rPr lang="en-US" altLang="en-US" dirty="0"/>
              <a:t> o tome da li </a:t>
            </a:r>
            <a:r>
              <a:rPr lang="en-US" altLang="en-US" dirty="0" err="1"/>
              <a:t>će</a:t>
            </a:r>
            <a:r>
              <a:rPr lang="en-US" altLang="en-US" dirty="0"/>
              <a:t> </a:t>
            </a:r>
            <a:r>
              <a:rPr lang="en-US" altLang="en-US" dirty="0" err="1"/>
              <a:t>skladište</a:t>
            </a:r>
            <a:r>
              <a:rPr lang="en-US" altLang="en-US" dirty="0"/>
              <a:t> </a:t>
            </a:r>
            <a:r>
              <a:rPr lang="en-US" altLang="en-US" dirty="0" err="1"/>
              <a:t>biti</a:t>
            </a:r>
            <a:r>
              <a:rPr lang="en-US" altLang="en-US" dirty="0"/>
              <a:t> </a:t>
            </a:r>
            <a:r>
              <a:rPr lang="en-US" altLang="en-US" i="1" dirty="0" err="1"/>
              <a:t>centralizovano</a:t>
            </a:r>
            <a:r>
              <a:rPr lang="en-US" altLang="en-US" dirty="0"/>
              <a:t> </a:t>
            </a:r>
            <a:r>
              <a:rPr lang="en-US" altLang="en-US" dirty="0" err="1"/>
              <a:t>ili</a:t>
            </a:r>
            <a:r>
              <a:rPr lang="en-US" altLang="en-US" dirty="0"/>
              <a:t> </a:t>
            </a:r>
            <a:r>
              <a:rPr lang="en-US" altLang="en-US" i="1" dirty="0" err="1"/>
              <a:t>decentralizovano</a:t>
            </a:r>
            <a:endParaRPr lang="sr-Latn-RS" altLang="en-US" i="1" dirty="0"/>
          </a:p>
          <a:p>
            <a:pPr lvl="2"/>
            <a:r>
              <a:rPr lang="sr-Latn-RS" altLang="en-US" dirty="0"/>
              <a:t>Za slučaj centralizovanog skladišta:</a:t>
            </a:r>
            <a:endParaRPr lang="en-US" alt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585" y="1825625"/>
            <a:ext cx="6509340" cy="469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65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7C7EC-A3C8-4963-A5C9-B2552DBF8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Sadr</a:t>
            </a:r>
            <a:r>
              <a:rPr lang="sr-Latn-RS" dirty="0"/>
              <a:t>žaj predmeta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18685-0821-48E5-999B-97C7D99EB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RS" dirty="0"/>
              <a:t>O industrijskom inženjerstvu.</a:t>
            </a:r>
          </a:p>
          <a:p>
            <a:r>
              <a:rPr lang="sr-Latn-RS" dirty="0"/>
              <a:t>Industrijski sistem u privrednom okruženju (uloga fabrike ili industrijskog sistema u privredi, funkcije koje mora da ispuni sistem i njegov benefit za privredu). </a:t>
            </a:r>
          </a:p>
          <a:p>
            <a:r>
              <a:rPr lang="sr-Latn-RS" dirty="0"/>
              <a:t>Elementi industrijskog sistema (proizvodnja, organizacija, logistika). </a:t>
            </a:r>
          </a:p>
          <a:p>
            <a:r>
              <a:rPr lang="sr-Latn-RS" dirty="0"/>
              <a:t>Osnovni podsistemi industrijskog sistema (proizvodnja sa definisanim kapacitetom, transport sa definisanom tehnologijom, skadišni podsistem, održavanje, organizacija, informacione tehnologije, menadžment, ergonomija, ekonomsko - komercijalni sektor). </a:t>
            </a:r>
          </a:p>
          <a:p>
            <a:r>
              <a:rPr lang="sr-Latn-RS" b="1" dirty="0"/>
              <a:t>Mesto i uloga svih industrijskih podsistema sa posebnim osvrtom na primere iz industrijske prakse (fabrika, skladišta, distributivni centri, transportni sistemi, informacioni sistemi). </a:t>
            </a:r>
          </a:p>
          <a:p>
            <a:r>
              <a:rPr lang="sr-Latn-RS" dirty="0"/>
              <a:t>Primena i efekti primene industrijskih sistema u privredi sa konkretnim primerima iz prakse.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83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–PODSISTEM SKLADIŠTA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/>
              <a:t>Pozicija</a:t>
            </a:r>
            <a:r>
              <a:rPr lang="en-US" altLang="en-US" dirty="0"/>
              <a:t> </a:t>
            </a:r>
            <a:r>
              <a:rPr lang="en-US" altLang="en-US" dirty="0" err="1"/>
              <a:t>centralizovanog</a:t>
            </a:r>
            <a:r>
              <a:rPr lang="en-US" altLang="en-US" dirty="0"/>
              <a:t>  </a:t>
            </a:r>
            <a:r>
              <a:rPr lang="en-US" altLang="en-US" dirty="0" err="1"/>
              <a:t>skladišta</a:t>
            </a:r>
            <a:r>
              <a:rPr lang="sr-Latn-RS" altLang="en-US" dirty="0"/>
              <a:t> – metoda težišta:</a:t>
            </a:r>
            <a:endParaRPr lang="en-US" dirty="0"/>
          </a:p>
        </p:txBody>
      </p:sp>
      <p:pic>
        <p:nvPicPr>
          <p:cNvPr id="4" name="Picture 3" descr="sl3"/>
          <p:cNvPicPr>
            <a:picLocks noRot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192" y="2630488"/>
            <a:ext cx="4516437" cy="354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40129" y="2344738"/>
            <a:ext cx="4572000" cy="175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n-US" altLang="en-US">
                <a:latin typeface="Constantia" panose="02030602050306030303" pitchFamily="18" charset="0"/>
              </a:rPr>
              <a:t>Za svaki proizvodni pogon (P</a:t>
            </a:r>
            <a:r>
              <a:rPr lang="en-US" altLang="en-US" baseline="-24000">
                <a:latin typeface="Constantia" panose="02030602050306030303" pitchFamily="18" charset="0"/>
              </a:rPr>
              <a:t>i</a:t>
            </a:r>
            <a:r>
              <a:rPr lang="en-US" altLang="en-US">
                <a:latin typeface="Constantia" panose="02030602050306030303" pitchFamily="18" charset="0"/>
              </a:rPr>
              <a:t>) odrede se koordinate težišta i definišu se ukupne težine materijala koje pogon troši (Q</a:t>
            </a:r>
            <a:r>
              <a:rPr lang="en-US" altLang="en-US" baseline="-24000">
                <a:latin typeface="Constantia" panose="02030602050306030303" pitchFamily="18" charset="0"/>
              </a:rPr>
              <a:t>i</a:t>
            </a:r>
            <a:r>
              <a:rPr lang="en-US" altLang="en-US">
                <a:latin typeface="Constantia" panose="02030602050306030303" pitchFamily="18" charset="0"/>
              </a:rPr>
              <a:t>). </a:t>
            </a:r>
          </a:p>
          <a:p>
            <a:pPr>
              <a:buClrTx/>
            </a:pPr>
            <a:endParaRPr lang="en-US" altLang="en-US">
              <a:latin typeface="Constantia" panose="02030602050306030303" pitchFamily="18" charset="0"/>
            </a:endParaRPr>
          </a:p>
          <a:p>
            <a:pPr>
              <a:buClrTx/>
            </a:pPr>
            <a:r>
              <a:rPr lang="en-US" altLang="en-US">
                <a:latin typeface="Constantia" panose="02030602050306030303" pitchFamily="18" charset="0"/>
              </a:rPr>
              <a:t>koordinate težišta skladišta :</a:t>
            </a:r>
          </a:p>
          <a:p>
            <a:pPr>
              <a:buClrTx/>
            </a:pPr>
            <a:endParaRPr lang="en-US" altLang="en-US">
              <a:latin typeface="Constantia" panose="02030602050306030303" pitchFamily="18" charset="0"/>
            </a:endParaRPr>
          </a:p>
        </p:txBody>
      </p:sp>
      <p:pic>
        <p:nvPicPr>
          <p:cNvPr id="6" name="Picture 5"/>
          <p:cNvPicPr preferRelativeResize="0">
            <a:picLocks noRot="1" noChangeArrowheads="1" noChangeShapeType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317" y="3844925"/>
            <a:ext cx="1428750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/>
          <p:cNvPicPr preferRelativeResize="0">
            <a:picLocks noRot="1" noChangeArrowheads="1" noChangeShapeType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442" y="3916363"/>
            <a:ext cx="1357312" cy="119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6908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–PODSISTEM SKLADIŠTA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err="1"/>
              <a:t>Lokacija</a:t>
            </a:r>
            <a:r>
              <a:rPr lang="en-US" altLang="en-US" b="1" dirty="0"/>
              <a:t> </a:t>
            </a:r>
            <a:r>
              <a:rPr lang="en-US" altLang="en-US" b="1" dirty="0" err="1"/>
              <a:t>distributivnog</a:t>
            </a:r>
            <a:r>
              <a:rPr lang="en-US" altLang="en-US" b="1" dirty="0"/>
              <a:t> </a:t>
            </a:r>
            <a:r>
              <a:rPr lang="en-US" altLang="en-US" b="1" dirty="0" err="1"/>
              <a:t>skladišta</a:t>
            </a:r>
            <a:r>
              <a:rPr lang="sr-Latn-RS" altLang="en-US" b="1" dirty="0"/>
              <a:t> ili centra:</a:t>
            </a:r>
          </a:p>
          <a:p>
            <a:pPr>
              <a:buSzPct val="95000"/>
            </a:pPr>
            <a:r>
              <a:rPr lang="sr-Latn-RS" altLang="en-US" dirty="0"/>
              <a:t>Zasniva se na dva stadijuma:</a:t>
            </a:r>
            <a:endParaRPr lang="en-US" altLang="en-US" dirty="0"/>
          </a:p>
          <a:p>
            <a:pPr lvl="1">
              <a:buSzPct val="85000"/>
            </a:pPr>
            <a:r>
              <a:rPr lang="en-US" altLang="en-US" dirty="0"/>
              <a:t>Top manage</a:t>
            </a:r>
            <a:r>
              <a:rPr lang="sr-Latn-RS" altLang="en-US" dirty="0"/>
              <a:t>ment</a:t>
            </a:r>
            <a:r>
              <a:rPr lang="en-US" altLang="en-US" dirty="0"/>
              <a:t> </a:t>
            </a:r>
            <a:r>
              <a:rPr lang="en-US" altLang="en-US" dirty="0" err="1"/>
              <a:t>planira</a:t>
            </a:r>
            <a:r>
              <a:rPr lang="en-US" altLang="en-US" dirty="0"/>
              <a:t> </a:t>
            </a:r>
            <a:r>
              <a:rPr lang="en-US" altLang="en-US" dirty="0" err="1"/>
              <a:t>lokaciju</a:t>
            </a:r>
            <a:r>
              <a:rPr lang="en-US" altLang="en-US" dirty="0"/>
              <a:t> </a:t>
            </a:r>
            <a:r>
              <a:rPr lang="en-US" altLang="en-US" dirty="0" err="1"/>
              <a:t>na</a:t>
            </a:r>
            <a:r>
              <a:rPr lang="en-US" altLang="en-US" dirty="0"/>
              <a:t> </a:t>
            </a:r>
            <a:r>
              <a:rPr lang="en-US" altLang="en-US" dirty="0" err="1"/>
              <a:t>osnovu</a:t>
            </a:r>
            <a:r>
              <a:rPr lang="en-US" altLang="en-US" dirty="0"/>
              <a:t> </a:t>
            </a:r>
            <a:r>
              <a:rPr lang="en-US" altLang="en-US" dirty="0" err="1"/>
              <a:t>tržišta</a:t>
            </a:r>
            <a:r>
              <a:rPr lang="sr-Latn-RS" altLang="en-US" dirty="0"/>
              <a:t> distribucije i nabavke (moguće je i ovde primeniti metodu težišta ili metodu ponderisanja, kao kod selekcije lokacije fabrike),</a:t>
            </a:r>
            <a:endParaRPr lang="en-US" altLang="en-US" dirty="0"/>
          </a:p>
          <a:p>
            <a:pPr lvl="1">
              <a:buSzPct val="85000"/>
            </a:pPr>
            <a:r>
              <a:rPr lang="en-US" altLang="en-US" dirty="0" err="1"/>
              <a:t>Operativni</a:t>
            </a:r>
            <a:r>
              <a:rPr lang="en-US" altLang="en-US" dirty="0"/>
              <a:t> </a:t>
            </a:r>
            <a:r>
              <a:rPr lang="en-US" altLang="en-US" dirty="0" err="1"/>
              <a:t>menadžer</a:t>
            </a:r>
            <a:r>
              <a:rPr lang="en-US" altLang="en-US" dirty="0"/>
              <a:t>  </a:t>
            </a:r>
            <a:r>
              <a:rPr lang="en-US" altLang="en-US" dirty="0" err="1"/>
              <a:t>vrši</a:t>
            </a:r>
            <a:r>
              <a:rPr lang="en-US" altLang="en-US" dirty="0"/>
              <a:t> </a:t>
            </a:r>
            <a:r>
              <a:rPr lang="en-US" altLang="en-US" dirty="0" err="1"/>
              <a:t>trasiranje</a:t>
            </a:r>
            <a:r>
              <a:rPr lang="en-US" altLang="en-US" dirty="0"/>
              <a:t> </a:t>
            </a:r>
            <a:r>
              <a:rPr lang="en-US" altLang="en-US" dirty="0" err="1"/>
              <a:t>ruta</a:t>
            </a:r>
            <a:r>
              <a:rPr lang="en-US" altLang="en-US" dirty="0"/>
              <a:t> </a:t>
            </a:r>
            <a:r>
              <a:rPr lang="en-US" altLang="en-US" dirty="0" err="1"/>
              <a:t>vozila</a:t>
            </a:r>
            <a:r>
              <a:rPr lang="en-US" altLang="en-US" dirty="0"/>
              <a:t> </a:t>
            </a:r>
            <a:r>
              <a:rPr lang="en-US" altLang="en-US" dirty="0" err="1"/>
              <a:t>i</a:t>
            </a:r>
            <a:r>
              <a:rPr lang="en-US" altLang="en-US" dirty="0"/>
              <a:t> </a:t>
            </a:r>
            <a:r>
              <a:rPr lang="sr-Latn-RS" altLang="en-US" dirty="0"/>
              <a:t>procenjuje </a:t>
            </a:r>
            <a:r>
              <a:rPr lang="en-US" altLang="en-US" dirty="0" err="1"/>
              <a:t>troškove</a:t>
            </a:r>
            <a:r>
              <a:rPr lang="en-US" altLang="en-US" dirty="0"/>
              <a:t> (Auto Route software</a:t>
            </a:r>
            <a:r>
              <a:rPr lang="sr-Latn-RS" altLang="en-US" dirty="0"/>
              <a:t> ili bilo koja druga GPS aplikacija</a:t>
            </a:r>
            <a:r>
              <a:rPr lang="en-US" altLang="en-US" dirty="0"/>
              <a:t>)</a:t>
            </a:r>
          </a:p>
          <a:p>
            <a:pPr>
              <a:buSzPct val="95000"/>
            </a:pPr>
            <a:r>
              <a:rPr lang="en-US" altLang="en-US" dirty="0" err="1"/>
              <a:t>Distributivna</a:t>
            </a:r>
            <a:r>
              <a:rPr lang="en-US" altLang="en-US" dirty="0"/>
              <a:t> </a:t>
            </a:r>
            <a:r>
              <a:rPr lang="en-US" altLang="en-US" dirty="0" err="1"/>
              <a:t>ili</a:t>
            </a:r>
            <a:r>
              <a:rPr lang="en-US" altLang="en-US" dirty="0"/>
              <a:t> </a:t>
            </a:r>
            <a:r>
              <a:rPr lang="en-US" altLang="en-US" dirty="0" err="1"/>
              <a:t>centralna</a:t>
            </a:r>
            <a:r>
              <a:rPr lang="en-US" altLang="en-US" dirty="0"/>
              <a:t> </a:t>
            </a:r>
            <a:r>
              <a:rPr lang="en-US" altLang="en-US" dirty="0" err="1"/>
              <a:t>skladišta</a:t>
            </a:r>
            <a:r>
              <a:rPr lang="en-US" altLang="en-US" dirty="0"/>
              <a:t> </a:t>
            </a:r>
            <a:r>
              <a:rPr lang="en-US" altLang="en-US" dirty="0" err="1"/>
              <a:t>mogu</a:t>
            </a:r>
            <a:r>
              <a:rPr lang="en-US" altLang="en-US" dirty="0"/>
              <a:t> </a:t>
            </a:r>
            <a:r>
              <a:rPr lang="en-US" altLang="en-US" dirty="0" err="1"/>
              <a:t>biti</a:t>
            </a:r>
            <a:r>
              <a:rPr lang="en-US" altLang="en-US" dirty="0"/>
              <a:t> </a:t>
            </a:r>
            <a:r>
              <a:rPr lang="en-US" altLang="en-US" dirty="0" err="1"/>
              <a:t>na</a:t>
            </a:r>
            <a:r>
              <a:rPr lang="en-US" altLang="en-US" dirty="0"/>
              <a:t> </a:t>
            </a:r>
            <a:r>
              <a:rPr lang="en-US" altLang="en-US" dirty="0" err="1"/>
              <a:t>otvorenom</a:t>
            </a:r>
            <a:r>
              <a:rPr lang="en-US" altLang="en-US" dirty="0"/>
              <a:t>, </a:t>
            </a:r>
            <a:r>
              <a:rPr lang="sr-Latn-RS" altLang="en-US" dirty="0"/>
              <a:t>u tom slučaju </a:t>
            </a:r>
            <a:r>
              <a:rPr lang="en-US" altLang="en-US" dirty="0" err="1"/>
              <a:t>zahtevaju</a:t>
            </a:r>
            <a:r>
              <a:rPr lang="en-US" altLang="en-US" dirty="0"/>
              <a:t> </a:t>
            </a:r>
            <a:r>
              <a:rPr lang="en-US" altLang="en-US" dirty="0" err="1"/>
              <a:t>posebnu</a:t>
            </a:r>
            <a:r>
              <a:rPr lang="en-US" altLang="en-US" dirty="0"/>
              <a:t> </a:t>
            </a:r>
            <a:r>
              <a:rPr lang="en-US" altLang="en-US" dirty="0" err="1"/>
              <a:t>pripremu</a:t>
            </a:r>
            <a:r>
              <a:rPr lang="en-US" altLang="en-US" dirty="0"/>
              <a:t> </a:t>
            </a:r>
            <a:r>
              <a:rPr lang="en-US" altLang="en-US" dirty="0" err="1"/>
              <a:t>terena</a:t>
            </a:r>
            <a:endParaRPr lang="en-US" alt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598740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–PODSISTEM SKLADIŠTA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b="1" dirty="0"/>
              <a:t>Dizajn skladišta:</a:t>
            </a:r>
          </a:p>
          <a:p>
            <a:pPr>
              <a:buSzPct val="95000"/>
            </a:pPr>
            <a:r>
              <a:rPr lang="en-US" altLang="en-US" dirty="0" err="1"/>
              <a:t>Kod</a:t>
            </a:r>
            <a:r>
              <a:rPr lang="en-US" altLang="en-US" dirty="0"/>
              <a:t> </a:t>
            </a:r>
            <a:r>
              <a:rPr lang="en-US" altLang="en-US" dirty="0" err="1"/>
              <a:t>dizajna</a:t>
            </a:r>
            <a:r>
              <a:rPr lang="en-US" altLang="en-US" dirty="0"/>
              <a:t> </a:t>
            </a:r>
            <a:r>
              <a:rPr lang="en-US" altLang="en-US" dirty="0" err="1"/>
              <a:t>skladišta</a:t>
            </a:r>
            <a:r>
              <a:rPr lang="en-US" altLang="en-US" dirty="0"/>
              <a:t>, </a:t>
            </a:r>
            <a:r>
              <a:rPr lang="en-US" altLang="en-US" dirty="0" err="1"/>
              <a:t>treba</a:t>
            </a:r>
            <a:r>
              <a:rPr lang="en-US" altLang="en-US" dirty="0"/>
              <a:t> </a:t>
            </a:r>
            <a:r>
              <a:rPr lang="en-US" altLang="en-US" dirty="0" err="1"/>
              <a:t>razmotriti</a:t>
            </a:r>
            <a:r>
              <a:rPr lang="en-US" altLang="en-US" dirty="0"/>
              <a:t> pet </a:t>
            </a:r>
            <a:r>
              <a:rPr lang="en-US" altLang="en-US" dirty="0" err="1"/>
              <a:t>međupovezanih</a:t>
            </a:r>
            <a:r>
              <a:rPr lang="en-US" altLang="en-US" dirty="0"/>
              <a:t> </a:t>
            </a:r>
            <a:r>
              <a:rPr lang="en-US" altLang="en-US" dirty="0" err="1"/>
              <a:t>promenjivih</a:t>
            </a:r>
            <a:r>
              <a:rPr lang="en-US" altLang="en-US" dirty="0"/>
              <a:t>:</a:t>
            </a:r>
          </a:p>
          <a:p>
            <a:pPr lvl="1">
              <a:buSzPct val="85000"/>
            </a:pPr>
            <a:r>
              <a:rPr lang="en-US" altLang="en-US" dirty="0" err="1"/>
              <a:t>Zemljište</a:t>
            </a:r>
            <a:r>
              <a:rPr lang="en-US" altLang="en-US" dirty="0"/>
              <a:t> </a:t>
            </a:r>
            <a:r>
              <a:rPr lang="en-US" altLang="en-US" dirty="0" err="1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zgrade</a:t>
            </a:r>
            <a:endParaRPr lang="en-US" altLang="en-US" dirty="0"/>
          </a:p>
          <a:p>
            <a:pPr lvl="1">
              <a:buSzPct val="85000"/>
            </a:pPr>
            <a:r>
              <a:rPr lang="en-US" altLang="en-US" dirty="0" err="1"/>
              <a:t>Menadžment</a:t>
            </a:r>
            <a:r>
              <a:rPr lang="en-US" altLang="en-US" dirty="0"/>
              <a:t> </a:t>
            </a:r>
            <a:r>
              <a:rPr lang="en-US" altLang="en-US" dirty="0" err="1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osoblje</a:t>
            </a:r>
            <a:endParaRPr lang="en-US" altLang="en-US" dirty="0"/>
          </a:p>
          <a:p>
            <a:pPr lvl="1">
              <a:buSzPct val="85000"/>
            </a:pPr>
            <a:r>
              <a:rPr lang="en-US" altLang="en-US" dirty="0" err="1"/>
              <a:t>Oprema</a:t>
            </a:r>
            <a:r>
              <a:rPr lang="en-US" altLang="en-US" dirty="0"/>
              <a:t> </a:t>
            </a:r>
            <a:r>
              <a:rPr lang="en-US" altLang="en-US" dirty="0" err="1"/>
              <a:t>za</a:t>
            </a:r>
            <a:r>
              <a:rPr lang="en-US" altLang="en-US" dirty="0"/>
              <a:t> </a:t>
            </a:r>
            <a:r>
              <a:rPr lang="en-US" altLang="en-US" dirty="0" err="1"/>
              <a:t>smeštaj</a:t>
            </a:r>
            <a:r>
              <a:rPr lang="en-US" altLang="en-US" dirty="0"/>
              <a:t> </a:t>
            </a:r>
            <a:r>
              <a:rPr lang="en-US" altLang="en-US" dirty="0" err="1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rukovanje</a:t>
            </a:r>
            <a:endParaRPr lang="en-US" altLang="en-US" dirty="0"/>
          </a:p>
          <a:p>
            <a:pPr lvl="1">
              <a:buSzPct val="85000"/>
            </a:pPr>
            <a:r>
              <a:rPr lang="en-US" altLang="en-US" dirty="0" err="1"/>
              <a:t>Potrebni</a:t>
            </a:r>
            <a:r>
              <a:rPr lang="en-US" altLang="en-US" dirty="0"/>
              <a:t> </a:t>
            </a:r>
            <a:r>
              <a:rPr lang="en-US" altLang="en-US" dirty="0" err="1"/>
              <a:t>računari</a:t>
            </a:r>
            <a:r>
              <a:rPr lang="en-US" altLang="en-US" dirty="0"/>
              <a:t> </a:t>
            </a:r>
            <a:r>
              <a:rPr lang="en-US" altLang="en-US" dirty="0" err="1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softver</a:t>
            </a:r>
            <a:r>
              <a:rPr lang="en-US" altLang="en-US" dirty="0"/>
              <a:t> (</a:t>
            </a:r>
            <a:r>
              <a:rPr lang="sr-Latn-RS" altLang="en-US" dirty="0"/>
              <a:t>informacioni </a:t>
            </a:r>
            <a:r>
              <a:rPr lang="en-US" altLang="en-US" dirty="0" err="1"/>
              <a:t>sistem</a:t>
            </a:r>
            <a:r>
              <a:rPr lang="en-US" altLang="en-US" dirty="0"/>
              <a:t>)</a:t>
            </a:r>
          </a:p>
          <a:p>
            <a:pPr lvl="1">
              <a:buSzPct val="85000"/>
            </a:pPr>
            <a:r>
              <a:rPr lang="en-US" altLang="en-US" dirty="0" err="1"/>
              <a:t>Metode</a:t>
            </a:r>
            <a:r>
              <a:rPr lang="en-US" altLang="en-US" dirty="0"/>
              <a:t>, </a:t>
            </a:r>
            <a:r>
              <a:rPr lang="en-US" altLang="en-US" dirty="0" err="1"/>
              <a:t>operacije</a:t>
            </a:r>
            <a:r>
              <a:rPr lang="en-US" altLang="en-US" dirty="0"/>
              <a:t> </a:t>
            </a:r>
            <a:r>
              <a:rPr lang="en-US" altLang="en-US" dirty="0" err="1"/>
              <a:t>i</a:t>
            </a:r>
            <a:r>
              <a:rPr lang="en-US" altLang="en-US" dirty="0"/>
              <a:t> procedure</a:t>
            </a:r>
          </a:p>
          <a:p>
            <a:pPr>
              <a:buSzPct val="95000"/>
            </a:pPr>
            <a:r>
              <a:rPr lang="en-US" altLang="en-US" dirty="0" err="1"/>
              <a:t>Prvi</a:t>
            </a:r>
            <a:r>
              <a:rPr lang="en-US" altLang="en-US" dirty="0"/>
              <a:t> </a:t>
            </a:r>
            <a:r>
              <a:rPr lang="en-US" altLang="en-US" dirty="0" err="1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osnovni</a:t>
            </a:r>
            <a:r>
              <a:rPr lang="en-US" altLang="en-US" dirty="0"/>
              <a:t> element </a:t>
            </a:r>
            <a:r>
              <a:rPr lang="en-US" altLang="en-US" dirty="0" err="1"/>
              <a:t>koji</a:t>
            </a:r>
            <a:r>
              <a:rPr lang="en-US" altLang="en-US" dirty="0"/>
              <a:t> </a:t>
            </a:r>
            <a:r>
              <a:rPr lang="en-US" altLang="en-US" dirty="0" err="1"/>
              <a:t>utiče</a:t>
            </a:r>
            <a:r>
              <a:rPr lang="en-US" altLang="en-US" dirty="0"/>
              <a:t> </a:t>
            </a:r>
            <a:r>
              <a:rPr lang="en-US" altLang="en-US" dirty="0" err="1"/>
              <a:t>na</a:t>
            </a:r>
            <a:r>
              <a:rPr lang="en-US" altLang="en-US" dirty="0"/>
              <a:t> </a:t>
            </a:r>
            <a:r>
              <a:rPr lang="en-US" altLang="en-US" dirty="0" err="1"/>
              <a:t>nivo</a:t>
            </a:r>
            <a:r>
              <a:rPr lang="en-US" altLang="en-US" dirty="0"/>
              <a:t> </a:t>
            </a:r>
            <a:r>
              <a:rPr lang="en-US" altLang="en-US" dirty="0" err="1"/>
              <a:t>svakog</a:t>
            </a:r>
            <a:r>
              <a:rPr lang="en-US" altLang="en-US" dirty="0"/>
              <a:t> od </a:t>
            </a:r>
            <a:r>
              <a:rPr lang="en-US" altLang="en-US" dirty="0" err="1"/>
              <a:t>ovih</a:t>
            </a:r>
            <a:r>
              <a:rPr lang="en-US" altLang="en-US" dirty="0"/>
              <a:t> pet </a:t>
            </a:r>
            <a:r>
              <a:rPr lang="en-US" altLang="en-US" dirty="0" err="1"/>
              <a:t>promenjivih</a:t>
            </a:r>
            <a:r>
              <a:rPr lang="en-US" altLang="en-US" dirty="0"/>
              <a:t> je </a:t>
            </a:r>
            <a:r>
              <a:rPr lang="en-US" altLang="en-US" dirty="0" err="1"/>
              <a:t>procena</a:t>
            </a:r>
            <a:r>
              <a:rPr lang="en-US" altLang="en-US" dirty="0"/>
              <a:t> </a:t>
            </a:r>
            <a:r>
              <a:rPr lang="en-US" altLang="en-US" dirty="0" err="1"/>
              <a:t>potrebe</a:t>
            </a:r>
            <a:r>
              <a:rPr lang="en-US" altLang="en-US" dirty="0"/>
              <a:t> </a:t>
            </a:r>
            <a:r>
              <a:rPr lang="en-US" altLang="en-US" dirty="0" err="1"/>
              <a:t>za</a:t>
            </a:r>
            <a:r>
              <a:rPr lang="en-US" altLang="en-US" dirty="0"/>
              <a:t> </a:t>
            </a:r>
            <a:r>
              <a:rPr lang="en-US" altLang="en-US" dirty="0" err="1"/>
              <a:t>određenom</a:t>
            </a:r>
            <a:r>
              <a:rPr lang="en-US" altLang="en-US" dirty="0"/>
              <a:t> </a:t>
            </a:r>
            <a:r>
              <a:rPr lang="en-US" altLang="en-US" dirty="0" err="1"/>
              <a:t>robom</a:t>
            </a:r>
            <a:r>
              <a:rPr lang="en-US" altLang="en-US" dirty="0"/>
              <a:t> </a:t>
            </a:r>
            <a:r>
              <a:rPr lang="en-US" altLang="en-US" dirty="0" err="1"/>
              <a:t>na</a:t>
            </a:r>
            <a:r>
              <a:rPr lang="en-US" altLang="en-US" dirty="0"/>
              <a:t> </a:t>
            </a:r>
            <a:r>
              <a:rPr lang="en-US" altLang="en-US" dirty="0" err="1"/>
              <a:t>tržištu</a:t>
            </a:r>
            <a:endParaRPr lang="en-US" alt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351460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–PODSISTEM SKLADIŠTA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b="1" dirty="0"/>
              <a:t>Proračun veličine prostora za skladištenje:</a:t>
            </a:r>
          </a:p>
          <a:p>
            <a:pPr>
              <a:buSzPct val="95000"/>
            </a:pPr>
            <a:r>
              <a:rPr lang="en-US" altLang="en-US" dirty="0" err="1"/>
              <a:t>Pri</a:t>
            </a:r>
            <a:r>
              <a:rPr lang="en-US" altLang="en-US" dirty="0"/>
              <a:t> </a:t>
            </a:r>
            <a:r>
              <a:rPr lang="en-US" altLang="en-US" dirty="0" err="1"/>
              <a:t>rešavanju</a:t>
            </a:r>
            <a:r>
              <a:rPr lang="en-US" altLang="en-US" dirty="0"/>
              <a:t> </a:t>
            </a:r>
            <a:r>
              <a:rPr lang="en-US" altLang="en-US" dirty="0" err="1"/>
              <a:t>unutrašnjeg</a:t>
            </a:r>
            <a:r>
              <a:rPr lang="en-US" altLang="en-US" dirty="0"/>
              <a:t> </a:t>
            </a:r>
            <a:r>
              <a:rPr lang="en-US" altLang="en-US" dirty="0" err="1"/>
              <a:t>rasporeda</a:t>
            </a:r>
            <a:r>
              <a:rPr lang="en-US" altLang="en-US" dirty="0"/>
              <a:t> u </a:t>
            </a:r>
            <a:r>
              <a:rPr lang="en-US" altLang="en-US" dirty="0" err="1"/>
              <a:t>skladištu</a:t>
            </a:r>
            <a:r>
              <a:rPr lang="en-US" altLang="en-US" dirty="0"/>
              <a:t>, </a:t>
            </a:r>
            <a:r>
              <a:rPr lang="en-US" altLang="en-US" dirty="0" err="1"/>
              <a:t>obevezno</a:t>
            </a:r>
            <a:r>
              <a:rPr lang="en-US" altLang="en-US" dirty="0"/>
              <a:t> </a:t>
            </a:r>
            <a:r>
              <a:rPr lang="en-US" altLang="en-US" dirty="0" err="1"/>
              <a:t>treba</a:t>
            </a:r>
            <a:r>
              <a:rPr lang="en-US" altLang="en-US" dirty="0"/>
              <a:t> </a:t>
            </a:r>
            <a:r>
              <a:rPr lang="en-US" altLang="en-US" dirty="0" err="1"/>
              <a:t>predvideti</a:t>
            </a:r>
            <a:r>
              <a:rPr lang="en-US" altLang="en-US" dirty="0"/>
              <a:t> </a:t>
            </a:r>
            <a:r>
              <a:rPr lang="en-US" altLang="en-US" dirty="0" err="1"/>
              <a:t>uslove</a:t>
            </a:r>
            <a:r>
              <a:rPr lang="en-US" altLang="en-US" dirty="0"/>
              <a:t> </a:t>
            </a:r>
            <a:r>
              <a:rPr lang="en-US" altLang="en-US" dirty="0" err="1"/>
              <a:t>za</a:t>
            </a:r>
            <a:r>
              <a:rPr lang="en-US" altLang="en-US" dirty="0"/>
              <a:t>:</a:t>
            </a:r>
          </a:p>
          <a:p>
            <a:pPr lvl="1">
              <a:buSzPct val="85000"/>
            </a:pPr>
            <a:r>
              <a:rPr lang="en-US" altLang="en-US" dirty="0" err="1"/>
              <a:t>prijem</a:t>
            </a:r>
            <a:r>
              <a:rPr lang="en-US" altLang="en-US" dirty="0"/>
              <a:t> robe,</a:t>
            </a:r>
          </a:p>
          <a:p>
            <a:pPr lvl="1">
              <a:buSzPct val="85000"/>
            </a:pPr>
            <a:r>
              <a:rPr lang="sr-Latn-RS" altLang="en-US" dirty="0"/>
              <a:t>skladištenje/</a:t>
            </a:r>
            <a:r>
              <a:rPr lang="en-US" altLang="en-US" dirty="0" err="1"/>
              <a:t>čuvanje</a:t>
            </a:r>
            <a:r>
              <a:rPr lang="en-US" altLang="en-US" dirty="0"/>
              <a:t> robe (</a:t>
            </a:r>
            <a:r>
              <a:rPr lang="en-US" altLang="en-US" dirty="0" err="1"/>
              <a:t>rafovi</a:t>
            </a:r>
            <a:r>
              <a:rPr lang="en-US" altLang="en-US" dirty="0"/>
              <a:t>, police, </a:t>
            </a:r>
            <a:r>
              <a:rPr lang="en-US" altLang="en-US" dirty="0" err="1"/>
              <a:t>stalaže</a:t>
            </a:r>
            <a:r>
              <a:rPr lang="en-US" altLang="en-US" dirty="0"/>
              <a:t> </a:t>
            </a:r>
            <a:r>
              <a:rPr lang="en-US" altLang="en-US" dirty="0" err="1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slično</a:t>
            </a:r>
            <a:r>
              <a:rPr lang="en-US" altLang="en-US" dirty="0"/>
              <a:t>)</a:t>
            </a:r>
          </a:p>
          <a:p>
            <a:pPr lvl="1">
              <a:buSzPct val="85000"/>
            </a:pPr>
            <a:r>
              <a:rPr lang="sr-Latn-RS" altLang="en-US" dirty="0"/>
              <a:t>komisioniranje i otpremu</a:t>
            </a:r>
            <a:r>
              <a:rPr lang="en-US" altLang="en-US" dirty="0"/>
              <a:t> robe.</a:t>
            </a:r>
            <a:endParaRPr lang="en-US" altLang="en-US" dirty="0">
              <a:latin typeface="Arial" panose="020B0604020202020204" pitchFamily="34" charset="0"/>
            </a:endParaRPr>
          </a:p>
          <a:p>
            <a:pPr lvl="1">
              <a:buSzPct val="85000"/>
            </a:pPr>
            <a:r>
              <a:rPr lang="sr-Latn-RS" altLang="en-US" dirty="0"/>
              <a:t>p</a:t>
            </a:r>
            <a:r>
              <a:rPr lang="en-US" altLang="en-US" dirty="0" err="1"/>
              <a:t>rolaze</a:t>
            </a:r>
            <a:r>
              <a:rPr lang="sr-Latn-RS" altLang="en-US" dirty="0"/>
              <a:t>/transportne staze</a:t>
            </a:r>
            <a:r>
              <a:rPr lang="en-US" altLang="en-US" dirty="0"/>
              <a:t>,</a:t>
            </a:r>
            <a:endParaRPr lang="en-US" altLang="en-US" dirty="0">
              <a:latin typeface="Arial" panose="020B0604020202020204" pitchFamily="34" charset="0"/>
            </a:endParaRPr>
          </a:p>
          <a:p>
            <a:pPr lvl="1">
              <a:buSzPct val="85000"/>
            </a:pPr>
            <a:r>
              <a:rPr lang="sr-Latn-RS" altLang="en-US" dirty="0"/>
              <a:t>administraciju</a:t>
            </a:r>
            <a:endParaRPr lang="en-US" alt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739140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–PODSISTEM SKLADIŠTA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 err="1"/>
              <a:t>Ukupnu</a:t>
            </a:r>
            <a:r>
              <a:rPr lang="en-US" altLang="en-US" dirty="0"/>
              <a:t> </a:t>
            </a:r>
            <a:r>
              <a:rPr lang="en-US" altLang="en-US" dirty="0" err="1"/>
              <a:t>površinu</a:t>
            </a:r>
            <a:r>
              <a:rPr lang="en-US" altLang="en-US" dirty="0"/>
              <a:t> </a:t>
            </a:r>
            <a:r>
              <a:rPr lang="en-US" altLang="en-US" dirty="0" err="1"/>
              <a:t>prostora</a:t>
            </a:r>
            <a:r>
              <a:rPr lang="en-US" altLang="en-US" dirty="0"/>
              <a:t> </a:t>
            </a:r>
            <a:r>
              <a:rPr lang="en-US" altLang="en-US" dirty="0" err="1"/>
              <a:t>za</a:t>
            </a:r>
            <a:r>
              <a:rPr lang="en-US" altLang="en-US" dirty="0"/>
              <a:t> </a:t>
            </a:r>
            <a:r>
              <a:rPr lang="en-US" altLang="en-US" dirty="0" err="1"/>
              <a:t>skladištenje</a:t>
            </a:r>
            <a:r>
              <a:rPr lang="en-US" altLang="en-US" dirty="0"/>
              <a:t> </a:t>
            </a:r>
            <a:r>
              <a:rPr lang="en-US" altLang="en-US" dirty="0" err="1"/>
              <a:t>moguće</a:t>
            </a:r>
            <a:r>
              <a:rPr lang="en-US" altLang="en-US" dirty="0"/>
              <a:t> je </a:t>
            </a:r>
            <a:r>
              <a:rPr lang="en-US" altLang="en-US" dirty="0" err="1"/>
              <a:t>izračunati</a:t>
            </a:r>
            <a:r>
              <a:rPr lang="en-US" altLang="en-US" dirty="0"/>
              <a:t> </a:t>
            </a:r>
            <a:r>
              <a:rPr lang="en-US" altLang="en-US" dirty="0" err="1"/>
              <a:t>na</a:t>
            </a:r>
            <a:r>
              <a:rPr lang="en-US" altLang="en-US" dirty="0"/>
              <a:t> </a:t>
            </a:r>
            <a:r>
              <a:rPr lang="en-US" altLang="en-US" dirty="0" err="1"/>
              <a:t>sledeći</a:t>
            </a:r>
            <a:r>
              <a:rPr lang="en-US" altLang="en-US" dirty="0"/>
              <a:t> </a:t>
            </a:r>
            <a:r>
              <a:rPr lang="en-US" altLang="en-US" dirty="0" err="1"/>
              <a:t>način</a:t>
            </a:r>
            <a:r>
              <a:rPr lang="en-US" altLang="en-US" dirty="0"/>
              <a:t>:</a:t>
            </a:r>
            <a:endParaRPr lang="sr-Latn-RS" altLang="en-US" dirty="0"/>
          </a:p>
          <a:p>
            <a:pPr>
              <a:lnSpc>
                <a:spcPct val="80000"/>
              </a:lnSpc>
              <a:buSzPct val="123000"/>
            </a:pPr>
            <a:r>
              <a:rPr lang="en-US" altLang="en-US" dirty="0" err="1"/>
              <a:t>S</a:t>
            </a:r>
            <a:r>
              <a:rPr lang="en-US" altLang="en-US" baseline="-24000" dirty="0" err="1"/>
              <a:t>s</a:t>
            </a:r>
            <a:r>
              <a:rPr lang="en-US" altLang="en-US" dirty="0"/>
              <a:t>=</a:t>
            </a:r>
            <a:r>
              <a:rPr lang="en-US" altLang="en-US" dirty="0" err="1"/>
              <a:t>s</a:t>
            </a:r>
            <a:r>
              <a:rPr lang="en-US" altLang="en-US" baseline="-24000" dirty="0" err="1"/>
              <a:t>p</a:t>
            </a:r>
            <a:r>
              <a:rPr lang="en-US" altLang="en-US" dirty="0" err="1"/>
              <a:t>+s</a:t>
            </a:r>
            <a:r>
              <a:rPr lang="en-US" altLang="en-US" baseline="-24000" dirty="0" err="1"/>
              <a:t>m</a:t>
            </a:r>
            <a:r>
              <a:rPr lang="en-US" altLang="en-US" dirty="0" err="1"/>
              <a:t>+s</a:t>
            </a:r>
            <a:r>
              <a:rPr lang="en-US" altLang="en-US" baseline="-24000" dirty="0" err="1"/>
              <a:t>o</a:t>
            </a:r>
            <a:r>
              <a:rPr lang="en-US" altLang="en-US" dirty="0" err="1"/>
              <a:t>+s</a:t>
            </a:r>
            <a:r>
              <a:rPr lang="en-US" altLang="en-US" baseline="-24000" dirty="0" err="1"/>
              <a:t>ts</a:t>
            </a:r>
            <a:r>
              <a:rPr lang="en-US" altLang="en-US" dirty="0" err="1"/>
              <a:t>+s</a:t>
            </a:r>
            <a:r>
              <a:rPr lang="en-US" altLang="en-US" baseline="-24000" dirty="0" err="1"/>
              <a:t>as</a:t>
            </a:r>
            <a:endParaRPr lang="en-US" altLang="en-US" dirty="0"/>
          </a:p>
          <a:p>
            <a:pPr>
              <a:lnSpc>
                <a:spcPct val="80000"/>
              </a:lnSpc>
              <a:buSzPct val="123000"/>
              <a:buFont typeface="Wingdings 2" panose="05020102010507070707" pitchFamily="18" charset="2"/>
              <a:buNone/>
            </a:pPr>
            <a:endParaRPr lang="en-US" altLang="en-US" dirty="0"/>
          </a:p>
          <a:p>
            <a:pPr lvl="1">
              <a:lnSpc>
                <a:spcPct val="80000"/>
              </a:lnSpc>
              <a:buSzPct val="123000"/>
            </a:pPr>
            <a:r>
              <a:rPr lang="en-US" altLang="en-US" dirty="0" err="1"/>
              <a:t>Gde</a:t>
            </a:r>
            <a:r>
              <a:rPr lang="en-US" altLang="en-US" dirty="0"/>
              <a:t> </a:t>
            </a:r>
            <a:r>
              <a:rPr lang="en-US" altLang="en-US" dirty="0" err="1"/>
              <a:t>su</a:t>
            </a:r>
            <a:r>
              <a:rPr lang="en-US" altLang="en-US" dirty="0"/>
              <a:t>:</a:t>
            </a:r>
          </a:p>
          <a:p>
            <a:pPr lvl="1">
              <a:lnSpc>
                <a:spcPct val="80000"/>
              </a:lnSpc>
              <a:buSzPct val="123000"/>
              <a:buFont typeface="Wingdings 2" panose="05020102010507070707" pitchFamily="18" charset="2"/>
              <a:buNone/>
            </a:pPr>
            <a:r>
              <a:rPr lang="en-US" altLang="en-US" dirty="0"/>
              <a:t> </a:t>
            </a:r>
          </a:p>
          <a:p>
            <a:pPr lvl="1">
              <a:lnSpc>
                <a:spcPct val="80000"/>
              </a:lnSpc>
              <a:buSzPct val="123000"/>
            </a:pPr>
            <a:r>
              <a:rPr lang="en-US" altLang="en-US" dirty="0" err="1"/>
              <a:t>s</a:t>
            </a:r>
            <a:r>
              <a:rPr lang="en-US" altLang="en-US" baseline="-24000" dirty="0" err="1"/>
              <a:t>p</a:t>
            </a:r>
            <a:r>
              <a:rPr lang="en-US" altLang="en-US" dirty="0" err="1"/>
              <a:t>-površina</a:t>
            </a:r>
            <a:r>
              <a:rPr lang="en-US" altLang="en-US" dirty="0"/>
              <a:t> </a:t>
            </a:r>
            <a:r>
              <a:rPr lang="en-US" altLang="en-US" dirty="0" err="1"/>
              <a:t>za</a:t>
            </a:r>
            <a:r>
              <a:rPr lang="en-US" altLang="en-US" dirty="0"/>
              <a:t> </a:t>
            </a:r>
            <a:r>
              <a:rPr lang="en-US" altLang="en-US" dirty="0" err="1"/>
              <a:t>prijem</a:t>
            </a:r>
            <a:r>
              <a:rPr lang="en-US" altLang="en-US" dirty="0"/>
              <a:t> </a:t>
            </a:r>
            <a:r>
              <a:rPr lang="en-US" altLang="en-US" dirty="0" err="1"/>
              <a:t>materijala</a:t>
            </a:r>
            <a:r>
              <a:rPr lang="en-US" altLang="en-US" dirty="0"/>
              <a:t> (</a:t>
            </a:r>
            <a:r>
              <a:rPr lang="en-US" altLang="en-US" dirty="0" err="1"/>
              <a:t>zavisi</a:t>
            </a:r>
            <a:r>
              <a:rPr lang="en-US" altLang="en-US" dirty="0"/>
              <a:t> od </a:t>
            </a:r>
            <a:r>
              <a:rPr lang="en-US" altLang="en-US" dirty="0" err="1"/>
              <a:t>vrste</a:t>
            </a:r>
            <a:r>
              <a:rPr lang="en-US" altLang="en-US" dirty="0"/>
              <a:t> </a:t>
            </a:r>
            <a:r>
              <a:rPr lang="en-US" altLang="en-US" dirty="0" err="1"/>
              <a:t>materijala</a:t>
            </a:r>
            <a:r>
              <a:rPr lang="en-US" altLang="en-US" dirty="0"/>
              <a:t> </a:t>
            </a:r>
            <a:r>
              <a:rPr lang="en-US" altLang="en-US" dirty="0" err="1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planirane</a:t>
            </a:r>
            <a:r>
              <a:rPr lang="en-US" altLang="en-US" dirty="0"/>
              <a:t> </a:t>
            </a:r>
            <a:r>
              <a:rPr lang="en-US" altLang="en-US" dirty="0" err="1"/>
              <a:t>količine</a:t>
            </a:r>
            <a:r>
              <a:rPr lang="en-US" altLang="en-US" dirty="0"/>
              <a:t>),</a:t>
            </a:r>
          </a:p>
          <a:p>
            <a:pPr lvl="1">
              <a:lnSpc>
                <a:spcPct val="80000"/>
              </a:lnSpc>
              <a:buSzPct val="123000"/>
            </a:pPr>
            <a:r>
              <a:rPr lang="en-US" altLang="en-US" dirty="0" err="1"/>
              <a:t>s</a:t>
            </a:r>
            <a:r>
              <a:rPr lang="en-US" altLang="en-US" baseline="-24000" dirty="0" err="1"/>
              <a:t>m</a:t>
            </a:r>
            <a:r>
              <a:rPr lang="en-US" altLang="en-US" dirty="0"/>
              <a:t> – </a:t>
            </a:r>
            <a:r>
              <a:rPr lang="en-US" altLang="en-US" dirty="0" err="1"/>
              <a:t>površina</a:t>
            </a:r>
            <a:r>
              <a:rPr lang="en-US" altLang="en-US" dirty="0"/>
              <a:t> </a:t>
            </a:r>
            <a:r>
              <a:rPr lang="en-US" altLang="en-US" dirty="0" err="1"/>
              <a:t>namenjena</a:t>
            </a:r>
            <a:r>
              <a:rPr lang="en-US" altLang="en-US" dirty="0"/>
              <a:t> </a:t>
            </a:r>
            <a:r>
              <a:rPr lang="en-US" altLang="en-US" dirty="0" err="1"/>
              <a:t>za</a:t>
            </a:r>
            <a:r>
              <a:rPr lang="en-US" altLang="en-US" dirty="0"/>
              <a:t> </a:t>
            </a:r>
            <a:r>
              <a:rPr lang="en-US" altLang="en-US" dirty="0" err="1"/>
              <a:t>skladištenje</a:t>
            </a:r>
            <a:r>
              <a:rPr lang="en-US" altLang="en-US" dirty="0"/>
              <a:t> </a:t>
            </a:r>
            <a:r>
              <a:rPr lang="en-US" altLang="en-US" dirty="0" err="1"/>
              <a:t>materijala</a:t>
            </a:r>
            <a:r>
              <a:rPr lang="en-US" altLang="en-US" dirty="0"/>
              <a:t> (</a:t>
            </a:r>
            <a:r>
              <a:rPr lang="sr-Latn-RS" altLang="en-US" dirty="0"/>
              <a:t>zavisi od </a:t>
            </a:r>
            <a:r>
              <a:rPr lang="en-US" altLang="en-US" dirty="0" err="1"/>
              <a:t>vrst</a:t>
            </a:r>
            <a:r>
              <a:rPr lang="sr-Latn-RS" altLang="en-US" dirty="0"/>
              <a:t>e</a:t>
            </a:r>
            <a:r>
              <a:rPr lang="en-US" altLang="en-US" dirty="0"/>
              <a:t> </a:t>
            </a:r>
            <a:r>
              <a:rPr lang="en-US" altLang="en-US" dirty="0" err="1"/>
              <a:t>poda</a:t>
            </a:r>
            <a:r>
              <a:rPr lang="en-US" altLang="en-US" dirty="0"/>
              <a:t> </a:t>
            </a:r>
            <a:r>
              <a:rPr lang="en-US" altLang="en-US" dirty="0" err="1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opterećenja</a:t>
            </a:r>
            <a:r>
              <a:rPr lang="en-US" altLang="en-US" dirty="0"/>
              <a:t> – </a:t>
            </a:r>
            <a:r>
              <a:rPr lang="en-US" altLang="en-US" dirty="0" err="1"/>
              <a:t>nosivost</a:t>
            </a:r>
            <a:r>
              <a:rPr lang="sr-Latn-RS" altLang="en-US" dirty="0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poda</a:t>
            </a:r>
            <a:r>
              <a:rPr lang="en-US" altLang="en-US" dirty="0"/>
              <a:t>),</a:t>
            </a:r>
          </a:p>
          <a:p>
            <a:pPr lvl="1">
              <a:lnSpc>
                <a:spcPct val="80000"/>
              </a:lnSpc>
              <a:buSzPct val="123000"/>
            </a:pPr>
            <a:r>
              <a:rPr lang="en-US" altLang="en-US" dirty="0"/>
              <a:t>s</a:t>
            </a:r>
            <a:r>
              <a:rPr lang="en-US" altLang="en-US" baseline="-24000" dirty="0"/>
              <a:t>o</a:t>
            </a:r>
            <a:r>
              <a:rPr lang="en-US" altLang="en-US" dirty="0"/>
              <a:t>-</a:t>
            </a:r>
            <a:r>
              <a:rPr lang="en-US" altLang="en-US" dirty="0" err="1"/>
              <a:t>površina</a:t>
            </a:r>
            <a:r>
              <a:rPr lang="en-US" altLang="en-US" dirty="0"/>
              <a:t> </a:t>
            </a:r>
            <a:r>
              <a:rPr lang="en-US" altLang="en-US" dirty="0" err="1"/>
              <a:t>za</a:t>
            </a:r>
            <a:r>
              <a:rPr lang="en-US" altLang="en-US" dirty="0"/>
              <a:t> </a:t>
            </a:r>
            <a:r>
              <a:rPr lang="en-US" altLang="en-US" dirty="0" err="1"/>
              <a:t>otpremu</a:t>
            </a:r>
            <a:r>
              <a:rPr lang="en-US" altLang="en-US" dirty="0"/>
              <a:t> </a:t>
            </a:r>
            <a:r>
              <a:rPr lang="en-US" altLang="en-US" dirty="0" err="1"/>
              <a:t>materijala</a:t>
            </a:r>
            <a:r>
              <a:rPr lang="en-US" altLang="en-US" dirty="0"/>
              <a:t> (da li </a:t>
            </a:r>
            <a:r>
              <a:rPr lang="en-US" altLang="en-US" dirty="0" err="1"/>
              <a:t>posebna</a:t>
            </a:r>
            <a:r>
              <a:rPr lang="en-US" altLang="en-US" dirty="0"/>
              <a:t> </a:t>
            </a:r>
            <a:r>
              <a:rPr lang="en-US" altLang="en-US" dirty="0" err="1"/>
              <a:t>ili</a:t>
            </a:r>
            <a:r>
              <a:rPr lang="en-US" altLang="en-US" dirty="0"/>
              <a:t> </a:t>
            </a:r>
            <a:r>
              <a:rPr lang="en-US" altLang="en-US" dirty="0" err="1"/>
              <a:t>zajedno</a:t>
            </a:r>
            <a:r>
              <a:rPr lang="en-US" altLang="en-US" dirty="0"/>
              <a:t> </a:t>
            </a:r>
            <a:r>
              <a:rPr lang="en-US" altLang="en-US" dirty="0" err="1"/>
              <a:t>sa</a:t>
            </a:r>
            <a:r>
              <a:rPr lang="en-US" altLang="en-US" dirty="0"/>
              <a:t> </a:t>
            </a:r>
            <a:r>
              <a:rPr lang="en-US" altLang="en-US" dirty="0" err="1"/>
              <a:t>prijemom</a:t>
            </a:r>
            <a:r>
              <a:rPr lang="en-US" altLang="en-US" dirty="0"/>
              <a:t>),</a:t>
            </a:r>
            <a:endParaRPr lang="en-US" altLang="en-US" dirty="0">
              <a:latin typeface="Arial" panose="020B0604020202020204" pitchFamily="34" charset="0"/>
            </a:endParaRPr>
          </a:p>
          <a:p>
            <a:pPr lvl="1">
              <a:lnSpc>
                <a:spcPct val="80000"/>
              </a:lnSpc>
              <a:buSzPct val="123000"/>
            </a:pPr>
            <a:r>
              <a:rPr lang="en-US" altLang="en-US" dirty="0" err="1"/>
              <a:t>s</a:t>
            </a:r>
            <a:r>
              <a:rPr lang="en-US" altLang="en-US" baseline="-24000" dirty="0" err="1"/>
              <a:t>ts</a:t>
            </a:r>
            <a:r>
              <a:rPr lang="en-US" altLang="en-US" dirty="0" err="1"/>
              <a:t>-površina</a:t>
            </a:r>
            <a:r>
              <a:rPr lang="en-US" altLang="en-US" dirty="0"/>
              <a:t> </a:t>
            </a:r>
            <a:r>
              <a:rPr lang="en-US" altLang="en-US" dirty="0" err="1"/>
              <a:t>transportne</a:t>
            </a:r>
            <a:r>
              <a:rPr lang="en-US" altLang="en-US" dirty="0"/>
              <a:t> </a:t>
            </a:r>
            <a:r>
              <a:rPr lang="en-US" altLang="en-US" dirty="0" err="1"/>
              <a:t>staze</a:t>
            </a:r>
            <a:r>
              <a:rPr lang="en-US" altLang="en-US" dirty="0"/>
              <a:t> (</a:t>
            </a:r>
            <a:r>
              <a:rPr lang="en-US" altLang="en-US" dirty="0" err="1"/>
              <a:t>zavisi</a:t>
            </a:r>
            <a:r>
              <a:rPr lang="en-US" altLang="en-US" dirty="0"/>
              <a:t> od </a:t>
            </a:r>
            <a:r>
              <a:rPr lang="en-US" altLang="en-US" dirty="0" err="1"/>
              <a:t>transportnih</a:t>
            </a:r>
            <a:r>
              <a:rPr lang="en-US" altLang="en-US" dirty="0"/>
              <a:t> </a:t>
            </a:r>
            <a:r>
              <a:rPr lang="en-US" altLang="en-US" dirty="0" err="1"/>
              <a:t>sredstava</a:t>
            </a:r>
            <a:r>
              <a:rPr lang="en-US" altLang="en-US" dirty="0"/>
              <a:t>),</a:t>
            </a:r>
            <a:endParaRPr lang="en-US" altLang="en-US" dirty="0">
              <a:latin typeface="Arial" panose="020B0604020202020204" pitchFamily="34" charset="0"/>
            </a:endParaRPr>
          </a:p>
          <a:p>
            <a:pPr lvl="1">
              <a:lnSpc>
                <a:spcPct val="80000"/>
              </a:lnSpc>
              <a:buSzPct val="123000"/>
            </a:pPr>
            <a:r>
              <a:rPr lang="en-US" altLang="en-US" dirty="0" err="1"/>
              <a:t>s</a:t>
            </a:r>
            <a:r>
              <a:rPr lang="en-US" altLang="en-US" baseline="-24000" dirty="0" err="1"/>
              <a:t>as</a:t>
            </a:r>
            <a:r>
              <a:rPr lang="en-US" altLang="en-US" dirty="0" err="1"/>
              <a:t>-površina</a:t>
            </a:r>
            <a:r>
              <a:rPr lang="en-US" altLang="en-US" dirty="0"/>
              <a:t> </a:t>
            </a:r>
            <a:r>
              <a:rPr lang="en-US" altLang="en-US" dirty="0" err="1"/>
              <a:t>za</a:t>
            </a:r>
            <a:r>
              <a:rPr lang="en-US" altLang="en-US" dirty="0"/>
              <a:t> </a:t>
            </a:r>
            <a:r>
              <a:rPr lang="en-US" altLang="en-US" dirty="0" err="1"/>
              <a:t>administrativne</a:t>
            </a:r>
            <a:r>
              <a:rPr lang="en-US" altLang="en-US" dirty="0"/>
              <a:t>, </a:t>
            </a:r>
            <a:r>
              <a:rPr lang="en-US" altLang="en-US" dirty="0" err="1"/>
              <a:t>sanitarne</a:t>
            </a:r>
            <a:r>
              <a:rPr lang="en-US" altLang="en-US" dirty="0"/>
              <a:t> </a:t>
            </a:r>
            <a:r>
              <a:rPr lang="en-US" altLang="en-US" dirty="0" err="1"/>
              <a:t>i</a:t>
            </a:r>
            <a:r>
              <a:rPr lang="sr-Latn-RS" altLang="en-US" dirty="0"/>
              <a:t> </a:t>
            </a:r>
            <a:r>
              <a:rPr lang="en-US" altLang="en-US" dirty="0" err="1"/>
              <a:t>druge</a:t>
            </a:r>
            <a:r>
              <a:rPr lang="en-US" altLang="en-US" dirty="0"/>
              <a:t> </a:t>
            </a:r>
            <a:r>
              <a:rPr lang="en-US" altLang="en-US" dirty="0" err="1"/>
              <a:t>pomoćne</a:t>
            </a:r>
            <a:r>
              <a:rPr lang="en-US" altLang="en-US" dirty="0"/>
              <a:t> </a:t>
            </a:r>
            <a:r>
              <a:rPr lang="en-US" altLang="en-US" dirty="0" err="1"/>
              <a:t>prostorije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0235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–PODSISTEM SKLADIŠTA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382" y="1825624"/>
            <a:ext cx="11705617" cy="4964282"/>
          </a:xfrm>
        </p:spPr>
        <p:txBody>
          <a:bodyPr>
            <a:normAutofit fontScale="70000" lnSpcReduction="20000"/>
          </a:bodyPr>
          <a:lstStyle/>
          <a:p>
            <a:r>
              <a:rPr lang="sr-Latn-RS" b="1" dirty="0"/>
              <a:t>Površina za skladištenje materijala: </a:t>
            </a:r>
            <a:r>
              <a:rPr lang="sr-Latn-RS" dirty="0"/>
              <a:t>Kod proračuna navedene površine </a:t>
            </a:r>
            <a:r>
              <a:rPr lang="sr-Latn-CS" dirty="0"/>
              <a:t>mora se voditi računa o odnosu:</a:t>
            </a:r>
          </a:p>
          <a:p>
            <a:endParaRPr lang="sr-Latn-CS" dirty="0"/>
          </a:p>
          <a:p>
            <a:endParaRPr lang="sr-Latn-CS" dirty="0"/>
          </a:p>
          <a:p>
            <a:r>
              <a:rPr lang="sr-Latn-CS" dirty="0"/>
              <a:t>gde su:</a:t>
            </a:r>
            <a:r>
              <a:rPr lang="sr-Latn-RS" dirty="0"/>
              <a:t>  </a:t>
            </a:r>
            <a:r>
              <a:rPr lang="sr-Latn-CS" dirty="0"/>
              <a:t>G-težina materijala u kg, p</a:t>
            </a:r>
            <a:r>
              <a:rPr lang="sr-Latn-CS" baseline="-25000" dirty="0"/>
              <a:t>d</a:t>
            </a:r>
            <a:r>
              <a:rPr lang="sr-Latn-CS" dirty="0"/>
              <a:t>-dozvoljeno opterećenje poda skladišta u kg/m</a:t>
            </a:r>
            <a:r>
              <a:rPr lang="sr-Latn-CS" baseline="30000" dirty="0"/>
              <a:t>2</a:t>
            </a:r>
            <a:r>
              <a:rPr lang="sr-Latn-CS" dirty="0"/>
              <a:t>.</a:t>
            </a:r>
            <a:endParaRPr lang="en-US" dirty="0"/>
          </a:p>
          <a:p>
            <a:r>
              <a:rPr lang="sr-Latn-CS" dirty="0"/>
              <a:t> Pri tome treba imati u vidu da je veoma važno da odabrana lokacija sa nosivošću  samog terena odgovara zahtevima opterećenja poda. Da bi se to obezbedilo i da bi se utvrdila adekvatna površinska raspodela težine potrebno je odrediti normative opterećenja poda za lokaciju gde će se instalitrati skladište, odnosno dozvoljeno opterećenje poda skladišta u kg/m</a:t>
            </a:r>
            <a:r>
              <a:rPr lang="sr-Latn-CS" baseline="30000" dirty="0"/>
              <a:t>2</a:t>
            </a:r>
            <a:r>
              <a:rPr lang="sr-Latn-CS" dirty="0"/>
              <a:t>. Naime, gornji obrazac  nam samo daje podatak o tome koliku površinu skladišta treba planirati da bi se smestio planirani materijal, ipak, taj podatak treba uporediti i sa podatkom o nosivosti samog  terena lokacije gde će biti smešteno skladište).</a:t>
            </a:r>
            <a:endParaRPr lang="en-US" dirty="0"/>
          </a:p>
          <a:p>
            <a:r>
              <a:rPr lang="sr-Latn-CS" i="1" dirty="0"/>
              <a:t>(Važno: ukoliko menadžeru nije poznat ili ukoliko nije siguran koliki je normativ opterećenja poda razmatranog terena, neophodno je proveriti ovaj podatak sa građevinskim inženjerom ili drugom upućenom osobom).</a:t>
            </a:r>
            <a:endParaRPr lang="en-US" i="1" dirty="0"/>
          </a:p>
          <a:p>
            <a:r>
              <a:rPr lang="sr-Latn-CS" dirty="0"/>
              <a:t>Na primer u kompaniji IBM, kod konstrukcije skladišta minimalna dozvoljena nosivost poda skladišta je 342 kg/m</a:t>
            </a:r>
            <a:r>
              <a:rPr lang="sr-Latn-CS" baseline="30000" dirty="0"/>
              <a:t>2</a:t>
            </a:r>
            <a:r>
              <a:rPr lang="sr-Latn-CS" dirty="0"/>
              <a:t>. Opseg nosivosti podova skladišta koje se u ovoj kompaniji koriste su: 610, 488, 439 i 342 kg/m</a:t>
            </a:r>
            <a:r>
              <a:rPr lang="sr-Latn-CS" baseline="30000" dirty="0"/>
              <a:t>2</a:t>
            </a:r>
            <a:r>
              <a:rPr lang="sr-Latn-CS" dirty="0"/>
              <a:t> sve zavisno od modela skladišta koji je odabran.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924" y="2036650"/>
            <a:ext cx="10864075" cy="85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1414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–PODSISTEM SKLADIŠTA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sz="2200" b="1" i="1" dirty="0"/>
              <a:t>Proračun površine za prijem materijala:</a:t>
            </a:r>
            <a:r>
              <a:rPr lang="sr-Latn-RS" sz="2200" b="1" dirty="0"/>
              <a:t> </a:t>
            </a:r>
            <a:r>
              <a:rPr lang="sr-Latn-CS" sz="2200" dirty="0"/>
              <a:t>Prijem materijala podrazumeva istovar materijala iz sredstava spoljašnjeg transporta i organizaciju njegovog kretanja do lokacija u skladištu (odeljenja i zona) u kojima će biti fizički smešten. Prema tome, neophodan prostor za prijem materijala takođe treba proračunavatii. Jedan od predloženih izraza za ovaj proračun je:</a:t>
            </a:r>
            <a:endParaRPr lang="en-US" sz="22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397" y="3085543"/>
            <a:ext cx="8069562" cy="322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981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–PODSISTEM SKLADIŠTA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CS" b="1" dirty="0"/>
              <a:t>Proračun površine transportne staze: </a:t>
            </a:r>
            <a:r>
              <a:rPr lang="sr-Latn-CS" dirty="0"/>
              <a:t>Za ovaj segment proračuna neophodnog prostora za skladištenje teško je izdvojiti  egzaktan obrazac. U literaturi se najčešće se navode moguće procene ovog prostora u zavisnosti od tipa rasporeda odlaganja materijala, kao i od vrste transportne opreme. Takođe se navode podaci da u ukupnom prostoru za skladištenje ovaj segment može učestvovati i sa do 60% od ukupne površine skladišnog prostora (odnosno max 0.6 </a:t>
            </a:r>
            <a:r>
              <a:rPr lang="sr-Latn-CS" dirty="0">
                <a:sym typeface="Symbol" panose="05050102010706020507" pitchFamily="18" charset="2"/>
              </a:rPr>
              <a:t></a:t>
            </a:r>
            <a:r>
              <a:rPr lang="sr-Latn-CS" dirty="0"/>
              <a:t> S</a:t>
            </a:r>
            <a:r>
              <a:rPr lang="sr-Latn-CS" baseline="-25000" dirty="0"/>
              <a:t>s</a:t>
            </a:r>
            <a:r>
              <a:rPr lang="sr-Latn-CS" dirty="0"/>
              <a:t>).</a:t>
            </a:r>
          </a:p>
          <a:p>
            <a:pPr marL="0" indent="0">
              <a:buNone/>
            </a:pPr>
            <a:r>
              <a:rPr lang="sr-Latn-CS" dirty="0"/>
              <a:t>Pored toga, na osnovu praktičnih primera, može se zaključiti da se skladišta najčešće projektuju tako da glavni prolaz bude paralan sa glavnom saobraćajnom trakom fabrike. Ostali prilazi su kraći i postavljeni pod pravim uglom u odnosu na glavni. </a:t>
            </a:r>
          </a:p>
          <a:p>
            <a:pPr marL="0" indent="0">
              <a:buNone/>
            </a:pPr>
            <a:r>
              <a:rPr lang="sr-Latn-CS" dirty="0"/>
              <a:t>Veličina prolaza zavisi od odabrane opreme i tehnike rukovanja materijalom (robom). Prema preporukama iz literature za mehanička sredstva (viljuškari, na primer) dovoljan je prolaz od 1.8 – 3 m; dok su za ručnu manipulaciju dimenzije prolaza su 0.9 do 1.2 m</a:t>
            </a:r>
            <a:r>
              <a:rPr lang="sr-Latn-RS" dirty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9897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–PODSISTEM SKLADIŠTA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b="1" dirty="0"/>
              <a:t>Proračun površina za otpremu proizvoda: </a:t>
            </a:r>
            <a:r>
              <a:rPr lang="sr-Latn-CS" dirty="0"/>
              <a:t>Namena ove površine je da se, na osnovu definisane narudžbenice, ovde sakupe neophodni materijali – predmeti koje treba isporučiti, da se oni upakuju u adekvatnu porudžbinu i smeste u sredstva spoljašnjeg transporta. Ova procedura se naziva komisioniranje. Ova površina se najčešće naziva otpremna rampa i proračunava na sličan način kao i površina za prijam materijala. Ukoliko je odabrani tip skladišta takav da se ista površina koristi i za prijem i za otpremu, preporučuje se da se proračunata suma zasebnih površina za prijem i optremu smanji za približno 25 – 35% 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7378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–PODSISTEM SKLADIŠTA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b="1" dirty="0"/>
              <a:t>Proračun površina za administrativne, sanitarne i druge pomoćne prostorije: </a:t>
            </a:r>
            <a:r>
              <a:rPr lang="sr-Latn-CS" dirty="0"/>
              <a:t>Pored osnovnih operacija koje se odnose na samo uskladištenje materijala, neophodno je obezbediti i prostor za prateće aktivnosti koje uključuju administrativne poslove, neophodnost koriščenja sanitarnih protorija, kao i ostalih dodatnih - pratećih sadržaja operacija. Ova površina se proračunava prema broju radnika koji rade u skladištu i ne razlikuje se od proračuna ovog prostora kod proizvodnih radionica:</a:t>
            </a:r>
            <a:endParaRPr lang="en-US" dirty="0"/>
          </a:p>
          <a:p>
            <a:pPr marL="0" indent="0">
              <a:buNone/>
            </a:pPr>
            <a:r>
              <a:rPr lang="sr-Latn-RS" dirty="0"/>
              <a:t>	S</a:t>
            </a:r>
            <a:r>
              <a:rPr lang="sr-Latn-RS" baseline="-25000" dirty="0"/>
              <a:t>as</a:t>
            </a:r>
            <a:r>
              <a:rPr lang="sr-Latn-RS" dirty="0"/>
              <a:t> = (4 – 6) * N  </a:t>
            </a:r>
            <a:r>
              <a:rPr lang="sr-Latn-CS" dirty="0"/>
              <a:t>[m</a:t>
            </a:r>
            <a:r>
              <a:rPr lang="sr-Latn-CS" baseline="30000" dirty="0"/>
              <a:t>2</a:t>
            </a:r>
            <a:r>
              <a:rPr lang="sr-Latn-CS" dirty="0"/>
              <a:t>] , gde je N – broj zaposlenih u skladištu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03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/>
              <a:t>OSNOVNI PODSISTEMI INDUSTRIJSKOG SISTEMA –PODSISTEM SKLADIŠTA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796081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r-Latn-CS" dirty="0"/>
              <a:t>Za potrebe industrijskih sistema, u okv</a:t>
            </a:r>
            <a:r>
              <a:rPr lang="en-US" dirty="0" err="1"/>
              <a:t>i</a:t>
            </a:r>
            <a:r>
              <a:rPr lang="sr-Latn-CS" dirty="0"/>
              <a:t>ru logističkog podsistema, repromaterijali se uglavnom nabavljaju u količinama koje su veće od onih direktno neophodnih za tekući proces transformacije, te se sa njima upravlja preko različitih modela zaliha.</a:t>
            </a:r>
          </a:p>
          <a:p>
            <a:pPr marL="0" indent="0">
              <a:buNone/>
            </a:pPr>
            <a:r>
              <a:rPr lang="sr-Latn-CS" dirty="0"/>
              <a:t>U takvim slučajevima, bez obzira na način nabavke i model upravljanja zalihama za planiranje repromaterijala, sama količina koja pristiže u industrijski sistem mora biti negde u sistemu i fizički smeštena. </a:t>
            </a:r>
          </a:p>
          <a:p>
            <a:pPr marL="0" indent="0">
              <a:buNone/>
            </a:pPr>
            <a:r>
              <a:rPr lang="sr-Latn-CS" dirty="0"/>
              <a:t>Takođe, u toku transformacionog procesa se javljaju delovi proizvoda, poluproizvodi ili komponente finalnog proizvoda koji se moraju fizički odložiti pre nego što se ugrade u finalni proizvod. </a:t>
            </a:r>
          </a:p>
          <a:p>
            <a:pPr marL="0" indent="0">
              <a:buNone/>
            </a:pPr>
            <a:r>
              <a:rPr lang="sr-Latn-CS" dirty="0"/>
              <a:t>Na kraju, Industrijski sistem u toku ciklusa proizvodnje stvara i količinu finalnih proizvoda koja je često veća od količine koja se u tom periodu može sinhronizovano plasirati na tržištu, posebno ukoliko posluje prema „push“ konceptu. Na tak način i za finalne proizvode se mora obezbediti adekvatan prostor za prihvatanje i smeštaj. </a:t>
            </a:r>
          </a:p>
          <a:p>
            <a:pPr marL="0" indent="0">
              <a:buNone/>
            </a:pPr>
            <a:r>
              <a:rPr lang="sr-Latn-CS" dirty="0"/>
              <a:t>Sve navedene količine materijala koje figurišu u jednom logističkom sistemu transformacionog procesa industrijskog sistema, smeštaju se u prostor koji je unapred predviđen i opremljen za to, odnosno u skladišta i magacine.</a:t>
            </a:r>
            <a:endParaRPr lang="en-US" dirty="0"/>
          </a:p>
          <a:p>
            <a:pPr marL="0" indent="0">
              <a:buNone/>
            </a:pPr>
            <a:endParaRPr lang="sr-Latn-R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0050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–PODSISTEM SKLADIŠTA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dirty="0"/>
              <a:t>Na kraju, može se navesti da se za grubu predkalkulaciju ukupne površine skladišta može koristiti obrazac u kome je ta površina izražena samo u funkciji potrebne površine za smeštaj materijala, tj:</a:t>
            </a:r>
            <a:endParaRPr lang="en-US" dirty="0"/>
          </a:p>
          <a:p>
            <a:pPr marL="0" indent="0">
              <a:buNone/>
            </a:pPr>
            <a:r>
              <a:rPr lang="sr-Latn-RS" dirty="0"/>
              <a:t>	</a:t>
            </a:r>
            <a:r>
              <a:rPr lang="en-US" dirty="0" err="1"/>
              <a:t>S</a:t>
            </a:r>
            <a:r>
              <a:rPr lang="en-US" baseline="-25000" dirty="0" err="1"/>
              <a:t>s</a:t>
            </a:r>
            <a:r>
              <a:rPr lang="en-US" dirty="0"/>
              <a:t> = (1.8 – 3) </a:t>
            </a:r>
            <a:r>
              <a:rPr lang="sr-Latn-RS" dirty="0"/>
              <a:t>*</a:t>
            </a:r>
            <a:r>
              <a:rPr lang="en-US" dirty="0"/>
              <a:t> Sm      [m</a:t>
            </a:r>
            <a:r>
              <a:rPr lang="en-US" baseline="30000" dirty="0"/>
              <a:t>2</a:t>
            </a:r>
            <a:r>
              <a:rPr lang="en-US" dirty="0"/>
              <a:t>] 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8302648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–PODSISTEM SKLADIŠTA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SzPct val="95000"/>
            </a:pPr>
            <a:r>
              <a:rPr lang="en-US" altLang="en-US" sz="2200" b="1" dirty="0" err="1"/>
              <a:t>Dizajn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objekta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skladišta</a:t>
            </a:r>
            <a:r>
              <a:rPr lang="sr-Latn-RS" altLang="en-US" sz="2200" b="1" dirty="0"/>
              <a:t>: </a:t>
            </a:r>
            <a:r>
              <a:rPr lang="sr-Latn-RS" altLang="en-US" sz="2200" dirty="0"/>
              <a:t>Prvenstveno je neophodan izbor</a:t>
            </a:r>
            <a:r>
              <a:rPr lang="en-US" altLang="en-US" sz="2200" dirty="0"/>
              <a:t> </a:t>
            </a:r>
            <a:r>
              <a:rPr lang="sr-Latn-RS" altLang="en-US" sz="2200" dirty="0"/>
              <a:t>j</a:t>
            </a:r>
            <a:r>
              <a:rPr lang="en-US" altLang="en-US" sz="2200" dirty="0" err="1"/>
              <a:t>ednospratn</a:t>
            </a:r>
            <a:r>
              <a:rPr lang="sr-Latn-RS" altLang="en-US" sz="2200" dirty="0"/>
              <a:t>og</a:t>
            </a:r>
            <a:r>
              <a:rPr lang="en-US" altLang="en-US" sz="2200" dirty="0"/>
              <a:t> </a:t>
            </a:r>
            <a:r>
              <a:rPr lang="en-US" altLang="en-US" sz="2200" dirty="0" err="1"/>
              <a:t>ili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višespratn</a:t>
            </a:r>
            <a:r>
              <a:rPr lang="sr-Latn-RS" altLang="en-US" sz="2200" dirty="0"/>
              <a:t>og</a:t>
            </a:r>
            <a:r>
              <a:rPr lang="en-US" altLang="en-US" sz="2200" dirty="0"/>
              <a:t> </a:t>
            </a:r>
            <a:r>
              <a:rPr lang="en-US" altLang="en-US" sz="2200" dirty="0" err="1"/>
              <a:t>objek</a:t>
            </a:r>
            <a:r>
              <a:rPr lang="sr-Latn-RS" altLang="en-US" sz="2200" dirty="0"/>
              <a:t>a skladišta.</a:t>
            </a:r>
            <a:endParaRPr lang="en-US" altLang="en-US" sz="2200" dirty="0"/>
          </a:p>
          <a:p>
            <a:pPr>
              <a:buSzPct val="95000"/>
            </a:pPr>
            <a:r>
              <a:rPr lang="en-US" altLang="en-US" sz="2200" dirty="0" err="1"/>
              <a:t>Tipičan</a:t>
            </a:r>
            <a:r>
              <a:rPr lang="en-US" altLang="en-US" sz="2200" dirty="0"/>
              <a:t> layout </a:t>
            </a:r>
            <a:r>
              <a:rPr lang="en-US" altLang="en-US" sz="2200" dirty="0" err="1"/>
              <a:t>savremenog</a:t>
            </a:r>
            <a:r>
              <a:rPr lang="en-US" altLang="en-US" sz="2200" dirty="0"/>
              <a:t> </a:t>
            </a:r>
            <a:r>
              <a:rPr lang="en-US" altLang="en-US" sz="2200" dirty="0" err="1"/>
              <a:t>jednospratnog</a:t>
            </a:r>
            <a:r>
              <a:rPr lang="en-US" altLang="en-US" sz="2200" dirty="0"/>
              <a:t> </a:t>
            </a:r>
            <a:r>
              <a:rPr lang="en-US" altLang="en-US" sz="2200" dirty="0" err="1"/>
              <a:t>skladišta</a:t>
            </a:r>
            <a:r>
              <a:rPr lang="sr-Latn-RS" altLang="en-US" sz="2200" dirty="0"/>
              <a:t>:</a:t>
            </a:r>
          </a:p>
          <a:p>
            <a:pPr>
              <a:buSzPct val="95000"/>
            </a:pPr>
            <a:endParaRPr lang="sr-Latn-RS" altLang="en-US" sz="2200" dirty="0"/>
          </a:p>
          <a:p>
            <a:pPr>
              <a:buSzPct val="95000"/>
            </a:pPr>
            <a:endParaRPr lang="sr-Latn-RS" altLang="en-US" sz="2200" dirty="0"/>
          </a:p>
          <a:p>
            <a:pPr>
              <a:buSzPct val="95000"/>
            </a:pPr>
            <a:endParaRPr lang="sr-Latn-RS" altLang="en-US" sz="2200" dirty="0"/>
          </a:p>
          <a:p>
            <a:pPr>
              <a:buSzPct val="95000"/>
            </a:pPr>
            <a:endParaRPr lang="sr-Latn-RS" altLang="en-US" sz="2200" dirty="0"/>
          </a:p>
          <a:p>
            <a:pPr>
              <a:buSzPct val="95000"/>
            </a:pPr>
            <a:endParaRPr lang="sr-Latn-RS" altLang="en-US" sz="2200" dirty="0"/>
          </a:p>
          <a:p>
            <a:pPr>
              <a:buSzPct val="95000"/>
            </a:pPr>
            <a:r>
              <a:rPr lang="en-US" altLang="en-US" sz="2200" dirty="0" err="1"/>
              <a:t>Razdvojene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prijamna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rampa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za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isporuku</a:t>
            </a:r>
            <a:endParaRPr lang="en-US" altLang="en-US" sz="2200" dirty="0"/>
          </a:p>
          <a:p>
            <a:pPr>
              <a:buSzPct val="95000"/>
            </a:pPr>
            <a:r>
              <a:rPr lang="en-US" altLang="en-US" sz="2200" i="1" dirty="0" err="1"/>
              <a:t>Obično</a:t>
            </a:r>
            <a:r>
              <a:rPr lang="en-US" altLang="en-US" sz="2200" i="1" dirty="0"/>
              <a:t> je od </a:t>
            </a:r>
            <a:r>
              <a:rPr lang="en-US" altLang="en-US" sz="2200" i="1" dirty="0" err="1"/>
              <a:t>pomoći</a:t>
            </a:r>
            <a:r>
              <a:rPr lang="en-US" altLang="en-US" sz="2200" i="1" dirty="0"/>
              <a:t> </a:t>
            </a:r>
            <a:r>
              <a:rPr lang="en-US" altLang="en-US" sz="2200" i="1" dirty="0" err="1"/>
              <a:t>prvo</a:t>
            </a:r>
            <a:r>
              <a:rPr lang="en-US" altLang="en-US" sz="2200" i="1" dirty="0"/>
              <a:t> </a:t>
            </a:r>
            <a:r>
              <a:rPr lang="en-US" altLang="en-US" sz="2200" i="1" dirty="0" err="1"/>
              <a:t>izabrati</a:t>
            </a:r>
            <a:r>
              <a:rPr lang="en-US" altLang="en-US" sz="2200" i="1" dirty="0"/>
              <a:t> </a:t>
            </a:r>
            <a:r>
              <a:rPr lang="en-US" altLang="en-US" sz="2200" i="1" dirty="0" err="1"/>
              <a:t>sistem</a:t>
            </a:r>
            <a:r>
              <a:rPr lang="en-US" altLang="en-US" sz="2200" i="1" dirty="0"/>
              <a:t> </a:t>
            </a:r>
            <a:r>
              <a:rPr lang="en-US" altLang="en-US" sz="2200" i="1" dirty="0" err="1"/>
              <a:t>za</a:t>
            </a:r>
            <a:r>
              <a:rPr lang="en-US" altLang="en-US" sz="2200" i="1" dirty="0"/>
              <a:t> </a:t>
            </a:r>
            <a:r>
              <a:rPr lang="en-US" altLang="en-US" sz="2200" i="1" dirty="0" err="1"/>
              <a:t>rukovanje</a:t>
            </a:r>
            <a:r>
              <a:rPr lang="en-US" altLang="en-US" sz="2200" i="1" dirty="0"/>
              <a:t> </a:t>
            </a:r>
            <a:r>
              <a:rPr lang="en-US" altLang="en-US" sz="2200" i="1" dirty="0" err="1"/>
              <a:t>materijalom</a:t>
            </a:r>
            <a:r>
              <a:rPr lang="en-US" altLang="en-US" sz="2200" i="1" dirty="0"/>
              <a:t>, </a:t>
            </a:r>
            <a:r>
              <a:rPr lang="en-US" altLang="en-US" sz="2200" i="1" dirty="0" err="1"/>
              <a:t>i</a:t>
            </a:r>
            <a:r>
              <a:rPr lang="en-US" altLang="en-US" sz="2200" i="1" dirty="0"/>
              <a:t> </a:t>
            </a:r>
            <a:r>
              <a:rPr lang="en-US" altLang="en-US" sz="2200" i="1" dirty="0" err="1"/>
              <a:t>potom</a:t>
            </a:r>
            <a:r>
              <a:rPr lang="en-US" altLang="en-US" sz="2200" i="1" dirty="0"/>
              <a:t> </a:t>
            </a:r>
            <a:r>
              <a:rPr lang="en-US" altLang="en-US" sz="2200" i="1" dirty="0" err="1"/>
              <a:t>dizajnirati</a:t>
            </a:r>
            <a:r>
              <a:rPr lang="en-US" altLang="en-US" sz="2200" i="1" dirty="0"/>
              <a:t> </a:t>
            </a:r>
            <a:r>
              <a:rPr lang="en-US" altLang="en-US" sz="2200" i="1" dirty="0" err="1"/>
              <a:t>objekat</a:t>
            </a:r>
            <a:r>
              <a:rPr lang="en-US" altLang="en-US" sz="2200" i="1" dirty="0"/>
              <a:t>. </a:t>
            </a:r>
          </a:p>
          <a:p>
            <a:endParaRPr lang="en-US" b="1" dirty="0"/>
          </a:p>
        </p:txBody>
      </p:sp>
      <p:pic>
        <p:nvPicPr>
          <p:cNvPr id="4" name="Picture 3" descr="layout skladista"/>
          <p:cNvPicPr>
            <a:picLocks noRot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32" y="2918602"/>
            <a:ext cx="730885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92233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–PODSISTEM SKLADIŠTA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err="1"/>
              <a:t>Dizajn</a:t>
            </a:r>
            <a:r>
              <a:rPr lang="en-US" altLang="en-US" b="1" dirty="0"/>
              <a:t> </a:t>
            </a:r>
            <a:r>
              <a:rPr lang="en-US" altLang="en-US" b="1" dirty="0" err="1"/>
              <a:t>objekta</a:t>
            </a:r>
            <a:r>
              <a:rPr lang="en-US" altLang="en-US" b="1" dirty="0"/>
              <a:t> </a:t>
            </a:r>
            <a:r>
              <a:rPr lang="en-US" altLang="en-US" b="1" dirty="0" err="1"/>
              <a:t>skladišta</a:t>
            </a:r>
            <a:r>
              <a:rPr lang="sr-Latn-RS" altLang="en-US" b="1" dirty="0"/>
              <a:t>: </a:t>
            </a:r>
            <a:r>
              <a:rPr lang="sr-Latn-RS" altLang="en-US" sz="2400" dirty="0"/>
              <a:t>Pored izbora </a:t>
            </a:r>
            <a:r>
              <a:rPr lang="sr-Latn-RS" altLang="en-US" sz="2200" dirty="0"/>
              <a:t>h</a:t>
            </a:r>
            <a:r>
              <a:rPr lang="en-US" altLang="en-US" sz="2200" dirty="0" err="1"/>
              <a:t>orizontaln</a:t>
            </a:r>
            <a:r>
              <a:rPr lang="sr-Latn-RS" altLang="en-US" sz="2200" dirty="0"/>
              <a:t>og</a:t>
            </a:r>
            <a:r>
              <a:rPr lang="en-US" altLang="en-US" sz="2200" dirty="0"/>
              <a:t> </a:t>
            </a:r>
            <a:r>
              <a:rPr lang="en-US" altLang="en-US" sz="2200" dirty="0" err="1"/>
              <a:t>nasuprot</a:t>
            </a:r>
            <a:r>
              <a:rPr lang="en-US" altLang="en-US" sz="2200" dirty="0"/>
              <a:t> </a:t>
            </a:r>
            <a:r>
              <a:rPr lang="sr-Latn-RS" altLang="en-US" sz="2200" dirty="0"/>
              <a:t> </a:t>
            </a:r>
            <a:r>
              <a:rPr lang="en-US" altLang="en-US" sz="2200" dirty="0" err="1"/>
              <a:t>visinskom</a:t>
            </a:r>
            <a:r>
              <a:rPr lang="en-US" altLang="en-US" sz="2200" dirty="0"/>
              <a:t> </a:t>
            </a:r>
            <a:r>
              <a:rPr lang="en-US" altLang="en-US" sz="2200" dirty="0" err="1"/>
              <a:t>layoutu</a:t>
            </a:r>
            <a:r>
              <a:rPr lang="sr-Latn-RS" altLang="en-US" sz="2200" dirty="0"/>
              <a:t>, neophodne su i sledeće odluke:</a:t>
            </a:r>
            <a:endParaRPr lang="en-US" altLang="en-US" sz="2200" dirty="0"/>
          </a:p>
          <a:p>
            <a:pPr lvl="1">
              <a:buSzPct val="90000"/>
            </a:pPr>
            <a:r>
              <a:rPr lang="en-US" altLang="en-US" sz="2200" dirty="0"/>
              <a:t>S</a:t>
            </a:r>
            <a:r>
              <a:rPr lang="sr-Latn-RS" altLang="en-US" sz="2200" dirty="0"/>
              <a:t>meštanje roba prema očekivanim narudžbinama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nasuprot</a:t>
            </a:r>
            <a:r>
              <a:rPr lang="en-US" altLang="en-US" sz="2200" dirty="0"/>
              <a:t> </a:t>
            </a:r>
            <a:r>
              <a:rPr lang="sr-Latn-RS" altLang="en-US" sz="2200" dirty="0"/>
              <a:t> </a:t>
            </a:r>
            <a:r>
              <a:rPr lang="en-US" altLang="en-US" sz="2200" dirty="0" err="1"/>
              <a:t>aktivnosti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parcijalnog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popunjavanja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zaliha</a:t>
            </a:r>
            <a:r>
              <a:rPr lang="sr-Latn-RS" altLang="en-US" sz="2200" dirty="0"/>
              <a:t>, po sektorima;</a:t>
            </a:r>
            <a:endParaRPr lang="en-US" altLang="en-US" sz="2200" dirty="0"/>
          </a:p>
          <a:p>
            <a:pPr lvl="1">
              <a:buSzPct val="90000"/>
            </a:pPr>
            <a:r>
              <a:rPr lang="en-US" altLang="en-US" sz="2200" dirty="0"/>
              <a:t>Layout </a:t>
            </a:r>
            <a:r>
              <a:rPr lang="en-US" altLang="en-US" sz="2200" dirty="0" err="1"/>
              <a:t>sa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dve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ili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više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rampi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nasuprot</a:t>
            </a:r>
            <a:r>
              <a:rPr lang="en-US" altLang="en-US" sz="2200" dirty="0"/>
              <a:t> </a:t>
            </a:r>
            <a:r>
              <a:rPr lang="en-US" altLang="en-US" sz="2200" dirty="0" err="1"/>
              <a:t>jedne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rampe</a:t>
            </a:r>
            <a:r>
              <a:rPr lang="sr-Latn-RS" altLang="en-US" sz="2200" dirty="0"/>
              <a:t>;</a:t>
            </a:r>
            <a:endParaRPr lang="en-US" altLang="en-US" sz="2200" dirty="0"/>
          </a:p>
          <a:p>
            <a:pPr lvl="1">
              <a:buSzPct val="90000"/>
            </a:pPr>
            <a:r>
              <a:rPr lang="en-US" altLang="en-US" sz="2200" dirty="0" err="1"/>
              <a:t>Operacije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koje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intenzivno</a:t>
            </a:r>
            <a:r>
              <a:rPr lang="en-US" altLang="en-US" sz="2200" dirty="0"/>
              <a:t> </a:t>
            </a:r>
            <a:r>
              <a:rPr lang="en-US" altLang="en-US" sz="2200" dirty="0" err="1"/>
              <a:t>koriste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radnu</a:t>
            </a:r>
            <a:r>
              <a:rPr lang="en-US" altLang="en-US" sz="2200" dirty="0"/>
              <a:t> </a:t>
            </a:r>
            <a:r>
              <a:rPr lang="en-US" altLang="en-US" sz="2200" dirty="0" err="1"/>
              <a:t>snagu</a:t>
            </a:r>
            <a:r>
              <a:rPr lang="en-US" altLang="en-US" sz="2200" dirty="0"/>
              <a:t> </a:t>
            </a:r>
            <a:r>
              <a:rPr lang="en-US" altLang="en-US" sz="2200" dirty="0" err="1"/>
              <a:t>nasuprot</a:t>
            </a:r>
            <a:r>
              <a:rPr lang="en-US" altLang="en-US" sz="2200" dirty="0"/>
              <a:t> </a:t>
            </a:r>
            <a:r>
              <a:rPr lang="en-US" altLang="en-US" sz="2200" dirty="0" err="1"/>
              <a:t>mehanizovanih</a:t>
            </a:r>
            <a:r>
              <a:rPr lang="en-US" altLang="en-US" sz="2200" dirty="0"/>
              <a:t> </a:t>
            </a:r>
            <a:r>
              <a:rPr lang="en-US" altLang="en-US" sz="2200" dirty="0" err="1"/>
              <a:t>operacija</a:t>
            </a:r>
            <a:r>
              <a:rPr lang="sr-Latn-RS" altLang="en-US" sz="2200" dirty="0"/>
              <a:t>;</a:t>
            </a:r>
            <a:endParaRPr lang="en-US" altLang="en-US" sz="2200" dirty="0"/>
          </a:p>
          <a:p>
            <a:pPr lvl="1">
              <a:buSzPct val="90000"/>
            </a:pPr>
            <a:r>
              <a:rPr lang="en-US" altLang="en-US" sz="2200" dirty="0" err="1"/>
              <a:t>Nivo</a:t>
            </a:r>
            <a:r>
              <a:rPr lang="en-US" altLang="en-US" sz="2200" dirty="0"/>
              <a:t> </a:t>
            </a:r>
            <a:r>
              <a:rPr lang="en-US" altLang="en-US" sz="2200" dirty="0" err="1"/>
              <a:t>automatizacije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kod</a:t>
            </a:r>
            <a:r>
              <a:rPr lang="en-US" altLang="en-US" sz="2200" dirty="0"/>
              <a:t> </a:t>
            </a:r>
            <a:r>
              <a:rPr lang="en-US" altLang="en-US" sz="2200" dirty="0" err="1"/>
              <a:t>izbora</a:t>
            </a:r>
            <a:r>
              <a:rPr lang="en-US" altLang="en-US" sz="2200" dirty="0"/>
              <a:t> </a:t>
            </a:r>
            <a:r>
              <a:rPr lang="sr-Latn-RS" altLang="en-US" sz="2200" dirty="0"/>
              <a:t>robe</a:t>
            </a:r>
            <a:r>
              <a:rPr lang="en-US" altLang="en-US" sz="2200" dirty="0"/>
              <a:t> za </a:t>
            </a:r>
            <a:r>
              <a:rPr lang="en-US" altLang="en-US" sz="2200" dirty="0" err="1"/>
              <a:t>formiranje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isporuke</a:t>
            </a:r>
            <a:r>
              <a:rPr lang="sr-Latn-RS" altLang="en-US" sz="2200" dirty="0"/>
              <a:t>.</a:t>
            </a:r>
            <a:endParaRPr lang="en-US" alt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5231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–PODSISTEM SKLADIŠTA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/>
              <a:t>Tipovi</a:t>
            </a:r>
            <a:r>
              <a:rPr lang="en-US" altLang="en-US" dirty="0"/>
              <a:t> </a:t>
            </a:r>
            <a:r>
              <a:rPr lang="en-US" altLang="en-US" dirty="0" err="1"/>
              <a:t>regala</a:t>
            </a:r>
            <a:r>
              <a:rPr lang="en-US" altLang="en-US" dirty="0"/>
              <a:t> </a:t>
            </a:r>
            <a:r>
              <a:rPr lang="en-US" altLang="en-US" dirty="0" err="1"/>
              <a:t>za</a:t>
            </a:r>
            <a:r>
              <a:rPr lang="en-US" altLang="en-US" dirty="0"/>
              <a:t> </a:t>
            </a:r>
            <a:r>
              <a:rPr lang="en-US" altLang="en-US" dirty="0" err="1"/>
              <a:t>skladištenje</a:t>
            </a:r>
            <a:r>
              <a:rPr lang="sr-Latn-RS" altLang="en-US" dirty="0"/>
              <a:t>:</a:t>
            </a: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altLang="en-US" b="1" dirty="0" err="1"/>
              <a:t>Selektivni</a:t>
            </a:r>
            <a:r>
              <a:rPr lang="en-US" altLang="en-US" b="1" dirty="0"/>
              <a:t> </a:t>
            </a:r>
            <a:r>
              <a:rPr lang="en-US" altLang="en-US" b="1" dirty="0" err="1"/>
              <a:t>regali</a:t>
            </a:r>
            <a:endParaRPr lang="en-US" altLang="en-US" b="1" dirty="0"/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Ø"/>
            </a:pPr>
            <a:endParaRPr lang="en-US" altLang="en-US" sz="800" b="1" dirty="0"/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altLang="en-US" b="1" dirty="0"/>
              <a:t>Drive in </a:t>
            </a:r>
            <a:r>
              <a:rPr lang="en-US" altLang="en-US" b="1" dirty="0" err="1"/>
              <a:t>regali</a:t>
            </a:r>
            <a:endParaRPr lang="en-US" altLang="en-US" b="1" dirty="0"/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Ø"/>
            </a:pPr>
            <a:endParaRPr lang="en-US" altLang="en-US" sz="800" b="1" dirty="0"/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altLang="en-US" b="1" dirty="0" err="1"/>
              <a:t>Gravitacioni</a:t>
            </a:r>
            <a:r>
              <a:rPr lang="en-US" altLang="en-US" b="1" dirty="0"/>
              <a:t> </a:t>
            </a:r>
            <a:r>
              <a:rPr lang="en-US" altLang="en-US" b="1" dirty="0" err="1"/>
              <a:t>regali</a:t>
            </a:r>
            <a:endParaRPr lang="en-US" altLang="en-US" b="1" dirty="0"/>
          </a:p>
          <a:p>
            <a:endParaRPr lang="en-US" dirty="0"/>
          </a:p>
        </p:txBody>
      </p:sp>
      <p:pic>
        <p:nvPicPr>
          <p:cNvPr id="4" name="Picture 3" descr="paletni-regal-4.jpg"/>
          <p:cNvPicPr>
            <a:picLocks noRot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936" y="1932748"/>
            <a:ext cx="304800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drive in regali 3.jpg"/>
          <p:cNvPicPr>
            <a:picLocks noRot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098" y="4093335"/>
            <a:ext cx="2438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regalna skladišta.jpg"/>
          <p:cNvPicPr>
            <a:picLocks noRot="1"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586" y="4236210"/>
            <a:ext cx="63246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59155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–PODSISTEM SKLADIŠTA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95000"/>
            </a:pPr>
            <a:r>
              <a:rPr lang="sr-Latn-RS" b="1" dirty="0"/>
              <a:t>Iskorišćenje skladišnog prostora: </a:t>
            </a:r>
            <a:r>
              <a:rPr lang="en-US" altLang="en-US" dirty="0" err="1"/>
              <a:t>Za</a:t>
            </a:r>
            <a:r>
              <a:rPr lang="en-US" altLang="en-US" dirty="0"/>
              <a:t> </a:t>
            </a:r>
            <a:r>
              <a:rPr lang="en-US" altLang="en-US" dirty="0" err="1"/>
              <a:t>izračunavanje</a:t>
            </a:r>
            <a:r>
              <a:rPr lang="en-US" altLang="en-US" dirty="0"/>
              <a:t> </a:t>
            </a:r>
            <a:r>
              <a:rPr lang="en-US" altLang="en-US" dirty="0" err="1"/>
              <a:t>stepena</a:t>
            </a:r>
            <a:r>
              <a:rPr lang="en-US" altLang="en-US" dirty="0"/>
              <a:t> </a:t>
            </a:r>
            <a:r>
              <a:rPr lang="en-US" altLang="en-US" dirty="0" err="1"/>
              <a:t>iskorišćenja</a:t>
            </a:r>
            <a:r>
              <a:rPr lang="en-US" altLang="en-US" dirty="0"/>
              <a:t> </a:t>
            </a:r>
            <a:r>
              <a:rPr lang="en-US" altLang="en-US" dirty="0" err="1"/>
              <a:t>skladišnog</a:t>
            </a:r>
            <a:r>
              <a:rPr lang="en-US" altLang="en-US" dirty="0"/>
              <a:t> </a:t>
            </a:r>
            <a:r>
              <a:rPr lang="en-US" altLang="en-US" dirty="0" err="1"/>
              <a:t>prostora</a:t>
            </a:r>
            <a:r>
              <a:rPr lang="en-US" altLang="en-US" dirty="0"/>
              <a:t> </a:t>
            </a:r>
            <a:r>
              <a:rPr lang="en-US" altLang="en-US" dirty="0" err="1"/>
              <a:t>može</a:t>
            </a:r>
            <a:r>
              <a:rPr lang="en-US" altLang="en-US" dirty="0"/>
              <a:t> se </a:t>
            </a:r>
            <a:r>
              <a:rPr lang="en-US" altLang="en-US" dirty="0" err="1"/>
              <a:t>primeniti</a:t>
            </a:r>
            <a:r>
              <a:rPr lang="en-US" altLang="en-US" dirty="0"/>
              <a:t> </a:t>
            </a:r>
            <a:r>
              <a:rPr lang="en-US" altLang="en-US" dirty="0" err="1"/>
              <a:t>opšti</a:t>
            </a:r>
            <a:r>
              <a:rPr lang="en-US" altLang="en-US" dirty="0"/>
              <a:t> </a:t>
            </a:r>
            <a:r>
              <a:rPr lang="en-US" altLang="en-US" dirty="0" err="1"/>
              <a:t>obrazac</a:t>
            </a:r>
            <a:r>
              <a:rPr lang="en-US" altLang="en-US" dirty="0"/>
              <a:t> u </a:t>
            </a:r>
            <a:r>
              <a:rPr lang="en-US" altLang="en-US" dirty="0" err="1"/>
              <a:t>obliku</a:t>
            </a:r>
            <a:r>
              <a:rPr lang="en-US" altLang="en-US" dirty="0"/>
              <a:t>:</a:t>
            </a:r>
            <a:endParaRPr lang="sr-Latn-RS" altLang="en-US" dirty="0"/>
          </a:p>
          <a:p>
            <a:pPr>
              <a:buSzPct val="95000"/>
            </a:pPr>
            <a:endParaRPr lang="en-US" altLang="en-US" dirty="0"/>
          </a:p>
          <a:p>
            <a:pPr lvl="1">
              <a:buSzPct val="95000"/>
              <a:buFont typeface="Symbol" panose="05050102010706020507" pitchFamily="18" charset="2"/>
              <a:buChar char="h"/>
            </a:pPr>
            <a:r>
              <a:rPr lang="en-US" altLang="en-US" dirty="0"/>
              <a:t>=</a:t>
            </a:r>
            <a:endParaRPr lang="sr-Latn-RS" altLang="en-US" dirty="0"/>
          </a:p>
          <a:p>
            <a:pPr marL="457200" lvl="1" indent="0">
              <a:buSzPct val="95000"/>
              <a:buNone/>
            </a:pPr>
            <a:endParaRPr lang="en-US" altLang="en-US" dirty="0"/>
          </a:p>
          <a:p>
            <a:pPr lvl="1">
              <a:buSzPct val="95000"/>
            </a:pPr>
            <a:r>
              <a:rPr lang="en-US" altLang="en-US" dirty="0" err="1"/>
              <a:t>Gde</a:t>
            </a:r>
            <a:r>
              <a:rPr lang="en-US" altLang="en-US" dirty="0"/>
              <a:t> je:</a:t>
            </a:r>
          </a:p>
          <a:p>
            <a:pPr lvl="1">
              <a:buSzPct val="95000"/>
            </a:pPr>
            <a:r>
              <a:rPr lang="en-US" altLang="en-US" dirty="0" err="1"/>
              <a:t>V</a:t>
            </a:r>
            <a:r>
              <a:rPr lang="en-US" altLang="en-US" baseline="-24000" dirty="0" err="1"/>
              <a:t>m</a:t>
            </a:r>
            <a:r>
              <a:rPr lang="en-US" altLang="en-US" dirty="0"/>
              <a:t> – </a:t>
            </a:r>
            <a:r>
              <a:rPr lang="en-US" altLang="en-US" dirty="0" err="1"/>
              <a:t>zapremina</a:t>
            </a:r>
            <a:r>
              <a:rPr lang="en-US" altLang="en-US" dirty="0"/>
              <a:t> </a:t>
            </a:r>
            <a:r>
              <a:rPr lang="en-US" altLang="en-US" dirty="0" err="1"/>
              <a:t>uskladištenog</a:t>
            </a:r>
            <a:r>
              <a:rPr lang="en-US" altLang="en-US" dirty="0"/>
              <a:t> </a:t>
            </a:r>
            <a:r>
              <a:rPr lang="en-US" altLang="en-US" dirty="0" err="1"/>
              <a:t>materijala</a:t>
            </a:r>
            <a:r>
              <a:rPr lang="en-US" altLang="en-US" dirty="0"/>
              <a:t>,</a:t>
            </a:r>
          </a:p>
          <a:p>
            <a:pPr lvl="1">
              <a:buSzPct val="95000"/>
            </a:pPr>
            <a:r>
              <a:rPr lang="en-US" altLang="en-US" dirty="0"/>
              <a:t>V</a:t>
            </a:r>
            <a:r>
              <a:rPr lang="en-US" altLang="en-US" baseline="-24000" dirty="0"/>
              <a:t>s</a:t>
            </a:r>
            <a:r>
              <a:rPr lang="en-US" altLang="en-US" dirty="0"/>
              <a:t> – </a:t>
            </a:r>
            <a:r>
              <a:rPr lang="en-US" altLang="en-US" dirty="0" err="1"/>
              <a:t>ukupna</a:t>
            </a:r>
            <a:r>
              <a:rPr lang="en-US" altLang="en-US" dirty="0"/>
              <a:t> </a:t>
            </a:r>
            <a:r>
              <a:rPr lang="en-US" altLang="en-US" dirty="0" err="1"/>
              <a:t>zapremina</a:t>
            </a:r>
            <a:r>
              <a:rPr lang="en-US" altLang="en-US" dirty="0"/>
              <a:t> </a:t>
            </a:r>
            <a:r>
              <a:rPr lang="en-US" altLang="en-US" dirty="0" err="1"/>
              <a:t>skladišta</a:t>
            </a:r>
            <a:r>
              <a:rPr lang="en-US" altLang="en-US" dirty="0"/>
              <a:t>.</a:t>
            </a:r>
          </a:p>
          <a:p>
            <a:pPr lvl="1">
              <a:buSzPct val="95000"/>
              <a:buFont typeface="Wingdings 2" panose="05020102010507070707" pitchFamily="18" charset="2"/>
              <a:buNone/>
            </a:pPr>
            <a:r>
              <a:rPr lang="en-US" altLang="en-US" dirty="0"/>
              <a:t> </a:t>
            </a:r>
            <a:r>
              <a:rPr lang="en-US" altLang="en-US" dirty="0" err="1"/>
              <a:t>Kod</a:t>
            </a:r>
            <a:r>
              <a:rPr lang="en-US" altLang="en-US" dirty="0"/>
              <a:t> dobro </a:t>
            </a:r>
            <a:r>
              <a:rPr lang="en-US" altLang="en-US" dirty="0" err="1"/>
              <a:t>organizovanih</a:t>
            </a:r>
            <a:r>
              <a:rPr lang="en-US" altLang="en-US" dirty="0"/>
              <a:t> </a:t>
            </a:r>
            <a:r>
              <a:rPr lang="en-US" altLang="en-US" dirty="0" err="1"/>
              <a:t>skladišta</a:t>
            </a:r>
            <a:r>
              <a:rPr lang="en-US" altLang="en-US" dirty="0"/>
              <a:t> </a:t>
            </a:r>
            <a:r>
              <a:rPr lang="en-US" altLang="en-US" dirty="0">
                <a:latin typeface="Symbol" panose="05050102010706020507" pitchFamily="18" charset="2"/>
              </a:rPr>
              <a:t></a:t>
            </a:r>
            <a:r>
              <a:rPr lang="en-US" altLang="en-US" dirty="0"/>
              <a:t> se </a:t>
            </a:r>
            <a:r>
              <a:rPr lang="en-US" altLang="en-US" dirty="0" err="1"/>
              <a:t>kreće</a:t>
            </a:r>
            <a:r>
              <a:rPr lang="en-US" altLang="en-US" dirty="0"/>
              <a:t> u </a:t>
            </a:r>
            <a:r>
              <a:rPr lang="en-US" altLang="en-US" dirty="0" err="1"/>
              <a:t>rasponu</a:t>
            </a:r>
            <a:r>
              <a:rPr lang="en-US" altLang="en-US" dirty="0"/>
              <a:t> od 15 – 70% </a:t>
            </a:r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865" y="3373586"/>
            <a:ext cx="1049525" cy="88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3085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40030" cy="4351338"/>
          </a:xfrm>
        </p:spPr>
        <p:txBody>
          <a:bodyPr/>
          <a:lstStyle/>
          <a:p>
            <a:r>
              <a:rPr lang="sr-Latn-RS" dirty="0"/>
              <a:t>Operacije sa materijalom u skladištu:</a:t>
            </a:r>
            <a:endParaRPr lang="en-US" dirty="0"/>
          </a:p>
        </p:txBody>
      </p:sp>
      <p:pic>
        <p:nvPicPr>
          <p:cNvPr id="4" name="Picture 3" descr="slka a skladista"/>
          <p:cNvPicPr>
            <a:picLocks noRot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230" y="0"/>
            <a:ext cx="6315356" cy="6841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01263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–PODSISTEM SKLADIŠTA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err="1"/>
              <a:t>Tehnike</a:t>
            </a:r>
            <a:r>
              <a:rPr lang="en-US" altLang="en-US" b="1" dirty="0"/>
              <a:t> </a:t>
            </a:r>
            <a:r>
              <a:rPr lang="en-US" altLang="en-US" b="1" dirty="0" err="1"/>
              <a:t>prijema</a:t>
            </a:r>
            <a:r>
              <a:rPr lang="en-US" altLang="en-US" b="1" dirty="0"/>
              <a:t> </a:t>
            </a:r>
            <a:r>
              <a:rPr lang="en-US" altLang="en-US" b="1" dirty="0" err="1"/>
              <a:t>materijala</a:t>
            </a:r>
            <a:r>
              <a:rPr lang="en-US" altLang="en-US" b="1" dirty="0"/>
              <a:t> u </a:t>
            </a:r>
            <a:r>
              <a:rPr lang="en-US" altLang="en-US" b="1" dirty="0" err="1"/>
              <a:t>skladištu</a:t>
            </a:r>
            <a:r>
              <a:rPr lang="sr-Latn-RS" altLang="en-US" b="1" dirty="0"/>
              <a:t>:</a:t>
            </a:r>
          </a:p>
          <a:p>
            <a:pPr lvl="1">
              <a:buSzPct val="95000"/>
            </a:pPr>
            <a:r>
              <a:rPr lang="en-US" altLang="en-US" dirty="0" err="1"/>
              <a:t>Prema</a:t>
            </a:r>
            <a:r>
              <a:rPr lang="en-US" altLang="en-US" dirty="0"/>
              <a:t> </a:t>
            </a:r>
            <a:r>
              <a:rPr lang="en-US" altLang="en-US" dirty="0" err="1"/>
              <a:t>datumu</a:t>
            </a:r>
            <a:r>
              <a:rPr lang="en-US" altLang="en-US" dirty="0"/>
              <a:t> </a:t>
            </a:r>
            <a:r>
              <a:rPr lang="en-US" altLang="en-US" dirty="0" err="1"/>
              <a:t>dospeća</a:t>
            </a:r>
            <a:r>
              <a:rPr lang="en-US" altLang="en-US" dirty="0"/>
              <a:t> - Due date (DD)</a:t>
            </a:r>
          </a:p>
          <a:p>
            <a:pPr lvl="1">
              <a:buSzPct val="95000"/>
            </a:pPr>
            <a:r>
              <a:rPr lang="en-US" altLang="en-US" dirty="0"/>
              <a:t>Last in first out (LIFO)</a:t>
            </a:r>
          </a:p>
          <a:p>
            <a:pPr lvl="1">
              <a:buSzPct val="95000"/>
            </a:pPr>
            <a:r>
              <a:rPr lang="en-US" altLang="en-US" dirty="0"/>
              <a:t>First in first out (FIFO)</a:t>
            </a:r>
          </a:p>
          <a:p>
            <a:pPr lvl="1">
              <a:buSzPct val="95000"/>
            </a:pPr>
            <a:r>
              <a:rPr lang="en-US" altLang="en-US" dirty="0" err="1"/>
              <a:t>Najduža</a:t>
            </a:r>
            <a:r>
              <a:rPr lang="en-US" altLang="en-US" dirty="0"/>
              <a:t> </a:t>
            </a:r>
            <a:r>
              <a:rPr lang="en-US" altLang="en-US" dirty="0" err="1"/>
              <a:t>vremenska</a:t>
            </a:r>
            <a:r>
              <a:rPr lang="en-US" altLang="en-US" dirty="0"/>
              <a:t> </a:t>
            </a:r>
            <a:r>
              <a:rPr lang="en-US" altLang="en-US" dirty="0" err="1"/>
              <a:t>operacija</a:t>
            </a:r>
            <a:r>
              <a:rPr lang="en-US" altLang="en-US" dirty="0"/>
              <a:t> - Longest operation time (LOT)</a:t>
            </a:r>
          </a:p>
          <a:p>
            <a:pPr lvl="1">
              <a:buSzPct val="95000"/>
            </a:pPr>
            <a:r>
              <a:rPr lang="en-US" altLang="en-US" dirty="0" err="1"/>
              <a:t>Najkraća</a:t>
            </a:r>
            <a:r>
              <a:rPr lang="en-US" altLang="en-US" dirty="0"/>
              <a:t> </a:t>
            </a:r>
            <a:r>
              <a:rPr lang="en-US" altLang="en-US" dirty="0" err="1"/>
              <a:t>vremenska</a:t>
            </a:r>
            <a:r>
              <a:rPr lang="en-US" altLang="en-US" dirty="0"/>
              <a:t> </a:t>
            </a:r>
            <a:r>
              <a:rPr lang="en-US" altLang="en-US" dirty="0" err="1"/>
              <a:t>operacija</a:t>
            </a:r>
            <a:r>
              <a:rPr lang="en-US" altLang="en-US" dirty="0"/>
              <a:t> - Shortest operation time first (SOT)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1436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–PODSISTEM SKLADIŠTA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b="1" dirty="0"/>
              <a:t>Procena performansi skladišta:</a:t>
            </a:r>
          </a:p>
          <a:p>
            <a:pPr lvl="1"/>
            <a:r>
              <a:rPr lang="en-US" altLang="en-US" i="1" dirty="0" err="1"/>
              <a:t>koeficijent</a:t>
            </a:r>
            <a:r>
              <a:rPr lang="en-US" altLang="en-US" i="1" dirty="0"/>
              <a:t> </a:t>
            </a:r>
            <a:r>
              <a:rPr lang="en-US" altLang="en-US" i="1" dirty="0" err="1"/>
              <a:t>radne</a:t>
            </a:r>
            <a:r>
              <a:rPr lang="en-US" altLang="en-US" i="1" dirty="0"/>
              <a:t> </a:t>
            </a:r>
            <a:r>
              <a:rPr lang="en-US" altLang="en-US" i="1" dirty="0" err="1"/>
              <a:t>snage</a:t>
            </a:r>
            <a:r>
              <a:rPr lang="en-US" altLang="en-US" dirty="0"/>
              <a:t> (KRS)</a:t>
            </a:r>
            <a:r>
              <a:rPr lang="sr-Latn-RS" altLang="en-US" dirty="0"/>
              <a:t>:</a:t>
            </a:r>
          </a:p>
          <a:p>
            <a:pPr lvl="1"/>
            <a:endParaRPr lang="sr-Latn-RS" altLang="en-US" dirty="0"/>
          </a:p>
          <a:p>
            <a:pPr lvl="1"/>
            <a:endParaRPr lang="sr-Latn-RS" altLang="en-US" dirty="0"/>
          </a:p>
          <a:p>
            <a:pPr lvl="1"/>
            <a:endParaRPr lang="sr-Latn-RS" altLang="en-US" dirty="0"/>
          </a:p>
          <a:p>
            <a:pPr lvl="1"/>
            <a:endParaRPr lang="sr-Latn-RS" altLang="en-US" dirty="0"/>
          </a:p>
          <a:p>
            <a:pPr lvl="1"/>
            <a:r>
              <a:rPr lang="en-US" altLang="en-US" i="1" dirty="0" err="1"/>
              <a:t>koeficijent</a:t>
            </a:r>
            <a:r>
              <a:rPr lang="en-US" altLang="en-US" i="1" dirty="0"/>
              <a:t> </a:t>
            </a:r>
            <a:r>
              <a:rPr lang="en-US" altLang="en-US" i="1" dirty="0" err="1"/>
              <a:t>iskorišćenja</a:t>
            </a:r>
            <a:r>
              <a:rPr lang="en-US" altLang="en-US" i="1" dirty="0"/>
              <a:t> </a:t>
            </a:r>
            <a:r>
              <a:rPr lang="en-US" altLang="en-US" i="1" dirty="0" err="1"/>
              <a:t>opreme</a:t>
            </a:r>
            <a:r>
              <a:rPr lang="en-US" altLang="en-US" dirty="0"/>
              <a:t> (KIO)</a:t>
            </a:r>
            <a:r>
              <a:rPr lang="sr-Latn-RS" altLang="en-US" dirty="0"/>
              <a:t>: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920" y="2825752"/>
            <a:ext cx="4914900" cy="934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920" y="4759999"/>
            <a:ext cx="6042457" cy="93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6555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–PODSISTEM SKLADIŠTA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i="1" dirty="0" err="1"/>
              <a:t>koeficijent</a:t>
            </a:r>
            <a:r>
              <a:rPr lang="en-US" altLang="en-US" i="1" dirty="0"/>
              <a:t> </a:t>
            </a:r>
            <a:r>
              <a:rPr lang="en-US" altLang="en-US" i="1" dirty="0" err="1"/>
              <a:t>iskorišćenja</a:t>
            </a:r>
            <a:r>
              <a:rPr lang="en-US" altLang="en-US" i="1" dirty="0"/>
              <a:t> </a:t>
            </a:r>
            <a:r>
              <a:rPr lang="en-US" altLang="en-US" i="1" dirty="0" err="1"/>
              <a:t>skladišnog</a:t>
            </a:r>
            <a:r>
              <a:rPr lang="en-US" altLang="en-US" i="1" dirty="0"/>
              <a:t> </a:t>
            </a:r>
            <a:r>
              <a:rPr lang="en-US" altLang="en-US" i="1" dirty="0" err="1"/>
              <a:t>prostora</a:t>
            </a:r>
            <a:r>
              <a:rPr lang="sr-Latn-RS" altLang="en-US" i="1" dirty="0"/>
              <a:t> - površina</a:t>
            </a:r>
            <a:r>
              <a:rPr lang="en-US" altLang="en-US" i="1" dirty="0"/>
              <a:t> </a:t>
            </a:r>
            <a:r>
              <a:rPr lang="en-US" altLang="en-US" dirty="0"/>
              <a:t>(KISP)</a:t>
            </a:r>
            <a:r>
              <a:rPr lang="sr-Latn-RS" altLang="en-US" dirty="0"/>
              <a:t>:</a:t>
            </a:r>
          </a:p>
          <a:p>
            <a:endParaRPr lang="sr-Latn-RS" altLang="en-US" i="1" dirty="0"/>
          </a:p>
          <a:p>
            <a:endParaRPr lang="sr-Latn-RS" altLang="en-US" i="1" dirty="0"/>
          </a:p>
          <a:p>
            <a:endParaRPr lang="sr-Latn-RS" altLang="en-US" i="1" dirty="0"/>
          </a:p>
          <a:p>
            <a:r>
              <a:rPr lang="en-US" altLang="en-US" i="1" dirty="0" err="1"/>
              <a:t>koeficijent</a:t>
            </a:r>
            <a:r>
              <a:rPr lang="en-US" altLang="en-US" i="1" dirty="0"/>
              <a:t> </a:t>
            </a:r>
            <a:r>
              <a:rPr lang="en-US" altLang="en-US" i="1" dirty="0" err="1"/>
              <a:t>oštećene</a:t>
            </a:r>
            <a:r>
              <a:rPr lang="en-US" altLang="en-US" i="1" dirty="0"/>
              <a:t> robe</a:t>
            </a:r>
            <a:r>
              <a:rPr lang="en-US" altLang="en-US" dirty="0"/>
              <a:t> (KOR)</a:t>
            </a:r>
            <a:r>
              <a:rPr lang="sr-Latn-RS" altLang="en-US" dirty="0"/>
              <a:t>:</a:t>
            </a:r>
          </a:p>
          <a:p>
            <a:pPr marL="0" indent="0">
              <a:buNone/>
            </a:pPr>
            <a:r>
              <a:rPr lang="en-US" altLang="en-US" dirty="0"/>
              <a:t> </a:t>
            </a:r>
          </a:p>
          <a:p>
            <a:endParaRPr lang="en-US" altLang="en-US" i="1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982" y="2345549"/>
            <a:ext cx="4133160" cy="1019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322" y="4440855"/>
            <a:ext cx="3815820" cy="101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9138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–PODSISTEM SKLADIŠTA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err="1"/>
              <a:t>Aktivnosti</a:t>
            </a:r>
            <a:r>
              <a:rPr lang="en-US" altLang="en-US" b="1" dirty="0"/>
              <a:t> </a:t>
            </a:r>
            <a:r>
              <a:rPr lang="en-US" altLang="en-US" b="1" dirty="0" err="1"/>
              <a:t>manipulacije</a:t>
            </a:r>
            <a:r>
              <a:rPr lang="en-US" altLang="en-US" b="1" dirty="0"/>
              <a:t> </a:t>
            </a:r>
            <a:r>
              <a:rPr lang="en-US" altLang="en-US" b="1" dirty="0" err="1"/>
              <a:t>materijalom</a:t>
            </a:r>
            <a:r>
              <a:rPr lang="sr-Latn-RS" altLang="en-US" b="1" dirty="0"/>
              <a:t> u skladištu:</a:t>
            </a:r>
          </a:p>
          <a:p>
            <a:pPr lvl="1">
              <a:buSzPct val="95000"/>
            </a:pPr>
            <a:r>
              <a:rPr lang="en-US" altLang="en-US" dirty="0" err="1"/>
              <a:t>Prijem</a:t>
            </a:r>
            <a:endParaRPr lang="en-US" altLang="en-US" dirty="0"/>
          </a:p>
          <a:p>
            <a:pPr lvl="1">
              <a:buSzPct val="95000"/>
            </a:pPr>
            <a:r>
              <a:rPr lang="en-US" altLang="en-US" dirty="0" err="1"/>
              <a:t>Istovar</a:t>
            </a:r>
            <a:r>
              <a:rPr lang="en-US" altLang="en-US" dirty="0"/>
              <a:t> </a:t>
            </a:r>
            <a:r>
              <a:rPr lang="en-US" altLang="en-US" dirty="0" err="1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raspakivanje</a:t>
            </a:r>
            <a:endParaRPr lang="en-US" altLang="en-US" dirty="0"/>
          </a:p>
          <a:p>
            <a:pPr lvl="1">
              <a:buSzPct val="95000"/>
            </a:pPr>
            <a:r>
              <a:rPr lang="en-US" altLang="en-US" dirty="0" err="1"/>
              <a:t>Kontrola</a:t>
            </a:r>
            <a:r>
              <a:rPr lang="en-US" altLang="en-US" dirty="0"/>
              <a:t> – </a:t>
            </a:r>
            <a:r>
              <a:rPr lang="en-US" altLang="en-US" dirty="0" err="1"/>
              <a:t>kvantitativna</a:t>
            </a:r>
            <a:r>
              <a:rPr lang="en-US" altLang="en-US" dirty="0"/>
              <a:t> </a:t>
            </a:r>
            <a:r>
              <a:rPr lang="en-US" altLang="en-US" dirty="0" err="1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kvalitativna</a:t>
            </a:r>
            <a:r>
              <a:rPr lang="en-US" altLang="en-US" dirty="0"/>
              <a:t> (</a:t>
            </a:r>
            <a:r>
              <a:rPr lang="en-US" altLang="en-US" dirty="0" err="1"/>
              <a:t>statistička</a:t>
            </a:r>
            <a:r>
              <a:rPr lang="en-US" altLang="en-US" dirty="0"/>
              <a:t> </a:t>
            </a:r>
            <a:r>
              <a:rPr lang="en-US" altLang="en-US" dirty="0" err="1"/>
              <a:t>ili</a:t>
            </a:r>
            <a:r>
              <a:rPr lang="en-US" altLang="en-US" dirty="0"/>
              <a:t> </a:t>
            </a:r>
            <a:r>
              <a:rPr lang="en-US" altLang="en-US" dirty="0" err="1"/>
              <a:t>svakog</a:t>
            </a:r>
            <a:r>
              <a:rPr lang="en-US" altLang="en-US" dirty="0"/>
              <a:t> </a:t>
            </a:r>
            <a:r>
              <a:rPr lang="en-US" altLang="en-US" dirty="0" err="1"/>
              <a:t>komada</a:t>
            </a:r>
            <a:r>
              <a:rPr lang="en-US" altLang="en-US" dirty="0"/>
              <a:t>)</a:t>
            </a:r>
          </a:p>
          <a:p>
            <a:pPr lvl="1">
              <a:buSzPct val="95000"/>
            </a:pPr>
            <a:r>
              <a:rPr lang="en-US" altLang="en-US" dirty="0"/>
              <a:t>Transport </a:t>
            </a:r>
            <a:r>
              <a:rPr lang="en-US" altLang="en-US" dirty="0" err="1"/>
              <a:t>materijala</a:t>
            </a:r>
            <a:endParaRPr lang="en-US" altLang="en-US" dirty="0"/>
          </a:p>
          <a:p>
            <a:pPr lvl="1">
              <a:buSzPct val="95000"/>
            </a:pPr>
            <a:r>
              <a:rPr lang="en-US" altLang="en-US" dirty="0" err="1"/>
              <a:t>Skladištenje</a:t>
            </a:r>
            <a:endParaRPr lang="en-US" altLang="en-US" dirty="0"/>
          </a:p>
          <a:p>
            <a:pPr lvl="1">
              <a:buSzPct val="95000"/>
            </a:pPr>
            <a:r>
              <a:rPr lang="en-US" altLang="en-US" dirty="0" err="1"/>
              <a:t>Unos</a:t>
            </a:r>
            <a:r>
              <a:rPr lang="en-US" altLang="en-US" dirty="0"/>
              <a:t> u </a:t>
            </a:r>
            <a:r>
              <a:rPr lang="en-US" altLang="en-US" dirty="0" err="1"/>
              <a:t>bazu</a:t>
            </a:r>
            <a:r>
              <a:rPr lang="en-US" altLang="en-US" dirty="0"/>
              <a:t> </a:t>
            </a:r>
            <a:r>
              <a:rPr lang="en-US" altLang="en-US" dirty="0" err="1"/>
              <a:t>podataka</a:t>
            </a:r>
            <a:endParaRPr lang="en-US" alt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94866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–PODSISTEM SKLADIŠTA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CS" b="1" i="1" dirty="0"/>
              <a:t>Skladišta</a:t>
            </a:r>
            <a:r>
              <a:rPr lang="sr-Latn-CS" i="1" dirty="0"/>
              <a:t> predstavljaju unapred planiran i planski opremljen prostor za prihvatanje; smeštaj; čuvanje; sakupljanje narudžbine – komisioniranje; pakovanje i isporuku različitih vidova repromaterijala, tekuće proizvodnje i finalnih proizvoda industrijskog sistema.</a:t>
            </a:r>
          </a:p>
          <a:p>
            <a:r>
              <a:rPr lang="sr-Latn-CS" dirty="0"/>
              <a:t> Za planiranje, kontrolu i izvršenje aktivnosti u skladištima zaduženo je osoblje koje u skladištima radi, koje je često podržano adekvatnim informaciono-komunikacionim sistemima. </a:t>
            </a:r>
          </a:p>
          <a:p>
            <a:r>
              <a:rPr lang="sr-Latn-CS" dirty="0"/>
              <a:t>Tri osnovne komponente skladišta čine:</a:t>
            </a:r>
          </a:p>
          <a:p>
            <a:pPr lvl="1"/>
            <a:r>
              <a:rPr lang="sr-Latn-CS" dirty="0"/>
              <a:t> prostor, </a:t>
            </a:r>
          </a:p>
          <a:p>
            <a:pPr lvl="1"/>
            <a:r>
              <a:rPr lang="sr-Latn-CS" dirty="0"/>
              <a:t>oprema i </a:t>
            </a:r>
          </a:p>
          <a:p>
            <a:pPr lvl="1"/>
            <a:r>
              <a:rPr lang="sr-Latn-CS" dirty="0"/>
              <a:t>ljudi.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8662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–PODSISTEM SKLADIŠTA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b="1" dirty="0"/>
              <a:t>Planiranje radne snage za rad u skladištu:</a:t>
            </a:r>
          </a:p>
          <a:p>
            <a:pPr lvl="1">
              <a:buClr>
                <a:srgbClr val="FFC000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b="1" dirty="0" err="1"/>
              <a:t>Dugoročni</a:t>
            </a:r>
            <a:r>
              <a:rPr lang="en-US" altLang="en-US" b="1" dirty="0"/>
              <a:t> plan –</a:t>
            </a:r>
            <a:r>
              <a:rPr lang="en-US" altLang="en-US" b="1" dirty="0" err="1"/>
              <a:t>godišnji</a:t>
            </a:r>
            <a:endParaRPr lang="en-US" altLang="en-US" b="1" dirty="0"/>
          </a:p>
          <a:p>
            <a:pPr lvl="1">
              <a:buClr>
                <a:srgbClr val="FFC000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b="1" dirty="0" err="1"/>
              <a:t>Mesecni</a:t>
            </a:r>
            <a:r>
              <a:rPr lang="en-US" altLang="en-US" b="1" dirty="0"/>
              <a:t> </a:t>
            </a:r>
            <a:r>
              <a:rPr lang="en-US" altLang="en-US" b="1" dirty="0" err="1"/>
              <a:t>planovi</a:t>
            </a:r>
            <a:r>
              <a:rPr lang="en-US" altLang="en-US" b="1" dirty="0"/>
              <a:t> </a:t>
            </a:r>
            <a:r>
              <a:rPr lang="en-US" altLang="en-US" b="1" dirty="0" err="1"/>
              <a:t>i</a:t>
            </a:r>
            <a:r>
              <a:rPr lang="en-US" altLang="en-US" b="1" dirty="0"/>
              <a:t> plan </a:t>
            </a:r>
            <a:r>
              <a:rPr lang="en-US" altLang="en-US" b="1" dirty="0" err="1"/>
              <a:t>za</a:t>
            </a:r>
            <a:r>
              <a:rPr lang="en-US" altLang="en-US" b="1" dirty="0"/>
              <a:t> tri </a:t>
            </a:r>
            <a:r>
              <a:rPr lang="en-US" altLang="en-US" b="1" dirty="0" err="1"/>
              <a:t>meseca</a:t>
            </a:r>
            <a:endParaRPr lang="en-US" altLang="en-US" b="1" dirty="0"/>
          </a:p>
          <a:p>
            <a:pPr lvl="1">
              <a:buClr>
                <a:srgbClr val="FFC000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b="1" dirty="0" err="1"/>
              <a:t>Nedeljni</a:t>
            </a:r>
            <a:r>
              <a:rPr lang="en-US" altLang="en-US" b="1" dirty="0"/>
              <a:t> </a:t>
            </a:r>
            <a:r>
              <a:rPr lang="en-US" altLang="en-US" b="1" dirty="0" err="1"/>
              <a:t>i</a:t>
            </a:r>
            <a:r>
              <a:rPr lang="en-US" altLang="en-US" b="1" dirty="0"/>
              <a:t> </a:t>
            </a:r>
            <a:r>
              <a:rPr lang="en-US" altLang="en-US" b="1" dirty="0" err="1"/>
              <a:t>dnevni</a:t>
            </a:r>
            <a:r>
              <a:rPr lang="en-US" altLang="en-US" b="1" dirty="0"/>
              <a:t> </a:t>
            </a:r>
            <a:r>
              <a:rPr lang="en-US" altLang="en-US" b="1" dirty="0" err="1"/>
              <a:t>planovi</a:t>
            </a:r>
            <a:endParaRPr lang="en-US" altLang="en-US" b="1" dirty="0"/>
          </a:p>
          <a:p>
            <a:pPr lvl="1">
              <a:buClr>
                <a:srgbClr val="FFC000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b="1" dirty="0" err="1"/>
              <a:t>Podela</a:t>
            </a:r>
            <a:r>
              <a:rPr lang="en-US" altLang="en-US" b="1" dirty="0"/>
              <a:t> </a:t>
            </a:r>
            <a:r>
              <a:rPr lang="en-US" altLang="en-US" b="1" dirty="0" err="1"/>
              <a:t>na</a:t>
            </a:r>
            <a:r>
              <a:rPr lang="en-US" altLang="en-US" b="1" dirty="0"/>
              <a:t> </a:t>
            </a:r>
            <a:r>
              <a:rPr lang="en-US" altLang="en-US" b="1" dirty="0" err="1"/>
              <a:t>produktivne</a:t>
            </a:r>
            <a:r>
              <a:rPr lang="en-US" altLang="en-US" b="1" dirty="0"/>
              <a:t> </a:t>
            </a:r>
            <a:r>
              <a:rPr lang="en-US" altLang="en-US" b="1" dirty="0" err="1"/>
              <a:t>i</a:t>
            </a:r>
            <a:r>
              <a:rPr lang="en-US" altLang="en-US" b="1" dirty="0"/>
              <a:t> </a:t>
            </a:r>
            <a:r>
              <a:rPr lang="en-US" altLang="en-US" b="1" dirty="0" err="1"/>
              <a:t>neproduktivne</a:t>
            </a:r>
            <a:r>
              <a:rPr lang="en-US" altLang="en-US" b="1" dirty="0"/>
              <a:t> </a:t>
            </a:r>
            <a:r>
              <a:rPr lang="en-US" altLang="en-US" b="1" dirty="0" err="1"/>
              <a:t>pozicije</a:t>
            </a:r>
            <a:endParaRPr lang="en-US" alt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005001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–PODSISTEM SKLADIŠTA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sr-Latn-RS" b="1" dirty="0"/>
              <a:t>Primer plana radne snage za produktivne pozicije:</a:t>
            </a:r>
            <a:endParaRPr lang="en-US" b="1" dirty="0"/>
          </a:p>
        </p:txBody>
      </p:sp>
      <p:pic>
        <p:nvPicPr>
          <p:cNvPr id="4" name="Content Placeholder 3"/>
          <p:cNvPicPr>
            <a:picLocks noRo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87141"/>
            <a:ext cx="10231877" cy="4770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2843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–PODSISTEM SKLADIŠTA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err="1"/>
              <a:t>Troškovi</a:t>
            </a:r>
            <a:r>
              <a:rPr lang="en-US" altLang="en-US" b="1" dirty="0"/>
              <a:t> u </a:t>
            </a:r>
            <a:r>
              <a:rPr lang="en-US" altLang="en-US" b="1" dirty="0" err="1"/>
              <a:t>radu</a:t>
            </a:r>
            <a:r>
              <a:rPr lang="en-US" altLang="en-US" b="1" dirty="0"/>
              <a:t> </a:t>
            </a:r>
            <a:r>
              <a:rPr lang="en-US" altLang="en-US" b="1" dirty="0" err="1"/>
              <a:t>skladišta</a:t>
            </a:r>
            <a:r>
              <a:rPr lang="sr-Latn-RS" altLang="en-US" b="1" dirty="0"/>
              <a:t>:</a:t>
            </a:r>
          </a:p>
          <a:p>
            <a:pPr marL="904875" lvl="1" indent="-382588">
              <a:buSzPct val="95000"/>
              <a:buFont typeface="Wingdings 2" panose="05020102010507070707" pitchFamily="18" charset="2"/>
              <a:buNone/>
            </a:pPr>
            <a:r>
              <a:rPr lang="en-US" altLang="en-US" dirty="0">
                <a:solidFill>
                  <a:srgbClr val="FFC000"/>
                </a:solidFill>
              </a:rPr>
              <a:t>A) </a:t>
            </a:r>
            <a:r>
              <a:rPr lang="en-US" altLang="en-US" dirty="0" err="1"/>
              <a:t>Troškovi</a:t>
            </a:r>
            <a:r>
              <a:rPr lang="en-US" altLang="en-US" dirty="0"/>
              <a:t> </a:t>
            </a:r>
            <a:r>
              <a:rPr lang="en-US" altLang="en-US" dirty="0" err="1"/>
              <a:t>radne</a:t>
            </a:r>
            <a:r>
              <a:rPr lang="en-US" altLang="en-US" dirty="0"/>
              <a:t> </a:t>
            </a:r>
            <a:r>
              <a:rPr lang="en-US" altLang="en-US" dirty="0" err="1"/>
              <a:t>snage</a:t>
            </a:r>
            <a:r>
              <a:rPr lang="en-US" altLang="en-US" dirty="0"/>
              <a:t> (plate, </a:t>
            </a:r>
            <a:r>
              <a:rPr lang="en-US" altLang="en-US" dirty="0" err="1"/>
              <a:t>bonusi</a:t>
            </a:r>
            <a:r>
              <a:rPr lang="en-US" altLang="en-US" dirty="0"/>
              <a:t>, </a:t>
            </a:r>
            <a:r>
              <a:rPr lang="en-US" altLang="en-US" dirty="0" err="1"/>
              <a:t>topli</a:t>
            </a:r>
            <a:r>
              <a:rPr lang="en-US" altLang="en-US" dirty="0"/>
              <a:t> </a:t>
            </a:r>
            <a:r>
              <a:rPr lang="en-US" altLang="en-US" dirty="0" err="1"/>
              <a:t>obrok</a:t>
            </a:r>
            <a:r>
              <a:rPr lang="en-US" altLang="en-US" dirty="0"/>
              <a:t>, </a:t>
            </a:r>
            <a:r>
              <a:rPr lang="en-US" altLang="en-US" dirty="0" err="1"/>
              <a:t>regres</a:t>
            </a:r>
            <a:r>
              <a:rPr lang="en-US" altLang="en-US" dirty="0"/>
              <a:t>, </a:t>
            </a:r>
            <a:r>
              <a:rPr lang="en-US" altLang="en-US" dirty="0" err="1"/>
              <a:t>prevoz</a:t>
            </a:r>
            <a:r>
              <a:rPr lang="en-US" altLang="en-US" dirty="0"/>
              <a:t>)</a:t>
            </a:r>
          </a:p>
          <a:p>
            <a:pPr marL="904875" lvl="1" indent="-382588">
              <a:buSzPct val="95000"/>
              <a:buFont typeface="Wingdings 2" panose="05020102010507070707" pitchFamily="18" charset="2"/>
              <a:buNone/>
            </a:pPr>
            <a:r>
              <a:rPr lang="en-US" altLang="en-US" dirty="0">
                <a:solidFill>
                  <a:srgbClr val="FFC000"/>
                </a:solidFill>
              </a:rPr>
              <a:t>B) </a:t>
            </a:r>
            <a:r>
              <a:rPr lang="en-US" altLang="en-US" dirty="0" err="1"/>
              <a:t>Adminstrativni</a:t>
            </a:r>
            <a:r>
              <a:rPr lang="en-US" altLang="en-US" dirty="0"/>
              <a:t> </a:t>
            </a:r>
            <a:r>
              <a:rPr lang="en-US" altLang="en-US" dirty="0" err="1"/>
              <a:t>troškovi</a:t>
            </a:r>
            <a:r>
              <a:rPr lang="en-US" altLang="en-US" dirty="0"/>
              <a:t> </a:t>
            </a:r>
            <a:r>
              <a:rPr lang="en-US" altLang="en-US" dirty="0" err="1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troškovi</a:t>
            </a:r>
            <a:r>
              <a:rPr lang="en-US" altLang="en-US" dirty="0"/>
              <a:t> IT</a:t>
            </a:r>
          </a:p>
          <a:p>
            <a:pPr marL="904875" lvl="1" indent="-382588">
              <a:buSzPct val="95000"/>
              <a:buFont typeface="Wingdings 2" panose="05020102010507070707" pitchFamily="18" charset="2"/>
              <a:buNone/>
            </a:pPr>
            <a:r>
              <a:rPr lang="en-US" altLang="en-US" dirty="0">
                <a:solidFill>
                  <a:srgbClr val="FFC000"/>
                </a:solidFill>
              </a:rPr>
              <a:t>C) </a:t>
            </a:r>
            <a:r>
              <a:rPr lang="en-US" altLang="en-US" dirty="0" err="1"/>
              <a:t>Troškovi</a:t>
            </a:r>
            <a:r>
              <a:rPr lang="en-US" altLang="en-US" dirty="0"/>
              <a:t> </a:t>
            </a:r>
            <a:r>
              <a:rPr lang="en-US" altLang="en-US" dirty="0" err="1"/>
              <a:t>održavanja</a:t>
            </a:r>
            <a:r>
              <a:rPr lang="en-US" altLang="en-US" dirty="0"/>
              <a:t> </a:t>
            </a:r>
            <a:r>
              <a:rPr lang="en-US" altLang="en-US" dirty="0" err="1"/>
              <a:t>objekta</a:t>
            </a:r>
            <a:r>
              <a:rPr lang="en-US" altLang="en-US" dirty="0"/>
              <a:t> </a:t>
            </a:r>
            <a:r>
              <a:rPr lang="en-US" altLang="en-US" dirty="0" err="1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opreme</a:t>
            </a:r>
            <a:endParaRPr lang="en-US" altLang="en-US" dirty="0"/>
          </a:p>
          <a:p>
            <a:pPr marL="904875" lvl="1" indent="-382588">
              <a:buSzPct val="95000"/>
              <a:buFont typeface="Wingdings 2" panose="05020102010507070707" pitchFamily="18" charset="2"/>
              <a:buNone/>
            </a:pPr>
            <a:r>
              <a:rPr lang="en-US" altLang="en-US" dirty="0">
                <a:solidFill>
                  <a:srgbClr val="FFC000"/>
                </a:solidFill>
              </a:rPr>
              <a:t>D) </a:t>
            </a:r>
            <a:r>
              <a:rPr lang="en-US" altLang="en-US" dirty="0" err="1"/>
              <a:t>Fiksni</a:t>
            </a:r>
            <a:r>
              <a:rPr lang="en-US" altLang="en-US" dirty="0"/>
              <a:t> </a:t>
            </a:r>
            <a:r>
              <a:rPr lang="en-US" altLang="en-US" dirty="0" err="1"/>
              <a:t>troškovi</a:t>
            </a:r>
            <a:r>
              <a:rPr lang="en-US" altLang="en-US" dirty="0"/>
              <a:t> (</a:t>
            </a:r>
            <a:r>
              <a:rPr lang="en-US" altLang="en-US" dirty="0" err="1"/>
              <a:t>struja</a:t>
            </a:r>
            <a:r>
              <a:rPr lang="en-US" altLang="en-US" dirty="0"/>
              <a:t>, </a:t>
            </a:r>
            <a:r>
              <a:rPr lang="en-US" altLang="en-US" dirty="0" err="1"/>
              <a:t>telefon</a:t>
            </a:r>
            <a:r>
              <a:rPr lang="en-US" altLang="en-US" dirty="0"/>
              <a:t>, </a:t>
            </a:r>
            <a:r>
              <a:rPr lang="en-US" altLang="en-US" dirty="0" err="1"/>
              <a:t>zemljište</a:t>
            </a:r>
            <a:r>
              <a:rPr lang="en-US" altLang="en-US" dirty="0"/>
              <a:t> </a:t>
            </a:r>
            <a:r>
              <a:rPr lang="en-US" altLang="en-US" dirty="0" err="1"/>
              <a:t>i</a:t>
            </a:r>
            <a:r>
              <a:rPr lang="en-US" altLang="en-US" dirty="0"/>
              <a:t> sl.)</a:t>
            </a:r>
          </a:p>
          <a:p>
            <a:pPr marL="904875" lvl="1" indent="-382588">
              <a:buSzPct val="95000"/>
              <a:buFont typeface="Wingdings 2" panose="05020102010507070707" pitchFamily="18" charset="2"/>
              <a:buNone/>
            </a:pPr>
            <a:r>
              <a:rPr lang="en-US" altLang="en-US" dirty="0">
                <a:solidFill>
                  <a:srgbClr val="FFC000"/>
                </a:solidFill>
              </a:rPr>
              <a:t>E) </a:t>
            </a:r>
            <a:r>
              <a:rPr lang="en-US" altLang="en-US" dirty="0" err="1"/>
              <a:t>Troškovi</a:t>
            </a:r>
            <a:r>
              <a:rPr lang="en-US" altLang="en-US" dirty="0"/>
              <a:t> </a:t>
            </a:r>
            <a:r>
              <a:rPr lang="en-US" altLang="en-US" dirty="0" err="1"/>
              <a:t>kancelarijskog</a:t>
            </a:r>
            <a:r>
              <a:rPr lang="en-US" altLang="en-US" dirty="0"/>
              <a:t> </a:t>
            </a:r>
            <a:r>
              <a:rPr lang="en-US" altLang="en-US" dirty="0" err="1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potrošnog</a:t>
            </a:r>
            <a:r>
              <a:rPr lang="en-US" altLang="en-US" dirty="0"/>
              <a:t> </a:t>
            </a:r>
            <a:r>
              <a:rPr lang="en-US" altLang="en-US" dirty="0" err="1"/>
              <a:t>materijala</a:t>
            </a:r>
            <a:r>
              <a:rPr lang="en-US" altLang="en-US" dirty="0"/>
              <a:t> </a:t>
            </a:r>
          </a:p>
          <a:p>
            <a:pPr marL="904875" lvl="1" indent="-382588">
              <a:buSzPct val="95000"/>
              <a:buFont typeface="Wingdings 2" panose="05020102010507070707" pitchFamily="18" charset="2"/>
              <a:buNone/>
            </a:pPr>
            <a:r>
              <a:rPr lang="en-US" altLang="en-US" dirty="0">
                <a:solidFill>
                  <a:srgbClr val="FFC000"/>
                </a:solidFill>
              </a:rPr>
              <a:t>F) </a:t>
            </a:r>
            <a:r>
              <a:rPr lang="en-US" altLang="en-US" dirty="0" err="1"/>
              <a:t>Gubici</a:t>
            </a:r>
            <a:r>
              <a:rPr lang="en-US" altLang="en-US" dirty="0"/>
              <a:t> </a:t>
            </a:r>
            <a:r>
              <a:rPr lang="en-US" altLang="en-US" dirty="0" err="1"/>
              <a:t>na</a:t>
            </a:r>
            <a:r>
              <a:rPr lang="en-US" altLang="en-US" dirty="0"/>
              <a:t> </a:t>
            </a:r>
            <a:r>
              <a:rPr lang="en-US" altLang="en-US" dirty="0" err="1"/>
              <a:t>robi</a:t>
            </a:r>
            <a:r>
              <a:rPr lang="en-US" altLang="en-US" dirty="0"/>
              <a:t> </a:t>
            </a:r>
            <a:r>
              <a:rPr lang="en-US" altLang="en-US" dirty="0" err="1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ambalaži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7531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–PODSISTEM SKLADIŠTA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/>
              <a:t>Efikasnost</a:t>
            </a:r>
            <a:r>
              <a:rPr lang="en-US" altLang="en-US" dirty="0"/>
              <a:t> </a:t>
            </a:r>
            <a:r>
              <a:rPr lang="en-US" altLang="en-US" dirty="0" err="1"/>
              <a:t>rada</a:t>
            </a:r>
            <a:r>
              <a:rPr lang="en-US" altLang="en-US" dirty="0"/>
              <a:t> </a:t>
            </a:r>
            <a:r>
              <a:rPr lang="en-US" altLang="en-US" dirty="0" err="1"/>
              <a:t>skladišta</a:t>
            </a:r>
            <a:r>
              <a:rPr lang="sr-Latn-RS" altLang="en-US" dirty="0"/>
              <a:t>:</a:t>
            </a:r>
          </a:p>
          <a:p>
            <a:pPr marL="447675" indent="-382588">
              <a:buClr>
                <a:srgbClr val="FFC000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dirty="0" err="1"/>
              <a:t>Efikasnost</a:t>
            </a:r>
            <a:r>
              <a:rPr lang="sr-Latn-RS" altLang="en-US" dirty="0"/>
              <a:t> </a:t>
            </a:r>
            <a:r>
              <a:rPr lang="en-US" altLang="en-US" dirty="0"/>
              <a:t>= </a:t>
            </a:r>
            <a:r>
              <a:rPr lang="sr-Latn-RS" altLang="en-US" dirty="0"/>
              <a:t>(</a:t>
            </a:r>
            <a:r>
              <a:rPr lang="en-US" altLang="en-US" dirty="0" err="1"/>
              <a:t>troškovi</a:t>
            </a:r>
            <a:r>
              <a:rPr lang="en-US" altLang="en-US" dirty="0"/>
              <a:t> /</a:t>
            </a:r>
            <a:r>
              <a:rPr lang="en-US" altLang="en-US" dirty="0" err="1"/>
              <a:t>nabavn</a:t>
            </a:r>
            <a:r>
              <a:rPr lang="sr-Latn-RS" altLang="en-US" dirty="0"/>
              <a:t>a</a:t>
            </a:r>
            <a:r>
              <a:rPr lang="en-US" altLang="en-US" dirty="0"/>
              <a:t> </a:t>
            </a:r>
            <a:r>
              <a:rPr lang="en-US" altLang="en-US" dirty="0" err="1"/>
              <a:t>vrednost</a:t>
            </a:r>
            <a:r>
              <a:rPr lang="en-US" altLang="en-US" dirty="0"/>
              <a:t> </a:t>
            </a:r>
            <a:r>
              <a:rPr lang="en-US" altLang="en-US" dirty="0" err="1"/>
              <a:t>isporučene</a:t>
            </a:r>
            <a:r>
              <a:rPr lang="en-US" altLang="en-US" dirty="0"/>
              <a:t> robe </a:t>
            </a:r>
            <a:r>
              <a:rPr lang="en-US" altLang="en-US" dirty="0" err="1"/>
              <a:t>iz</a:t>
            </a:r>
            <a:r>
              <a:rPr lang="en-US" altLang="en-US" dirty="0"/>
              <a:t> </a:t>
            </a:r>
            <a:r>
              <a:rPr lang="en-US" altLang="en-US" dirty="0" err="1"/>
              <a:t>skladišta</a:t>
            </a:r>
            <a:r>
              <a:rPr lang="sr-Latn-RS" altLang="en-US" dirty="0"/>
              <a:t>) * 100 </a:t>
            </a:r>
            <a:r>
              <a:rPr lang="en-US" altLang="en-US"/>
              <a:t>[%] </a:t>
            </a:r>
            <a:endParaRPr lang="en-US" altLang="en-US" dirty="0"/>
          </a:p>
          <a:p>
            <a:pPr marL="822325" lvl="1">
              <a:buClr>
                <a:srgbClr val="FFC000"/>
              </a:buClr>
              <a:buSzPct val="85000"/>
            </a:pPr>
            <a:r>
              <a:rPr lang="en-US" altLang="en-US" dirty="0" err="1"/>
              <a:t>Najbolji</a:t>
            </a:r>
            <a:r>
              <a:rPr lang="en-US" altLang="en-US" dirty="0"/>
              <a:t> u </a:t>
            </a:r>
            <a:r>
              <a:rPr lang="en-US" altLang="en-US" dirty="0" err="1"/>
              <a:t>grani</a:t>
            </a:r>
            <a:r>
              <a:rPr lang="en-US" altLang="en-US" dirty="0"/>
              <a:t> </a:t>
            </a:r>
            <a:r>
              <a:rPr lang="en-US" altLang="en-US" dirty="0" err="1"/>
              <a:t>oko</a:t>
            </a:r>
            <a:r>
              <a:rPr lang="en-US" altLang="en-US" dirty="0"/>
              <a:t> 1,3 %</a:t>
            </a:r>
          </a:p>
          <a:p>
            <a:pPr marL="822325" lvl="1">
              <a:buClr>
                <a:srgbClr val="FFC000"/>
              </a:buClr>
              <a:buSzPct val="85000"/>
            </a:pPr>
            <a:r>
              <a:rPr lang="en-US" altLang="en-US" dirty="0" err="1"/>
              <a:t>Medijana</a:t>
            </a:r>
            <a:r>
              <a:rPr lang="en-US" altLang="en-US" dirty="0"/>
              <a:t> </a:t>
            </a:r>
            <a:r>
              <a:rPr lang="en-US" altLang="en-US" dirty="0" err="1"/>
              <a:t>oko</a:t>
            </a:r>
            <a:r>
              <a:rPr lang="en-US" altLang="en-US" dirty="0"/>
              <a:t> 2%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8303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/>
              <a:t>OSNOVNI PODSISTEMI INDUSTRIJSKOG SISTEMA –PODSISTEM SKLADIŠTA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796081" cy="4351338"/>
          </a:xfrm>
        </p:spPr>
        <p:txBody>
          <a:bodyPr/>
          <a:lstStyle/>
          <a:p>
            <a:r>
              <a:rPr lang="sr-Latn-RS" dirty="0">
                <a:solidFill>
                  <a:schemeClr val="accent1">
                    <a:lumMod val="75000"/>
                  </a:schemeClr>
                </a:solidFill>
              </a:rPr>
              <a:t>Zadatak za </a:t>
            </a:r>
            <a:r>
              <a:rPr lang="sr-Latn-RS">
                <a:solidFill>
                  <a:schemeClr val="accent1">
                    <a:lumMod val="75000"/>
                  </a:schemeClr>
                </a:solidFill>
              </a:rPr>
              <a:t>studente #9:</a:t>
            </a:r>
            <a:endParaRPr lang="sr-Latn-RS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sr-Latn-RS" dirty="0">
                <a:solidFill>
                  <a:srgbClr val="0070C0"/>
                </a:solidFill>
              </a:rPr>
              <a:t>Izvršiti analizu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sr-Latn-RS" dirty="0">
                <a:solidFill>
                  <a:srgbClr val="0070C0"/>
                </a:solidFill>
              </a:rPr>
              <a:t>trenutnog načina skladištenja u fabrici koja je predmet razmatranja: opisati vrstu i tip skladišta, veličinu skladišnog prostora, tip regala i polica koji se koriste za smeštaj robe, stepen mehanizacije, opremu koja se koristi za skladištenje, broj zaposlenih i procenu efikasnosti zaposlenih u skladištu. </a:t>
            </a:r>
          </a:p>
          <a:p>
            <a:pPr lvl="1"/>
            <a:r>
              <a:rPr lang="sr-Latn-RS" dirty="0">
                <a:solidFill>
                  <a:srgbClr val="0070C0"/>
                </a:solidFill>
              </a:rPr>
              <a:t>Ukoliko je moguće uočiti nedostatke trenutnog procesa skladištenja, predložiti eventualnu optimizaciju.</a:t>
            </a:r>
            <a:endParaRPr lang="sr-Latn-R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7767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CCB13-19CC-45F2-8BFD-E718DD19D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–ODRŽAVANJE-ERGONIMIJA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CE811-697C-49D5-ACB8-628C7A4E2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4783"/>
            <a:ext cx="10918371" cy="4351338"/>
          </a:xfrm>
        </p:spPr>
        <p:txBody>
          <a:bodyPr>
            <a:normAutofit/>
          </a:bodyPr>
          <a:lstStyle/>
          <a:p>
            <a:r>
              <a:rPr lang="sr-Latn-RS" sz="2000" dirty="0"/>
              <a:t>Drugi termin odbrane projekata studenata (</a:t>
            </a:r>
            <a:r>
              <a:rPr lang="en-US" sz="2000" dirty="0"/>
              <a:t>19</a:t>
            </a:r>
            <a:r>
              <a:rPr lang="sr-Latn-RS" sz="2000" dirty="0"/>
              <a:t>. decembar 202</a:t>
            </a:r>
            <a:r>
              <a:rPr lang="sr-Cyrl-RS" sz="2000" dirty="0"/>
              <a:t>4</a:t>
            </a:r>
            <a:r>
              <a:rPr lang="sr-Latn-RS" sz="2000" dirty="0"/>
              <a:t>. godine)</a:t>
            </a:r>
            <a:endParaRPr lang="en-US" sz="2000" dirty="0"/>
          </a:p>
          <a:p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621024" y="1975090"/>
          <a:ext cx="5303519" cy="47366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11195">
                  <a:extLst>
                    <a:ext uri="{9D8B030D-6E8A-4147-A177-3AD203B41FA5}">
                      <a16:colId xmlns:a16="http://schemas.microsoft.com/office/drawing/2014/main" val="3547650814"/>
                    </a:ext>
                  </a:extLst>
                </a:gridCol>
                <a:gridCol w="1544064">
                  <a:extLst>
                    <a:ext uri="{9D8B030D-6E8A-4147-A177-3AD203B41FA5}">
                      <a16:colId xmlns:a16="http://schemas.microsoft.com/office/drawing/2014/main" val="597542990"/>
                    </a:ext>
                  </a:extLst>
                </a:gridCol>
                <a:gridCol w="1074130">
                  <a:extLst>
                    <a:ext uri="{9D8B030D-6E8A-4147-A177-3AD203B41FA5}">
                      <a16:colId xmlns:a16="http://schemas.microsoft.com/office/drawing/2014/main" val="1284906307"/>
                    </a:ext>
                  </a:extLst>
                </a:gridCol>
                <a:gridCol w="1074130">
                  <a:extLst>
                    <a:ext uri="{9D8B030D-6E8A-4147-A177-3AD203B41FA5}">
                      <a16:colId xmlns:a16="http://schemas.microsoft.com/office/drawing/2014/main" val="2196204579"/>
                    </a:ext>
                  </a:extLst>
                </a:gridCol>
              </a:tblGrid>
              <a:tr h="140107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700" u="none" strike="noStrike">
                          <a:effectLst/>
                        </a:rPr>
                        <a:t>Презиме</a:t>
                      </a:r>
                      <a:endParaRPr lang="sr-Cyrl-R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700" u="none" strike="noStrike">
                          <a:effectLst/>
                        </a:rPr>
                        <a:t>Име</a:t>
                      </a:r>
                      <a:endParaRPr lang="sr-Cyrl-R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700" u="none" strike="noStrike">
                          <a:effectLst/>
                        </a:rPr>
                        <a:t>р.бр.</a:t>
                      </a:r>
                      <a:endParaRPr lang="sr-Cyrl-R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700" u="none" strike="noStrike">
                          <a:effectLst/>
                        </a:rPr>
                        <a:t>уписан</a:t>
                      </a:r>
                      <a:endParaRPr lang="sr-Cyrl-R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36" marR="5236" marT="5236" marB="0" anchor="b"/>
                </a:tc>
                <a:extLst>
                  <a:ext uri="{0D108BD9-81ED-4DB2-BD59-A6C34878D82A}">
                    <a16:rowId xmlns:a16="http://schemas.microsoft.com/office/drawing/2014/main" val="2652013748"/>
                  </a:ext>
                </a:extLst>
              </a:tr>
              <a:tr h="141765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АРДАЛИЋ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ИЛИЈА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2021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extLst>
                  <a:ext uri="{0D108BD9-81ED-4DB2-BD59-A6C34878D82A}">
                    <a16:rowId xmlns:a16="http://schemas.microsoft.com/office/drawing/2014/main" val="3378937664"/>
                  </a:ext>
                </a:extLst>
              </a:tr>
              <a:tr h="170678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БЕАТОН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НЕИЛ НЕБОЈША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extLst>
                  <a:ext uri="{0D108BD9-81ED-4DB2-BD59-A6C34878D82A}">
                    <a16:rowId xmlns:a16="http://schemas.microsoft.com/office/drawing/2014/main" val="1652933643"/>
                  </a:ext>
                </a:extLst>
              </a:tr>
              <a:tr h="141765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БЛАГОЈЕВИЋ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ВУК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2021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extLst>
                  <a:ext uri="{0D108BD9-81ED-4DB2-BD59-A6C34878D82A}">
                    <a16:rowId xmlns:a16="http://schemas.microsoft.com/office/drawing/2014/main" val="3870018693"/>
                  </a:ext>
                </a:extLst>
              </a:tr>
              <a:tr h="141765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БОЖИЋ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ВУКАШИН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327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extLst>
                  <a:ext uri="{0D108BD9-81ED-4DB2-BD59-A6C34878D82A}">
                    <a16:rowId xmlns:a16="http://schemas.microsoft.com/office/drawing/2014/main" val="1436569683"/>
                  </a:ext>
                </a:extLst>
              </a:tr>
              <a:tr h="141765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ВИЋЕНТИЋ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ЈЕЛЕНА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553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extLst>
                  <a:ext uri="{0D108BD9-81ED-4DB2-BD59-A6C34878D82A}">
                    <a16:rowId xmlns:a16="http://schemas.microsoft.com/office/drawing/2014/main" val="2300772355"/>
                  </a:ext>
                </a:extLst>
              </a:tr>
              <a:tr h="141765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ВИШИЋ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АЛЕКСА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2021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extLst>
                  <a:ext uri="{0D108BD9-81ED-4DB2-BD59-A6C34878D82A}">
                    <a16:rowId xmlns:a16="http://schemas.microsoft.com/office/drawing/2014/main" val="3572486152"/>
                  </a:ext>
                </a:extLst>
              </a:tr>
              <a:tr h="141765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ВУЛИЋЕВИЋ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МИЛА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extLst>
                  <a:ext uri="{0D108BD9-81ED-4DB2-BD59-A6C34878D82A}">
                    <a16:rowId xmlns:a16="http://schemas.microsoft.com/office/drawing/2014/main" val="366950826"/>
                  </a:ext>
                </a:extLst>
              </a:tr>
              <a:tr h="141765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ГАЧИЋ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ЈОВАН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418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extLst>
                  <a:ext uri="{0D108BD9-81ED-4DB2-BD59-A6C34878D82A}">
                    <a16:rowId xmlns:a16="http://schemas.microsoft.com/office/drawing/2014/main" val="3827902095"/>
                  </a:ext>
                </a:extLst>
              </a:tr>
              <a:tr h="188834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ГЛИГОРИЈЕВИЋ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ЕЛЕНА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extLst>
                  <a:ext uri="{0D108BD9-81ED-4DB2-BD59-A6C34878D82A}">
                    <a16:rowId xmlns:a16="http://schemas.microsoft.com/office/drawing/2014/main" val="1124685047"/>
                  </a:ext>
                </a:extLst>
              </a:tr>
              <a:tr h="141765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ГОСПАВИЋ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ОГЊЕН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2021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extLst>
                  <a:ext uri="{0D108BD9-81ED-4DB2-BD59-A6C34878D82A}">
                    <a16:rowId xmlns:a16="http://schemas.microsoft.com/office/drawing/2014/main" val="3304905388"/>
                  </a:ext>
                </a:extLst>
              </a:tr>
              <a:tr h="141765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ГРУЈИЋ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 dirty="0">
                          <a:effectLst/>
                        </a:rPr>
                        <a:t>ИЛИЈА</a:t>
                      </a:r>
                      <a:endParaRPr lang="sr-Cyrl-R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187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extLst>
                  <a:ext uri="{0D108BD9-81ED-4DB2-BD59-A6C34878D82A}">
                    <a16:rowId xmlns:a16="http://schemas.microsoft.com/office/drawing/2014/main" val="3527762918"/>
                  </a:ext>
                </a:extLst>
              </a:tr>
              <a:tr h="141765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ДЕЛЕВИЋ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ФИЛИП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189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extLst>
                  <a:ext uri="{0D108BD9-81ED-4DB2-BD59-A6C34878D82A}">
                    <a16:rowId xmlns:a16="http://schemas.microsoft.com/office/drawing/2014/main" val="856756099"/>
                  </a:ext>
                </a:extLst>
              </a:tr>
              <a:tr h="141765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ДЕЉАНИН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МИЛОШ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115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2021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extLst>
                  <a:ext uri="{0D108BD9-81ED-4DB2-BD59-A6C34878D82A}">
                    <a16:rowId xmlns:a16="http://schemas.microsoft.com/office/drawing/2014/main" val="1474115643"/>
                  </a:ext>
                </a:extLst>
              </a:tr>
              <a:tr h="141765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ДОШЕНОВИЋ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КАТАРИНА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523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extLst>
                  <a:ext uri="{0D108BD9-81ED-4DB2-BD59-A6C34878D82A}">
                    <a16:rowId xmlns:a16="http://schemas.microsoft.com/office/drawing/2014/main" val="1445672823"/>
                  </a:ext>
                </a:extLst>
              </a:tr>
              <a:tr h="141765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ДРИНИЋ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АЛЕКСАНДАР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131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2019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extLst>
                  <a:ext uri="{0D108BD9-81ED-4DB2-BD59-A6C34878D82A}">
                    <a16:rowId xmlns:a16="http://schemas.microsoft.com/office/drawing/2014/main" val="1992823798"/>
                  </a:ext>
                </a:extLst>
              </a:tr>
              <a:tr h="141765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ЈАМРИК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СТРАХИЊА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561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extLst>
                  <a:ext uri="{0D108BD9-81ED-4DB2-BD59-A6C34878D82A}">
                    <a16:rowId xmlns:a16="http://schemas.microsoft.com/office/drawing/2014/main" val="1135008711"/>
                  </a:ext>
                </a:extLst>
              </a:tr>
              <a:tr h="141765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ЈОВАНОВИЋ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ЂУРЂИНА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223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2021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extLst>
                  <a:ext uri="{0D108BD9-81ED-4DB2-BD59-A6C34878D82A}">
                    <a16:rowId xmlns:a16="http://schemas.microsoft.com/office/drawing/2014/main" val="3589475832"/>
                  </a:ext>
                </a:extLst>
              </a:tr>
              <a:tr h="141765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ЈОРДАНОВИЋ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ИВАН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2021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extLst>
                  <a:ext uri="{0D108BD9-81ED-4DB2-BD59-A6C34878D82A}">
                    <a16:rowId xmlns:a16="http://schemas.microsoft.com/office/drawing/2014/main" val="1035551024"/>
                  </a:ext>
                </a:extLst>
              </a:tr>
              <a:tr h="141765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КОЈИЋ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ДУШАН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extLst>
                  <a:ext uri="{0D108BD9-81ED-4DB2-BD59-A6C34878D82A}">
                    <a16:rowId xmlns:a16="http://schemas.microsoft.com/office/drawing/2014/main" val="1594369067"/>
                  </a:ext>
                </a:extLst>
              </a:tr>
              <a:tr h="141765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КОРУГА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НИКОЛА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263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2021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extLst>
                  <a:ext uri="{0D108BD9-81ED-4DB2-BD59-A6C34878D82A}">
                    <a16:rowId xmlns:a16="http://schemas.microsoft.com/office/drawing/2014/main" val="982254826"/>
                  </a:ext>
                </a:extLst>
              </a:tr>
              <a:tr h="141765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КРАЈИНИЋ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МАРКО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271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2021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extLst>
                  <a:ext uri="{0D108BD9-81ED-4DB2-BD59-A6C34878D82A}">
                    <a16:rowId xmlns:a16="http://schemas.microsoft.com/office/drawing/2014/main" val="1523575333"/>
                  </a:ext>
                </a:extLst>
              </a:tr>
              <a:tr h="141765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КРСТИЋ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ОГЊЕН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277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2021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extLst>
                  <a:ext uri="{0D108BD9-81ED-4DB2-BD59-A6C34878D82A}">
                    <a16:rowId xmlns:a16="http://schemas.microsoft.com/office/drawing/2014/main" val="2294221622"/>
                  </a:ext>
                </a:extLst>
              </a:tr>
              <a:tr h="141765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ЛАКИЋЕВИЋ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ШЋЕПАН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269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extLst>
                  <a:ext uri="{0D108BD9-81ED-4DB2-BD59-A6C34878D82A}">
                    <a16:rowId xmlns:a16="http://schemas.microsoft.com/office/drawing/2014/main" val="4260169712"/>
                  </a:ext>
                </a:extLst>
              </a:tr>
              <a:tr h="141765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ЛИВАЈА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ТАРА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565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extLst>
                  <a:ext uri="{0D108BD9-81ED-4DB2-BD59-A6C34878D82A}">
                    <a16:rowId xmlns:a16="http://schemas.microsoft.com/office/drawing/2014/main" val="2528397453"/>
                  </a:ext>
                </a:extLst>
              </a:tr>
              <a:tr h="141765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МАРЈАНОВИЋ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КАТАРИНА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extLst>
                  <a:ext uri="{0D108BD9-81ED-4DB2-BD59-A6C34878D82A}">
                    <a16:rowId xmlns:a16="http://schemas.microsoft.com/office/drawing/2014/main" val="199691313"/>
                  </a:ext>
                </a:extLst>
              </a:tr>
              <a:tr h="141765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МАРЈАНОВИЋ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ЛУКА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extLst>
                  <a:ext uri="{0D108BD9-81ED-4DB2-BD59-A6C34878D82A}">
                    <a16:rowId xmlns:a16="http://schemas.microsoft.com/office/drawing/2014/main" val="194227158"/>
                  </a:ext>
                </a:extLst>
              </a:tr>
              <a:tr h="141765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МАРЈАНОВИЋ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МИЛОВАН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303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extLst>
                  <a:ext uri="{0D108BD9-81ED-4DB2-BD59-A6C34878D82A}">
                    <a16:rowId xmlns:a16="http://schemas.microsoft.com/office/drawing/2014/main" val="3458274984"/>
                  </a:ext>
                </a:extLst>
              </a:tr>
              <a:tr h="141765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МАРКОВИЋ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ПЕТАР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185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extLst>
                  <a:ext uri="{0D108BD9-81ED-4DB2-BD59-A6C34878D82A}">
                    <a16:rowId xmlns:a16="http://schemas.microsoft.com/office/drawing/2014/main" val="4235133051"/>
                  </a:ext>
                </a:extLst>
              </a:tr>
              <a:tr h="141765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МИЈАТОВИЋ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МАРЈАН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extLst>
                  <a:ext uri="{0D108BD9-81ED-4DB2-BD59-A6C34878D82A}">
                    <a16:rowId xmlns:a16="http://schemas.microsoft.com/office/drawing/2014/main" val="2665982688"/>
                  </a:ext>
                </a:extLst>
              </a:tr>
              <a:tr h="231923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МИЛЕНКОВИЋ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АЛЕКСА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519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extLst>
                  <a:ext uri="{0D108BD9-81ED-4DB2-BD59-A6C34878D82A}">
                    <a16:rowId xmlns:a16="http://schemas.microsoft.com/office/drawing/2014/main" val="490588170"/>
                  </a:ext>
                </a:extLst>
              </a:tr>
              <a:tr h="177408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МИЛИВОЈЕВИЋ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СТАША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287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2022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extLst>
                  <a:ext uri="{0D108BD9-81ED-4DB2-BD59-A6C34878D82A}">
                    <a16:rowId xmlns:a16="http://schemas.microsoft.com/office/drawing/2014/main" val="15161461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99507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F080B-F618-4977-98E5-76CA69B1E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</a:t>
            </a:r>
            <a:r>
              <a:rPr lang="en-US" b="1" dirty="0"/>
              <a:t>-</a:t>
            </a:r>
            <a:r>
              <a:rPr lang="sr-Latn-RS" b="1" dirty="0"/>
              <a:t>ODRŽAVANJE-ERGONIMIJA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D10D1-CE79-4A0A-9E6C-A3E55B76E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8156"/>
            <a:ext cx="10515600" cy="4351338"/>
          </a:xfrm>
        </p:spPr>
        <p:txBody>
          <a:bodyPr/>
          <a:lstStyle/>
          <a:p>
            <a:r>
              <a:rPr lang="sr-Latn-RS" dirty="0"/>
              <a:t>Treći termin odbrane projekata studenata (</a:t>
            </a:r>
            <a:r>
              <a:rPr lang="sr-Cyrl-RS" dirty="0"/>
              <a:t>26</a:t>
            </a:r>
            <a:r>
              <a:rPr lang="sr-Latn-RS" dirty="0"/>
              <a:t>. </a:t>
            </a:r>
            <a:r>
              <a:rPr lang="en-US" dirty="0" err="1"/>
              <a:t>decembar</a:t>
            </a:r>
            <a:r>
              <a:rPr lang="sr-Latn-RS" dirty="0"/>
              <a:t> 202</a:t>
            </a:r>
            <a:r>
              <a:rPr lang="sr-Cyrl-RS" dirty="0"/>
              <a:t>4</a:t>
            </a:r>
            <a:r>
              <a:rPr lang="sr-Latn-RS" dirty="0"/>
              <a:t>. godine)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749040" y="2028762"/>
          <a:ext cx="4187951" cy="4646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2290">
                  <a:extLst>
                    <a:ext uri="{9D8B030D-6E8A-4147-A177-3AD203B41FA5}">
                      <a16:colId xmlns:a16="http://schemas.microsoft.com/office/drawing/2014/main" val="2943711636"/>
                    </a:ext>
                  </a:extLst>
                </a:gridCol>
                <a:gridCol w="1219277">
                  <a:extLst>
                    <a:ext uri="{9D8B030D-6E8A-4147-A177-3AD203B41FA5}">
                      <a16:colId xmlns:a16="http://schemas.microsoft.com/office/drawing/2014/main" val="2818972985"/>
                    </a:ext>
                  </a:extLst>
                </a:gridCol>
                <a:gridCol w="848192">
                  <a:extLst>
                    <a:ext uri="{9D8B030D-6E8A-4147-A177-3AD203B41FA5}">
                      <a16:colId xmlns:a16="http://schemas.microsoft.com/office/drawing/2014/main" val="3256093963"/>
                    </a:ext>
                  </a:extLst>
                </a:gridCol>
                <a:gridCol w="848192">
                  <a:extLst>
                    <a:ext uri="{9D8B030D-6E8A-4147-A177-3AD203B41FA5}">
                      <a16:colId xmlns:a16="http://schemas.microsoft.com/office/drawing/2014/main" val="3303299585"/>
                    </a:ext>
                  </a:extLst>
                </a:gridCol>
              </a:tblGrid>
              <a:tr h="142043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МИЛИЋЕВИЋ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РАНКО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489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extLst>
                  <a:ext uri="{0D108BD9-81ED-4DB2-BD59-A6C34878D82A}">
                    <a16:rowId xmlns:a16="http://schemas.microsoft.com/office/drawing/2014/main" val="3592452684"/>
                  </a:ext>
                </a:extLst>
              </a:tr>
              <a:tr h="190162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МИЛОВАНОВИЋ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ЛЕНА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488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extLst>
                  <a:ext uri="{0D108BD9-81ED-4DB2-BD59-A6C34878D82A}">
                    <a16:rowId xmlns:a16="http://schemas.microsoft.com/office/drawing/2014/main" val="3904992788"/>
                  </a:ext>
                </a:extLst>
              </a:tr>
              <a:tr h="142043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МИЛОШ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ЕМИЛИЈА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extLst>
                  <a:ext uri="{0D108BD9-81ED-4DB2-BD59-A6C34878D82A}">
                    <a16:rowId xmlns:a16="http://schemas.microsoft.com/office/drawing/2014/main" val="3069321493"/>
                  </a:ext>
                </a:extLst>
              </a:tr>
              <a:tr h="142043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МИЛОШЕВИЋ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МИХАИЛО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extLst>
                  <a:ext uri="{0D108BD9-81ED-4DB2-BD59-A6C34878D82A}">
                    <a16:rowId xmlns:a16="http://schemas.microsoft.com/office/drawing/2014/main" val="1059296414"/>
                  </a:ext>
                </a:extLst>
              </a:tr>
              <a:tr h="142043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МИЛОШЕВИЋ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МИХАЈЛО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270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extLst>
                  <a:ext uri="{0D108BD9-81ED-4DB2-BD59-A6C34878D82A}">
                    <a16:rowId xmlns:a16="http://schemas.microsoft.com/office/drawing/2014/main" val="4172324916"/>
                  </a:ext>
                </a:extLst>
              </a:tr>
              <a:tr h="142043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МИТРОВИЋ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КАТАРИНА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391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extLst>
                  <a:ext uri="{0D108BD9-81ED-4DB2-BD59-A6C34878D82A}">
                    <a16:rowId xmlns:a16="http://schemas.microsoft.com/office/drawing/2014/main" val="2746332897"/>
                  </a:ext>
                </a:extLst>
              </a:tr>
              <a:tr h="142043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МИШИЋ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ЕЛЕНА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extLst>
                  <a:ext uri="{0D108BD9-81ED-4DB2-BD59-A6C34878D82A}">
                    <a16:rowId xmlns:a16="http://schemas.microsoft.com/office/drawing/2014/main" val="1886998383"/>
                  </a:ext>
                </a:extLst>
              </a:tr>
              <a:tr h="142043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МОРАЧА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МАША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extLst>
                  <a:ext uri="{0D108BD9-81ED-4DB2-BD59-A6C34878D82A}">
                    <a16:rowId xmlns:a16="http://schemas.microsoft.com/office/drawing/2014/main" val="2021229344"/>
                  </a:ext>
                </a:extLst>
              </a:tr>
              <a:tr h="142043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МУНИТЛАК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ПАВЛЕ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372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extLst>
                  <a:ext uri="{0D108BD9-81ED-4DB2-BD59-A6C34878D82A}">
                    <a16:rowId xmlns:a16="http://schemas.microsoft.com/office/drawing/2014/main" val="4288213328"/>
                  </a:ext>
                </a:extLst>
              </a:tr>
              <a:tr h="142043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МУТАВЏИЋ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НИКОЛА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253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extLst>
                  <a:ext uri="{0D108BD9-81ED-4DB2-BD59-A6C34878D82A}">
                    <a16:rowId xmlns:a16="http://schemas.microsoft.com/office/drawing/2014/main" val="1319209801"/>
                  </a:ext>
                </a:extLst>
              </a:tr>
              <a:tr h="142043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НЕНАДОВИЋ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ЛУКА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358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extLst>
                  <a:ext uri="{0D108BD9-81ED-4DB2-BD59-A6C34878D82A}">
                    <a16:rowId xmlns:a16="http://schemas.microsoft.com/office/drawing/2014/main" val="1917954294"/>
                  </a:ext>
                </a:extLst>
              </a:tr>
              <a:tr h="142043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НИКОЛИЋ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НИКОЛА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292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extLst>
                  <a:ext uri="{0D108BD9-81ED-4DB2-BD59-A6C34878D82A}">
                    <a16:rowId xmlns:a16="http://schemas.microsoft.com/office/drawing/2014/main" val="3466887347"/>
                  </a:ext>
                </a:extLst>
              </a:tr>
              <a:tr h="142043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ПАВЛОВ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ИВАНА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409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2021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extLst>
                  <a:ext uri="{0D108BD9-81ED-4DB2-BD59-A6C34878D82A}">
                    <a16:rowId xmlns:a16="http://schemas.microsoft.com/office/drawing/2014/main" val="3005650743"/>
                  </a:ext>
                </a:extLst>
              </a:tr>
              <a:tr h="142043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ПАВЛОВИЋ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НЕМАЊА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2019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extLst>
                  <a:ext uri="{0D108BD9-81ED-4DB2-BD59-A6C34878D82A}">
                    <a16:rowId xmlns:a16="http://schemas.microsoft.com/office/drawing/2014/main" val="77010779"/>
                  </a:ext>
                </a:extLst>
              </a:tr>
              <a:tr h="142043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ПАНДРЦ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НИКОЛА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2021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extLst>
                  <a:ext uri="{0D108BD9-81ED-4DB2-BD59-A6C34878D82A}">
                    <a16:rowId xmlns:a16="http://schemas.microsoft.com/office/drawing/2014/main" val="359676284"/>
                  </a:ext>
                </a:extLst>
              </a:tr>
              <a:tr h="142043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ПАРАНОС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ПАВЛЕ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258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extLst>
                  <a:ext uri="{0D108BD9-81ED-4DB2-BD59-A6C34878D82A}">
                    <a16:rowId xmlns:a16="http://schemas.microsoft.com/office/drawing/2014/main" val="3875327317"/>
                  </a:ext>
                </a:extLst>
              </a:tr>
              <a:tr h="142043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ПАУНИЋ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НИКОЛА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extLst>
                  <a:ext uri="{0D108BD9-81ED-4DB2-BD59-A6C34878D82A}">
                    <a16:rowId xmlns:a16="http://schemas.microsoft.com/office/drawing/2014/main" val="3724124878"/>
                  </a:ext>
                </a:extLst>
              </a:tr>
              <a:tr h="142043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ПЕТРОВИЋ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АНА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extLst>
                  <a:ext uri="{0D108BD9-81ED-4DB2-BD59-A6C34878D82A}">
                    <a16:rowId xmlns:a16="http://schemas.microsoft.com/office/drawing/2014/main" val="1812875598"/>
                  </a:ext>
                </a:extLst>
              </a:tr>
              <a:tr h="142043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ПОПОВИЋ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ПЕТАР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extLst>
                  <a:ext uri="{0D108BD9-81ED-4DB2-BD59-A6C34878D82A}">
                    <a16:rowId xmlns:a16="http://schemas.microsoft.com/office/drawing/2014/main" val="2900203133"/>
                  </a:ext>
                </a:extLst>
              </a:tr>
              <a:tr h="176200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РАДОВАНОВИЋ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МИЛОШ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459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extLst>
                  <a:ext uri="{0D108BD9-81ED-4DB2-BD59-A6C34878D82A}">
                    <a16:rowId xmlns:a16="http://schemas.microsoft.com/office/drawing/2014/main" val="1959504951"/>
                  </a:ext>
                </a:extLst>
              </a:tr>
              <a:tr h="160751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РАДОСАВЉЕВИЋ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ЈОВАН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176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extLst>
                  <a:ext uri="{0D108BD9-81ED-4DB2-BD59-A6C34878D82A}">
                    <a16:rowId xmlns:a16="http://schemas.microsoft.com/office/drawing/2014/main" val="1004247421"/>
                  </a:ext>
                </a:extLst>
              </a:tr>
              <a:tr h="142043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РАДУЛОВИЋ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ЈОВАН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471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2019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extLst>
                  <a:ext uri="{0D108BD9-81ED-4DB2-BD59-A6C34878D82A}">
                    <a16:rowId xmlns:a16="http://schemas.microsoft.com/office/drawing/2014/main" val="3777177631"/>
                  </a:ext>
                </a:extLst>
              </a:tr>
              <a:tr h="142043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РАКИЋ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АЛЕКСА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199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extLst>
                  <a:ext uri="{0D108BD9-81ED-4DB2-BD59-A6C34878D82A}">
                    <a16:rowId xmlns:a16="http://schemas.microsoft.com/office/drawing/2014/main" val="2347252920"/>
                  </a:ext>
                </a:extLst>
              </a:tr>
              <a:tr h="142043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РАКИЋ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АНЂЕЛА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extLst>
                  <a:ext uri="{0D108BD9-81ED-4DB2-BD59-A6C34878D82A}">
                    <a16:rowId xmlns:a16="http://schemas.microsoft.com/office/drawing/2014/main" val="3755703293"/>
                  </a:ext>
                </a:extLst>
              </a:tr>
              <a:tr h="142043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СОРЕЈЕВИЋ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МАТИЈА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434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extLst>
                  <a:ext uri="{0D108BD9-81ED-4DB2-BD59-A6C34878D82A}">
                    <a16:rowId xmlns:a16="http://schemas.microsoft.com/office/drawing/2014/main" val="2474327774"/>
                  </a:ext>
                </a:extLst>
              </a:tr>
              <a:tr h="142043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СПАСЕНОВСКИ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МАРИЈА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extLst>
                  <a:ext uri="{0D108BD9-81ED-4DB2-BD59-A6C34878D82A}">
                    <a16:rowId xmlns:a16="http://schemas.microsoft.com/office/drawing/2014/main" val="2108280692"/>
                  </a:ext>
                </a:extLst>
              </a:tr>
              <a:tr h="142043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СТАЈЧИЋ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ИГОР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487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2018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extLst>
                  <a:ext uri="{0D108BD9-81ED-4DB2-BD59-A6C34878D82A}">
                    <a16:rowId xmlns:a16="http://schemas.microsoft.com/office/drawing/2014/main" val="3939934349"/>
                  </a:ext>
                </a:extLst>
              </a:tr>
              <a:tr h="142043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СТОЈИЋЕВИЋ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НИКОЛА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591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extLst>
                  <a:ext uri="{0D108BD9-81ED-4DB2-BD59-A6C34878D82A}">
                    <a16:rowId xmlns:a16="http://schemas.microsoft.com/office/drawing/2014/main" val="3980108064"/>
                  </a:ext>
                </a:extLst>
              </a:tr>
              <a:tr h="142043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ТОДОРОВИЋ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ФИЛИП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565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2021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extLst>
                  <a:ext uri="{0D108BD9-81ED-4DB2-BD59-A6C34878D82A}">
                    <a16:rowId xmlns:a16="http://schemas.microsoft.com/office/drawing/2014/main" val="2772712629"/>
                  </a:ext>
                </a:extLst>
              </a:tr>
              <a:tr h="142043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ТОФИЛОВСКИ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ТЕОДОРА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extLst>
                  <a:ext uri="{0D108BD9-81ED-4DB2-BD59-A6C34878D82A}">
                    <a16:rowId xmlns:a16="http://schemas.microsoft.com/office/drawing/2014/main" val="3275272557"/>
                  </a:ext>
                </a:extLst>
              </a:tr>
              <a:tr h="142043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ЧАРАПИЋ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ЛАЗАР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618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extLst>
                  <a:ext uri="{0D108BD9-81ED-4DB2-BD59-A6C34878D82A}">
                    <a16:rowId xmlns:a16="http://schemas.microsoft.com/office/drawing/2014/main" val="3190736197"/>
                  </a:ext>
                </a:extLst>
              </a:tr>
              <a:tr h="142043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ШИКУЉАК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800" u="none" strike="noStrike">
                          <a:effectLst/>
                        </a:rPr>
                        <a:t>МАТЕЈ</a:t>
                      </a:r>
                      <a:endParaRPr lang="sr-Cyrl-R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2019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6" marR="5236" marT="5236" marB="0" anchor="b"/>
                </a:tc>
                <a:extLst>
                  <a:ext uri="{0D108BD9-81ED-4DB2-BD59-A6C34878D82A}">
                    <a16:rowId xmlns:a16="http://schemas.microsoft.com/office/drawing/2014/main" val="298729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04122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23A16-3464-4174-A44D-E38A72B2D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–ODRŽAVANJE-ERGONIMIJA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024CE-40C4-4FE5-9D13-B70F47DE87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 </a:t>
            </a:r>
            <a:r>
              <a:rPr lang="en-US" dirty="0" err="1"/>
              <a:t>terminu</a:t>
            </a:r>
            <a:r>
              <a:rPr lang="en-US" dirty="0"/>
              <a:t> 12.12.2024. </a:t>
            </a:r>
            <a:r>
              <a:rPr lang="en-US" dirty="0" err="1"/>
              <a:t>godine</a:t>
            </a:r>
            <a:r>
              <a:rPr lang="en-US" dirty="0"/>
              <a:t>, </a:t>
            </a:r>
            <a:r>
              <a:rPr lang="en-US" dirty="0" err="1"/>
              <a:t>mogu</a:t>
            </a:r>
            <a:r>
              <a:rPr lang="sr-Latn-RS" dirty="0"/>
              <a:t>ća je ranija odbrana seminarskih radova.</a:t>
            </a:r>
          </a:p>
          <a:p>
            <a:endParaRPr lang="sr-Latn-RS" dirty="0"/>
          </a:p>
          <a:p>
            <a:r>
              <a:rPr lang="sr-Latn-RS" dirty="0"/>
              <a:t>U ovom terminu, svi zainteresovani studenti mogu braniti svoj seminarski rad, bezo bzira u kojoj grupi za odbranu su planirani.</a:t>
            </a:r>
          </a:p>
          <a:p>
            <a:endParaRPr lang="sr-Latn-RS" dirty="0"/>
          </a:p>
          <a:p>
            <a:r>
              <a:rPr lang="sr-Latn-RS" dirty="0"/>
              <a:t>Studenti koji planiraju da brane svoj rad u navedenom terminu, trebaju da seminarski rad pošalju profesoru Mihajloviću, najkasnije do 11. decembra u 14h. Takođe, do istog termina, trebaju prezentaciju svog rada da pošalju asistentu Ermini Ćosović.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727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–PODSISTEM SKLADIŠTA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CS" b="1" dirty="0"/>
              <a:t>Prostor</a:t>
            </a:r>
            <a:r>
              <a:rPr lang="sr-Latn-CS" dirty="0"/>
              <a:t> omogućuje skladištenje dobara u slučaju kada potrebe i ponuda nisu ujednačeni. Prostor ne utiče samo na odluke o skladištenju već i na dizajn logističkog sistema. </a:t>
            </a:r>
          </a:p>
          <a:p>
            <a:r>
              <a:rPr lang="sr-Latn-CS" b="1" dirty="0"/>
              <a:t>Oprema</a:t>
            </a:r>
            <a:r>
              <a:rPr lang="sr-Latn-CS" dirty="0"/>
              <a:t> u skladištima uključuje sprave i mašine za rukovanje materijalom, skladišne police (boksove), rampe i konvajerske sisteme ali i sisteme za obradu podataka. Oprema pomaže u pomeranju proizvoda, skladištenju i transportu. Tip opreme koji se koristi u skladištu zavisi od tipova proizvoda i interakcije između opreme i drugih elemenata skladišta. Pri tome, oprema koja se koristi može biti ručna, mehanizovana i automatizovana. U savremenim skladištima, najčešće se shodno od</a:t>
            </a:r>
            <a:r>
              <a:rPr lang="sr-Latn-RS" dirty="0"/>
              <a:t>a</a:t>
            </a:r>
            <a:r>
              <a:rPr lang="sr-Latn-CS" dirty="0"/>
              <a:t>branom planu i programu proizvodnje, i definisanim modelima upravljanja zalihama, prvo vrši selekcija najadekvatnije opreme pa tek onda dizajn samog prostora skladišta. </a:t>
            </a:r>
          </a:p>
          <a:p>
            <a:r>
              <a:rPr lang="sr-Latn-CS" b="1" dirty="0"/>
              <a:t>ljudi</a:t>
            </a:r>
            <a:r>
              <a:rPr lang="sr-Latn-CS" dirty="0"/>
              <a:t> su najkritičnija komponenta skladišta. Prostor i oprema ne znače ništa bez pravilno selektovanog, obučenog kompetentnog ljudstva.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191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–PODSISTEM SKLADIŠTA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dirty="0"/>
              <a:t>Slično svim drugim poslovno – proizvodnim operacijama, primarni razlog za formiranje skladišta je podizanje nivoa usluge prema krajnjim korisnicima - kupcima. </a:t>
            </a:r>
          </a:p>
          <a:p>
            <a:r>
              <a:rPr lang="sr-Latn-CS" dirty="0"/>
              <a:t>Ovo često uključuje individualnu pažnju prema posebnim zahtevima kupaca kao što su, na primer, specijalizovano pakovanje, ambalažiranje, markiranje cena u vidu bar-kod oznaka na pakovanjima pre isporuke, itd.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547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–PODSISTEM SKLADIŠTA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dirty="0"/>
              <a:t>Osnovne funkcije skladišta su:</a:t>
            </a:r>
            <a:endParaRPr lang="en-US" dirty="0"/>
          </a:p>
          <a:p>
            <a:pPr lvl="1"/>
            <a:r>
              <a:rPr lang="sr-Latn-CS" dirty="0"/>
              <a:t>prihvatanje materijala,</a:t>
            </a:r>
            <a:endParaRPr lang="en-US" dirty="0"/>
          </a:p>
          <a:p>
            <a:pPr lvl="1"/>
            <a:r>
              <a:rPr lang="sr-Latn-CS" dirty="0"/>
              <a:t>smeštaj i uskladištenje materijala,</a:t>
            </a:r>
            <a:endParaRPr lang="en-US" dirty="0"/>
          </a:p>
          <a:p>
            <a:pPr lvl="1"/>
            <a:r>
              <a:rPr lang="sr-Latn-CS" dirty="0"/>
              <a:t>evidentiranje uskladištenog materijala,</a:t>
            </a:r>
            <a:endParaRPr lang="en-US" dirty="0"/>
          </a:p>
          <a:p>
            <a:pPr lvl="1"/>
            <a:r>
              <a:rPr lang="sr-Latn-CS" dirty="0"/>
              <a:t>čuvanje i zaštita materijala od oštećenja i gubitaka,</a:t>
            </a:r>
            <a:endParaRPr lang="en-US" dirty="0"/>
          </a:p>
          <a:p>
            <a:pPr lvl="1"/>
            <a:r>
              <a:rPr lang="sr-Latn-CS" dirty="0"/>
              <a:t>sakupljanje materijala u jedinstvene zbirne jedinice za isporuku (komisioniranje),</a:t>
            </a:r>
            <a:endParaRPr lang="en-US" dirty="0"/>
          </a:p>
          <a:p>
            <a:pPr lvl="1"/>
            <a:r>
              <a:rPr lang="sr-Latn-CS" dirty="0"/>
              <a:t>izdavanje materijala,</a:t>
            </a:r>
            <a:endParaRPr lang="en-US" dirty="0"/>
          </a:p>
          <a:p>
            <a:pPr lvl="1"/>
            <a:r>
              <a:rPr lang="sr-Latn-CS" dirty="0"/>
              <a:t>poboljšanje kvaliteta materijala (na primer, zavisno od tipa proizvoda: dozrevanje alkoholnih pića, sušenje voća, starenje odlivaka i otkivaka i slično).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772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–PODSISTEM SKLADIŠTA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r-Latn-CS" dirty="0"/>
              <a:t>Industrijski sistemi najčešće u svom portfoliu prozvoda ima više od jedne vrste proizvoda, pri čemu za svaki od proizvoda treba da obezbedi i različite vrste repromaterijala; </a:t>
            </a:r>
          </a:p>
          <a:p>
            <a:r>
              <a:rPr lang="sr-Latn-CS" dirty="0"/>
              <a:t>Važna je i potreba da se industrijski sistem približi tržištu, kako snabdevanja repromaterijalom, tako i kod isporuke finalnih proizvoda</a:t>
            </a:r>
          </a:p>
          <a:p>
            <a:r>
              <a:rPr lang="sr-Latn-CS" dirty="0"/>
              <a:t>Iz navedenih razloga, često je neophodno da industrijski sistem poseduje više od jednog skladišta. Pri tome, sama skladišta mogu biti locirana u okviru lokacije industrijskog sistema ili biti kilometrima udaljena od njega.</a:t>
            </a:r>
          </a:p>
          <a:p>
            <a:r>
              <a:rPr lang="sr-Latn-CS" dirty="0"/>
              <a:t>Kod planiranja neophodnog prostora za skladištenje, treba imati u vidu da broj skladišta treba svesti na najmanju meru uz uslov da ih je dovoljno za obezbeđenje normalnih tokova proizvodnje i prometa. To je moguće ako je u njima dobro organizovana manipulacija materijalima i ukoliko se upotrebljavaju adekvatna oprema i sredstva unutrašnjeg i spoljašnjeg transporta.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312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–PODSISTEM SKLADIŠTA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CS" dirty="0"/>
              <a:t>Prilikom izbora neophodnog broja skladišta, treba imati u vidu da držanje robe na skladištu izaziva sledeće troškove:</a:t>
            </a:r>
            <a:endParaRPr lang="en-US" dirty="0"/>
          </a:p>
          <a:p>
            <a:pPr lvl="1"/>
            <a:r>
              <a:rPr lang="sr-Latn-CS" dirty="0"/>
              <a:t>troškovi zaštite materijala, </a:t>
            </a:r>
            <a:endParaRPr lang="en-US" dirty="0"/>
          </a:p>
          <a:p>
            <a:pPr lvl="1"/>
            <a:r>
              <a:rPr lang="sr-Latn-CS" dirty="0"/>
              <a:t>troškovi rukovanja materijalom, </a:t>
            </a:r>
            <a:endParaRPr lang="en-US" dirty="0"/>
          </a:p>
          <a:p>
            <a:pPr lvl="1"/>
            <a:r>
              <a:rPr lang="sr-Latn-CS" dirty="0"/>
              <a:t>troškovi administracije u skladištu, </a:t>
            </a:r>
            <a:endParaRPr lang="en-US" dirty="0"/>
          </a:p>
          <a:p>
            <a:pPr lvl="1"/>
            <a:r>
              <a:rPr lang="sr-Latn-CS" dirty="0"/>
              <a:t>troškovi zakupa i održavanja prostora, oprema, ljudstva, </a:t>
            </a:r>
            <a:endParaRPr lang="en-US" dirty="0"/>
          </a:p>
          <a:p>
            <a:pPr lvl="1"/>
            <a:r>
              <a:rPr lang="sr-Latn-CS" dirty="0"/>
              <a:t>troškovi grejanje-hlađenje, </a:t>
            </a:r>
            <a:endParaRPr lang="en-US" dirty="0"/>
          </a:p>
          <a:p>
            <a:pPr lvl="1"/>
            <a:r>
              <a:rPr lang="sr-Latn-CS" dirty="0"/>
              <a:t>troškovi usled oštećenja materijala itd.</a:t>
            </a:r>
            <a:endParaRPr lang="en-US" dirty="0"/>
          </a:p>
          <a:p>
            <a:r>
              <a:rPr lang="sr-Latn-CS" dirty="0"/>
              <a:t> Pri tome, odluka o formiranju većeg broja skladišta, ima svoje potencijalne predsnosti i nedostatke. </a:t>
            </a:r>
          </a:p>
          <a:p>
            <a:r>
              <a:rPr lang="sr-Latn-CS" dirty="0"/>
              <a:t>Prednosti poslovanja sa većim brojem skladišta su:</a:t>
            </a:r>
            <a:endParaRPr lang="en-US" dirty="0"/>
          </a:p>
          <a:p>
            <a:pPr lvl="1"/>
            <a:r>
              <a:rPr lang="sr-Latn-CS" dirty="0"/>
              <a:t>Približavanje kupcu,</a:t>
            </a:r>
            <a:endParaRPr lang="en-US" dirty="0"/>
          </a:p>
          <a:p>
            <a:pPr lvl="1"/>
            <a:r>
              <a:rPr lang="sr-Latn-CS" dirty="0"/>
              <a:t>Niži transportni troškovi,</a:t>
            </a:r>
            <a:endParaRPr lang="en-US" dirty="0"/>
          </a:p>
          <a:p>
            <a:pPr lvl="1"/>
            <a:r>
              <a:rPr lang="sr-Latn-CS" dirty="0"/>
              <a:t>Viši nivo usluge i zadovoljenje različitih želja kupaca.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055247"/>
      </p:ext>
    </p:extLst>
  </p:cSld>
  <p:clrMapOvr>
    <a:masterClrMapping/>
  </p:clrMapOvr>
</p:sld>
</file>

<file path=ppt/theme/theme1.xml><?xml version="1.0" encoding="utf-8"?>
<a:theme xmlns:a="http://schemas.openxmlformats.org/drawingml/2006/main" name="ie 16 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e 16 9" id="{576E9A8D-BB38-4D95-A36F-DF7C8086BD01}" vid="{49606A15-62B4-4A0C-88AF-796A0652F44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760</TotalTime>
  <Words>3358</Words>
  <Application>Microsoft Office PowerPoint</Application>
  <PresentationFormat>Widescreen</PresentationFormat>
  <Paragraphs>547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Arial</vt:lpstr>
      <vt:lpstr>Calibri</vt:lpstr>
      <vt:lpstr>Calibri Light</vt:lpstr>
      <vt:lpstr>Constantia</vt:lpstr>
      <vt:lpstr>Symbol</vt:lpstr>
      <vt:lpstr>Wingdings</vt:lpstr>
      <vt:lpstr>Wingdings 2</vt:lpstr>
      <vt:lpstr>ie 16 9</vt:lpstr>
      <vt:lpstr>Industrijsko inženjerstvo – projektovanje i praksa</vt:lpstr>
      <vt:lpstr>Sadržaj predmeta</vt:lpstr>
      <vt:lpstr>OSNOVNI PODSISTEMI INDUSTRIJSKOG SISTEMA –PODSISTEM SKLADIŠTA</vt:lpstr>
      <vt:lpstr>OSNOVNI PODSISTEMI INDUSTRIJSKOG SISTEMA –PODSISTEM SKLADIŠTA</vt:lpstr>
      <vt:lpstr>OSNOVNI PODSISTEMI INDUSTRIJSKOG SISTEMA –PODSISTEM SKLADIŠTA</vt:lpstr>
      <vt:lpstr>OSNOVNI PODSISTEMI INDUSTRIJSKOG SISTEMA –PODSISTEM SKLADIŠTA</vt:lpstr>
      <vt:lpstr>OSNOVNI PODSISTEMI INDUSTRIJSKOG SISTEMA –PODSISTEM SKLADIŠTA</vt:lpstr>
      <vt:lpstr>OSNOVNI PODSISTEMI INDUSTRIJSKOG SISTEMA –PODSISTEM SKLADIŠTA</vt:lpstr>
      <vt:lpstr>OSNOVNI PODSISTEMI INDUSTRIJSKOG SISTEMA –PODSISTEM SKLADIŠTA</vt:lpstr>
      <vt:lpstr>OSNOVNI PODSISTEMI INDUSTRIJSKOG SISTEMA –PODSISTEM SKLADIŠTA</vt:lpstr>
      <vt:lpstr>OSNOVNI PODSISTEMI INDUSTRIJSKOG SISTEMA –PODSISTEM SKLADIŠTA</vt:lpstr>
      <vt:lpstr>OSNOVNI PODSISTEMI INDUSTRIJSKOG SISTEMA –PODSISTEM SKLADIŠTA</vt:lpstr>
      <vt:lpstr>OSNOVNI PODSISTEMI INDUSTRIJSKOG SISTEMA –PODSISTEM SKLADIŠTA</vt:lpstr>
      <vt:lpstr>OSNOVNI PODSISTEMI INDUSTRIJSKOG SISTEMA –PODSISTEM SKLADIŠTA</vt:lpstr>
      <vt:lpstr>OSNOVNI PODSISTEMI INDUSTRIJSKOG SISTEMA –PODSISTEM SKLADIŠTA</vt:lpstr>
      <vt:lpstr>OSNOVNI PODSISTEMI INDUSTRIJSKOG SISTEMA –PODSISTEM SKLADIŠTA</vt:lpstr>
      <vt:lpstr>OSNOVNI PODSISTEMI INDUSTRIJSKOG SISTEMA –PODSISTEM SKLADIŠTA</vt:lpstr>
      <vt:lpstr>OSNOVNI PODSISTEMI INDUSTRIJSKOG SISTEMA –PODSISTEM SKLADIŠTA</vt:lpstr>
      <vt:lpstr>OSNOVNI PODSISTEMI INDUSTRIJSKOG SISTEMA –PODSISTEM SKLADIŠTA</vt:lpstr>
      <vt:lpstr>OSNOVNI PODSISTEMI INDUSTRIJSKOG SISTEMA –PODSISTEM SKLADIŠTA</vt:lpstr>
      <vt:lpstr>OSNOVNI PODSISTEMI INDUSTRIJSKOG SISTEMA –PODSISTEM SKLADIŠTA</vt:lpstr>
      <vt:lpstr>OSNOVNI PODSISTEMI INDUSTRIJSKOG SISTEMA –PODSISTEM SKLADIŠTA</vt:lpstr>
      <vt:lpstr>OSNOVNI PODSISTEMI INDUSTRIJSKOG SISTEMA –PODSISTEM SKLADIŠTA</vt:lpstr>
      <vt:lpstr>OSNOVNI PODSISTEMI INDUSTRIJSKOG SISTEMA –PODSISTEM SKLADIŠTA</vt:lpstr>
      <vt:lpstr>OSNOVNI PODSISTEMI INDUSTRIJSKOG SISTEMA –PODSISTEM SKLADIŠTA</vt:lpstr>
      <vt:lpstr>OSNOVNI PODSISTEMI INDUSTRIJSKOG SISTEMA –PODSISTEM SKLADIŠTA</vt:lpstr>
      <vt:lpstr>OSNOVNI PODSISTEMI INDUSTRIJSKOG SISTEMA –PODSISTEM SKLADIŠTA</vt:lpstr>
      <vt:lpstr>OSNOVNI PODSISTEMI INDUSTRIJSKOG SISTEMA –PODSISTEM SKLADIŠTA</vt:lpstr>
      <vt:lpstr>OSNOVNI PODSISTEMI INDUSTRIJSKOG SISTEMA –PODSISTEM SKLADIŠTA</vt:lpstr>
      <vt:lpstr>OSNOVNI PODSISTEMI INDUSTRIJSKOG SISTEMA –PODSISTEM SKLADIŠTA</vt:lpstr>
      <vt:lpstr>OSNOVNI PODSISTEMI INDUSTRIJSKOG SISTEMA –PODSISTEM SKLADIŠTA</vt:lpstr>
      <vt:lpstr>OSNOVNI PODSISTEMI INDUSTRIJSKOG SISTEMA –PODSISTEM SKLADIŠTA</vt:lpstr>
      <vt:lpstr>OSNOVNI PODSISTEMI INDUSTRIJSKOG SISTEMA –PODSISTEM SKLADIŠTA</vt:lpstr>
      <vt:lpstr>OSNOVNI PODSISTEMI INDUSTRIJSKOG SISTEMA –PODSISTEM SKLADIŠTA</vt:lpstr>
      <vt:lpstr>PowerPoint Presentation</vt:lpstr>
      <vt:lpstr>OSNOVNI PODSISTEMI INDUSTRIJSKOG SISTEMA –PODSISTEM SKLADIŠTA</vt:lpstr>
      <vt:lpstr>OSNOVNI PODSISTEMI INDUSTRIJSKOG SISTEMA –PODSISTEM SKLADIŠTA</vt:lpstr>
      <vt:lpstr>OSNOVNI PODSISTEMI INDUSTRIJSKOG SISTEMA –PODSISTEM SKLADIŠTA</vt:lpstr>
      <vt:lpstr>OSNOVNI PODSISTEMI INDUSTRIJSKOG SISTEMA –PODSISTEM SKLADIŠTA</vt:lpstr>
      <vt:lpstr>OSNOVNI PODSISTEMI INDUSTRIJSKOG SISTEMA –PODSISTEM SKLADIŠTA</vt:lpstr>
      <vt:lpstr>OSNOVNI PODSISTEMI INDUSTRIJSKOG SISTEMA –PODSISTEM SKLADIŠTA</vt:lpstr>
      <vt:lpstr>OSNOVNI PODSISTEMI INDUSTRIJSKOG SISTEMA –PODSISTEM SKLADIŠTA</vt:lpstr>
      <vt:lpstr>OSNOVNI PODSISTEMI INDUSTRIJSKOG SISTEMA –PODSISTEM SKLADIŠTA</vt:lpstr>
      <vt:lpstr>OSNOVNI PODSISTEMI INDUSTRIJSKOG SISTEMA –PODSISTEM SKLADIŠTA</vt:lpstr>
      <vt:lpstr>OSNOVNI PODSISTEMI INDUSTRIJSKOG SISTEMA –ODRŽAVANJE-ERGONIMIJA</vt:lpstr>
      <vt:lpstr>OSNOVNI PODSISTEMI INDUSTRIJSKOG SISTEMA-ODRŽAVANJE-ERGONIMIJA</vt:lpstr>
      <vt:lpstr>OSNOVNI PODSISTEMI INDUSTRIJSKOG SISTEMA –ODRŽAVANJE-ERGONIMIJA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Industrijsko inženjerstvo – projektovanje i praksa</dc:title>
  <dc:creator>SJM</dc:creator>
  <cp:lastModifiedBy>ivan mihajlovic</cp:lastModifiedBy>
  <cp:revision>263</cp:revision>
  <dcterms:created xsi:type="dcterms:W3CDTF">2022-08-01T12:37:25Z</dcterms:created>
  <dcterms:modified xsi:type="dcterms:W3CDTF">2024-11-20T13:11:29Z</dcterms:modified>
</cp:coreProperties>
</file>