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8" r:id="rId3"/>
    <p:sldId id="407" r:id="rId4"/>
    <p:sldId id="395" r:id="rId5"/>
    <p:sldId id="394" r:id="rId6"/>
    <p:sldId id="393" r:id="rId7"/>
    <p:sldId id="392" r:id="rId8"/>
    <p:sldId id="396" r:id="rId9"/>
    <p:sldId id="397" r:id="rId10"/>
    <p:sldId id="389" r:id="rId11"/>
    <p:sldId id="390" r:id="rId12"/>
    <p:sldId id="391" r:id="rId13"/>
    <p:sldId id="406" r:id="rId14"/>
    <p:sldId id="399" r:id="rId15"/>
    <p:sldId id="398" r:id="rId16"/>
    <p:sldId id="307" r:id="rId17"/>
    <p:sldId id="296" r:id="rId18"/>
    <p:sldId id="401" r:id="rId19"/>
    <p:sldId id="402" r:id="rId20"/>
    <p:sldId id="311" r:id="rId21"/>
    <p:sldId id="403" r:id="rId22"/>
    <p:sldId id="405" r:id="rId23"/>
    <p:sldId id="408" r:id="rId24"/>
    <p:sldId id="409" r:id="rId25"/>
    <p:sldId id="410" r:id="rId26"/>
    <p:sldId id="411" r:id="rId27"/>
    <p:sldId id="413" r:id="rId28"/>
    <p:sldId id="412" r:id="rId29"/>
    <p:sldId id="414" r:id="rId30"/>
    <p:sldId id="415" r:id="rId31"/>
    <p:sldId id="416" r:id="rId32"/>
    <p:sldId id="417" r:id="rId33"/>
    <p:sldId id="418" r:id="rId34"/>
    <p:sldId id="419" r:id="rId35"/>
    <p:sldId id="420" r:id="rId36"/>
    <p:sldId id="421" r:id="rId37"/>
    <p:sldId id="422" r:id="rId38"/>
    <p:sldId id="423" r:id="rId39"/>
    <p:sldId id="42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6" d="100"/>
          <a:sy n="56" d="100"/>
        </p:scale>
        <p:origin x="29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8207-8591-49E2-881D-AF705AD8B7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6B7903-FF83-4B2E-8CBC-65D1837879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F92A96-F4EE-4A12-8EB7-04F69BE47379}"/>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708C96AD-A2D9-447B-9E68-3CDCA05BC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52E717-2408-4FAC-918A-10FEC09AA5D8}"/>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418230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64ABC-C2B5-42A2-B6A6-6EB2D71D7C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3A2FA0-9534-4F90-AC7B-26EAC75CBA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C2D94-A140-4F55-A920-ED3CF4A1AA13}"/>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2EB1EF95-DE3F-49D7-9014-1A21078E2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8317F-5015-4B53-B565-485A969411ED}"/>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238712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016D8B-7DFF-4B73-94E2-D90204FA1D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094EF9-E75D-47EB-89DB-39F90F1A4D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B32373-CBFF-4FF9-97BF-9F0EDE8B2F74}"/>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622ABF64-4270-4436-A1CA-1728CEC7E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6B849-0089-4E1B-AEE7-62E5FE285F6E}"/>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199197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885A6-96E8-4A40-BFCA-D21EFDCDB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082504-5CD2-440E-B708-D36C436862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A5D7C-FA99-434C-8E6B-46B117038ECA}"/>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75F77E85-1178-45BF-A253-F6E6C51DD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CFDC1-893B-4223-B7D0-89D2977B0A0C}"/>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196672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3455-A4CD-4E13-8524-E716932421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02EE22-59FB-4815-BE12-1620990D09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2E617A-408B-4819-9C20-6545B7C8A11A}"/>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6D7D95F3-8861-4A74-9471-1F540676B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75366-395B-48C8-A1A0-51BBC8C1EDBF}"/>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353035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376CD-3029-4A61-BAE4-9B6483772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FFCCE-EF40-4383-92D2-E90C2AF2BA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990FAC-1E7A-4057-A2F8-B7E77AB235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69635C-38BA-4E82-B2C3-411C63F62FEB}"/>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6" name="Footer Placeholder 5">
            <a:extLst>
              <a:ext uri="{FF2B5EF4-FFF2-40B4-BE49-F238E27FC236}">
                <a16:creationId xmlns:a16="http://schemas.microsoft.com/office/drawing/2014/main" id="{B387CDCC-B454-4DC2-A5FB-39FAB627A2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B2A7C-06EF-4D7A-B330-3F16F0FE92FF}"/>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266334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9FF9E-309C-48C4-A4DA-9A56405B46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05F1F6-4128-4E42-9747-2519BB8233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0C16DF-E7D9-438A-A5FA-152984B913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62DD3E-C5DC-4847-86C8-DFB773D9E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CF49A3-45D5-4148-B284-BAE289B2DC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092C82-8E05-4AEE-90A0-D0E8B4E13228}"/>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8" name="Footer Placeholder 7">
            <a:extLst>
              <a:ext uri="{FF2B5EF4-FFF2-40B4-BE49-F238E27FC236}">
                <a16:creationId xmlns:a16="http://schemas.microsoft.com/office/drawing/2014/main" id="{D1313464-2DCD-4BD0-9C02-16CC9D49B4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C93AB2-1F1E-4901-8812-EEAB382435C9}"/>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294988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5333-64B7-4197-9FE5-52B4D9ED73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375554-CC36-4423-B045-3D0B66D4F5D5}"/>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4" name="Footer Placeholder 3">
            <a:extLst>
              <a:ext uri="{FF2B5EF4-FFF2-40B4-BE49-F238E27FC236}">
                <a16:creationId xmlns:a16="http://schemas.microsoft.com/office/drawing/2014/main" id="{625E65E4-831D-4896-8C28-11BDC9B86C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6D8CF4-CCA5-4325-A630-5D0A9B25473F}"/>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343664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9616AF-0D18-42A8-B767-E251C109BD16}"/>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3" name="Footer Placeholder 2">
            <a:extLst>
              <a:ext uri="{FF2B5EF4-FFF2-40B4-BE49-F238E27FC236}">
                <a16:creationId xmlns:a16="http://schemas.microsoft.com/office/drawing/2014/main" id="{C3801CA4-7583-4F32-BC59-795BB4A5E4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FD17B5-700D-4932-B7E4-F593252D6716}"/>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27091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EBA2-02D8-4A6E-BA7E-89B42DA87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AE830F-7ADA-4747-AA67-925A940C6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50A01-3FA4-4613-AC06-6EE5BC315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14B3BA-D9C7-4506-85C2-CDF39BD0ACD3}"/>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6" name="Footer Placeholder 5">
            <a:extLst>
              <a:ext uri="{FF2B5EF4-FFF2-40B4-BE49-F238E27FC236}">
                <a16:creationId xmlns:a16="http://schemas.microsoft.com/office/drawing/2014/main" id="{1870992C-5890-4095-B00B-5F3F8D939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1366C5-EED6-446E-8E23-5C988F4923F7}"/>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404888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9187A-4492-4DDA-9F93-3455BA145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4C0E2-DB1F-47ED-ADEF-0162E78D4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7994A9-6969-4A29-96F4-CB72C6086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FD6E4C-2AB7-42ED-8D45-61D284BAE552}"/>
              </a:ext>
            </a:extLst>
          </p:cNvPr>
          <p:cNvSpPr>
            <a:spLocks noGrp="1"/>
          </p:cNvSpPr>
          <p:nvPr>
            <p:ph type="dt" sz="half" idx="10"/>
          </p:nvPr>
        </p:nvSpPr>
        <p:spPr/>
        <p:txBody>
          <a:bodyPr/>
          <a:lstStyle/>
          <a:p>
            <a:fld id="{E5AD205C-1AB1-4743-BBB2-CFBB343606A0}" type="datetimeFigureOut">
              <a:rPr lang="en-US" smtClean="0"/>
              <a:t>10-Nov-24</a:t>
            </a:fld>
            <a:endParaRPr lang="en-US"/>
          </a:p>
        </p:txBody>
      </p:sp>
      <p:sp>
        <p:nvSpPr>
          <p:cNvPr id="6" name="Footer Placeholder 5">
            <a:extLst>
              <a:ext uri="{FF2B5EF4-FFF2-40B4-BE49-F238E27FC236}">
                <a16:creationId xmlns:a16="http://schemas.microsoft.com/office/drawing/2014/main" id="{B823DED7-1C83-43DF-AD0B-30528B718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E458C2-453F-4CAF-9F07-8D56DB90EEAC}"/>
              </a:ext>
            </a:extLst>
          </p:cNvPr>
          <p:cNvSpPr>
            <a:spLocks noGrp="1"/>
          </p:cNvSpPr>
          <p:nvPr>
            <p:ph type="sldNum" sz="quarter" idx="12"/>
          </p:nvPr>
        </p:nvSpPr>
        <p:spPr/>
        <p:txBody>
          <a:bodyPr/>
          <a:lstStyle/>
          <a:p>
            <a:fld id="{5EECF3BB-0BB3-4FDF-8A40-B3C03B05A3BF}" type="slidenum">
              <a:rPr lang="en-US" smtClean="0"/>
              <a:t>‹#›</a:t>
            </a:fld>
            <a:endParaRPr lang="en-US"/>
          </a:p>
        </p:txBody>
      </p:sp>
    </p:spTree>
    <p:extLst>
      <p:ext uri="{BB962C8B-B14F-4D97-AF65-F5344CB8AC3E}">
        <p14:creationId xmlns:p14="http://schemas.microsoft.com/office/powerpoint/2010/main" val="140638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CF1796-D163-4F77-A72C-462E24F78F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366F2-5E2C-4BFA-A07F-EEB8AECE1A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18E87-844E-4E09-BDE3-647941E03E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D205C-1AB1-4743-BBB2-CFBB343606A0}" type="datetimeFigureOut">
              <a:rPr lang="en-US" smtClean="0"/>
              <a:t>10-Nov-24</a:t>
            </a:fld>
            <a:endParaRPr lang="en-US"/>
          </a:p>
        </p:txBody>
      </p:sp>
      <p:sp>
        <p:nvSpPr>
          <p:cNvPr id="5" name="Footer Placeholder 4">
            <a:extLst>
              <a:ext uri="{FF2B5EF4-FFF2-40B4-BE49-F238E27FC236}">
                <a16:creationId xmlns:a16="http://schemas.microsoft.com/office/drawing/2014/main" id="{DAE79335-AECA-4CA3-A9F5-9B4B3008E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0C1FD5-1601-44FA-8455-5FAEFC779A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CF3BB-0BB3-4FDF-8A40-B3C03B05A3BF}" type="slidenum">
              <a:rPr lang="en-US" smtClean="0"/>
              <a:t>‹#›</a:t>
            </a:fld>
            <a:endParaRPr lang="en-US"/>
          </a:p>
        </p:txBody>
      </p:sp>
    </p:spTree>
    <p:extLst>
      <p:ext uri="{BB962C8B-B14F-4D97-AF65-F5344CB8AC3E}">
        <p14:creationId xmlns:p14="http://schemas.microsoft.com/office/powerpoint/2010/main" val="602919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9.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3201A9D-A2A2-4CF3-82FC-FBB772AE01CE}"/>
              </a:ext>
            </a:extLst>
          </p:cNvPr>
          <p:cNvSpPr>
            <a:spLocks noGrp="1"/>
          </p:cNvSpPr>
          <p:nvPr>
            <p:ph type="ctrTitle"/>
          </p:nvPr>
        </p:nvSpPr>
        <p:spPr>
          <a:xfrm>
            <a:off x="3215729" y="1764407"/>
            <a:ext cx="5760846" cy="2310312"/>
          </a:xfrm>
        </p:spPr>
        <p:txBody>
          <a:bodyPr>
            <a:normAutofit/>
          </a:bodyPr>
          <a:lstStyle/>
          <a:p>
            <a:r>
              <a:rPr lang="sr-Latn-RS" sz="5400" b="1"/>
              <a:t>EKSPERTNI SISTEMI</a:t>
            </a:r>
            <a:endParaRPr lang="en-US" sz="5200">
              <a:solidFill>
                <a:schemeClr val="tx2"/>
              </a:solidFill>
            </a:endParaRPr>
          </a:p>
        </p:txBody>
      </p:sp>
      <p:sp>
        <p:nvSpPr>
          <p:cNvPr id="3" name="Subtitle 2">
            <a:extLst>
              <a:ext uri="{FF2B5EF4-FFF2-40B4-BE49-F238E27FC236}">
                <a16:creationId xmlns:a16="http://schemas.microsoft.com/office/drawing/2014/main" id="{DC11DAB4-6862-4BAF-8FE1-5091813DCCC1}"/>
              </a:ext>
            </a:extLst>
          </p:cNvPr>
          <p:cNvSpPr>
            <a:spLocks noGrp="1"/>
          </p:cNvSpPr>
          <p:nvPr>
            <p:ph type="subTitle" idx="1"/>
          </p:nvPr>
        </p:nvSpPr>
        <p:spPr>
          <a:xfrm>
            <a:off x="3215729" y="4165152"/>
            <a:ext cx="5760846" cy="682079"/>
          </a:xfrm>
        </p:spPr>
        <p:txBody>
          <a:bodyPr>
            <a:normAutofit/>
          </a:bodyPr>
          <a:lstStyle/>
          <a:p>
            <a:r>
              <a:rPr lang="en-US">
                <a:solidFill>
                  <a:schemeClr val="tx2"/>
                </a:solidFill>
              </a:rPr>
              <a:t>prof. dr Mirjana Misita</a:t>
            </a:r>
          </a:p>
        </p:txBody>
      </p:sp>
    </p:spTree>
    <p:extLst>
      <p:ext uri="{BB962C8B-B14F-4D97-AF65-F5344CB8AC3E}">
        <p14:creationId xmlns:p14="http://schemas.microsoft.com/office/powerpoint/2010/main" val="1632289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4"/>
            <a:ext cx="10515600" cy="5032375"/>
          </a:xfrm>
        </p:spPr>
        <p:txBody>
          <a:bodyPr>
            <a:normAutofit/>
          </a:bodyPr>
          <a:lstStyle/>
          <a:p>
            <a:pPr>
              <a:buNone/>
            </a:pPr>
            <a:r>
              <a:rPr lang="sr-Latn-CS"/>
              <a:t>Jedna od uopštenih podela ekspertnih sistema sugeriše na postojanje dve grupe ekspertnih sistema (Stojiljković, 1995):</a:t>
            </a:r>
            <a:endParaRPr lang="en-US"/>
          </a:p>
          <a:p>
            <a:pPr lvl="0"/>
            <a:r>
              <a:rPr lang="sr-Latn-CS"/>
              <a:t>Ekspertni sistemi koji </a:t>
            </a:r>
            <a:r>
              <a:rPr lang="sr-Latn-CS" b="1"/>
              <a:t>analiziraju</a:t>
            </a:r>
            <a:r>
              <a:rPr lang="sr-Latn-CS"/>
              <a:t> neki problem i</a:t>
            </a:r>
            <a:endParaRPr lang="en-US"/>
          </a:p>
          <a:p>
            <a:pPr lvl="0"/>
            <a:r>
              <a:rPr lang="sr-Latn-CS"/>
              <a:t>Ekspertni sistemi koji vrše </a:t>
            </a:r>
            <a:r>
              <a:rPr lang="sr-Latn-CS" b="1"/>
              <a:t>sintezu</a:t>
            </a:r>
            <a:r>
              <a:rPr lang="sr-Latn-CS"/>
              <a:t> u procesu rešavanja problema.</a:t>
            </a:r>
            <a:endParaRPr lang="en-US"/>
          </a:p>
          <a:p>
            <a:endParaRPr lang="en-US"/>
          </a:p>
        </p:txBody>
      </p:sp>
      <p:sp>
        <p:nvSpPr>
          <p:cNvPr id="3" name="Title 2"/>
          <p:cNvSpPr>
            <a:spLocks noGrp="1"/>
          </p:cNvSpPr>
          <p:nvPr>
            <p:ph type="title"/>
          </p:nvPr>
        </p:nvSpPr>
        <p:spPr/>
        <p:txBody>
          <a:bodyPr/>
          <a:lstStyle/>
          <a:p>
            <a:r>
              <a:rPr lang="sr-Latn-RS"/>
              <a:t>Podele 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4"/>
            <a:ext cx="10515600" cy="5032375"/>
          </a:xfrm>
        </p:spPr>
        <p:txBody>
          <a:bodyPr>
            <a:normAutofit fontScale="40000" lnSpcReduction="20000"/>
          </a:bodyPr>
          <a:lstStyle/>
          <a:p>
            <a:pPr>
              <a:lnSpc>
                <a:spcPct val="120000"/>
              </a:lnSpc>
              <a:spcBef>
                <a:spcPts val="0"/>
              </a:spcBef>
              <a:buNone/>
            </a:pPr>
            <a:r>
              <a:rPr lang="sr-Latn-RS" sz="4500"/>
              <a:t>Prema </a:t>
            </a:r>
            <a:r>
              <a:rPr lang="sr-Latn-RS" sz="4500" b="1"/>
              <a:t>vrsti informacija </a:t>
            </a:r>
            <a:r>
              <a:rPr lang="sr-Latn-RS" sz="4500"/>
              <a:t>koje pružaju, ES se dele na:</a:t>
            </a:r>
          </a:p>
          <a:p>
            <a:pPr>
              <a:lnSpc>
                <a:spcPct val="120000"/>
              </a:lnSpc>
              <a:spcBef>
                <a:spcPts val="0"/>
              </a:spcBef>
              <a:buNone/>
            </a:pPr>
            <a:endParaRPr lang="sr-Latn-RS" sz="4500"/>
          </a:p>
          <a:p>
            <a:pPr>
              <a:lnSpc>
                <a:spcPct val="120000"/>
              </a:lnSpc>
              <a:spcBef>
                <a:spcPts val="0"/>
              </a:spcBef>
            </a:pPr>
            <a:r>
              <a:rPr lang="sr-Latn-CS" sz="4500" b="1"/>
              <a:t>Samostalne</a:t>
            </a:r>
            <a:r>
              <a:rPr lang="sr-Latn-CS" sz="4500"/>
              <a:t> – u stanju su da samostalno izvedu proces donošenja odluke i planiranja budućih pravaca akcije, a korisnika izveštavaju o primenjenim postupcima i razlozima za usvajanje određene procedure.</a:t>
            </a:r>
          </a:p>
          <a:p>
            <a:pPr>
              <a:lnSpc>
                <a:spcPct val="120000"/>
              </a:lnSpc>
              <a:spcBef>
                <a:spcPts val="0"/>
              </a:spcBef>
            </a:pPr>
            <a:endParaRPr lang="en-US" sz="4500"/>
          </a:p>
          <a:p>
            <a:pPr>
              <a:lnSpc>
                <a:spcPct val="120000"/>
              </a:lnSpc>
              <a:spcBef>
                <a:spcPts val="0"/>
              </a:spcBef>
            </a:pPr>
            <a:r>
              <a:rPr lang="sr-Latn-CS" sz="4500" b="1"/>
              <a:t>Konsultantske</a:t>
            </a:r>
            <a:r>
              <a:rPr lang="sr-Latn-CS" sz="4500"/>
              <a:t> – pružaju razne konsultantske usluge u smislu da pomažu korisniku na taj način kako bi i pravi ekspert pružio svoje mišljenje. Ova grupa ekspertnih sistema koncipirana je tako da se njima koriste eksperti kojima su potrebna dodatna mišljenja za rešavanje kompleksnih problema (stvara se atmosfera poput formiranja tima eksperata).</a:t>
            </a:r>
          </a:p>
          <a:p>
            <a:pPr>
              <a:lnSpc>
                <a:spcPct val="120000"/>
              </a:lnSpc>
              <a:spcBef>
                <a:spcPts val="0"/>
              </a:spcBef>
            </a:pPr>
            <a:endParaRPr lang="en-US" sz="4500"/>
          </a:p>
          <a:p>
            <a:pPr>
              <a:lnSpc>
                <a:spcPct val="120000"/>
              </a:lnSpc>
              <a:spcBef>
                <a:spcPts val="0"/>
              </a:spcBef>
            </a:pPr>
            <a:r>
              <a:rPr lang="sr-Latn-CS" sz="4500" b="1"/>
              <a:t>Savetničke</a:t>
            </a:r>
            <a:r>
              <a:rPr lang="sr-Latn-CS" sz="4500"/>
              <a:t> – mogu koristiti i eksperti ali i oni ostali korisnici kojima je potreban savet u odgovarajućim situacijama.</a:t>
            </a:r>
          </a:p>
          <a:p>
            <a:pPr>
              <a:lnSpc>
                <a:spcPct val="120000"/>
              </a:lnSpc>
              <a:spcBef>
                <a:spcPts val="0"/>
              </a:spcBef>
            </a:pPr>
            <a:endParaRPr lang="en-US" sz="4500"/>
          </a:p>
          <a:p>
            <a:pPr>
              <a:lnSpc>
                <a:spcPct val="120000"/>
              </a:lnSpc>
              <a:spcBef>
                <a:spcPts val="0"/>
              </a:spcBef>
            </a:pPr>
            <a:r>
              <a:rPr lang="sr-Latn-CS" sz="4500"/>
              <a:t>Sistemi za ispitivanje </a:t>
            </a:r>
            <a:r>
              <a:rPr lang="sr-Latn-CS" sz="4500" b="1"/>
              <a:t>šta</a:t>
            </a:r>
            <a:r>
              <a:rPr lang="sr-Latn-CS" sz="4500"/>
              <a:t> </a:t>
            </a:r>
            <a:r>
              <a:rPr lang="sr-Latn-CS" sz="4500" b="1"/>
              <a:t>bi bilo ako</a:t>
            </a:r>
            <a:r>
              <a:rPr lang="sr-Latn-CS" sz="4500"/>
              <a:t>... – ova grupa ekspertnih sistema omogućava razmatranje određenih situacija u kojima je potrebno predvideti efekte primene alternativnih akcija. Može se uspostavitianalogija ove grupe ekspertnih sistema sa simulacionim modelima ali razvijenim do ekspertnog nivoa.</a:t>
            </a:r>
            <a:endParaRPr lang="en-US" sz="4500"/>
          </a:p>
          <a:p>
            <a:endParaRPr lang="en-US"/>
          </a:p>
        </p:txBody>
      </p:sp>
      <p:sp>
        <p:nvSpPr>
          <p:cNvPr id="3" name="Title 2"/>
          <p:cNvSpPr>
            <a:spLocks noGrp="1"/>
          </p:cNvSpPr>
          <p:nvPr>
            <p:ph type="title"/>
          </p:nvPr>
        </p:nvSpPr>
        <p:spPr/>
        <p:txBody>
          <a:bodyPr/>
          <a:lstStyle/>
          <a:p>
            <a:r>
              <a:rPr lang="sr-Latn-RS"/>
              <a:t>Podele 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20000"/>
              </a:lnSpc>
              <a:spcBef>
                <a:spcPts val="0"/>
              </a:spcBef>
              <a:buNone/>
            </a:pPr>
            <a:r>
              <a:rPr lang="sr-Latn-RS"/>
              <a:t>Prema osnovi na kojoj su zasnovani, ES se dele na:</a:t>
            </a:r>
          </a:p>
          <a:p>
            <a:pPr>
              <a:lnSpc>
                <a:spcPct val="120000"/>
              </a:lnSpc>
              <a:spcBef>
                <a:spcPts val="0"/>
              </a:spcBef>
              <a:buNone/>
            </a:pPr>
            <a:endParaRPr lang="sr-Latn-RS"/>
          </a:p>
          <a:p>
            <a:pPr>
              <a:lnSpc>
                <a:spcPct val="120000"/>
              </a:lnSpc>
              <a:spcBef>
                <a:spcPts val="0"/>
              </a:spcBef>
            </a:pPr>
            <a:r>
              <a:rPr lang="sr-Latn-CS"/>
              <a:t>Ekspertni sistemi </a:t>
            </a:r>
            <a:r>
              <a:rPr lang="sr-Latn-CS" b="1"/>
              <a:t>zasnovani na znanju </a:t>
            </a:r>
            <a:r>
              <a:rPr lang="sr-Latn-CS"/>
              <a:t>(Expert Systems Versus Knowledge-based Systems, Knowledge-based Expert Systems),</a:t>
            </a:r>
            <a:endParaRPr lang="en-US"/>
          </a:p>
          <a:p>
            <a:pPr>
              <a:lnSpc>
                <a:spcPct val="120000"/>
              </a:lnSpc>
              <a:spcBef>
                <a:spcPts val="0"/>
              </a:spcBef>
            </a:pPr>
            <a:r>
              <a:rPr lang="sr-Latn-CS"/>
              <a:t>Ekspertni sistemi zasnovani na </a:t>
            </a:r>
            <a:r>
              <a:rPr lang="sr-Latn-CS" b="1"/>
              <a:t>pravilima</a:t>
            </a:r>
            <a:r>
              <a:rPr lang="sr-Latn-CS"/>
              <a:t>,</a:t>
            </a:r>
            <a:endParaRPr lang="en-US"/>
          </a:p>
          <a:p>
            <a:pPr>
              <a:lnSpc>
                <a:spcPct val="120000"/>
              </a:lnSpc>
              <a:spcBef>
                <a:spcPts val="0"/>
              </a:spcBef>
            </a:pPr>
            <a:r>
              <a:rPr lang="sr-Latn-CS"/>
              <a:t>Ekspertni sistemi zasnovani </a:t>
            </a:r>
            <a:r>
              <a:rPr lang="sr-Latn-CS" b="1"/>
              <a:t>na okvirima </a:t>
            </a:r>
            <a:r>
              <a:rPr lang="sr-Latn-CS"/>
              <a:t>(Frame-based Expert Systems),</a:t>
            </a:r>
            <a:endParaRPr lang="en-US"/>
          </a:p>
          <a:p>
            <a:pPr>
              <a:lnSpc>
                <a:spcPct val="120000"/>
              </a:lnSpc>
              <a:spcBef>
                <a:spcPts val="0"/>
              </a:spcBef>
            </a:pPr>
            <a:r>
              <a:rPr lang="sr-Latn-CS"/>
              <a:t>Hibridni sistemi,</a:t>
            </a:r>
            <a:endParaRPr lang="en-US"/>
          </a:p>
          <a:p>
            <a:pPr>
              <a:lnSpc>
                <a:spcPct val="120000"/>
              </a:lnSpc>
              <a:spcBef>
                <a:spcPts val="0"/>
              </a:spcBef>
            </a:pPr>
            <a:r>
              <a:rPr lang="sr-Latn-CS"/>
              <a:t>Ekspertni sistemi zasnovani </a:t>
            </a:r>
            <a:r>
              <a:rPr lang="sr-Latn-CS" b="1"/>
              <a:t>na modelima (</a:t>
            </a:r>
            <a:r>
              <a:rPr lang="sr-Latn-CS"/>
              <a:t>Model-based Systems,)</a:t>
            </a:r>
            <a:endParaRPr lang="en-US"/>
          </a:p>
          <a:p>
            <a:pPr>
              <a:lnSpc>
                <a:spcPct val="120000"/>
              </a:lnSpc>
              <a:spcBef>
                <a:spcPts val="0"/>
              </a:spcBef>
            </a:pPr>
            <a:r>
              <a:rPr lang="sr-Latn-CS"/>
              <a:t>Ekspertni sistemi </a:t>
            </a:r>
            <a:r>
              <a:rPr lang="sr-Latn-CS" b="1"/>
              <a:t>spremni za rad </a:t>
            </a:r>
            <a:r>
              <a:rPr lang="sr-Latn-CS"/>
              <a:t>(Ready-made, Off-the-shelf Systems),</a:t>
            </a:r>
            <a:endParaRPr lang="en-US"/>
          </a:p>
          <a:p>
            <a:pPr>
              <a:lnSpc>
                <a:spcPct val="120000"/>
              </a:lnSpc>
              <a:spcBef>
                <a:spcPts val="0"/>
              </a:spcBef>
            </a:pPr>
            <a:r>
              <a:rPr lang="sr-Latn-CS"/>
              <a:t>Ekspertni sistemi koji rade u </a:t>
            </a:r>
            <a:r>
              <a:rPr lang="sr-Latn-CS" b="1"/>
              <a:t>realnom vremenu </a:t>
            </a:r>
            <a:r>
              <a:rPr lang="sr-Latn-CS"/>
              <a:t>(Real-time Expert Systems).</a:t>
            </a:r>
            <a:endParaRPr lang="en-US"/>
          </a:p>
        </p:txBody>
      </p:sp>
      <p:sp>
        <p:nvSpPr>
          <p:cNvPr id="3" name="Title 2"/>
          <p:cNvSpPr>
            <a:spLocks noGrp="1"/>
          </p:cNvSpPr>
          <p:nvPr>
            <p:ph type="title"/>
          </p:nvPr>
        </p:nvSpPr>
        <p:spPr/>
        <p:txBody>
          <a:bodyPr/>
          <a:lstStyle/>
          <a:p>
            <a:r>
              <a:rPr lang="sr-Latn-RS"/>
              <a:t>Podele 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A46D7-FFFF-44A7-8E57-A8892304A202}"/>
              </a:ext>
            </a:extLst>
          </p:cNvPr>
          <p:cNvSpPr>
            <a:spLocks noGrp="1"/>
          </p:cNvSpPr>
          <p:nvPr>
            <p:ph idx="1"/>
          </p:nvPr>
        </p:nvSpPr>
        <p:spPr/>
        <p:txBody>
          <a:bodyPr/>
          <a:lstStyle/>
          <a:p>
            <a:r>
              <a:rPr lang="en-US"/>
              <a:t>Znanja u ekspertnim sistemima čine činjenice i heuristika (iskustvo i osećaj). Činjenice su glavni deo informacija široko distribuiranih, javno raspoloživih i usaglašenih na nivou eksperata (stručnjaka) u oblasti. Heuristika su lična pravila prihvatljivog rasuđivanja, koje karakteriše odlučivanje na nivou eksperta u oblasti. </a:t>
            </a:r>
          </a:p>
          <a:p>
            <a:r>
              <a:rPr lang="en-US"/>
              <a:t>Performanse ekspertnih sistema su funkcija veličine i kvaliteta baze znanja, a ne određenog formalizma i mehanizma zaključivanja</a:t>
            </a:r>
          </a:p>
        </p:txBody>
      </p:sp>
    </p:spTree>
    <p:extLst>
      <p:ext uri="{BB962C8B-B14F-4D97-AF65-F5344CB8AC3E}">
        <p14:creationId xmlns:p14="http://schemas.microsoft.com/office/powerpoint/2010/main" val="339163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a:t>Produkciona pravila</a:t>
            </a:r>
          </a:p>
          <a:p>
            <a:r>
              <a:rPr lang="sr-Latn-RS"/>
              <a:t>Mreže zaključivanja</a:t>
            </a:r>
          </a:p>
          <a:p>
            <a:r>
              <a:rPr lang="sr-Latn-RS"/>
              <a:t>Semantičke mreže</a:t>
            </a:r>
          </a:p>
          <a:p>
            <a:r>
              <a:rPr lang="sr-Latn-RS"/>
              <a:t>Okviri (Frejmovi)</a:t>
            </a:r>
          </a:p>
          <a:p>
            <a:r>
              <a:rPr lang="sr-Latn-RS"/>
              <a:t>Trojke Objekat-Atribut-Vrednost</a:t>
            </a:r>
          </a:p>
          <a:p>
            <a:r>
              <a:rPr lang="sr-Latn-RS"/>
              <a:t>Objekti (Klase)</a:t>
            </a:r>
            <a:endParaRPr lang="en-US"/>
          </a:p>
        </p:txBody>
      </p:sp>
      <p:sp>
        <p:nvSpPr>
          <p:cNvPr id="3" name="Title 2"/>
          <p:cNvSpPr>
            <a:spLocks noGrp="1"/>
          </p:cNvSpPr>
          <p:nvPr>
            <p:ph type="title"/>
          </p:nvPr>
        </p:nvSpPr>
        <p:spPr/>
        <p:txBody>
          <a:bodyPr/>
          <a:lstStyle/>
          <a:p>
            <a:r>
              <a:rPr lang="sr-Latn-RS"/>
              <a:t>Predstavljanje znanja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4"/>
            <a:ext cx="10515600" cy="4524375"/>
          </a:xfrm>
        </p:spPr>
        <p:txBody>
          <a:bodyPr>
            <a:normAutofit fontScale="55000" lnSpcReduction="20000"/>
          </a:bodyPr>
          <a:lstStyle/>
          <a:p>
            <a:pPr>
              <a:buNone/>
            </a:pPr>
            <a:r>
              <a:rPr lang="sr-Latn-RS" b="1" u="sng"/>
              <a:t>Postoje sledeće vrste znanja </a:t>
            </a:r>
            <a:r>
              <a:rPr lang="sr-Latn-RS" u="sng"/>
              <a:t>(</a:t>
            </a:r>
            <a:r>
              <a:rPr lang="en-US"/>
              <a:t>Durkin</a:t>
            </a:r>
            <a:r>
              <a:rPr lang="sr-Latn-RS"/>
              <a:t>, 1994)</a:t>
            </a:r>
            <a:r>
              <a:rPr lang="en-US"/>
              <a:t> </a:t>
            </a:r>
            <a:r>
              <a:rPr lang="sr-Latn-RS" u="sng"/>
              <a:t>:</a:t>
            </a:r>
            <a:endParaRPr lang="en-US"/>
          </a:p>
          <a:p>
            <a:pPr>
              <a:buNone/>
            </a:pPr>
            <a:r>
              <a:rPr lang="en-US" b="1"/>
              <a:t>• Proceduralno </a:t>
            </a:r>
            <a:r>
              <a:rPr lang="en-US"/>
              <a:t>znanje – znanje o tome kako se neki problem rešava. • </a:t>
            </a:r>
            <a:endParaRPr lang="sr-Latn-RS"/>
          </a:p>
          <a:p>
            <a:pPr>
              <a:buNone/>
            </a:pPr>
            <a:r>
              <a:rPr lang="en-US"/>
              <a:t>• </a:t>
            </a:r>
            <a:r>
              <a:rPr lang="en-US" b="1"/>
              <a:t>Deklarativn</a:t>
            </a:r>
            <a:r>
              <a:rPr lang="en-US"/>
              <a:t>o znanje – može se posmatrati kao skup kratkih iskaza koji su tačni ili netačni i odnose se samo na taj problem. </a:t>
            </a:r>
            <a:endParaRPr lang="sr-Latn-RS"/>
          </a:p>
          <a:p>
            <a:pPr>
              <a:buNone/>
            </a:pPr>
            <a:r>
              <a:rPr lang="en-US" b="1"/>
              <a:t>• Meta </a:t>
            </a:r>
            <a:r>
              <a:rPr lang="en-US"/>
              <a:t>znanje – znanje o znanju. </a:t>
            </a:r>
            <a:endParaRPr lang="sr-Latn-RS"/>
          </a:p>
          <a:p>
            <a:pPr>
              <a:buNone/>
            </a:pPr>
            <a:r>
              <a:rPr lang="en-US"/>
              <a:t>• </a:t>
            </a:r>
            <a:r>
              <a:rPr lang="en-US" b="1"/>
              <a:t>Heurističk</a:t>
            </a:r>
            <a:r>
              <a:rPr lang="en-US"/>
              <a:t>o znanje – iskustvena pravila ili situacije koje eksperti znaju i koriste. </a:t>
            </a:r>
            <a:endParaRPr lang="sr-Latn-RS"/>
          </a:p>
          <a:p>
            <a:pPr>
              <a:buNone/>
            </a:pPr>
            <a:r>
              <a:rPr lang="en-US"/>
              <a:t>• </a:t>
            </a:r>
            <a:r>
              <a:rPr lang="en-US" b="1"/>
              <a:t>Strukturno</a:t>
            </a:r>
            <a:r>
              <a:rPr lang="en-US"/>
              <a:t> znanje – opisuje domenske koncepte, objekte i njihove atribute i veze </a:t>
            </a:r>
            <a:endParaRPr lang="sr-Latn-RS"/>
          </a:p>
          <a:p>
            <a:endParaRPr lang="sr-Latn-RS"/>
          </a:p>
          <a:p>
            <a:pPr>
              <a:buNone/>
            </a:pPr>
            <a:r>
              <a:rPr lang="sr-Latn-RS" u="sng"/>
              <a:t>Uvode se i sledeće kategorije znanja (Kumar, 2009)</a:t>
            </a:r>
            <a:r>
              <a:rPr lang="en-US" u="sng"/>
              <a:t>:</a:t>
            </a:r>
            <a:endParaRPr lang="en-US"/>
          </a:p>
          <a:p>
            <a:pPr>
              <a:buNone/>
            </a:pPr>
            <a:r>
              <a:rPr lang="vi-VN"/>
              <a:t>• </a:t>
            </a:r>
            <a:r>
              <a:rPr lang="vi-VN" b="1"/>
              <a:t>Nasledivo</a:t>
            </a:r>
            <a:r>
              <a:rPr lang="vi-VN"/>
              <a:t> znanje (relacijom nasleđivanja se dobija znanje) </a:t>
            </a:r>
            <a:endParaRPr lang="sr-Latn-RS"/>
          </a:p>
          <a:p>
            <a:pPr>
              <a:buNone/>
            </a:pPr>
            <a:r>
              <a:rPr lang="vi-VN" b="1"/>
              <a:t>• Izvedeno </a:t>
            </a:r>
            <a:r>
              <a:rPr lang="vi-VN"/>
              <a:t>znanje </a:t>
            </a:r>
            <a:endParaRPr lang="sr-Latn-RS"/>
          </a:p>
          <a:p>
            <a:pPr>
              <a:buNone/>
            </a:pPr>
            <a:r>
              <a:rPr lang="vi-VN"/>
              <a:t>• </a:t>
            </a:r>
            <a:r>
              <a:rPr lang="vi-VN" b="1"/>
              <a:t>Relacion</a:t>
            </a:r>
            <a:r>
              <a:rPr lang="vi-VN"/>
              <a:t>o znanje </a:t>
            </a:r>
            <a:endParaRPr lang="sr-Latn-RS"/>
          </a:p>
          <a:p>
            <a:pPr>
              <a:buNone/>
            </a:pPr>
            <a:r>
              <a:rPr lang="vi-VN"/>
              <a:t>• </a:t>
            </a:r>
            <a:r>
              <a:rPr lang="vi-VN" b="1"/>
              <a:t>Zdravorazumsko z</a:t>
            </a:r>
            <a:r>
              <a:rPr lang="vi-VN"/>
              <a:t>nanje (iskustveno, heurističko znanje koje je generalizovano i nezavisno od domena) </a:t>
            </a:r>
            <a:endParaRPr lang="sr-Latn-RS"/>
          </a:p>
          <a:p>
            <a:pPr>
              <a:buNone/>
            </a:pPr>
            <a:r>
              <a:rPr lang="vi-VN"/>
              <a:t>• </a:t>
            </a:r>
            <a:r>
              <a:rPr lang="vi-VN" b="1"/>
              <a:t>Eksplicitn</a:t>
            </a:r>
            <a:r>
              <a:rPr lang="vi-VN"/>
              <a:t>o znanje </a:t>
            </a:r>
            <a:endParaRPr lang="sr-Latn-RS"/>
          </a:p>
          <a:p>
            <a:pPr>
              <a:buNone/>
            </a:pPr>
            <a:r>
              <a:rPr lang="vi-VN" b="1"/>
              <a:t>• Implicitno </a:t>
            </a:r>
            <a:r>
              <a:rPr lang="vi-VN"/>
              <a:t>znanje </a:t>
            </a:r>
            <a:endParaRPr lang="sr-Latn-RS"/>
          </a:p>
          <a:p>
            <a:pPr>
              <a:buNone/>
            </a:pPr>
            <a:r>
              <a:rPr lang="vi-VN"/>
              <a:t>• </a:t>
            </a:r>
            <a:r>
              <a:rPr lang="vi-VN" b="1"/>
              <a:t>Neizvesno</a:t>
            </a:r>
            <a:r>
              <a:rPr lang="vi-VN"/>
              <a:t> znanje (kada se činjenice predstavljaju sa određenom dozom izvesnosti)</a:t>
            </a:r>
            <a:endParaRPr lang="en-US"/>
          </a:p>
        </p:txBody>
      </p:sp>
      <p:sp>
        <p:nvSpPr>
          <p:cNvPr id="3" name="Title 2"/>
          <p:cNvSpPr>
            <a:spLocks noGrp="1"/>
          </p:cNvSpPr>
          <p:nvPr>
            <p:ph type="title"/>
          </p:nvPr>
        </p:nvSpPr>
        <p:spPr/>
        <p:txBody>
          <a:bodyPr/>
          <a:lstStyle/>
          <a:p>
            <a:r>
              <a:rPr lang="en-US"/>
              <a:t>Vrste </a:t>
            </a:r>
            <a:r>
              <a:rPr lang="sr-Latn-RS"/>
              <a:t>znanja</a:t>
            </a:r>
            <a:endParaRPr lang="en-US"/>
          </a:p>
        </p:txBody>
      </p:sp>
      <p:sp>
        <p:nvSpPr>
          <p:cNvPr id="4" name="TextBox 3"/>
          <p:cNvSpPr txBox="1"/>
          <p:nvPr/>
        </p:nvSpPr>
        <p:spPr>
          <a:xfrm>
            <a:off x="666712" y="6357958"/>
            <a:ext cx="9715568" cy="369332"/>
          </a:xfrm>
          <a:prstGeom prst="rect">
            <a:avLst/>
          </a:prstGeom>
          <a:noFill/>
        </p:spPr>
        <p:txBody>
          <a:bodyPr wrap="square" rtlCol="0">
            <a:spAutoFit/>
          </a:bodyPr>
          <a:lstStyle/>
          <a:p>
            <a:r>
              <a:rPr lang="en-US" sz="900"/>
              <a:t>Kumar E., Artificial Intelligence, I. K. International Pvt. Ltd., 2009.</a:t>
            </a:r>
            <a:endParaRPr lang="sr-Latn-RS" sz="900"/>
          </a:p>
          <a:p>
            <a:r>
              <a:rPr lang="en-US" sz="900"/>
              <a:t>Durkin J., Expert Systems - Design and Development, Macmillan publishing company, 1994.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40769"/>
            <a:ext cx="10808970" cy="5517231"/>
          </a:xfrm>
        </p:spPr>
        <p:txBody>
          <a:bodyPr>
            <a:normAutofit fontScale="92500" lnSpcReduction="20000"/>
          </a:bodyPr>
          <a:lstStyle/>
          <a:p>
            <a:pPr marL="109728" indent="0">
              <a:buNone/>
            </a:pPr>
            <a:r>
              <a:rPr lang="sr-Latn-CS"/>
              <a:t>Forma:</a:t>
            </a:r>
          </a:p>
          <a:p>
            <a:pPr marL="109728" indent="0">
              <a:buNone/>
            </a:pPr>
            <a:endParaRPr lang="sr-Latn-CS" sz="2000"/>
          </a:p>
          <a:p>
            <a:r>
              <a:rPr lang="sr-Latn-CS" sz="2400"/>
              <a:t> </a:t>
            </a:r>
            <a:r>
              <a:rPr lang="sr-Latn-CS" sz="2400" b="1" i="1"/>
              <a:t>IF</a:t>
            </a:r>
            <a:r>
              <a:rPr lang="sr-Latn-CS" sz="2400" i="1"/>
              <a:t> (stanje u bazi znanja) </a:t>
            </a:r>
            <a:r>
              <a:rPr lang="sr-Latn-CS" sz="2400" b="1" i="1"/>
              <a:t>THEN</a:t>
            </a:r>
            <a:r>
              <a:rPr lang="sr-Latn-CS" sz="2400" i="1"/>
              <a:t> (akcija za ponovo pretraživanje baze znanja).</a:t>
            </a:r>
            <a:endParaRPr lang="en-US" sz="2400"/>
          </a:p>
          <a:p>
            <a:endParaRPr lang="sr-Latn-CS" sz="2000"/>
          </a:p>
          <a:p>
            <a:pPr marL="109728" indent="0">
              <a:buNone/>
            </a:pPr>
            <a:r>
              <a:rPr lang="sr-Latn-CS" sz="2400" b="1"/>
              <a:t>Premise predstavljaju prvi deo IF - THEN pravila, dok se drugi deo IF –THEN pravila odnosi na zaključak ili akciju zaponovno pretraživanje baze znanja</a:t>
            </a:r>
          </a:p>
          <a:p>
            <a:pPr marL="109728" indent="0">
              <a:buNone/>
            </a:pPr>
            <a:endParaRPr lang="sr-Latn-CS" sz="2400" b="1"/>
          </a:p>
          <a:p>
            <a:pPr marL="109728" indent="0">
              <a:buNone/>
            </a:pPr>
            <a:r>
              <a:rPr lang="sr-Latn-CS" sz="2400"/>
              <a:t>Produkciona pravila mogu imati više stanja i više akcija. Npr. produkciona pravila mogu od korisnika zahtevati akciju u smislu da korisnik odgovori na dodatna pitanja sistema radi ponovnog pretraživanja baze znanja</a:t>
            </a:r>
          </a:p>
          <a:p>
            <a:pPr marL="109728" indent="0">
              <a:buNone/>
            </a:pPr>
            <a:endParaRPr lang="sr-Latn-CS" sz="2400"/>
          </a:p>
          <a:p>
            <a:pPr marL="109728" indent="0">
              <a:buNone/>
            </a:pPr>
            <a:r>
              <a:rPr lang="sr-Latn-CS" sz="2400" b="1"/>
              <a:t>Kontrolna struktura</a:t>
            </a:r>
            <a:r>
              <a:rPr lang="sr-Latn-CS" sz="2400"/>
              <a:t> određuje koje će pravilo biti sledeće upotrebljeno. Kontrolna struktura često poziva ,,mašinu za zaključivanje”. Na bazi informacija koje dobije od korisnika (na pitanja koje je postavio ekspertni sistem), ,,mašina za zaključivanje” vrši selekciju i testiranje pojedinih pravila i u bazi znanja traži odgovarajući savet ili odluku. To se obično postiže pomoću </a:t>
            </a:r>
            <a:r>
              <a:rPr lang="sr-Latn-CS" sz="2400" b="1"/>
              <a:t>olančavanja unapred</a:t>
            </a:r>
            <a:r>
              <a:rPr lang="sr-Latn-CS" sz="2400"/>
              <a:t>, što znači da se sledi put od poznatih činjenica do krajnjeg zaključka (slika).</a:t>
            </a:r>
            <a:endParaRPr lang="en-US" sz="2400"/>
          </a:p>
          <a:p>
            <a:pPr>
              <a:buNone/>
            </a:pPr>
            <a:r>
              <a:rPr lang="sr-Latn-CS" sz="2400"/>
              <a:t> </a:t>
            </a:r>
            <a:endParaRPr lang="en-US" sz="2400"/>
          </a:p>
          <a:p>
            <a:endParaRPr lang="en-US"/>
          </a:p>
          <a:p>
            <a:endParaRPr lang="en-US"/>
          </a:p>
        </p:txBody>
      </p:sp>
      <p:sp>
        <p:nvSpPr>
          <p:cNvPr id="3" name="Title 2"/>
          <p:cNvSpPr>
            <a:spLocks noGrp="1"/>
          </p:cNvSpPr>
          <p:nvPr>
            <p:ph type="title"/>
          </p:nvPr>
        </p:nvSpPr>
        <p:spPr>
          <a:xfrm>
            <a:off x="1981200" y="365125"/>
            <a:ext cx="9372600" cy="1325563"/>
          </a:xfrm>
        </p:spPr>
        <p:txBody>
          <a:bodyPr/>
          <a:lstStyle/>
          <a:p>
            <a:r>
              <a:rPr lang="en-US" b="1"/>
              <a:t>Produkciona p</a:t>
            </a:r>
            <a:r>
              <a:rPr lang="sr-Latn-RS" b="1"/>
              <a:t>ravila (Rules)</a:t>
            </a:r>
            <a:endParaRPr lang="en-US" b="1"/>
          </a:p>
        </p:txBody>
      </p:sp>
      <p:sp>
        <p:nvSpPr>
          <p:cNvPr id="819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20000"/>
              </a:lnSpc>
              <a:spcBef>
                <a:spcPts val="0"/>
              </a:spcBef>
            </a:pPr>
            <a:r>
              <a:rPr lang="vi-VN"/>
              <a:t>Dedukcija je logički ispravno zaključivanje.</a:t>
            </a:r>
            <a:endParaRPr lang="en-US"/>
          </a:p>
          <a:p>
            <a:pPr>
              <a:lnSpc>
                <a:spcPct val="120000"/>
              </a:lnSpc>
              <a:spcBef>
                <a:spcPts val="0"/>
              </a:spcBef>
            </a:pPr>
            <a:r>
              <a:rPr lang="vi-VN"/>
              <a:t>Logički neispravna zaključivanja su indukcija i analoško zaključivanje (zaključivanje po sličnosti). Zaključivanje po analogiji, ili po sličnosti, često se čini kao dedukcija, međutim, analoško zaključivanje ne ide od opšteg ka posebnom, nego od posebnog ka posebnom. Postoje pozitivne i negativne analogije. </a:t>
            </a:r>
            <a:endParaRPr lang="en-US"/>
          </a:p>
          <a:p>
            <a:pPr>
              <a:lnSpc>
                <a:spcPct val="120000"/>
              </a:lnSpc>
              <a:spcBef>
                <a:spcPts val="0"/>
              </a:spcBef>
            </a:pPr>
            <a:r>
              <a:rPr lang="vi-VN" i="1"/>
              <a:t>Deducere</a:t>
            </a:r>
            <a:r>
              <a:rPr lang="vi-VN"/>
              <a:t> - izvoditi. Zaključak kod dedukcije se izvodi iz premisa kao nužan. Zaključivanje od opšteg ka posebnom (silogizam) jeste samo jedan tip deduktivnog zaključivanja. Podela na neposredna i posredna deduktivna zaključivanja.</a:t>
            </a:r>
            <a:endParaRPr lang="en-US"/>
          </a:p>
        </p:txBody>
      </p:sp>
      <p:sp>
        <p:nvSpPr>
          <p:cNvPr id="3" name="Title 2"/>
          <p:cNvSpPr>
            <a:spLocks noGrp="1"/>
          </p:cNvSpPr>
          <p:nvPr>
            <p:ph type="title"/>
          </p:nvPr>
        </p:nvSpPr>
        <p:spPr/>
        <p:txBody>
          <a:bodyPr/>
          <a:lstStyle/>
          <a:p>
            <a:r>
              <a:rPr lang="sr-Latn-RS"/>
              <a:t>Deduktivno zaključivanje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7435" y="4293097"/>
            <a:ext cx="10972800" cy="2149699"/>
          </a:xfrm>
        </p:spPr>
        <p:txBody>
          <a:bodyPr>
            <a:noAutofit/>
          </a:bodyPr>
          <a:lstStyle/>
          <a:p>
            <a:r>
              <a:rPr lang="sr-Latn-CS" sz="1800" b="1"/>
              <a:t>Olančavanje unazad</a:t>
            </a:r>
            <a:r>
              <a:rPr lang="sr-Latn-CS" sz="1800"/>
              <a:t> uključuje biranje hipotetičkih zaključaka i testiranje da se </a:t>
            </a:r>
            <a:r>
              <a:rPr lang="sr-Latn-CS" sz="1600"/>
              <a:t>uporedi</a:t>
            </a:r>
            <a:r>
              <a:rPr lang="sr-Latn-CS" sz="1800"/>
              <a:t> da li će se potrebno pravilo u skladu sa zaključkom ispostaviti kao tačno. U ovom slučaju pravila izložena od stane eksperata često u sebi sadrže određen stepen neizvesnosti. Na primer:</a:t>
            </a:r>
            <a:endParaRPr lang="en-US" sz="1800"/>
          </a:p>
          <a:p>
            <a:r>
              <a:rPr lang="sr-Latn-CS" sz="1800" b="1" i="1"/>
              <a:t>IF </a:t>
            </a:r>
            <a:r>
              <a:rPr lang="sr-Latn-CS" sz="1800" i="1"/>
              <a:t>kola neće da upale </a:t>
            </a:r>
            <a:r>
              <a:rPr lang="sr-Latn-CS" sz="1800" b="1" i="1"/>
              <a:t>THEN</a:t>
            </a:r>
            <a:r>
              <a:rPr lang="sr-Latn-CS" sz="1800" i="1"/>
              <a:t> razlog može biti nedostatak goriva ili može biti...</a:t>
            </a:r>
            <a:endParaRPr lang="en-US" sz="1800"/>
          </a:p>
          <a:p>
            <a:endParaRPr lang="en-US" sz="1800"/>
          </a:p>
        </p:txBody>
      </p:sp>
      <p:graphicFrame>
        <p:nvGraphicFramePr>
          <p:cNvPr id="3" name="Object 2"/>
          <p:cNvGraphicFramePr>
            <a:graphicFrameLocks noChangeAspect="1"/>
          </p:cNvGraphicFramePr>
          <p:nvPr/>
        </p:nvGraphicFramePr>
        <p:xfrm>
          <a:off x="2447595" y="548680"/>
          <a:ext cx="7106592" cy="3388792"/>
        </p:xfrm>
        <a:graphic>
          <a:graphicData uri="http://schemas.openxmlformats.org/presentationml/2006/ole">
            <mc:AlternateContent xmlns:mc="http://schemas.openxmlformats.org/markup-compatibility/2006">
              <mc:Choice xmlns:v="urn:schemas-microsoft-com:vml" Requires="v">
                <p:oleObj spid="_x0000_s1040" name="CorelDRAW" r:id="rId3" imgW="4882896" imgH="3121152" progId="CorelDRAW.Graphic.14">
                  <p:embed/>
                </p:oleObj>
              </mc:Choice>
              <mc:Fallback>
                <p:oleObj name="CorelDRAW" r:id="rId3" imgW="4882896" imgH="3121152" progId="CorelDRAW.Graphic.14">
                  <p:embed/>
                  <p:pic>
                    <p:nvPicPr>
                      <p:cNvPr id="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595" y="548680"/>
                        <a:ext cx="7106592" cy="33887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350" y="620689"/>
            <a:ext cx="11273863" cy="4831421"/>
          </a:xfrm>
        </p:spPr>
        <p:txBody>
          <a:bodyPr>
            <a:normAutofit/>
          </a:bodyPr>
          <a:lstStyle/>
          <a:p>
            <a:r>
              <a:rPr lang="sr-Latn-CS" sz="1400"/>
              <a:t>Moguća su dva načina organizovanja ovih sistema i to pomoću mreže pravila ili pomoću stabla odluke, gde se kod stabla odluke polazi od jednog pravila pa se putem grananja dolazi do krajnjeg zaključka, slika</a:t>
            </a:r>
            <a:r>
              <a:rPr lang="en-US" sz="1400"/>
              <a:t>.</a:t>
            </a:r>
            <a:endParaRPr lang="sr-Latn-RS" sz="1400"/>
          </a:p>
          <a:p>
            <a:endParaRPr lang="en-US" sz="1400"/>
          </a:p>
          <a:p>
            <a:r>
              <a:rPr lang="sr-Latn-CS" sz="1400" b="1"/>
              <a:t>Premise (prvi deo IF - THEN pravila) predstaljaju zaključke prethodnih pravila</a:t>
            </a:r>
            <a:r>
              <a:rPr lang="sr-Latn-CS" sz="1400"/>
              <a:t>, a način njihovog olančavanja uticaće na razvoj hijerarhijske strukture u vidu drveta odlučivanja ili razvoj mreže pravila.  Naime, u ovom koraku, domenski ekspert treba da razmotri i definiše algoritam olančavanja pravila za upravljanje podacima o ličnosti, odnosno obliku zaključivanja (unapred ili unazad).</a:t>
            </a:r>
            <a:endParaRPr lang="en-US" sz="1400"/>
          </a:p>
          <a:p>
            <a:endParaRPr lang="en-US"/>
          </a:p>
        </p:txBody>
      </p:sp>
      <p:sp>
        <p:nvSpPr>
          <p:cNvPr id="29698"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7" name="Object 1"/>
          <p:cNvGraphicFramePr>
            <a:graphicFrameLocks noChangeAspect="1"/>
          </p:cNvGraphicFramePr>
          <p:nvPr/>
        </p:nvGraphicFramePr>
        <p:xfrm>
          <a:off x="1103445" y="2636912"/>
          <a:ext cx="10366520" cy="2324107"/>
        </p:xfrm>
        <a:graphic>
          <a:graphicData uri="http://schemas.openxmlformats.org/presentationml/2006/ole">
            <mc:AlternateContent xmlns:mc="http://schemas.openxmlformats.org/markup-compatibility/2006">
              <mc:Choice xmlns:v="urn:schemas-microsoft-com:vml" Requires="v">
                <p:oleObj spid="_x0000_s2064" name="CorelDRAW" r:id="rId3" imgW="6077712" imgH="1822704" progId="CorelDRAW.Graphic.14">
                  <p:embed/>
                </p:oleObj>
              </mc:Choice>
              <mc:Fallback>
                <p:oleObj name="CorelDRAW" r:id="rId3" imgW="6077712" imgH="1822704" progId="CorelDRAW.Graphic.14">
                  <p:embed/>
                  <p:pic>
                    <p:nvPicPr>
                      <p:cNvPr id="29697"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3445" y="2636912"/>
                        <a:ext cx="10366520" cy="23241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2754630" y="5328323"/>
            <a:ext cx="9033583" cy="369332"/>
          </a:xfrm>
          <a:prstGeom prst="rect">
            <a:avLst/>
          </a:prstGeom>
        </p:spPr>
        <p:txBody>
          <a:bodyPr wrap="square">
            <a:spAutoFit/>
          </a:bodyPr>
          <a:lstStyle/>
          <a:p>
            <a:r>
              <a:rPr lang="sr-Latn-CS" b="1"/>
              <a:t>Stablo odluke                             </a:t>
            </a:r>
            <a:r>
              <a:rPr lang="en-US" b="1"/>
              <a:t>                                 </a:t>
            </a:r>
            <a:r>
              <a:rPr lang="sr-Latn-CS" b="1"/>
              <a:t>   Mreža pravila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CS"/>
              <a:t>Ekspertni sistem je računarski program koji deluje kao ljudski ekspert u dobro definisanom specifičnom zadatku, na bazi znanja. Koriste se rešavanje složenih strukturiranih problema.</a:t>
            </a:r>
          </a:p>
          <a:p>
            <a:r>
              <a:rPr lang="sr-Latn-CS"/>
              <a:t>Ekspertni sistemi mogu da ponude inteligentan savet i na zahtev korisnika da verifikuju svoju liniju rezonovanja.</a:t>
            </a:r>
            <a:endParaRPr lang="en-US"/>
          </a:p>
        </p:txBody>
      </p:sp>
      <p:sp>
        <p:nvSpPr>
          <p:cNvPr id="3" name="Title 2"/>
          <p:cNvSpPr>
            <a:spLocks noGrp="1"/>
          </p:cNvSpPr>
          <p:nvPr>
            <p:ph type="title"/>
          </p:nvPr>
        </p:nvSpPr>
        <p:spPr/>
        <p:txBody>
          <a:bodyPr/>
          <a:lstStyle/>
          <a:p>
            <a:r>
              <a:rPr lang="sr-Latn-RS" b="1" dirty="0"/>
              <a:t>EKSPERTNI SISTEMI</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6626C33-F265-435C-A559-324E5B34DD0B}"/>
              </a:ext>
            </a:extLst>
          </p:cNvPr>
          <p:cNvSpPr/>
          <p:nvPr/>
        </p:nvSpPr>
        <p:spPr>
          <a:xfrm>
            <a:off x="560070" y="109686"/>
            <a:ext cx="10858500" cy="6863097"/>
          </a:xfrm>
          <a:prstGeom prst="rect">
            <a:avLst/>
          </a:prstGeom>
        </p:spPr>
        <p:txBody>
          <a:bodyPr wrap="square">
            <a:spAutoFit/>
          </a:bodyPr>
          <a:lstStyle/>
          <a:p>
            <a:pPr algn="just">
              <a:lnSpc>
                <a:spcPct val="115000"/>
              </a:lnSpc>
            </a:pPr>
            <a:r>
              <a:rPr lang="en-US" sz="2400" b="1">
                <a:solidFill>
                  <a:srgbClr val="FF0000"/>
                </a:solidFill>
                <a:latin typeface="Calibri" panose="020F0502020204030204" pitchFamily="34" charset="0"/>
                <a:ea typeface="Calibri" panose="020F0502020204030204" pitchFamily="34" charset="0"/>
                <a:cs typeface="Calibri" panose="020F0502020204030204" pitchFamily="34" charset="0"/>
              </a:rPr>
              <a:t>Nekonzistentnost baze znanja </a:t>
            </a:r>
            <a:r>
              <a:rPr lang="en-US" sz="2400">
                <a:latin typeface="Calibri" panose="020F0502020204030204" pitchFamily="34" charset="0"/>
                <a:ea typeface="Calibri" panose="020F0502020204030204" pitchFamily="34" charset="0"/>
                <a:cs typeface="Calibri" panose="020F0502020204030204" pitchFamily="34" charset="0"/>
              </a:rPr>
              <a:t>može da nastane zbog sledećih anomalija [2]:</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Nezadovoljivo pravilo – Pravilo čija premisa nikad ne može biti zadovoljena.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Beskorisno pravilo – Pravilo čijim izvršavanjem se ne postiže ništa.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Podrazumevano pravilo – Postoji neko opštije pravilo koje obuhvata njegove premise i zaključke.</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Redundantno pravilo – Pravilo kojene doprinosi zaključivanju nijedne ciljne činjenice u toj bazi znanja.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Nekonzistentan par pravila – Dva pravila čije premise mogu biti zadovoljene u istoj situaciji ali vode ka suprotstavljenim zaključcima.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Nekonzistentan skup pravila – Ako izvršavanje skupa pravila dovodi do suprotstavljenih zaključaka.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Cikličan skup pravila – Nijedno pravilo ne može da se izvrši dok se ne izvrši neko dr. pravilo iz skupa.</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Nekorišćene ulazne vrednosti.</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400">
                <a:latin typeface="Calibri" panose="020F0502020204030204" pitchFamily="34" charset="0"/>
                <a:ea typeface="Calibri" panose="020F0502020204030204" pitchFamily="34" charset="0"/>
                <a:cs typeface="Calibri" panose="020F0502020204030204" pitchFamily="34" charset="0"/>
              </a:rPr>
              <a:t>• Nekompletan skup pravila – Postoje određena ciljna stanja ili zaključci do kojih se ne nikada može stići.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8516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05889" y="1296205"/>
            <a:ext cx="9762821" cy="4525963"/>
          </a:xfrm>
        </p:spPr>
        <p:txBody>
          <a:bodyPr>
            <a:normAutofit/>
          </a:bodyPr>
          <a:lstStyle/>
          <a:p>
            <a:pPr marL="109728" indent="0">
              <a:buNone/>
            </a:pPr>
            <a:r>
              <a:rPr lang="sr-Latn-CS" sz="2000"/>
              <a:t>Radi eliminacije pojave </a:t>
            </a:r>
            <a:r>
              <a:rPr lang="sr-Latn-CS" sz="2000" b="1">
                <a:solidFill>
                  <a:srgbClr val="FF0000"/>
                </a:solidFill>
              </a:rPr>
              <a:t>konfliktnih pravila</a:t>
            </a:r>
            <a:r>
              <a:rPr lang="sr-Latn-CS" sz="2000"/>
              <a:t>, prilikom projektovanja logičke strukture zaključivanja neophodno je definisati:</a:t>
            </a:r>
            <a:endParaRPr lang="en-US" sz="2000"/>
          </a:p>
          <a:p>
            <a:pPr marL="109728" indent="0">
              <a:buNone/>
            </a:pPr>
            <a:endParaRPr lang="en-US" sz="2000"/>
          </a:p>
          <a:p>
            <a:pPr marL="109728" indent="0">
              <a:buNone/>
            </a:pPr>
            <a:r>
              <a:rPr lang="sr-Latn-CS" sz="2000"/>
              <a:t>- produkciono pravilo koja se prvo izvršava,</a:t>
            </a:r>
            <a:endParaRPr lang="en-US" sz="2000"/>
          </a:p>
          <a:p>
            <a:pPr marL="109728" indent="0">
              <a:buNone/>
            </a:pPr>
            <a:r>
              <a:rPr lang="sr-Latn-CS" sz="2000"/>
              <a:t>- produkciona pravila sa prioritetom (ukoliko ih ima istovremeno više za pokretanje),</a:t>
            </a:r>
            <a:endParaRPr lang="en-US" sz="2000"/>
          </a:p>
          <a:p>
            <a:pPr marL="109728" indent="0">
              <a:buNone/>
            </a:pPr>
            <a:r>
              <a:rPr lang="sr-Latn-CS" sz="2000"/>
              <a:t>- produkciona pravila sa specifičnom težinom,</a:t>
            </a:r>
            <a:endParaRPr lang="en-US" sz="2000"/>
          </a:p>
          <a:p>
            <a:pPr marL="109728" indent="0">
              <a:buNone/>
            </a:pPr>
            <a:r>
              <a:rPr lang="sr-Latn-CS" sz="2000"/>
              <a:t>- proceduru kada zaustaviti proces zaključivanja, u slučakevima kada imamo ciklično zaključivanje.</a:t>
            </a:r>
            <a:endParaRPr lang="en-US" sz="2000"/>
          </a:p>
          <a:p>
            <a:endParaRPr lang="en-US"/>
          </a:p>
        </p:txBody>
      </p:sp>
    </p:spTree>
    <p:extLst>
      <p:ext uri="{BB962C8B-B14F-4D97-AF65-F5344CB8AC3E}">
        <p14:creationId xmlns:p14="http://schemas.microsoft.com/office/powerpoint/2010/main" val="871422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120000"/>
              </a:lnSpc>
              <a:spcBef>
                <a:spcPts val="0"/>
              </a:spcBef>
            </a:pPr>
            <a:r>
              <a:rPr lang="vi-VN"/>
              <a:t>Dedukcija je logički ispravno zaključivanje </a:t>
            </a:r>
            <a:r>
              <a:rPr lang="en-US"/>
              <a:t>(</a:t>
            </a:r>
            <a:r>
              <a:rPr lang="vi-VN" i="1"/>
              <a:t>Deducere</a:t>
            </a:r>
            <a:r>
              <a:rPr lang="vi-VN"/>
              <a:t> - izvoditi</a:t>
            </a:r>
            <a:r>
              <a:rPr lang="en-US"/>
              <a:t>).</a:t>
            </a:r>
          </a:p>
          <a:p>
            <a:pPr>
              <a:lnSpc>
                <a:spcPct val="120000"/>
              </a:lnSpc>
              <a:spcBef>
                <a:spcPts val="0"/>
              </a:spcBef>
            </a:pPr>
            <a:r>
              <a:rPr lang="vi-VN"/>
              <a:t>Logički neispravna zaključivanja su indukcija i analoško zaključivanje (zaključivanje po sličnosti). </a:t>
            </a:r>
            <a:endParaRPr lang="en-US"/>
          </a:p>
          <a:p>
            <a:pPr>
              <a:lnSpc>
                <a:spcPct val="120000"/>
              </a:lnSpc>
              <a:spcBef>
                <a:spcPts val="0"/>
              </a:spcBef>
            </a:pPr>
            <a:r>
              <a:rPr lang="vi-VN"/>
              <a:t>Zaključivanje po analogiji, ili po sličnosti, često se čini kao dedukcija, međutim, analoško zaključivanje ne ide od opšteg ka posebnom, nego od posebnog ka posebnom. </a:t>
            </a:r>
            <a:endParaRPr lang="en-US"/>
          </a:p>
          <a:p>
            <a:pPr>
              <a:lnSpc>
                <a:spcPct val="120000"/>
              </a:lnSpc>
              <a:spcBef>
                <a:spcPts val="0"/>
              </a:spcBef>
            </a:pPr>
            <a:r>
              <a:rPr lang="vi-VN"/>
              <a:t>Postoje pozitivne i negativne analogije.</a:t>
            </a:r>
            <a:endParaRPr lang="en-US"/>
          </a:p>
          <a:p>
            <a:pPr>
              <a:lnSpc>
                <a:spcPct val="120000"/>
              </a:lnSpc>
              <a:spcBef>
                <a:spcPts val="0"/>
              </a:spcBef>
            </a:pPr>
            <a:r>
              <a:rPr lang="vi-VN"/>
              <a:t>Zaključak kod dedukcije se izvodi iz premisa kao nužan. Zaključivanje od opšteg ka posebnom (silogizam) jeste samo jedan tip deduktivnog zaključivanja. </a:t>
            </a:r>
            <a:endParaRPr lang="en-US"/>
          </a:p>
          <a:p>
            <a:pPr>
              <a:lnSpc>
                <a:spcPct val="120000"/>
              </a:lnSpc>
              <a:spcBef>
                <a:spcPts val="0"/>
              </a:spcBef>
            </a:pPr>
            <a:r>
              <a:rPr lang="vi-VN"/>
              <a:t>Podela</a:t>
            </a:r>
            <a:r>
              <a:rPr lang="en-US"/>
              <a:t>:</a:t>
            </a:r>
            <a:r>
              <a:rPr lang="vi-VN"/>
              <a:t> na neposredna i posredna deduktivna zaključivanja.</a:t>
            </a:r>
            <a:endParaRPr lang="en-US"/>
          </a:p>
        </p:txBody>
      </p:sp>
      <p:sp>
        <p:nvSpPr>
          <p:cNvPr id="3" name="Title 2"/>
          <p:cNvSpPr>
            <a:spLocks noGrp="1"/>
          </p:cNvSpPr>
          <p:nvPr>
            <p:ph type="title"/>
          </p:nvPr>
        </p:nvSpPr>
        <p:spPr/>
        <p:txBody>
          <a:bodyPr/>
          <a:lstStyle/>
          <a:p>
            <a:r>
              <a:rPr lang="sr-Latn-RS"/>
              <a:t>Deduktivno zaključivanje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B6F5-B48C-4D9A-877C-0BD6A5409388}"/>
              </a:ext>
            </a:extLst>
          </p:cNvPr>
          <p:cNvSpPr>
            <a:spLocks noGrp="1"/>
          </p:cNvSpPr>
          <p:nvPr>
            <p:ph type="title"/>
          </p:nvPr>
        </p:nvSpPr>
        <p:spPr/>
        <p:txBody>
          <a:bodyPr/>
          <a:lstStyle/>
          <a:p>
            <a:r>
              <a:rPr lang="en-US" b="1"/>
              <a:t>Mreže zaključivanja (Inference networks)</a:t>
            </a:r>
            <a:endParaRPr lang="en-US"/>
          </a:p>
        </p:txBody>
      </p:sp>
      <p:sp>
        <p:nvSpPr>
          <p:cNvPr id="3" name="Content Placeholder 2">
            <a:extLst>
              <a:ext uri="{FF2B5EF4-FFF2-40B4-BE49-F238E27FC236}">
                <a16:creationId xmlns:a16="http://schemas.microsoft.com/office/drawing/2014/main" id="{D05D19A7-8ADF-438D-86DE-BA15DE04CF30}"/>
              </a:ext>
            </a:extLst>
          </p:cNvPr>
          <p:cNvSpPr>
            <a:spLocks noGrp="1"/>
          </p:cNvSpPr>
          <p:nvPr>
            <p:ph idx="1"/>
          </p:nvPr>
        </p:nvSpPr>
        <p:spPr>
          <a:xfrm>
            <a:off x="354330" y="1825625"/>
            <a:ext cx="7484745" cy="4351338"/>
          </a:xfrm>
        </p:spPr>
        <p:txBody>
          <a:bodyPr>
            <a:normAutofit lnSpcReduction="10000"/>
          </a:bodyPr>
          <a:lstStyle/>
          <a:p>
            <a:r>
              <a:rPr lang="en-US"/>
              <a:t>Sistemi zasnovani na pravilima u ogromnim ekspertnim sistemima mogu biti jako komplikovani. Proširenjem sistema, raste i broj pravila. Ljudi uglavnom vole da imaju jasnu sliku o problemu koji rešsavaju. Kada se čvorovi grana koriste za predstavljanje premisa i zaključkaka pravila, a grane koriste za predstavljanje logičkih veze između njih nastaju mreže zaključivanja. Zbog stvaranja precizne slike o samoj prirodi problema široku primenu imaju u biologiji, medicini i genetici. Primer jedne mreže zaključivanja predstavljen je na slici 3.</a:t>
            </a:r>
          </a:p>
          <a:p>
            <a:endParaRPr lang="en-US"/>
          </a:p>
        </p:txBody>
      </p:sp>
      <p:pic>
        <p:nvPicPr>
          <p:cNvPr id="4" name="Picture 3">
            <a:extLst>
              <a:ext uri="{FF2B5EF4-FFF2-40B4-BE49-F238E27FC236}">
                <a16:creationId xmlns:a16="http://schemas.microsoft.com/office/drawing/2014/main" id="{7E521E2A-A0B4-4F0F-8AFE-368D3531141E}"/>
              </a:ext>
            </a:extLst>
          </p:cNvPr>
          <p:cNvPicPr/>
          <p:nvPr/>
        </p:nvPicPr>
        <p:blipFill>
          <a:blip r:embed="rId2"/>
          <a:srcRect/>
          <a:stretch>
            <a:fillRect/>
          </a:stretch>
        </p:blipFill>
        <p:spPr bwMode="auto">
          <a:xfrm>
            <a:off x="7839075" y="2068195"/>
            <a:ext cx="4352925" cy="3338830"/>
          </a:xfrm>
          <a:prstGeom prst="rect">
            <a:avLst/>
          </a:prstGeom>
          <a:noFill/>
          <a:ln w="9525">
            <a:noFill/>
            <a:miter lim="800000"/>
            <a:headEnd/>
            <a:tailEnd/>
          </a:ln>
        </p:spPr>
      </p:pic>
      <p:sp>
        <p:nvSpPr>
          <p:cNvPr id="5" name="Rectangle 4">
            <a:extLst>
              <a:ext uri="{FF2B5EF4-FFF2-40B4-BE49-F238E27FC236}">
                <a16:creationId xmlns:a16="http://schemas.microsoft.com/office/drawing/2014/main" id="{B6CE3296-5FD9-4738-8AA5-099C2A39F68F}"/>
              </a:ext>
            </a:extLst>
          </p:cNvPr>
          <p:cNvSpPr/>
          <p:nvPr/>
        </p:nvSpPr>
        <p:spPr>
          <a:xfrm>
            <a:off x="7846050" y="5649595"/>
            <a:ext cx="3495059" cy="392159"/>
          </a:xfrm>
          <a:prstGeom prst="rect">
            <a:avLst/>
          </a:prstGeom>
        </p:spPr>
        <p:txBody>
          <a:bodyPr wrap="none">
            <a:spAutoFit/>
          </a:bodyPr>
          <a:lstStyle/>
          <a:p>
            <a:pPr algn="ctr">
              <a:lnSpc>
                <a:spcPct val="115000"/>
              </a:lnSpc>
              <a:spcAft>
                <a:spcPts val="1000"/>
              </a:spcAft>
            </a:pPr>
            <a:r>
              <a:rPr lang="en-US" i="1">
                <a:latin typeface="Calibri" panose="020F0502020204030204" pitchFamily="34" charset="0"/>
                <a:ea typeface="Calibri" panose="020F0502020204030204" pitchFamily="34" charset="0"/>
                <a:cs typeface="Calibri" panose="020F0502020204030204" pitchFamily="34" charset="0"/>
              </a:rPr>
              <a:t>Slika 3 – Primer mreže zaključivanja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543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BD74-E4B4-4008-8092-C8398C2C598C}"/>
              </a:ext>
            </a:extLst>
          </p:cNvPr>
          <p:cNvSpPr>
            <a:spLocks noGrp="1"/>
          </p:cNvSpPr>
          <p:nvPr>
            <p:ph type="title"/>
          </p:nvPr>
        </p:nvSpPr>
        <p:spPr/>
        <p:txBody>
          <a:bodyPr/>
          <a:lstStyle/>
          <a:p>
            <a:r>
              <a:rPr lang="en-US" b="1"/>
              <a:t>Semantičke mreže (Semantic networks)</a:t>
            </a:r>
            <a:endParaRPr lang="en-US"/>
          </a:p>
        </p:txBody>
      </p:sp>
      <p:sp>
        <p:nvSpPr>
          <p:cNvPr id="3" name="Content Placeholder 2">
            <a:extLst>
              <a:ext uri="{FF2B5EF4-FFF2-40B4-BE49-F238E27FC236}">
                <a16:creationId xmlns:a16="http://schemas.microsoft.com/office/drawing/2014/main" id="{E0CDFE09-3537-404C-A09C-5CE650FAD3A4}"/>
              </a:ext>
            </a:extLst>
          </p:cNvPr>
          <p:cNvSpPr>
            <a:spLocks noGrp="1"/>
          </p:cNvSpPr>
          <p:nvPr>
            <p:ph idx="1"/>
          </p:nvPr>
        </p:nvSpPr>
        <p:spPr/>
        <p:txBody>
          <a:bodyPr>
            <a:normAutofit fontScale="85000" lnSpcReduction="10000"/>
          </a:bodyPr>
          <a:lstStyle/>
          <a:p>
            <a:r>
              <a:rPr lang="en-US"/>
              <a:t>Pravila i mreže zaključivanja služe za predstavljanje male količine znanja. Sa druge strane, da bi se domensko znanje na kvalitetan način formalizovalo i unelo u ekspertske sisteme potrebno je na pogodan način opisati njihove osnovne pojmove i koncepte. Ovakav pristup ostvaruje se korišćenjem semantičkih mreža.</a:t>
            </a:r>
          </a:p>
          <a:p>
            <a:r>
              <a:rPr lang="en-US"/>
              <a:t>Metode za predstavljanje znanja uz pomoć grafova, pri čemu tačke na grafu predstavljaju objekte (koncepte), a lukovi veze između njih nazivaju se semantičke mreže. Graf kao struktura korisna je za prikaz znanja na način blizak ljudima (grafički prikaz), ali i struktura pogodna za predstavljanje znanja u ekspertnim sistemima. Ima dosta dobre osobine prilikom pretrage čvorova, na jednostavan način mogu se ukloniti, ali i dodati (konkatenirati) novi čvorovi. Sve ove pomenute osobine nasleđuju i semantičke mreže. Ono što je zajedničko za sve semantičke mrež je deklarativni grafički prikaz koji se može koristiti za predstavljanje znanja i podršku automatskim sistemima za rasuđivanje o znanju.</a:t>
            </a:r>
          </a:p>
          <a:p>
            <a:endParaRPr lang="en-US"/>
          </a:p>
        </p:txBody>
      </p:sp>
    </p:spTree>
    <p:extLst>
      <p:ext uri="{BB962C8B-B14F-4D97-AF65-F5344CB8AC3E}">
        <p14:creationId xmlns:p14="http://schemas.microsoft.com/office/powerpoint/2010/main" val="170786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531DF3-C82C-4F35-82BE-5FD6A3FAA67E}"/>
              </a:ext>
            </a:extLst>
          </p:cNvPr>
          <p:cNvSpPr>
            <a:spLocks noGrp="1"/>
          </p:cNvSpPr>
          <p:nvPr>
            <p:ph idx="1"/>
          </p:nvPr>
        </p:nvSpPr>
        <p:spPr>
          <a:xfrm>
            <a:off x="838200" y="902970"/>
            <a:ext cx="10786110" cy="5703570"/>
          </a:xfrm>
        </p:spPr>
        <p:txBody>
          <a:bodyPr>
            <a:normAutofit fontScale="70000" lnSpcReduction="20000"/>
          </a:bodyPr>
          <a:lstStyle/>
          <a:p>
            <a:pPr marL="0" indent="0">
              <a:buNone/>
            </a:pPr>
            <a:r>
              <a:rPr lang="en-US"/>
              <a:t>Dok su neke verzije kranje neformalne, sa druge strane ima veliki broj formalno definisani logički sistemi. Iako postoje mnoge varijacije semantičkih mreža, sve su sposobne da predstave individualne objekte, kategorije objekata i njihove međusobne relacije. Tipična grafička notacija prikazuje imena objekata ili kategorija u elipsama i povezuje ih označenim linijama. Priroda semantičkih mreža je intuitivna i vizuelna. Najčežće korišćene vrste semantičkih mreža su [8]:</a:t>
            </a:r>
          </a:p>
          <a:p>
            <a:pPr marL="0" indent="0">
              <a:buNone/>
            </a:pPr>
            <a:r>
              <a:rPr lang="en-US"/>
              <a:t>• implikacione mreže - koriste implikacije kao primarni odnos za povezivanje čvorova. Služe za predstavljanje znanja, zaključaka i obrazaca, tako da se slobodno može reći da njima pripadaju i mreže zaključivanja.</a:t>
            </a:r>
          </a:p>
          <a:p>
            <a:pPr marL="0" indent="0">
              <a:buNone/>
            </a:pPr>
            <a:r>
              <a:rPr lang="en-US"/>
              <a:t>• definicijske mreže - mreže koje opisuju strukturno znanje, naglašavaju odnos izmđu konceptnog tipa i novodefinisanog podtipa</a:t>
            </a:r>
          </a:p>
          <a:p>
            <a:pPr marL="0" indent="0">
              <a:buNone/>
            </a:pPr>
            <a:r>
              <a:rPr lang="en-US"/>
              <a:t>• mreže zasnovane na tvrdnji - za razliku od definicijskih mreža, za informaciju kod ovih mreža pretpostavlja se da je kontigentno tačna, osim ako nije eksplicitno drugačije naznačena. Neke od ovih tipova mreža su predložene za model konceptualnih struktura semantike prirodnih jezika.</a:t>
            </a:r>
          </a:p>
          <a:p>
            <a:pPr marL="0" indent="0">
              <a:buNone/>
            </a:pPr>
            <a:r>
              <a:rPr lang="en-US"/>
              <a:t>• izvršne mreže - uključuju neke mehanizme ili procedure koji mogu da obavljaju zaključke, definišu poruke ili pronalaze neke šablone ili asocijacije</a:t>
            </a:r>
          </a:p>
          <a:p>
            <a:pPr marL="0" indent="0">
              <a:buNone/>
            </a:pPr>
            <a:r>
              <a:rPr lang="en-US"/>
              <a:t>• mreže učenja - grade i proširuju svoje znanje na osnovu primera. Novo znanje može promeniti stari izgled mreže, dodavanjem ili brisanjem čvora ili promenom težine luka.</a:t>
            </a:r>
          </a:p>
          <a:p>
            <a:pPr marL="0" indent="0">
              <a:buNone/>
            </a:pPr>
            <a:r>
              <a:rPr lang="en-US"/>
              <a:t>• hibridne mreže - kombinacija dve ili više prethodno nabrojanih tehnika, bilo u jednoj ili više odvojenih mreža koje su tesno povezane</a:t>
            </a:r>
          </a:p>
          <a:p>
            <a:endParaRPr lang="en-US"/>
          </a:p>
        </p:txBody>
      </p:sp>
    </p:spTree>
    <p:extLst>
      <p:ext uri="{BB962C8B-B14F-4D97-AF65-F5344CB8AC3E}">
        <p14:creationId xmlns:p14="http://schemas.microsoft.com/office/powerpoint/2010/main" val="3510509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9F8C66-A7BC-4035-8D09-A338620E8408}"/>
              </a:ext>
            </a:extLst>
          </p:cNvPr>
          <p:cNvSpPr>
            <a:spLocks noGrp="1"/>
          </p:cNvSpPr>
          <p:nvPr>
            <p:ph idx="1"/>
          </p:nvPr>
        </p:nvSpPr>
        <p:spPr>
          <a:xfrm>
            <a:off x="449580" y="602614"/>
            <a:ext cx="7128510" cy="6838315"/>
          </a:xfrm>
        </p:spPr>
        <p:txBody>
          <a:bodyPr/>
          <a:lstStyle/>
          <a:p>
            <a:pPr marL="0" indent="0">
              <a:buNone/>
            </a:pPr>
            <a:r>
              <a:rPr lang="en-US"/>
              <a:t>Koncept (objekat) može biti bilo šta. Koncepti su međusobno spojeni usmerenim vezama. Ove veze se nazivaju lukovi i dele se na tri osnovne vrste:</a:t>
            </a:r>
          </a:p>
          <a:p>
            <a:pPr marL="0" indent="0">
              <a:buNone/>
            </a:pPr>
            <a:r>
              <a:rPr lang="en-US"/>
              <a:t>• IS-A - slično nasleđivanju kod objekata. Kada kažemo da važi ”O2 IS-A O1”, znači da koncept O2 ima sve karakteristike koncepta O1 i može imati još neke dodatne osobine.</a:t>
            </a:r>
          </a:p>
          <a:p>
            <a:pPr marL="0" indent="0">
              <a:buNone/>
            </a:pPr>
            <a:r>
              <a:rPr lang="en-US"/>
              <a:t>• HAS - slično vezi agregacije. Kada važi ”B HAS A”, sledi da koncept B sadrži u sebi koncept A.</a:t>
            </a:r>
          </a:p>
          <a:p>
            <a:pPr marL="0" indent="0">
              <a:buNone/>
            </a:pPr>
            <a:r>
              <a:rPr lang="en-US"/>
              <a:t>• Ostale veze - odnose se na druge asocijacije.</a:t>
            </a:r>
          </a:p>
          <a:p>
            <a:endParaRPr lang="en-US"/>
          </a:p>
        </p:txBody>
      </p:sp>
      <p:pic>
        <p:nvPicPr>
          <p:cNvPr id="4" name="Picture 3">
            <a:extLst>
              <a:ext uri="{FF2B5EF4-FFF2-40B4-BE49-F238E27FC236}">
                <a16:creationId xmlns:a16="http://schemas.microsoft.com/office/drawing/2014/main" id="{4B26BE1E-5675-468E-AE97-713F24D09CB3}"/>
              </a:ext>
            </a:extLst>
          </p:cNvPr>
          <p:cNvPicPr/>
          <p:nvPr/>
        </p:nvPicPr>
        <p:blipFill>
          <a:blip r:embed="rId2"/>
          <a:srcRect/>
          <a:stretch>
            <a:fillRect/>
          </a:stretch>
        </p:blipFill>
        <p:spPr bwMode="auto">
          <a:xfrm>
            <a:off x="7773987" y="1244600"/>
            <a:ext cx="3822065" cy="3637280"/>
          </a:xfrm>
          <a:prstGeom prst="rect">
            <a:avLst/>
          </a:prstGeom>
          <a:noFill/>
          <a:ln w="9525">
            <a:noFill/>
            <a:miter lim="800000"/>
            <a:headEnd/>
            <a:tailEnd/>
          </a:ln>
        </p:spPr>
      </p:pic>
      <p:sp>
        <p:nvSpPr>
          <p:cNvPr id="5" name="Rectangle 4">
            <a:extLst>
              <a:ext uri="{FF2B5EF4-FFF2-40B4-BE49-F238E27FC236}">
                <a16:creationId xmlns:a16="http://schemas.microsoft.com/office/drawing/2014/main" id="{D0A42A57-F3C6-48B3-AF5C-332B69CC53B7}"/>
              </a:ext>
            </a:extLst>
          </p:cNvPr>
          <p:cNvSpPr/>
          <p:nvPr/>
        </p:nvSpPr>
        <p:spPr>
          <a:xfrm>
            <a:off x="7989326" y="4881880"/>
            <a:ext cx="3295325" cy="392159"/>
          </a:xfrm>
          <a:prstGeom prst="rect">
            <a:avLst/>
          </a:prstGeom>
        </p:spPr>
        <p:txBody>
          <a:bodyPr wrap="none">
            <a:spAutoFit/>
          </a:bodyPr>
          <a:lstStyle/>
          <a:p>
            <a:pPr algn="ctr">
              <a:lnSpc>
                <a:spcPct val="115000"/>
              </a:lnSpc>
              <a:spcAft>
                <a:spcPts val="1000"/>
              </a:spcAft>
            </a:pPr>
            <a:r>
              <a:rPr lang="en-US" i="1">
                <a:latin typeface="Calibri" panose="020F0502020204030204" pitchFamily="34" charset="0"/>
                <a:ea typeface="Calibri" panose="020F0502020204030204" pitchFamily="34" charset="0"/>
                <a:cs typeface="Calibri" panose="020F0502020204030204" pitchFamily="34" charset="0"/>
              </a:rPr>
              <a:t>Slika 4– Primer semantičke mreže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EF27CFC-EED3-4FBC-8A94-C1D84E0893AA}"/>
              </a:ext>
            </a:extLst>
          </p:cNvPr>
          <p:cNvSpPr/>
          <p:nvPr/>
        </p:nvSpPr>
        <p:spPr>
          <a:xfrm>
            <a:off x="339090" y="5494824"/>
            <a:ext cx="11852910" cy="1341586"/>
          </a:xfrm>
          <a:prstGeom prst="rect">
            <a:avLst/>
          </a:prstGeom>
        </p:spPr>
        <p:txBody>
          <a:bodyPr wrap="square">
            <a:spAutoFit/>
          </a:bodyPr>
          <a:lstStyle/>
          <a:p>
            <a:pPr algn="just">
              <a:lnSpc>
                <a:spcPct val="115000"/>
              </a:lnSpc>
              <a:spcAft>
                <a:spcPts val="1000"/>
              </a:spcAft>
            </a:pPr>
            <a:r>
              <a:rPr lang="en-US" sz="2400">
                <a:latin typeface="Calibri" panose="020F0502020204030204" pitchFamily="34" charset="0"/>
                <a:ea typeface="Calibri" panose="020F0502020204030204" pitchFamily="34" charset="0"/>
                <a:cs typeface="Calibri" panose="020F0502020204030204" pitchFamily="34" charset="0"/>
              </a:rPr>
              <a:t>Semantička mreža sa slike (Slika 4) upravo ilustruje sve opisane elemente. Koncept 1 nasleđuje Koncept 2 odnosno ima sve njegove karakteristike i još neke. Koncept 1 takođe sadrži u sebi i Koncept 3, a koristi Koncept 4. [2]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4808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B662-6D0E-475B-802D-31A5F8378E6D}"/>
              </a:ext>
            </a:extLst>
          </p:cNvPr>
          <p:cNvSpPr>
            <a:spLocks noGrp="1"/>
          </p:cNvSpPr>
          <p:nvPr>
            <p:ph type="title"/>
          </p:nvPr>
        </p:nvSpPr>
        <p:spPr/>
        <p:txBody>
          <a:bodyPr/>
          <a:lstStyle/>
          <a:p>
            <a:r>
              <a:rPr lang="en-US" b="1"/>
              <a:t>Okviri (Frames)</a:t>
            </a:r>
            <a:endParaRPr lang="en-US"/>
          </a:p>
        </p:txBody>
      </p:sp>
      <p:sp>
        <p:nvSpPr>
          <p:cNvPr id="3" name="Content Placeholder 2">
            <a:extLst>
              <a:ext uri="{FF2B5EF4-FFF2-40B4-BE49-F238E27FC236}">
                <a16:creationId xmlns:a16="http://schemas.microsoft.com/office/drawing/2014/main" id="{743A8F91-D1EB-43A3-A4DB-E27985D56523}"/>
              </a:ext>
            </a:extLst>
          </p:cNvPr>
          <p:cNvSpPr>
            <a:spLocks noGrp="1"/>
          </p:cNvSpPr>
          <p:nvPr>
            <p:ph idx="1"/>
          </p:nvPr>
        </p:nvSpPr>
        <p:spPr>
          <a:xfrm>
            <a:off x="220980" y="1505584"/>
            <a:ext cx="8248650" cy="4586605"/>
          </a:xfrm>
        </p:spPr>
        <p:txBody>
          <a:bodyPr>
            <a:normAutofit fontScale="77500" lnSpcReduction="20000"/>
          </a:bodyPr>
          <a:lstStyle/>
          <a:p>
            <a:r>
              <a:rPr lang="en-US"/>
              <a:t>Okviri su preteča savremenih klasa iz koncepta objektno orijentisanog programiranja. Prvi ih je predložio i definisao Marvin Minski 1974. godine sa idejom da omogući predstavljanje strukturalnog, proceduralnog i deklarativnog znanja. </a:t>
            </a:r>
          </a:p>
          <a:p>
            <a:r>
              <a:rPr lang="en-US"/>
              <a:t>Predstavljaju strukturu podataka koja služi za reprezentaciju stereotipskog znanja o nekom konceptu ili objektu. Svaki okvir sadrži naziv. U ovom slučaju naziv je “Objekat 1”. Ovaj naziv se odnosi na konkretnu instancu i razlikuje je od svih ostalih instanci iste klase. Klasa predstavlja skup zajedničkih karakteristika niza sličnih objekata (potpuno isto kao u objektno orijentisanom pristupu). Primer okvira sa slike pripada klasi “Objekat 2”. </a:t>
            </a:r>
          </a:p>
          <a:p>
            <a:r>
              <a:rPr lang="en-US"/>
              <a:t>Karakteristike su atributi okvira i imaju konkretne vrednosti. Još jedan naziv koji se koristi da opiše karakteristike je slot. Svaki slot ima svoju vrednost. Slotovi mogu biti statički i dinamički. Statički slotovi imaju vrednost koja se ne menja u toku vremena. Dinamički slotovi su upravo suprotni od toga. Primer jednog okvira je prikazan na slici 5. [2]</a:t>
            </a:r>
          </a:p>
          <a:p>
            <a:endParaRPr lang="en-US"/>
          </a:p>
        </p:txBody>
      </p:sp>
      <p:pic>
        <p:nvPicPr>
          <p:cNvPr id="4" name="Picture 3">
            <a:extLst>
              <a:ext uri="{FF2B5EF4-FFF2-40B4-BE49-F238E27FC236}">
                <a16:creationId xmlns:a16="http://schemas.microsoft.com/office/drawing/2014/main" id="{35CF3E8A-37BF-479B-A263-DB1D281D2EEB}"/>
              </a:ext>
            </a:extLst>
          </p:cNvPr>
          <p:cNvPicPr/>
          <p:nvPr/>
        </p:nvPicPr>
        <p:blipFill>
          <a:blip r:embed="rId2"/>
          <a:srcRect/>
          <a:stretch>
            <a:fillRect/>
          </a:stretch>
        </p:blipFill>
        <p:spPr bwMode="auto">
          <a:xfrm>
            <a:off x="8619172" y="1227137"/>
            <a:ext cx="3241358" cy="4773613"/>
          </a:xfrm>
          <a:prstGeom prst="rect">
            <a:avLst/>
          </a:prstGeom>
          <a:noFill/>
          <a:ln w="9525">
            <a:noFill/>
            <a:miter lim="800000"/>
            <a:headEnd/>
            <a:tailEnd/>
          </a:ln>
        </p:spPr>
      </p:pic>
      <p:sp>
        <p:nvSpPr>
          <p:cNvPr id="5" name="Rectangle 4">
            <a:extLst>
              <a:ext uri="{FF2B5EF4-FFF2-40B4-BE49-F238E27FC236}">
                <a16:creationId xmlns:a16="http://schemas.microsoft.com/office/drawing/2014/main" id="{85F52FB2-6AF8-48B7-9FF6-2FE106563F54}"/>
              </a:ext>
            </a:extLst>
          </p:cNvPr>
          <p:cNvSpPr/>
          <p:nvPr/>
        </p:nvSpPr>
        <p:spPr>
          <a:xfrm>
            <a:off x="9114093" y="6092189"/>
            <a:ext cx="2251514" cy="392159"/>
          </a:xfrm>
          <a:prstGeom prst="rect">
            <a:avLst/>
          </a:prstGeom>
        </p:spPr>
        <p:txBody>
          <a:bodyPr wrap="none">
            <a:spAutoFit/>
          </a:bodyPr>
          <a:lstStyle/>
          <a:p>
            <a:pPr algn="ctr">
              <a:lnSpc>
                <a:spcPct val="115000"/>
              </a:lnSpc>
              <a:spcAft>
                <a:spcPts val="1000"/>
              </a:spcAft>
            </a:pPr>
            <a:r>
              <a:rPr lang="en-US" i="1">
                <a:latin typeface="Calibri" panose="020F0502020204030204" pitchFamily="34" charset="0"/>
                <a:ea typeface="Calibri" panose="020F0502020204030204" pitchFamily="34" charset="0"/>
                <a:cs typeface="Calibri" panose="020F0502020204030204" pitchFamily="34" charset="0"/>
              </a:rPr>
              <a:t>Slika 5 – Primer okvira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630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C0A7-1484-4DC8-9013-C01C538A005F}"/>
              </a:ext>
            </a:extLst>
          </p:cNvPr>
          <p:cNvSpPr>
            <a:spLocks noGrp="1"/>
          </p:cNvSpPr>
          <p:nvPr>
            <p:ph type="title"/>
          </p:nvPr>
        </p:nvSpPr>
        <p:spPr/>
        <p:txBody>
          <a:bodyPr>
            <a:normAutofit/>
          </a:bodyPr>
          <a:lstStyle/>
          <a:p>
            <a:r>
              <a:rPr lang="en-US" b="1"/>
              <a:t>Trojke Objekat – Atribut – Vrednost (Triplest O-A-V)</a:t>
            </a:r>
            <a:endParaRPr lang="en-US"/>
          </a:p>
        </p:txBody>
      </p:sp>
      <p:sp>
        <p:nvSpPr>
          <p:cNvPr id="3" name="Content Placeholder 2">
            <a:extLst>
              <a:ext uri="{FF2B5EF4-FFF2-40B4-BE49-F238E27FC236}">
                <a16:creationId xmlns:a16="http://schemas.microsoft.com/office/drawing/2014/main" id="{98DEE369-B6C9-4372-B2CE-AE21A52577F9}"/>
              </a:ext>
            </a:extLst>
          </p:cNvPr>
          <p:cNvSpPr>
            <a:spLocks noGrp="1"/>
          </p:cNvSpPr>
          <p:nvPr>
            <p:ph idx="1"/>
          </p:nvPr>
        </p:nvSpPr>
        <p:spPr>
          <a:xfrm>
            <a:off x="838200" y="1825624"/>
            <a:ext cx="10968990" cy="5032375"/>
          </a:xfrm>
        </p:spPr>
        <p:txBody>
          <a:bodyPr>
            <a:normAutofit fontScale="92500" lnSpcReduction="20000"/>
          </a:bodyPr>
          <a:lstStyle/>
          <a:p>
            <a:r>
              <a:rPr lang="en-US"/>
              <a:t>Trojke Objekat-Atribut-Vrednost su ekspertski sistemi zasnovani na pravilima koji koriste obične promenljive za formiranje premisa i zaključaka. Služe za predstavljanje deklarativnog znanja. Problem kod ekspertskih sistema zasnovanih samo na pravilima nastaje kada postoji veliki broj promenljivih, jer nemaju nikakvu strukturu i nisu grupisane. Da bi se problem rešio, uvedene su O-A-V trojke. Promenljive se grupišu kao atributi nekih objekata. Atribut može imati jednu ili više vrednosti, dok iskaz može imati vrednosti sa verovatnoćom. O-A-V trojke se mogu koristiti jedino u kombinaciji sa pravilima. Proširuju nedostatak pravila i na jednostavan način rastavljaju se na manje celine koje se kasnije upotrebljavaju u sistemima za zaključivanje. </a:t>
            </a:r>
          </a:p>
          <a:p>
            <a:r>
              <a:rPr lang="en-US"/>
              <a:t>Može se reći da predstavljaju dosta pojednostavljenu verziju okvira jer ne podržavaju asocijacije, veze nasleđivanja, agregaciju, kao ni predstavljanje proceduralnog znanja. U modernim ekspertskim sistemima O-A-V trojke se sve više zamenjuju objektima tj. klasama. Međutim, zbog svoje jednostavnosti i sadržajnosti još uvek veliki broj mehanizama za zaključivanje i dalje koriste O-A-V princip kao osnovnu metodu za predstavljanje znanja, odnosno definisanje pravila. [9]</a:t>
            </a:r>
          </a:p>
          <a:p>
            <a:endParaRPr lang="en-US"/>
          </a:p>
        </p:txBody>
      </p:sp>
    </p:spTree>
    <p:extLst>
      <p:ext uri="{BB962C8B-B14F-4D97-AF65-F5344CB8AC3E}">
        <p14:creationId xmlns:p14="http://schemas.microsoft.com/office/powerpoint/2010/main" val="1654464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060CB-A711-46ED-B904-BEEA579F0D9D}"/>
              </a:ext>
            </a:extLst>
          </p:cNvPr>
          <p:cNvSpPr>
            <a:spLocks noGrp="1"/>
          </p:cNvSpPr>
          <p:nvPr>
            <p:ph type="title"/>
          </p:nvPr>
        </p:nvSpPr>
        <p:spPr/>
        <p:txBody>
          <a:bodyPr/>
          <a:lstStyle/>
          <a:p>
            <a:r>
              <a:rPr lang="en-US" b="1"/>
              <a:t>Objekti (Klase)</a:t>
            </a:r>
            <a:endParaRPr lang="en-US"/>
          </a:p>
        </p:txBody>
      </p:sp>
      <p:sp>
        <p:nvSpPr>
          <p:cNvPr id="3" name="Content Placeholder 2">
            <a:extLst>
              <a:ext uri="{FF2B5EF4-FFF2-40B4-BE49-F238E27FC236}">
                <a16:creationId xmlns:a16="http://schemas.microsoft.com/office/drawing/2014/main" id="{C3CA9836-6D68-49E9-870C-D57F83897ADA}"/>
              </a:ext>
            </a:extLst>
          </p:cNvPr>
          <p:cNvSpPr>
            <a:spLocks noGrp="1"/>
          </p:cNvSpPr>
          <p:nvPr>
            <p:ph idx="1"/>
          </p:nvPr>
        </p:nvSpPr>
        <p:spPr>
          <a:xfrm>
            <a:off x="838200" y="1825624"/>
            <a:ext cx="10515600" cy="5032375"/>
          </a:xfrm>
        </p:spPr>
        <p:txBody>
          <a:bodyPr>
            <a:normAutofit fontScale="77500" lnSpcReduction="20000"/>
          </a:bodyPr>
          <a:lstStyle/>
          <a:p>
            <a:r>
              <a:rPr lang="en-US"/>
              <a:t>Osnovna ideja objekata (klasa) je da se napravi odgovarajuća struktura koja bi u sebi opisivala neko stanje (karakteristike), ponašanje, ali i odnose (relacije). Međutim, sama ideja klase nije nastala odjednom. Preteča klasa bili su okviri koji su imali veoma slične karakteristike, ali nisu mogli u potpunosti da opišu ponašanje. Kada su klase i objektno orijentisani pristup postali popularni, javila se ideja da se mogu iskoristiti i kao metode za predstavljanje znanja u okviru ekspertnih sistema budući da mogu da opišu strukturno, proceduralno i deklarativno znanje. Posmatrajući objektno orijentisani koncept programiranja, može se reći da je klasa opšti predstavnik nekog skupa atributa, koji imaju istu strukturu i ponašanje. Ona predstavlja pojednostavljenu sliku objekta, obuhvata njegove karakteristike, ponašanje i relacije sa drugim objektima. Objekat je konkretan primerak neke klase (instanca klase). Naziv klase je ono sto razlikuje jednu klasu od druge i mora biti jedinstven. Atributi klase predstavljaju njene karakteristike, a njihove konkretne vrednosti predstavljaju trenutno stanje objekta klase. Metode klase opisuju ponašanje koje klasa može da ima. Kao i kod okvira, klase, takođe, mogu imati veze nasleđivanja, agregacije i asocijacije. U savremenim ekspertskim sistemima klase se uvek koriste u kombinaciji sa pravilima. Atributi i metode klasa služe za formiranje premisa i zaključaka pravila. Prednost korišćenja klasa je laka integracija ekspertskog sistema u postojeće programe napisane u nekom objektno orijentisanom programskom jeziku (Java, Python, C++,...). Omogućavaju lakše održavanje koda, testiranje i njegovu ponovnu upotrebljivost.</a:t>
            </a:r>
          </a:p>
          <a:p>
            <a:endParaRPr lang="en-US"/>
          </a:p>
        </p:txBody>
      </p:sp>
    </p:spTree>
    <p:extLst>
      <p:ext uri="{BB962C8B-B14F-4D97-AF65-F5344CB8AC3E}">
        <p14:creationId xmlns:p14="http://schemas.microsoft.com/office/powerpoint/2010/main" val="337225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A2000-562F-4457-922A-05DF3C7435D4}"/>
              </a:ext>
            </a:extLst>
          </p:cNvPr>
          <p:cNvSpPr>
            <a:spLocks noGrp="1"/>
          </p:cNvSpPr>
          <p:nvPr>
            <p:ph idx="1"/>
          </p:nvPr>
        </p:nvSpPr>
        <p:spPr/>
        <p:txBody>
          <a:bodyPr>
            <a:normAutofit fontScale="92500" lnSpcReduction="20000"/>
          </a:bodyPr>
          <a:lstStyle/>
          <a:p>
            <a:pPr marL="0" indent="0">
              <a:buNone/>
            </a:pPr>
            <a:r>
              <a:rPr lang="en-US" u="sng"/>
              <a:t>Buhman</a:t>
            </a:r>
            <a:r>
              <a:rPr lang="en-US"/>
              <a:t> je definisao ekspertne sisteme preko sledećih osobina:</a:t>
            </a:r>
          </a:p>
          <a:p>
            <a:pPr lvl="0"/>
            <a:r>
              <a:rPr lang="en-US"/>
              <a:t>ekspertiza – cilj je da sistem dostigne visok stepen performansi koje postiže čovek - ekspert u nekom zadatku;</a:t>
            </a:r>
          </a:p>
          <a:p>
            <a:pPr lvl="0"/>
            <a:r>
              <a:rPr lang="en-US"/>
              <a:t>rezonovanje manipulacijom simbola;</a:t>
            </a:r>
          </a:p>
          <a:p>
            <a:pPr lvl="0"/>
            <a:r>
              <a:rPr lang="en-US"/>
              <a:t>opšta sposobnost rešavanja problema u datom domenu;</a:t>
            </a:r>
          </a:p>
          <a:p>
            <a:pPr lvl="0"/>
            <a:r>
              <a:rPr lang="en-US"/>
              <a:t>složenost i težina, jer problemi u datom domenu moraju da budu dovoljno složeni i teški da bi se zahtevalo rešenje eksperata;</a:t>
            </a:r>
          </a:p>
          <a:p>
            <a:pPr lvl="0"/>
            <a:r>
              <a:rPr lang="en-US"/>
              <a:t>reformulacija – preobražavanje prvobitne forme u kojoj je problem bio postavljen u formu podešavanja za obradu prema ekspertskim pravilima;</a:t>
            </a:r>
          </a:p>
          <a:p>
            <a:pPr lvl="0"/>
            <a:r>
              <a:rPr lang="en-US"/>
              <a:t>rezonovanje o sebi – skup zahtevanih sposobnosti u sistemu koji omogućavaju da sistem rezonuje o sopstvenim procesima i vrsta zadatka za čije se obavljanje izgrađuje.</a:t>
            </a:r>
          </a:p>
          <a:p>
            <a:endParaRPr lang="en-US"/>
          </a:p>
        </p:txBody>
      </p:sp>
    </p:spTree>
    <p:extLst>
      <p:ext uri="{BB962C8B-B14F-4D97-AF65-F5344CB8AC3E}">
        <p14:creationId xmlns:p14="http://schemas.microsoft.com/office/powerpoint/2010/main" val="1435965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3FD9-BF21-4A90-90FA-1205D63FFC11}"/>
              </a:ext>
            </a:extLst>
          </p:cNvPr>
          <p:cNvSpPr>
            <a:spLocks noGrp="1"/>
          </p:cNvSpPr>
          <p:nvPr>
            <p:ph type="title"/>
          </p:nvPr>
        </p:nvSpPr>
        <p:spPr/>
        <p:txBody>
          <a:bodyPr/>
          <a:lstStyle/>
          <a:p>
            <a:r>
              <a:rPr lang="en-US" b="1"/>
              <a:t>Olančavanje unapred, algoritam</a:t>
            </a:r>
            <a:endParaRPr lang="en-US"/>
          </a:p>
        </p:txBody>
      </p:sp>
      <p:sp>
        <p:nvSpPr>
          <p:cNvPr id="3" name="Content Placeholder 2">
            <a:extLst>
              <a:ext uri="{FF2B5EF4-FFF2-40B4-BE49-F238E27FC236}">
                <a16:creationId xmlns:a16="http://schemas.microsoft.com/office/drawing/2014/main" id="{93EF0E28-7DCC-4850-9B5D-7499E09A1F74}"/>
              </a:ext>
            </a:extLst>
          </p:cNvPr>
          <p:cNvSpPr>
            <a:spLocks noGrp="1"/>
          </p:cNvSpPr>
          <p:nvPr>
            <p:ph idx="1"/>
          </p:nvPr>
        </p:nvSpPr>
        <p:spPr>
          <a:xfrm>
            <a:off x="0" y="1690688"/>
            <a:ext cx="11818620" cy="4918075"/>
          </a:xfrm>
        </p:spPr>
        <p:txBody>
          <a:bodyPr>
            <a:normAutofit/>
          </a:bodyPr>
          <a:lstStyle/>
          <a:p>
            <a:r>
              <a:rPr lang="en-US"/>
              <a:t>Olančavanje unapred predstavlja proces zaključivanja gde se polazeći od baze znanja stiže do cilja (podaci utiču na rezultat, karakteristično za sisteme bazirane na pravilima). </a:t>
            </a:r>
          </a:p>
          <a:p>
            <a:r>
              <a:rPr lang="en-US"/>
              <a:t>Polazi se od skupa poznatih činjenica o problemu i izvode se nove činjenice korišćenjem pravila čije premise odgovaraju postojećim činjenicama. Ovaj proces se ponavlja sve dok se ne stigne do neke ciljane činjenice ili dok postoje pravila čije premise odgovaraju početnim ili izvedenim činjenicama. Koristi se modus ponens ili rezolucija kao način zaključivanja, dok se ne dobije zaključak (ne dođe do cilja) ili ne iscrpe sva primenljiva pravila. Olančavanje unapred je jedna od najčešće korišćenih tehnika za zaključivanje. Koristi se isključivo u kombinaciji sa pravilima i moguće je izvesti dosta zaključaka na osnovu malo ulaznih podataka. Na slici 6 prikazan je algoritam za olančavanje unapred.</a:t>
            </a:r>
          </a:p>
          <a:p>
            <a:endParaRPr lang="en-US"/>
          </a:p>
        </p:txBody>
      </p:sp>
    </p:spTree>
    <p:extLst>
      <p:ext uri="{BB962C8B-B14F-4D97-AF65-F5344CB8AC3E}">
        <p14:creationId xmlns:p14="http://schemas.microsoft.com/office/powerpoint/2010/main" val="385869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87CA39-C704-4BA0-96F9-34D5C7008832}"/>
              </a:ext>
            </a:extLst>
          </p:cNvPr>
          <p:cNvSpPr>
            <a:spLocks noGrp="1"/>
          </p:cNvSpPr>
          <p:nvPr>
            <p:ph idx="1"/>
          </p:nvPr>
        </p:nvSpPr>
        <p:spPr>
          <a:xfrm>
            <a:off x="182880" y="2606040"/>
            <a:ext cx="6149340" cy="4046220"/>
          </a:xfrm>
        </p:spPr>
        <p:txBody>
          <a:bodyPr>
            <a:noAutofit/>
          </a:bodyPr>
          <a:lstStyle/>
          <a:p>
            <a:pPr marL="0" indent="0">
              <a:buNone/>
            </a:pPr>
            <a:endParaRPr lang="en-US" sz="2400"/>
          </a:p>
          <a:p>
            <a:pPr marL="0" indent="0">
              <a:buNone/>
            </a:pPr>
            <a:r>
              <a:rPr lang="en-US" sz="2400"/>
              <a:t>• izbor prvog pravila</a:t>
            </a:r>
          </a:p>
          <a:p>
            <a:pPr marL="0" indent="0">
              <a:buNone/>
            </a:pPr>
            <a:r>
              <a:rPr lang="en-US" sz="2400"/>
              <a:t>• izbor pravila sa najvišim prioritetom</a:t>
            </a:r>
          </a:p>
          <a:p>
            <a:pPr marL="0" indent="0">
              <a:buNone/>
            </a:pPr>
            <a:r>
              <a:rPr lang="en-US" sz="2400"/>
              <a:t>• izbor najspecifičnijeg pravila</a:t>
            </a:r>
          </a:p>
          <a:p>
            <a:pPr marL="0" indent="0">
              <a:buNone/>
            </a:pPr>
            <a:r>
              <a:rPr lang="en-US" sz="2400"/>
              <a:t>• izbor pravila koje se odnosi na najskorije dodate činjenice</a:t>
            </a:r>
          </a:p>
          <a:p>
            <a:pPr marL="0" indent="0">
              <a:buNone/>
            </a:pPr>
            <a:r>
              <a:rPr lang="en-US" sz="2400"/>
              <a:t>• izbor pravila koja nisu izvršena</a:t>
            </a:r>
          </a:p>
          <a:p>
            <a:pPr marL="0" indent="0">
              <a:buNone/>
            </a:pPr>
            <a:r>
              <a:rPr lang="en-US" sz="2400"/>
              <a:t>• izvršavanje svih pravila iz konfliktnog skupa ali u odvojenim linijama zaključivanja.</a:t>
            </a:r>
          </a:p>
          <a:p>
            <a:pPr marL="0" indent="0">
              <a:buNone/>
            </a:pPr>
            <a:endParaRPr lang="en-US" sz="2400"/>
          </a:p>
        </p:txBody>
      </p:sp>
      <p:pic>
        <p:nvPicPr>
          <p:cNvPr id="4" name="Picture 3">
            <a:extLst>
              <a:ext uri="{FF2B5EF4-FFF2-40B4-BE49-F238E27FC236}">
                <a16:creationId xmlns:a16="http://schemas.microsoft.com/office/drawing/2014/main" id="{C39725AA-FA94-4BEE-B93F-31CD43DFBB2B}"/>
              </a:ext>
            </a:extLst>
          </p:cNvPr>
          <p:cNvPicPr/>
          <p:nvPr/>
        </p:nvPicPr>
        <p:blipFill>
          <a:blip r:embed="rId2"/>
          <a:srcRect/>
          <a:stretch>
            <a:fillRect/>
          </a:stretch>
        </p:blipFill>
        <p:spPr bwMode="auto">
          <a:xfrm>
            <a:off x="6477000" y="2397017"/>
            <a:ext cx="5516880" cy="4046220"/>
          </a:xfrm>
          <a:prstGeom prst="rect">
            <a:avLst/>
          </a:prstGeom>
          <a:noFill/>
          <a:ln w="9525">
            <a:noFill/>
            <a:miter lim="800000"/>
            <a:headEnd/>
            <a:tailEnd/>
          </a:ln>
        </p:spPr>
      </p:pic>
      <p:sp>
        <p:nvSpPr>
          <p:cNvPr id="5" name="Rectangle 4">
            <a:extLst>
              <a:ext uri="{FF2B5EF4-FFF2-40B4-BE49-F238E27FC236}">
                <a16:creationId xmlns:a16="http://schemas.microsoft.com/office/drawing/2014/main" id="{2661AA5F-C4F3-477D-A53E-F2E7FFF0DC4B}"/>
              </a:ext>
            </a:extLst>
          </p:cNvPr>
          <p:cNvSpPr/>
          <p:nvPr/>
        </p:nvSpPr>
        <p:spPr>
          <a:xfrm>
            <a:off x="327660" y="136088"/>
            <a:ext cx="11399520" cy="2677656"/>
          </a:xfrm>
          <a:prstGeom prst="rect">
            <a:avLst/>
          </a:prstGeom>
        </p:spPr>
        <p:txBody>
          <a:bodyPr wrap="square">
            <a:spAutoFit/>
          </a:bodyPr>
          <a:lstStyle/>
          <a:p>
            <a:r>
              <a:rPr lang="en-US" sz="2400"/>
              <a:t>Prvi korak je formiranje konflitnog skupa pravila. Tu spadaju sva pravila čije premise odgovaraju činjenicama, pa se zaključak pravila može izvesti. Dakle, u ovom koraku prolazi se kroz skup svih pravila, uočavaju se ona koja se mogu izvršiti i smeštaju se u konfliktni skup pravila. Konflikt nastaje zbog mogućnosti istovremenog izvršavanja većeg broja pravila, pa je pitanje koje pravilo trebalo prvo izvršiti. Drugi korak je rešavanje konflikta i izbor samo jednog pravila za izvršavanje. Postiji nekoliko mogućih strategija za rešavanje konflikta [9]:</a:t>
            </a:r>
          </a:p>
        </p:txBody>
      </p:sp>
      <p:sp>
        <p:nvSpPr>
          <p:cNvPr id="6" name="Rectangle 5">
            <a:extLst>
              <a:ext uri="{FF2B5EF4-FFF2-40B4-BE49-F238E27FC236}">
                <a16:creationId xmlns:a16="http://schemas.microsoft.com/office/drawing/2014/main" id="{80F23E8B-BA86-48FE-9AFD-BF0097465F7F}"/>
              </a:ext>
            </a:extLst>
          </p:cNvPr>
          <p:cNvSpPr/>
          <p:nvPr/>
        </p:nvSpPr>
        <p:spPr>
          <a:xfrm>
            <a:off x="6814513" y="6329753"/>
            <a:ext cx="5179367" cy="392159"/>
          </a:xfrm>
          <a:prstGeom prst="rect">
            <a:avLst/>
          </a:prstGeom>
        </p:spPr>
        <p:txBody>
          <a:bodyPr wrap="none">
            <a:spAutoFit/>
          </a:bodyPr>
          <a:lstStyle/>
          <a:p>
            <a:pPr algn="ctr">
              <a:lnSpc>
                <a:spcPct val="115000"/>
              </a:lnSpc>
              <a:spcAft>
                <a:spcPts val="1000"/>
              </a:spcAft>
            </a:pPr>
            <a:r>
              <a:rPr lang="en-US" i="1">
                <a:latin typeface="Calibri" panose="020F0502020204030204" pitchFamily="34" charset="0"/>
                <a:ea typeface="Calibri" panose="020F0502020204030204" pitchFamily="34" charset="0"/>
                <a:cs typeface="Calibri" panose="020F0502020204030204" pitchFamily="34" charset="0"/>
              </a:rPr>
              <a:t>Slika 6 – Primer algoritma za olančavanje unapred </a:t>
            </a:r>
            <a:r>
              <a:rPr lang="en-US">
                <a:latin typeface="Calibri" panose="020F0502020204030204" pitchFamily="34" charset="0"/>
                <a:ea typeface="Calibri" panose="020F0502020204030204" pitchFamily="34" charset="0"/>
                <a:cs typeface="Calibri" panose="020F0502020204030204" pitchFamily="34" charset="0"/>
              </a:rPr>
              <a:t>[9]</a:t>
            </a: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2403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63C3B-2489-40C3-AD74-6F9497A0C8FE}"/>
              </a:ext>
            </a:extLst>
          </p:cNvPr>
          <p:cNvSpPr>
            <a:spLocks noGrp="1"/>
          </p:cNvSpPr>
          <p:nvPr>
            <p:ph idx="1"/>
          </p:nvPr>
        </p:nvSpPr>
        <p:spPr/>
        <p:txBody>
          <a:bodyPr>
            <a:normAutofit lnSpcReduction="10000"/>
          </a:bodyPr>
          <a:lstStyle/>
          <a:p>
            <a:pPr marL="0" indent="0">
              <a:buNone/>
            </a:pPr>
            <a:r>
              <a:rPr lang="en-US"/>
              <a:t>Treći korak je izvršavanje odnosno okidanje pravila. Kada se pravilo okine njegovi zaključci  se  dodaju  postojećim  činjenicama  u  radnoj  memoriji  i  koriste  se  u  narednom  ciklusu zaključivanja.  Kada  se  izvrši  i  treći  korak,  završava  se  jedan  ciklus  zaključivanja.  Zaključivanje se  najčešće  vrši  u  više  ciklusa,  a  prekida  se  ako  se  stigne  do  neke  ciljne  činjenice  ili  više  nema pravila koja se mogu izvršiti. [9]</a:t>
            </a:r>
          </a:p>
          <a:p>
            <a:pPr marL="0" indent="0">
              <a:buNone/>
            </a:pPr>
            <a:r>
              <a:rPr lang="en-US"/>
              <a:t>Prednosti sistema koji koriste olančavanje unapred kao tehniku zaključivanja je to što su dobri za probleme kod kojih podaci imaju ključnu ulogu (planiranje, monitoring, interpretacija). Loša osobina je to što nemaju predstavu o važnosti pitanja, postavljaju nepotrebna pitanja (sva zadata).</a:t>
            </a:r>
          </a:p>
          <a:p>
            <a:endParaRPr lang="en-US"/>
          </a:p>
        </p:txBody>
      </p:sp>
    </p:spTree>
    <p:extLst>
      <p:ext uri="{BB962C8B-B14F-4D97-AF65-F5344CB8AC3E}">
        <p14:creationId xmlns:p14="http://schemas.microsoft.com/office/powerpoint/2010/main" val="266328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0EAB-8A5F-4F31-A861-6E3EE87CB7FA}"/>
              </a:ext>
            </a:extLst>
          </p:cNvPr>
          <p:cNvSpPr>
            <a:spLocks noGrp="1"/>
          </p:cNvSpPr>
          <p:nvPr>
            <p:ph type="title"/>
          </p:nvPr>
        </p:nvSpPr>
        <p:spPr/>
        <p:txBody>
          <a:bodyPr/>
          <a:lstStyle/>
          <a:p>
            <a:r>
              <a:rPr lang="en-US" b="1"/>
              <a:t>Olančavanje unazad, algoritam</a:t>
            </a:r>
            <a:endParaRPr lang="en-US"/>
          </a:p>
        </p:txBody>
      </p:sp>
      <p:sp>
        <p:nvSpPr>
          <p:cNvPr id="3" name="Content Placeholder 2">
            <a:extLst>
              <a:ext uri="{FF2B5EF4-FFF2-40B4-BE49-F238E27FC236}">
                <a16:creationId xmlns:a16="http://schemas.microsoft.com/office/drawing/2014/main" id="{DCCE06C2-7EEC-4C26-B2B7-2B6F74EE1B16}"/>
              </a:ext>
            </a:extLst>
          </p:cNvPr>
          <p:cNvSpPr>
            <a:spLocks noGrp="1"/>
          </p:cNvSpPr>
          <p:nvPr>
            <p:ph idx="1"/>
          </p:nvPr>
        </p:nvSpPr>
        <p:spPr>
          <a:xfrm>
            <a:off x="838200" y="1825624"/>
            <a:ext cx="11254740" cy="5318125"/>
          </a:xfrm>
        </p:spPr>
        <p:txBody>
          <a:bodyPr>
            <a:normAutofit fontScale="62500" lnSpcReduction="20000"/>
          </a:bodyPr>
          <a:lstStyle/>
          <a:p>
            <a:r>
              <a:rPr lang="en-US" sz="3800"/>
              <a:t>Slično olančavanju unapred i olančavanje unazad je metoda za zaključivanje koja se može koristiti isključivo u kombinaciji sa pravilima. Međutim, olančavanje unazad je ciljno vođena strategija. </a:t>
            </a:r>
          </a:p>
          <a:p>
            <a:r>
              <a:rPr lang="en-US" sz="3800"/>
              <a:t>Dakle, ne ide se od podataka ka zaključcima, već obrnuto: traže se podaci da bi se dokazali ili opovrgli zaključci. Najjednostavnije se može definisati kao strategija zaključivanja u kojoj se pokušava dokazati neka teorema prikupljanjem podataka potrebnih za njeno dokazivanje. Počinje se od zadatog cilja, odnosno činjenicom koju je potrebno dokazati. </a:t>
            </a:r>
          </a:p>
          <a:p>
            <a:r>
              <a:rPr lang="en-US" sz="3800"/>
              <a:t>Prvi korak je provera da li se ta činjenica već ne nalazi u memoriji. Ako se ne nalazi, sistem traži pravila (jedno ili više njih) koja u sebi sadrže tu činjenicu. Kada ih nađe, sistem proverava da li se premise ovih pravila nalaze u memoriji u vidu činjenica, ako se nalaze, početni cilj je ostvaren i činjenica je dokazana. Ako se ne nalaze, traži se novi skup pravila koji u svom delu ima premise, pravila iz prethodnog kruga. Ceo proces se ponavlja dok se ne dođe na primitive. Tada korisnik daje podatke o tačnosti primitiva i time dokazuje ili opovrgava početnu činjenicu. Korisno je imati pravila kojima se bira cilj (nizanjem unapred) i to se može postići posebnim pravilima koja utiču na biranje cilja</a:t>
            </a:r>
            <a:endParaRPr lang="en-US"/>
          </a:p>
        </p:txBody>
      </p:sp>
    </p:spTree>
    <p:extLst>
      <p:ext uri="{BB962C8B-B14F-4D97-AF65-F5344CB8AC3E}">
        <p14:creationId xmlns:p14="http://schemas.microsoft.com/office/powerpoint/2010/main" val="4188317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9.png">
            <a:extLst>
              <a:ext uri="{FF2B5EF4-FFF2-40B4-BE49-F238E27FC236}">
                <a16:creationId xmlns:a16="http://schemas.microsoft.com/office/drawing/2014/main" id="{917D64BD-F32D-413E-B002-A5CB5DD26CC8}"/>
              </a:ext>
            </a:extLst>
          </p:cNvPr>
          <p:cNvPicPr>
            <a:picLocks noGrp="1"/>
          </p:cNvPicPr>
          <p:nvPr>
            <p:ph idx="1"/>
          </p:nvPr>
        </p:nvPicPr>
        <p:blipFill>
          <a:blip r:embed="rId2" cstate="print"/>
          <a:stretch>
            <a:fillRect/>
          </a:stretch>
        </p:blipFill>
        <p:spPr>
          <a:xfrm>
            <a:off x="7280910" y="285750"/>
            <a:ext cx="4772303" cy="6096953"/>
          </a:xfrm>
          <a:prstGeom prst="rect">
            <a:avLst/>
          </a:prstGeom>
        </p:spPr>
      </p:pic>
      <p:sp>
        <p:nvSpPr>
          <p:cNvPr id="5" name="Rectangle 4">
            <a:extLst>
              <a:ext uri="{FF2B5EF4-FFF2-40B4-BE49-F238E27FC236}">
                <a16:creationId xmlns:a16="http://schemas.microsoft.com/office/drawing/2014/main" id="{29A94E03-EA86-4D79-8B08-11364EE6DA87}"/>
              </a:ext>
            </a:extLst>
          </p:cNvPr>
          <p:cNvSpPr/>
          <p:nvPr/>
        </p:nvSpPr>
        <p:spPr>
          <a:xfrm>
            <a:off x="7425567" y="6382703"/>
            <a:ext cx="4766433" cy="392159"/>
          </a:xfrm>
          <a:prstGeom prst="rect">
            <a:avLst/>
          </a:prstGeom>
        </p:spPr>
        <p:txBody>
          <a:bodyPr wrap="none">
            <a:spAutoFit/>
          </a:bodyPr>
          <a:lstStyle/>
          <a:p>
            <a:pPr algn="ctr">
              <a:lnSpc>
                <a:spcPct val="115000"/>
              </a:lnSpc>
              <a:spcAft>
                <a:spcPts val="1000"/>
              </a:spcAft>
            </a:pPr>
            <a:r>
              <a:rPr lang="en-US" i="1">
                <a:latin typeface="Calibri" panose="020F0502020204030204" pitchFamily="34" charset="0"/>
                <a:ea typeface="Calibri" panose="020F0502020204030204" pitchFamily="34" charset="0"/>
                <a:cs typeface="Calibri" panose="020F0502020204030204" pitchFamily="34" charset="0"/>
              </a:rPr>
              <a:t>Slika 7 – Primer algoritma za olančavanje unazad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7F20043B-257F-4EC2-B883-67923EE79411}"/>
              </a:ext>
            </a:extLst>
          </p:cNvPr>
          <p:cNvSpPr/>
          <p:nvPr/>
        </p:nvSpPr>
        <p:spPr>
          <a:xfrm>
            <a:off x="384810" y="1014858"/>
            <a:ext cx="6256020" cy="5262979"/>
          </a:xfrm>
          <a:prstGeom prst="rect">
            <a:avLst/>
          </a:prstGeom>
        </p:spPr>
        <p:txBody>
          <a:bodyPr wrap="square">
            <a:spAutoFit/>
          </a:bodyPr>
          <a:lstStyle/>
          <a:p>
            <a:r>
              <a:rPr lang="en-US" sz="2400"/>
              <a:t>U okviru ovog algoritma ciljevi se dokazuju hijerarhijski. To znači da se prvo dokazuju ciljevi nižeg nivoa, pa tek onda ciljevi višeg nivoa. Hijerahijska struktura u kojoj se čuvaju ciljevi zove se agenda ciljeva. Olančavanje unazad koristi se u trenucima kada postoji samo par rešenja problema i treba dokazati koje je rešenje tačno. To su situacije u kojima bi pretraživanje celog problemskog prostora olančavanjem unapred dovelo do eksplozije činjenica i međuzaključaka. Posledice ovakvih situacija su prikupljanje nepotrebnih podataka. Primer algoritma olančavanja unazad je prikazan na slici 7.</a:t>
            </a:r>
          </a:p>
        </p:txBody>
      </p:sp>
    </p:spTree>
    <p:extLst>
      <p:ext uri="{BB962C8B-B14F-4D97-AF65-F5344CB8AC3E}">
        <p14:creationId xmlns:p14="http://schemas.microsoft.com/office/powerpoint/2010/main" val="2577885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4F57-93A4-4209-89CE-FC6325C05A86}"/>
              </a:ext>
            </a:extLst>
          </p:cNvPr>
          <p:cNvSpPr>
            <a:spLocks noGrp="1"/>
          </p:cNvSpPr>
          <p:nvPr>
            <p:ph type="title"/>
          </p:nvPr>
        </p:nvSpPr>
        <p:spPr/>
        <p:txBody>
          <a:bodyPr/>
          <a:lstStyle/>
          <a:p>
            <a:r>
              <a:rPr lang="en-US" b="1" u="sng"/>
              <a:t>RAD U RESOLVER-U</a:t>
            </a:r>
            <a:endParaRPr lang="en-US"/>
          </a:p>
        </p:txBody>
      </p:sp>
      <p:pic>
        <p:nvPicPr>
          <p:cNvPr id="4" name="Content Placeholder 3">
            <a:extLst>
              <a:ext uri="{FF2B5EF4-FFF2-40B4-BE49-F238E27FC236}">
                <a16:creationId xmlns:a16="http://schemas.microsoft.com/office/drawing/2014/main" id="{14ACC1C7-1857-4642-9709-11FD767CECB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34525" y="1783587"/>
            <a:ext cx="6306430" cy="4115374"/>
          </a:xfrm>
          <a:prstGeom prst="rect">
            <a:avLst/>
          </a:prstGeom>
          <a:noFill/>
          <a:ln>
            <a:noFill/>
          </a:ln>
        </p:spPr>
      </p:pic>
      <p:sp>
        <p:nvSpPr>
          <p:cNvPr id="5" name="Rectangle 4">
            <a:extLst>
              <a:ext uri="{FF2B5EF4-FFF2-40B4-BE49-F238E27FC236}">
                <a16:creationId xmlns:a16="http://schemas.microsoft.com/office/drawing/2014/main" id="{92B08C72-F359-43FF-B04A-D515A38EA84A}"/>
              </a:ext>
            </a:extLst>
          </p:cNvPr>
          <p:cNvSpPr/>
          <p:nvPr/>
        </p:nvSpPr>
        <p:spPr>
          <a:xfrm>
            <a:off x="624840" y="2003196"/>
            <a:ext cx="4552950" cy="3046988"/>
          </a:xfrm>
          <a:prstGeom prst="rect">
            <a:avLst/>
          </a:prstGeom>
        </p:spPr>
        <p:txBody>
          <a:bodyPr wrap="square">
            <a:spAutoFit/>
          </a:bodyPr>
          <a:lstStyle/>
          <a:p>
            <a:r>
              <a:rPr lang="en-US" sz="2400">
                <a:solidFill>
                  <a:srgbClr val="000000"/>
                </a:solidFill>
                <a:latin typeface="Calibri" panose="020F0502020204030204" pitchFamily="34" charset="0"/>
                <a:ea typeface="Calibri" panose="020F0502020204030204" pitchFamily="34" charset="0"/>
                <a:cs typeface="Times New Roman" panose="02020603050405020304" pitchFamily="18" charset="0"/>
              </a:rPr>
              <a:t>U okviru početnog prozora, takođe, potrebno je formirati tekst koji će se nalaziti na samom početku (pre davanja odgovora na postavljena pitanja), kao i tekst na kraju (podrazumeva davanje potvrde pre kompletnog tabelarnog prikaza rezultata)</a:t>
            </a:r>
            <a:endParaRPr lang="en-US" sz="2400"/>
          </a:p>
        </p:txBody>
      </p:sp>
    </p:spTree>
    <p:extLst>
      <p:ext uri="{BB962C8B-B14F-4D97-AF65-F5344CB8AC3E}">
        <p14:creationId xmlns:p14="http://schemas.microsoft.com/office/powerpoint/2010/main" val="1207253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D47AC82-74B2-4F39-812F-3F5346253F9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46456" y="1032250"/>
            <a:ext cx="5360848" cy="4351338"/>
          </a:xfrm>
          <a:prstGeom prst="rect">
            <a:avLst/>
          </a:prstGeom>
          <a:noFill/>
          <a:ln>
            <a:noFill/>
          </a:ln>
        </p:spPr>
      </p:pic>
      <p:sp>
        <p:nvSpPr>
          <p:cNvPr id="5" name="Rectangle 4">
            <a:extLst>
              <a:ext uri="{FF2B5EF4-FFF2-40B4-BE49-F238E27FC236}">
                <a16:creationId xmlns:a16="http://schemas.microsoft.com/office/drawing/2014/main" id="{98DBE608-72EF-4C31-986E-A7314A97CE96}"/>
              </a:ext>
            </a:extLst>
          </p:cNvPr>
          <p:cNvSpPr/>
          <p:nvPr/>
        </p:nvSpPr>
        <p:spPr>
          <a:xfrm>
            <a:off x="316230" y="871510"/>
            <a:ext cx="6096000" cy="4672818"/>
          </a:xfrm>
          <a:prstGeom prst="rect">
            <a:avLst/>
          </a:prstGeom>
        </p:spPr>
        <p:txBody>
          <a:bodyPr>
            <a:spAutoFit/>
          </a:bodyPr>
          <a:lstStyle/>
          <a:p>
            <a:pPr>
              <a:lnSpc>
                <a:spcPct val="115000"/>
              </a:lnSpc>
              <a:spcAft>
                <a:spcPts val="1000"/>
              </a:spcAft>
            </a:pPr>
            <a:r>
              <a:rPr lang="en-US" sz="2000">
                <a:solidFill>
                  <a:srgbClr val="000000"/>
                </a:solidFill>
                <a:latin typeface="Calibri" panose="020F0502020204030204" pitchFamily="34" charset="0"/>
                <a:ea typeface="Calibri" panose="020F0502020204030204" pitchFamily="34" charset="0"/>
                <a:cs typeface="Times New Roman" panose="02020603050405020304" pitchFamily="18" charset="0"/>
              </a:rPr>
              <a:t>Formulacija pitanja se vrši u kartici Questions. Na osnovu tako formirane aplikacije, možemo izvršiti selekciju i imati</a:t>
            </a:r>
            <a:br>
              <a:rPr lang="en-US" sz="200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2000">
                <a:solidFill>
                  <a:srgbClr val="000000"/>
                </a:solidFill>
                <a:latin typeface="Calibri" panose="020F0502020204030204" pitchFamily="34" charset="0"/>
                <a:ea typeface="Calibri" panose="020F0502020204030204" pitchFamily="34" charset="0"/>
                <a:cs typeface="Times New Roman" panose="02020603050405020304" pitchFamily="18" charset="0"/>
              </a:rPr>
              <a:t>ispravan i realan odabir adekvatne metode sa davanjem izrazitih vrednosti. U nastavku su navedena pitanja sa priključenim odgovorima. Priključenim odgovorima će se, kasnije, pridodavati brojevne vrednosti koje će se odnositi na efikasnost radnog okruženja kroz različite vidove razmatranja radnih okruženja, ali i razmatranja različitih okruženja uopšte. Radna okruženja biće namenjena mestu profesora, operatera u radu za mašinom, kao i kontroleru radne opreme. Svaki, od ova tri radna mesta sadrži različite vidove efikasnosti kroz sagledavanje celokupnog radnog okruženja.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67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0ACFE0C-3E51-4DEF-AEFC-386E4CAC4E4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8427" y="1"/>
            <a:ext cx="4164648" cy="3429000"/>
          </a:xfrm>
          <a:prstGeom prst="rect">
            <a:avLst/>
          </a:prstGeom>
          <a:noFill/>
          <a:ln>
            <a:noFill/>
          </a:ln>
        </p:spPr>
      </p:pic>
      <p:pic>
        <p:nvPicPr>
          <p:cNvPr id="5" name="Picture 4">
            <a:extLst>
              <a:ext uri="{FF2B5EF4-FFF2-40B4-BE49-F238E27FC236}">
                <a16:creationId xmlns:a16="http://schemas.microsoft.com/office/drawing/2014/main" id="{1E42BE92-7D89-49FB-AAEF-708EC37797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03252" y="-39687"/>
            <a:ext cx="4057333" cy="3441540"/>
          </a:xfrm>
          <a:prstGeom prst="rect">
            <a:avLst/>
          </a:prstGeom>
          <a:noFill/>
          <a:ln>
            <a:noFill/>
          </a:ln>
        </p:spPr>
      </p:pic>
      <p:sp>
        <p:nvSpPr>
          <p:cNvPr id="6" name="Content Placeholder 2">
            <a:extLst>
              <a:ext uri="{FF2B5EF4-FFF2-40B4-BE49-F238E27FC236}">
                <a16:creationId xmlns:a16="http://schemas.microsoft.com/office/drawing/2014/main" id="{324D10DF-5815-42EF-B18E-84BFB1D636D8}"/>
              </a:ext>
            </a:extLst>
          </p:cNvPr>
          <p:cNvSpPr txBox="1">
            <a:spLocks/>
          </p:cNvSpPr>
          <p:nvPr/>
        </p:nvSpPr>
        <p:spPr>
          <a:xfrm>
            <a:off x="-3863975" y="5850093"/>
            <a:ext cx="9995894" cy="37684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pic>
        <p:nvPicPr>
          <p:cNvPr id="7" name="Picture 6">
            <a:extLst>
              <a:ext uri="{FF2B5EF4-FFF2-40B4-BE49-F238E27FC236}">
                <a16:creationId xmlns:a16="http://schemas.microsoft.com/office/drawing/2014/main" id="{942DEA33-B288-4350-B16F-7388F6FBE89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60584" y="0"/>
            <a:ext cx="4031415" cy="3429000"/>
          </a:xfrm>
          <a:prstGeom prst="rect">
            <a:avLst/>
          </a:prstGeom>
          <a:noFill/>
          <a:ln>
            <a:noFill/>
          </a:ln>
        </p:spPr>
      </p:pic>
      <p:pic>
        <p:nvPicPr>
          <p:cNvPr id="8" name="Picture 7">
            <a:extLst>
              <a:ext uri="{FF2B5EF4-FFF2-40B4-BE49-F238E27FC236}">
                <a16:creationId xmlns:a16="http://schemas.microsoft.com/office/drawing/2014/main" id="{573EB583-8F50-413A-A217-F6328C4EA91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7031" y="3657600"/>
            <a:ext cx="4103252" cy="3086099"/>
          </a:xfrm>
          <a:prstGeom prst="rect">
            <a:avLst/>
          </a:prstGeom>
          <a:noFill/>
          <a:ln>
            <a:noFill/>
          </a:ln>
        </p:spPr>
      </p:pic>
      <p:pic>
        <p:nvPicPr>
          <p:cNvPr id="9" name="Picture 8">
            <a:extLst>
              <a:ext uri="{FF2B5EF4-FFF2-40B4-BE49-F238E27FC236}">
                <a16:creationId xmlns:a16="http://schemas.microsoft.com/office/drawing/2014/main" id="{6BEA113C-9CDE-4418-B502-D5EBC3D5A67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103252" y="3657599"/>
            <a:ext cx="3897748" cy="3086100"/>
          </a:xfrm>
          <a:prstGeom prst="rect">
            <a:avLst/>
          </a:prstGeom>
          <a:noFill/>
          <a:ln>
            <a:noFill/>
          </a:ln>
        </p:spPr>
      </p:pic>
      <p:pic>
        <p:nvPicPr>
          <p:cNvPr id="10" name="Picture 9">
            <a:extLst>
              <a:ext uri="{FF2B5EF4-FFF2-40B4-BE49-F238E27FC236}">
                <a16:creationId xmlns:a16="http://schemas.microsoft.com/office/drawing/2014/main" id="{DDB78BD3-7FEF-49E7-AF3B-E6A227C4F97A}"/>
              </a:ext>
            </a:extLst>
          </p:cNvPr>
          <p:cNvPicPr/>
          <p:nvPr/>
        </p:nvPicPr>
        <p:blipFill rotWithShape="1">
          <a:blip r:embed="rId6">
            <a:extLst>
              <a:ext uri="{28A0092B-C50C-407E-A947-70E740481C1C}">
                <a14:useLocalDpi xmlns:a14="http://schemas.microsoft.com/office/drawing/2010/main" val="0"/>
              </a:ext>
            </a:extLst>
          </a:blip>
          <a:srcRect b="630"/>
          <a:stretch/>
        </p:blipFill>
        <p:spPr bwMode="auto">
          <a:xfrm>
            <a:off x="8058031" y="3657599"/>
            <a:ext cx="4164649" cy="30861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46943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27A7AE5-B43E-4B08-B9CB-E014B13A52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26230" cy="2617470"/>
          </a:xfrm>
          <a:prstGeom prst="rect">
            <a:avLst/>
          </a:prstGeom>
          <a:noFill/>
          <a:ln>
            <a:noFill/>
          </a:ln>
        </p:spPr>
      </p:pic>
      <p:pic>
        <p:nvPicPr>
          <p:cNvPr id="5" name="Picture 4">
            <a:extLst>
              <a:ext uri="{FF2B5EF4-FFF2-40B4-BE49-F238E27FC236}">
                <a16:creationId xmlns:a16="http://schemas.microsoft.com/office/drawing/2014/main" id="{B3D98709-DEC9-4EC4-AECF-C4522D60DA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26230" y="0"/>
            <a:ext cx="3806190" cy="2617470"/>
          </a:xfrm>
          <a:prstGeom prst="rect">
            <a:avLst/>
          </a:prstGeom>
          <a:noFill/>
          <a:ln>
            <a:noFill/>
          </a:ln>
        </p:spPr>
      </p:pic>
      <p:pic>
        <p:nvPicPr>
          <p:cNvPr id="6" name="Picture 5">
            <a:extLst>
              <a:ext uri="{FF2B5EF4-FFF2-40B4-BE49-F238E27FC236}">
                <a16:creationId xmlns:a16="http://schemas.microsoft.com/office/drawing/2014/main" id="{6B75CE52-5F24-4D89-876B-4C3D1807358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32420" y="0"/>
            <a:ext cx="4259580" cy="2617470"/>
          </a:xfrm>
          <a:prstGeom prst="rect">
            <a:avLst/>
          </a:prstGeom>
          <a:noFill/>
          <a:ln>
            <a:noFill/>
          </a:ln>
        </p:spPr>
      </p:pic>
      <p:pic>
        <p:nvPicPr>
          <p:cNvPr id="7" name="Picture 6">
            <a:extLst>
              <a:ext uri="{FF2B5EF4-FFF2-40B4-BE49-F238E27FC236}">
                <a16:creationId xmlns:a16="http://schemas.microsoft.com/office/drawing/2014/main" id="{F6842F2F-B6DA-48AC-8AA5-0A3842CA93F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21920" y="3429000"/>
            <a:ext cx="4126230" cy="3337560"/>
          </a:xfrm>
          <a:prstGeom prst="rect">
            <a:avLst/>
          </a:prstGeom>
          <a:noFill/>
          <a:ln>
            <a:noFill/>
          </a:ln>
        </p:spPr>
      </p:pic>
      <p:pic>
        <p:nvPicPr>
          <p:cNvPr id="8" name="Picture 7">
            <a:extLst>
              <a:ext uri="{FF2B5EF4-FFF2-40B4-BE49-F238E27FC236}">
                <a16:creationId xmlns:a16="http://schemas.microsoft.com/office/drawing/2014/main" id="{3AAEBD1B-B0A1-4889-9732-F378022DCCE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126230" y="3429000"/>
            <a:ext cx="3665220" cy="3154680"/>
          </a:xfrm>
          <a:prstGeom prst="rect">
            <a:avLst/>
          </a:prstGeom>
          <a:noFill/>
          <a:ln>
            <a:noFill/>
          </a:ln>
        </p:spPr>
      </p:pic>
      <p:pic>
        <p:nvPicPr>
          <p:cNvPr id="9" name="Picture 8">
            <a:extLst>
              <a:ext uri="{FF2B5EF4-FFF2-40B4-BE49-F238E27FC236}">
                <a16:creationId xmlns:a16="http://schemas.microsoft.com/office/drawing/2014/main" id="{B67B689B-8A1F-41CC-8858-AC6582E7185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065770" y="3429000"/>
            <a:ext cx="4004308" cy="3154680"/>
          </a:xfrm>
          <a:prstGeom prst="rect">
            <a:avLst/>
          </a:prstGeom>
          <a:noFill/>
          <a:ln>
            <a:noFill/>
          </a:ln>
        </p:spPr>
      </p:pic>
    </p:spTree>
    <p:extLst>
      <p:ext uri="{BB962C8B-B14F-4D97-AF65-F5344CB8AC3E}">
        <p14:creationId xmlns:p14="http://schemas.microsoft.com/office/powerpoint/2010/main" val="3574349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F2171E-919D-4F59-973C-4432EDA09A3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152" y="105091"/>
            <a:ext cx="3737610" cy="2352358"/>
          </a:xfrm>
          <a:prstGeom prst="rect">
            <a:avLst/>
          </a:prstGeom>
          <a:noFill/>
          <a:ln>
            <a:noFill/>
          </a:ln>
        </p:spPr>
      </p:pic>
      <p:pic>
        <p:nvPicPr>
          <p:cNvPr id="5" name="Picture 4">
            <a:extLst>
              <a:ext uri="{FF2B5EF4-FFF2-40B4-BE49-F238E27FC236}">
                <a16:creationId xmlns:a16="http://schemas.microsoft.com/office/drawing/2014/main" id="{2AD9228D-CB75-40AC-87B6-9A1B7595FE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06851" y="105091"/>
            <a:ext cx="3966210" cy="2651759"/>
          </a:xfrm>
          <a:prstGeom prst="rect">
            <a:avLst/>
          </a:prstGeom>
          <a:noFill/>
          <a:ln>
            <a:noFill/>
          </a:ln>
        </p:spPr>
      </p:pic>
      <p:pic>
        <p:nvPicPr>
          <p:cNvPr id="6" name="Picture 5">
            <a:extLst>
              <a:ext uri="{FF2B5EF4-FFF2-40B4-BE49-F238E27FC236}">
                <a16:creationId xmlns:a16="http://schemas.microsoft.com/office/drawing/2014/main" id="{28E4865E-6609-4850-8F76-A201AE8EB42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185150" y="105092"/>
            <a:ext cx="3531870" cy="2651759"/>
          </a:xfrm>
          <a:prstGeom prst="rect">
            <a:avLst/>
          </a:prstGeom>
          <a:noFill/>
          <a:ln>
            <a:noFill/>
          </a:ln>
        </p:spPr>
      </p:pic>
      <p:pic>
        <p:nvPicPr>
          <p:cNvPr id="7" name="Picture 6">
            <a:extLst>
              <a:ext uri="{FF2B5EF4-FFF2-40B4-BE49-F238E27FC236}">
                <a16:creationId xmlns:a16="http://schemas.microsoft.com/office/drawing/2014/main" id="{E322F110-FF96-4FB8-AE43-84E446CAC6F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0815" y="2823212"/>
            <a:ext cx="3643947" cy="2971800"/>
          </a:xfrm>
          <a:prstGeom prst="rect">
            <a:avLst/>
          </a:prstGeom>
          <a:noFill/>
          <a:ln>
            <a:noFill/>
          </a:ln>
        </p:spPr>
      </p:pic>
      <p:pic>
        <p:nvPicPr>
          <p:cNvPr id="8" name="Picture 7">
            <a:extLst>
              <a:ext uri="{FF2B5EF4-FFF2-40B4-BE49-F238E27FC236}">
                <a16:creationId xmlns:a16="http://schemas.microsoft.com/office/drawing/2014/main" id="{416A96B2-C4DA-43CC-A11F-A48E148124C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212908" y="2823212"/>
            <a:ext cx="3554095" cy="2971800"/>
          </a:xfrm>
          <a:prstGeom prst="rect">
            <a:avLst/>
          </a:prstGeom>
          <a:noFill/>
          <a:ln>
            <a:noFill/>
          </a:ln>
        </p:spPr>
      </p:pic>
      <p:pic>
        <p:nvPicPr>
          <p:cNvPr id="9" name="Picture 8">
            <a:extLst>
              <a:ext uri="{FF2B5EF4-FFF2-40B4-BE49-F238E27FC236}">
                <a16:creationId xmlns:a16="http://schemas.microsoft.com/office/drawing/2014/main" id="{262CFDD2-D75A-4DA2-AF37-5FB46C54F95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7910830" y="2846073"/>
            <a:ext cx="3966210" cy="2926078"/>
          </a:xfrm>
          <a:prstGeom prst="rect">
            <a:avLst/>
          </a:prstGeom>
          <a:noFill/>
          <a:ln>
            <a:noFill/>
          </a:ln>
        </p:spPr>
      </p:pic>
      <p:pic>
        <p:nvPicPr>
          <p:cNvPr id="10" name="Picture 9">
            <a:extLst>
              <a:ext uri="{FF2B5EF4-FFF2-40B4-BE49-F238E27FC236}">
                <a16:creationId xmlns:a16="http://schemas.microsoft.com/office/drawing/2014/main" id="{7686FCDA-266B-483A-AA21-612C8982AB2B}"/>
              </a:ext>
            </a:extLst>
          </p:cNvPr>
          <p:cNvPicPr/>
          <p:nvPr/>
        </p:nvPicPr>
        <p:blipFill rotWithShape="1">
          <a:blip r:embed="rId8">
            <a:extLst>
              <a:ext uri="{28A0092B-C50C-407E-A947-70E740481C1C}">
                <a14:useLocalDpi xmlns:a14="http://schemas.microsoft.com/office/drawing/2010/main" val="0"/>
              </a:ext>
            </a:extLst>
          </a:blip>
          <a:srcRect b="18034"/>
          <a:stretch/>
        </p:blipFill>
        <p:spPr bwMode="auto">
          <a:xfrm>
            <a:off x="3938589" y="5286374"/>
            <a:ext cx="5032375" cy="15716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22731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a:t>Struktura ES</a:t>
            </a:r>
            <a:endParaRPr lang="en-US"/>
          </a:p>
        </p:txBody>
      </p:sp>
      <p:pic>
        <p:nvPicPr>
          <p:cNvPr id="4" name="Picture 14"/>
          <p:cNvPicPr>
            <a:picLocks noChangeAspect="1" noChangeArrowheads="1"/>
          </p:cNvPicPr>
          <p:nvPr/>
        </p:nvPicPr>
        <p:blipFill>
          <a:blip r:embed="rId2"/>
          <a:srcRect/>
          <a:stretch>
            <a:fillRect/>
          </a:stretch>
        </p:blipFill>
        <p:spPr bwMode="auto">
          <a:xfrm>
            <a:off x="635000" y="1992446"/>
            <a:ext cx="9387249" cy="4087698"/>
          </a:xfrm>
          <a:prstGeom prst="rect">
            <a:avLst/>
          </a:prstGeom>
          <a:noFill/>
          <a:ln w="9525">
            <a:noFill/>
            <a:miter lim="800000"/>
            <a:headEnd/>
            <a:tailEnd/>
          </a:ln>
          <a:effectLst/>
        </p:spPr>
      </p:pic>
      <p:sp>
        <p:nvSpPr>
          <p:cNvPr id="5" name="TextBox 4"/>
          <p:cNvSpPr txBox="1"/>
          <p:nvPr/>
        </p:nvSpPr>
        <p:spPr>
          <a:xfrm>
            <a:off x="2762227" y="6215082"/>
            <a:ext cx="4234364" cy="369332"/>
          </a:xfrm>
          <a:prstGeom prst="rect">
            <a:avLst/>
          </a:prstGeom>
          <a:noFill/>
        </p:spPr>
        <p:txBody>
          <a:bodyPr wrap="none" rtlCol="0">
            <a:spAutoFit/>
          </a:bodyPr>
          <a:lstStyle/>
          <a:p>
            <a:r>
              <a:rPr lang="sr-Latn-RS"/>
              <a:t>Slika 1. Strukturna šema Ekspernog sistema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1501775"/>
          </a:xfrm>
        </p:spPr>
        <p:txBody>
          <a:bodyPr/>
          <a:lstStyle/>
          <a:p>
            <a:r>
              <a:rPr lang="sr-Cyrl-CS"/>
              <a:t>Pored dve osnovne komponente ekspertnog sistema, baze znanja i sistema zaključivanja, bitne su još i komponente: komunikacija sa korisnikom i privremena memorija (bafer) za podatke</a:t>
            </a:r>
            <a:endParaRPr lang="en-US"/>
          </a:p>
        </p:txBody>
      </p:sp>
      <p:sp>
        <p:nvSpPr>
          <p:cNvPr id="3" name="Title 2"/>
          <p:cNvSpPr>
            <a:spLocks noGrp="1"/>
          </p:cNvSpPr>
          <p:nvPr>
            <p:ph type="title"/>
          </p:nvPr>
        </p:nvSpPr>
        <p:spPr/>
        <p:txBody>
          <a:bodyPr/>
          <a:lstStyle/>
          <a:p>
            <a:r>
              <a:rPr lang="sr-Latn-RS"/>
              <a:t>Komponente 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nSpc>
                <a:spcPct val="120000"/>
              </a:lnSpc>
              <a:spcBef>
                <a:spcPts val="0"/>
              </a:spcBef>
              <a:buNone/>
            </a:pPr>
            <a:r>
              <a:rPr lang="sr-Latn-CS"/>
              <a:t>Svaki ekspertni sistem se sastoji iz dve glavne komponente:</a:t>
            </a:r>
            <a:r>
              <a:rPr lang="sr-Latn-CS" b="1"/>
              <a:t> </a:t>
            </a:r>
            <a:r>
              <a:rPr lang="sr-Latn-CS"/>
              <a:t>baze znanja i sistema zaključivanja.</a:t>
            </a:r>
          </a:p>
          <a:p>
            <a:pPr>
              <a:lnSpc>
                <a:spcPct val="120000"/>
              </a:lnSpc>
              <a:spcBef>
                <a:spcPts val="0"/>
              </a:spcBef>
              <a:buNone/>
            </a:pPr>
            <a:endParaRPr lang="en-US"/>
          </a:p>
          <a:p>
            <a:pPr>
              <a:lnSpc>
                <a:spcPct val="120000"/>
              </a:lnSpc>
              <a:spcBef>
                <a:spcPts val="0"/>
              </a:spcBef>
            </a:pPr>
            <a:r>
              <a:rPr lang="sr-Latn-CS" b="1"/>
              <a:t>Baza znanja</a:t>
            </a:r>
            <a:r>
              <a:rPr lang="sr-Latn-CS"/>
              <a:t> sadrži podatke o nekom problemu. Znanje, koje je smešta u bazu znanja, dobavlja se na razne načine: na osnovu knjiga ili heuristički. Znanje se u bazi znanja može predstaviti na razne načine i ono što je veoma važno je da se ono može ažurirati u momentu kada nastupe određene okolnosti.</a:t>
            </a:r>
          </a:p>
          <a:p>
            <a:pPr>
              <a:lnSpc>
                <a:spcPct val="120000"/>
              </a:lnSpc>
              <a:spcBef>
                <a:spcPts val="0"/>
              </a:spcBef>
            </a:pPr>
            <a:endParaRPr lang="en-US"/>
          </a:p>
          <a:p>
            <a:pPr>
              <a:lnSpc>
                <a:spcPct val="120000"/>
              </a:lnSpc>
              <a:spcBef>
                <a:spcPts val="0"/>
              </a:spcBef>
            </a:pPr>
            <a:r>
              <a:rPr lang="sr-Latn-CS" b="1"/>
              <a:t>Mehanizam za zaključivanja</a:t>
            </a:r>
            <a:r>
              <a:rPr lang="sr-Latn-CS"/>
              <a:t> čine programi koji su sposobni da podatke iz baze znanja srede i odatle pronalaze odgovore na razna pitanja iz date oblasti. Na osnovu podataka u bazi znanja, kombinujući</a:t>
            </a:r>
            <a:r>
              <a:rPr lang="sr-Latn-CS" b="1"/>
              <a:t> </a:t>
            </a:r>
            <a:r>
              <a:rPr lang="sr-Latn-CS"/>
              <a:t>ih sa informacijama dobijenim od korisnika, moguće je doći do raznih zaključaka. Na ovaj način računar simulira ljudsko rezonovanje. Sistem zaključivanja koristi određenu strategiju da bi odlučio u kom trenutku treba primeniti koje od pravila na nove podatke dobijene tokom rada i uz konsultaciju sa korisnikom</a:t>
            </a:r>
            <a:endParaRPr lang="en-US"/>
          </a:p>
          <a:p>
            <a:endParaRPr lang="en-US"/>
          </a:p>
        </p:txBody>
      </p:sp>
      <p:sp>
        <p:nvSpPr>
          <p:cNvPr id="3" name="Title 2"/>
          <p:cNvSpPr>
            <a:spLocks noGrp="1"/>
          </p:cNvSpPr>
          <p:nvPr>
            <p:ph type="title"/>
          </p:nvPr>
        </p:nvSpPr>
        <p:spPr/>
        <p:txBody>
          <a:bodyPr/>
          <a:lstStyle/>
          <a:p>
            <a:r>
              <a:rPr lang="sr-Latn-RS"/>
              <a:t>Komponente 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120000"/>
              </a:lnSpc>
              <a:spcBef>
                <a:spcPts val="0"/>
              </a:spcBef>
            </a:pPr>
            <a:r>
              <a:rPr lang="sr-Latn-CS"/>
              <a:t>Školjke ekspertnih sistema sadrže sve komponente kao i posebno razvijeni ekspertni sistem sa tom razlikom što im je baza znanja prazna (otuda se nazivaju prazni ili okvirni ekspertni sistemi).</a:t>
            </a:r>
          </a:p>
          <a:p>
            <a:pPr>
              <a:lnSpc>
                <a:spcPct val="120000"/>
              </a:lnSpc>
              <a:spcBef>
                <a:spcPts val="0"/>
              </a:spcBef>
            </a:pPr>
            <a:endParaRPr lang="sr-Latn-CS"/>
          </a:p>
          <a:p>
            <a:pPr>
              <a:lnSpc>
                <a:spcPct val="120000"/>
              </a:lnSpc>
              <a:spcBef>
                <a:spcPts val="0"/>
              </a:spcBef>
            </a:pPr>
            <a:r>
              <a:rPr lang="sr-Latn-CS"/>
              <a:t>Korisnik (npr. tim eksperata u nekom preduzeću) školjke ekspertnog sistema sam popunjava bazu znanja unoseći u nju pravila koja se odnose na probleme koje je potrebno da njegov ekspertni sistem rešava. </a:t>
            </a:r>
          </a:p>
          <a:p>
            <a:pPr>
              <a:lnSpc>
                <a:spcPct val="120000"/>
              </a:lnSpc>
              <a:spcBef>
                <a:spcPts val="0"/>
              </a:spcBef>
            </a:pPr>
            <a:endParaRPr lang="sr-Latn-CS"/>
          </a:p>
          <a:p>
            <a:pPr>
              <a:lnSpc>
                <a:spcPct val="120000"/>
              </a:lnSpc>
              <a:spcBef>
                <a:spcPts val="0"/>
              </a:spcBef>
            </a:pPr>
            <a:r>
              <a:rPr lang="sr-Latn-CS"/>
              <a:t>Školjke ekspertnih sistema su jednostavne za programiranje, fokusirane su na probleme u kojima nije prisutna neizvesnost. Kod korišćenja školjki ekspertnih sistema ekspertsko rasuđivanje predstavlja se u obliku stanla odlučivanja što se ubraja u olančavanje unapred (olančavanje unapred objašnjeno je u tekstu koji sledi)</a:t>
            </a:r>
            <a:endParaRPr lang="en-US"/>
          </a:p>
        </p:txBody>
      </p:sp>
      <p:sp>
        <p:nvSpPr>
          <p:cNvPr id="3" name="Title 2"/>
          <p:cNvSpPr>
            <a:spLocks noGrp="1"/>
          </p:cNvSpPr>
          <p:nvPr>
            <p:ph type="title"/>
          </p:nvPr>
        </p:nvSpPr>
        <p:spPr/>
        <p:txBody>
          <a:bodyPr/>
          <a:lstStyle/>
          <a:p>
            <a:r>
              <a:rPr lang="sr-Latn-RS"/>
              <a:t>Školjke 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a:t>Princip rada ES</a:t>
            </a:r>
            <a:endParaRPr lang="en-US"/>
          </a:p>
        </p:txBody>
      </p:sp>
      <p:sp>
        <p:nvSpPr>
          <p:cNvPr id="4" name="Content Placeholder 3"/>
          <p:cNvSpPr>
            <a:spLocks noGrp="1"/>
          </p:cNvSpPr>
          <p:nvPr>
            <p:ph idx="1"/>
          </p:nvPr>
        </p:nvSpPr>
        <p:spPr/>
        <p:txBody>
          <a:bodyPr/>
          <a:lstStyle/>
          <a:p>
            <a:pPr lvl="0"/>
            <a:r>
              <a:rPr lang="en-US"/>
              <a:t>Znanje eksperta se čuva u nizu fajlova nazvanih baza znanja. Najčešće je znanje predstavljeno pomoću ,,IF ... THEN” pravila. </a:t>
            </a:r>
          </a:p>
          <a:p>
            <a:pPr lvl="0"/>
            <a:r>
              <a:rPr lang="en-US"/>
              <a:t>,,Mehnizam” za zaključivanje koristi bazu znanja kako bi se obezbedila nova informacija. ,,Mehaizam” za zaključivanje koristi neke forme logičke dedukcije da bi se obezbedili odgovori. </a:t>
            </a:r>
          </a:p>
          <a:p>
            <a:pPr lvl="0"/>
            <a:r>
              <a:rPr lang="en-US"/>
              <a:t>Preko korisničkog interfejsa omogućava se komunikacija između ekspertnog sistema i korisnika. </a:t>
            </a:r>
          </a:p>
          <a:p>
            <a:pPr lvl="0"/>
            <a:r>
              <a:rPr lang="en-US"/>
              <a:t>Radna memorija sadrži detalje o stanju znanja sistema u određenom trenutku</a:t>
            </a:r>
            <a:r>
              <a:rPr lang="pl-PL"/>
              <a:t>. </a:t>
            </a:r>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57298"/>
            <a:ext cx="10972800" cy="5500702"/>
          </a:xfrm>
        </p:spPr>
        <p:txBody>
          <a:bodyPr>
            <a:noAutofit/>
          </a:bodyPr>
          <a:lstStyle/>
          <a:p>
            <a:pPr>
              <a:lnSpc>
                <a:spcPct val="120000"/>
              </a:lnSpc>
              <a:spcBef>
                <a:spcPts val="0"/>
              </a:spcBef>
              <a:buNone/>
            </a:pPr>
            <a:r>
              <a:rPr lang="en-US" sz="1400"/>
              <a:t>Proces funkcionisanja ekspertnih sistema može se raščlaniti na sledećih pet</a:t>
            </a:r>
            <a:r>
              <a:rPr lang="sr-Latn-RS" sz="1400"/>
              <a:t> </a:t>
            </a:r>
            <a:r>
              <a:rPr lang="en-US" sz="1400"/>
              <a:t>komponenata (Roth, 1992):</a:t>
            </a:r>
            <a:endParaRPr lang="sr-Latn-RS" sz="1400"/>
          </a:p>
          <a:p>
            <a:pPr>
              <a:lnSpc>
                <a:spcPct val="120000"/>
              </a:lnSpc>
              <a:spcBef>
                <a:spcPts val="0"/>
              </a:spcBef>
              <a:buNone/>
            </a:pPr>
            <a:endParaRPr lang="en-US" sz="1400"/>
          </a:p>
          <a:p>
            <a:pPr>
              <a:lnSpc>
                <a:spcPct val="120000"/>
              </a:lnSpc>
              <a:spcBef>
                <a:spcPts val="0"/>
              </a:spcBef>
            </a:pPr>
            <a:r>
              <a:rPr lang="pl-PL" sz="1400" b="1">
                <a:solidFill>
                  <a:srgbClr val="FF0000"/>
                </a:solidFill>
              </a:rPr>
              <a:t>Akvizicija (sticanje) znanja </a:t>
            </a:r>
            <a:r>
              <a:rPr lang="pl-PL" sz="1400" b="1"/>
              <a:t>– predstavlja jedan od najznačajnijih zadataka za ekspertni </a:t>
            </a:r>
            <a:r>
              <a:rPr lang="en-US" sz="1400"/>
              <a:t>sistem jer putem dijaloga sa korisnikom sistem mora primiti i sintaktički – formalno</a:t>
            </a:r>
            <a:r>
              <a:rPr lang="sr-Latn-RS" sz="1400"/>
              <a:t> </a:t>
            </a:r>
            <a:r>
              <a:rPr lang="en-US" sz="1400"/>
              <a:t>ispravne ali i semantički adekvatne raznovrsne informacije. Od akvizicije znanja zavisiće</a:t>
            </a:r>
            <a:r>
              <a:rPr lang="sr-Latn-RS" sz="1400"/>
              <a:t> </a:t>
            </a:r>
            <a:r>
              <a:rPr lang="nn-NO" sz="1400"/>
              <a:t>memorisanje znanja i samim tim i kvalitet rada ekspertnog sistema.</a:t>
            </a:r>
            <a:endParaRPr lang="sr-Latn-RS" sz="1400"/>
          </a:p>
          <a:p>
            <a:pPr>
              <a:lnSpc>
                <a:spcPct val="120000"/>
              </a:lnSpc>
              <a:spcBef>
                <a:spcPts val="0"/>
              </a:spcBef>
            </a:pPr>
            <a:r>
              <a:rPr lang="en-US" sz="1400" b="1">
                <a:solidFill>
                  <a:srgbClr val="FF0000"/>
                </a:solidFill>
              </a:rPr>
              <a:t>Reprezentacija (memorisanje) znanja </a:t>
            </a:r>
            <a:r>
              <a:rPr lang="en-US" sz="1400" b="1"/>
              <a:t>– vrši se dugotrajnim procesom memorisanja</a:t>
            </a:r>
            <a:r>
              <a:rPr lang="sr-Latn-RS" sz="1400" b="1"/>
              <a:t> </a:t>
            </a:r>
            <a:r>
              <a:rPr lang="en-US" sz="1400"/>
              <a:t>programskih modula sastavljenih od činjenica i pravila i načina za rešavanje problema</a:t>
            </a:r>
            <a:r>
              <a:rPr lang="sr-Latn-RS" sz="1400"/>
              <a:t> </a:t>
            </a:r>
            <a:r>
              <a:rPr lang="pl-PL" sz="1400"/>
              <a:t>(mehanizmi zaključivanja), za određenu oblast.</a:t>
            </a:r>
          </a:p>
          <a:p>
            <a:pPr>
              <a:lnSpc>
                <a:spcPct val="120000"/>
              </a:lnSpc>
              <a:spcBef>
                <a:spcPts val="0"/>
              </a:spcBef>
            </a:pPr>
            <a:r>
              <a:rPr lang="en-US" sz="1400" b="1">
                <a:solidFill>
                  <a:srgbClr val="FF0000"/>
                </a:solidFill>
              </a:rPr>
              <a:t>Obrada znanja (rešavanje problema)</a:t>
            </a:r>
            <a:r>
              <a:rPr lang="en-US" sz="1400" b="1"/>
              <a:t> – u stvari predstavlja izvršavanje programa radi</a:t>
            </a:r>
            <a:r>
              <a:rPr lang="sr-Latn-RS" sz="1400" b="1"/>
              <a:t> </a:t>
            </a:r>
            <a:r>
              <a:rPr lang="en-US" sz="1400"/>
              <a:t>dobijanja rešenja sa odgovarajućim pratećim objašnjenjima putem logičkog procesa za</a:t>
            </a:r>
            <a:r>
              <a:rPr lang="sr-Latn-RS" sz="1400"/>
              <a:t> </a:t>
            </a:r>
            <a:r>
              <a:rPr lang="en-US" sz="1400"/>
              <a:t>rešavanje problema. Ovaj zadatak podrazumeva automatsko vrednovanje činjenica i</a:t>
            </a:r>
            <a:r>
              <a:rPr lang="sr-Latn-RS" sz="1400"/>
              <a:t> </a:t>
            </a:r>
            <a:r>
              <a:rPr lang="vi-VN" sz="1400"/>
              <a:t>pravila prema prethodno datoj logici zaključivanja pomoću traženja i upoređivanja, a zatim</a:t>
            </a:r>
            <a:r>
              <a:rPr lang="sr-Latn-RS" sz="1400"/>
              <a:t> </a:t>
            </a:r>
            <a:r>
              <a:rPr lang="pl-PL" sz="1400"/>
              <a:t>dobijanje rezultata u obliku novih podataka ili pravila do krajnjeg algoritma za rešavanje </a:t>
            </a:r>
            <a:r>
              <a:rPr lang="en-US" sz="1400"/>
              <a:t>problema.</a:t>
            </a:r>
            <a:endParaRPr lang="sr-Latn-RS" sz="1400"/>
          </a:p>
          <a:p>
            <a:pPr>
              <a:lnSpc>
                <a:spcPct val="120000"/>
              </a:lnSpc>
              <a:spcBef>
                <a:spcPts val="0"/>
              </a:spcBef>
            </a:pPr>
            <a:r>
              <a:rPr lang="en-US" sz="1400" b="1">
                <a:solidFill>
                  <a:srgbClr val="FF0000"/>
                </a:solidFill>
              </a:rPr>
              <a:t>Komponente za objašnjenje (predstavljanje znanja</a:t>
            </a:r>
            <a:r>
              <a:rPr lang="en-US" sz="1400" b="1"/>
              <a:t>) – omogućavaju pregled unutrašnjih</a:t>
            </a:r>
            <a:r>
              <a:rPr lang="sr-Latn-RS" sz="1400" b="1"/>
              <a:t> </a:t>
            </a:r>
            <a:r>
              <a:rPr lang="vi-VN" sz="1400"/>
              <a:t>međuzavisnosti, aktivnih i neaktivnih pravila za rešavanje problema i pružaju razumevanje</a:t>
            </a:r>
            <a:r>
              <a:rPr lang="sr-Latn-RS" sz="1400"/>
              <a:t> </a:t>
            </a:r>
            <a:r>
              <a:rPr lang="en-US" sz="1400"/>
              <a:t>zaključka koji je dao ekspertni sistem. Tako predstavljene činjenice koje je koristio</a:t>
            </a:r>
            <a:r>
              <a:rPr lang="sr-Latn-RS" sz="1400"/>
              <a:t> </a:t>
            </a:r>
            <a:r>
              <a:rPr lang="en-US" sz="1400"/>
              <a:t>ekspertni sistem u procesu donošenja odluke služe korisniku da uvidi koje su bile polazne</a:t>
            </a:r>
            <a:r>
              <a:rPr lang="sr-Latn-RS" sz="1400"/>
              <a:t> </a:t>
            </a:r>
            <a:r>
              <a:rPr lang="en-US" sz="1400"/>
              <a:t>osnove ekspertnog sistema da se opredeli za neku odluku, ali neki podatak može da se</a:t>
            </a:r>
            <a:r>
              <a:rPr lang="sr-Latn-RS" sz="1400"/>
              <a:t> </a:t>
            </a:r>
            <a:r>
              <a:rPr lang="en-US" sz="1400"/>
              <a:t>pokaže kao netačan ili besmislen pa se proces zaključivanja ekspertnog sistema sa novim</a:t>
            </a:r>
            <a:r>
              <a:rPr lang="sr-Latn-RS" sz="1400"/>
              <a:t> </a:t>
            </a:r>
            <a:r>
              <a:rPr lang="vi-VN" sz="1400"/>
              <a:t>ispravnim informacijama može uputiti na ponovno razmatranje. Takođe, posedovanje</a:t>
            </a:r>
            <a:r>
              <a:rPr lang="sr-Latn-RS" sz="1400"/>
              <a:t> </a:t>
            </a:r>
            <a:r>
              <a:rPr lang="en-US" sz="1400"/>
              <a:t>komponente za objašnjavanje kod ekspertnih sistema omogućuje korisniku sticanje novih</a:t>
            </a:r>
            <a:r>
              <a:rPr lang="sr-Latn-RS" sz="1400"/>
              <a:t> </a:t>
            </a:r>
            <a:r>
              <a:rPr lang="en-US" sz="1400"/>
              <a:t>znanja.</a:t>
            </a:r>
            <a:endParaRPr lang="sr-Latn-RS" sz="1400"/>
          </a:p>
          <a:p>
            <a:pPr>
              <a:lnSpc>
                <a:spcPct val="120000"/>
              </a:lnSpc>
            </a:pPr>
            <a:r>
              <a:rPr lang="en-US" sz="1400" b="1">
                <a:solidFill>
                  <a:srgbClr val="FF0000"/>
                </a:solidFill>
              </a:rPr>
              <a:t>Interfejs (jedinica za dijalog) </a:t>
            </a:r>
            <a:r>
              <a:rPr lang="en-US" sz="1400" b="1"/>
              <a:t>– omogućuje komunikaciju korisnika sa ekspertnim</a:t>
            </a:r>
            <a:r>
              <a:rPr lang="sr-Latn-RS" sz="1400" b="1"/>
              <a:t> </a:t>
            </a:r>
            <a:r>
              <a:rPr lang="en-US" sz="1400"/>
              <a:t>sistemom putem tastature i ekrana, ali moguće su i ostale varijante direktne komunikacije</a:t>
            </a:r>
            <a:r>
              <a:rPr lang="sr-Latn-RS" sz="1400"/>
              <a:t> </a:t>
            </a:r>
            <a:r>
              <a:rPr lang="en-US" sz="1400"/>
              <a:t>ekspertnog sistema sa okolinom npr. putem slike, tona, mernih sinala itd.</a:t>
            </a:r>
          </a:p>
        </p:txBody>
      </p:sp>
      <p:sp>
        <p:nvSpPr>
          <p:cNvPr id="3" name="Title 2"/>
          <p:cNvSpPr>
            <a:spLocks noGrp="1"/>
          </p:cNvSpPr>
          <p:nvPr>
            <p:ph type="title"/>
          </p:nvPr>
        </p:nvSpPr>
        <p:spPr/>
        <p:txBody>
          <a:bodyPr/>
          <a:lstStyle/>
          <a:p>
            <a:r>
              <a:rPr lang="sr-Latn-RS"/>
              <a:t>Proces rada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4132</Words>
  <Application>Microsoft Office PowerPoint</Application>
  <PresentationFormat>Widescreen</PresentationFormat>
  <Paragraphs>188</Paragraphs>
  <Slides>39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Calibri</vt:lpstr>
      <vt:lpstr>Calibri Light</vt:lpstr>
      <vt:lpstr>Office Theme</vt:lpstr>
      <vt:lpstr>CorelDRAW</vt:lpstr>
      <vt:lpstr>EKSPERTNI SISTEMI</vt:lpstr>
      <vt:lpstr>EKSPERTNI SISTEMI</vt:lpstr>
      <vt:lpstr>PowerPoint Presentation</vt:lpstr>
      <vt:lpstr>Struktura ES</vt:lpstr>
      <vt:lpstr>Komponente ES</vt:lpstr>
      <vt:lpstr>Komponente ES</vt:lpstr>
      <vt:lpstr>Školjke ES</vt:lpstr>
      <vt:lpstr>Princip rada ES</vt:lpstr>
      <vt:lpstr>Proces rada </vt:lpstr>
      <vt:lpstr>Podele ES</vt:lpstr>
      <vt:lpstr>Podele ES</vt:lpstr>
      <vt:lpstr>Podele ES</vt:lpstr>
      <vt:lpstr>PowerPoint Presentation</vt:lpstr>
      <vt:lpstr>Predstavljanje znanja</vt:lpstr>
      <vt:lpstr>Vrste znanja</vt:lpstr>
      <vt:lpstr>Produkciona pravila (Rules)</vt:lpstr>
      <vt:lpstr>Deduktivno zaključivanje</vt:lpstr>
      <vt:lpstr>PowerPoint Presentation</vt:lpstr>
      <vt:lpstr>PowerPoint Presentation</vt:lpstr>
      <vt:lpstr>PowerPoint Presentation</vt:lpstr>
      <vt:lpstr>PowerPoint Presentation</vt:lpstr>
      <vt:lpstr>Deduktivno zaključivanje</vt:lpstr>
      <vt:lpstr>Mreže zaključivanja (Inference networks)</vt:lpstr>
      <vt:lpstr>Semantičke mreže (Semantic networks)</vt:lpstr>
      <vt:lpstr>PowerPoint Presentation</vt:lpstr>
      <vt:lpstr>PowerPoint Presentation</vt:lpstr>
      <vt:lpstr>Okviri (Frames)</vt:lpstr>
      <vt:lpstr>Trojke Objekat – Atribut – Vrednost (Triplest O-A-V)</vt:lpstr>
      <vt:lpstr>Objekti (Klase)</vt:lpstr>
      <vt:lpstr>Olančavanje unapred, algoritam</vt:lpstr>
      <vt:lpstr>PowerPoint Presentation</vt:lpstr>
      <vt:lpstr>PowerPoint Presentation</vt:lpstr>
      <vt:lpstr>Olančavanje unazad, algoritam</vt:lpstr>
      <vt:lpstr>PowerPoint Presentation</vt:lpstr>
      <vt:lpstr>RAD U RESOLVER-U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EKSPERTNI SISTEMI</dc:title>
  <dc:creator>Mira</dc:creator>
  <cp:lastModifiedBy>Mira</cp:lastModifiedBy>
  <cp:revision>14</cp:revision>
  <dcterms:created xsi:type="dcterms:W3CDTF">2024-11-10T00:16:29Z</dcterms:created>
  <dcterms:modified xsi:type="dcterms:W3CDTF">2024-11-10T09:00:26Z</dcterms:modified>
</cp:coreProperties>
</file>