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285" r:id="rId13"/>
    <p:sldId id="286" r:id="rId14"/>
    <p:sldId id="287" r:id="rId15"/>
    <p:sldId id="316" r:id="rId16"/>
    <p:sldId id="31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318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>
        <p:scale>
          <a:sx n="90" d="100"/>
          <a:sy n="90" d="100"/>
        </p:scale>
        <p:origin x="259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08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2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4484-6C50-4AE7-A257-FBD269FB9F2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111A-B013-49FF-A7CD-51F3B91F4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9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2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DDA-8E38-4B18-A6F7-053AF0E1A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Industrijsko</a:t>
            </a:r>
            <a:r>
              <a:rPr lang="en-US" dirty="0"/>
              <a:t> in</a:t>
            </a:r>
            <a:r>
              <a:rPr lang="sr-Latn-RS" dirty="0"/>
              <a:t>ženjerstvo – projektovanje i praksa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C2343-090B-49A7-9FD3-6233923F3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Prof. Dr Ivan Mihajlović</a:t>
            </a:r>
          </a:p>
          <a:p>
            <a:r>
              <a:rPr lang="sr-Latn-RS" dirty="0">
                <a:hlinkClick r:id="rId2"/>
              </a:rPr>
              <a:t>imihajlovic</a:t>
            </a:r>
            <a:r>
              <a:rPr lang="en-US" dirty="0">
                <a:hlinkClick r:id="rId2"/>
              </a:rPr>
              <a:t>@mas.bg.ac.rs</a:t>
            </a:r>
            <a:endParaRPr lang="en-US" dirty="0"/>
          </a:p>
          <a:p>
            <a:r>
              <a:rPr lang="en-US" dirty="0" err="1"/>
              <a:t>kabinet</a:t>
            </a:r>
            <a:r>
              <a:rPr lang="en-US" dirty="0"/>
              <a:t>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6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04" y="0"/>
            <a:ext cx="8445432" cy="67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8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Sada</a:t>
            </a:r>
            <a:r>
              <a:rPr lang="en-US" sz="2000" dirty="0"/>
              <a:t> je </a:t>
            </a:r>
            <a:r>
              <a:rPr lang="en-US" sz="2000" dirty="0" err="1"/>
              <a:t>potrebno</a:t>
            </a:r>
            <a:r>
              <a:rPr lang="en-US" sz="2000" dirty="0"/>
              <a:t> </a:t>
            </a:r>
            <a:r>
              <a:rPr lang="en-US" sz="2000" dirty="0" err="1"/>
              <a:t>rasporediti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u </a:t>
            </a:r>
            <a:r>
              <a:rPr lang="en-US" sz="2000" dirty="0" err="1"/>
              <a:t>tabeli</a:t>
            </a:r>
            <a:r>
              <a:rPr lang="en-US" sz="2000" dirty="0"/>
              <a:t> </a:t>
            </a:r>
            <a:r>
              <a:rPr lang="en-US" sz="2000" dirty="0" err="1"/>
              <a:t>rangirati</a:t>
            </a:r>
            <a:r>
              <a:rPr lang="en-US" sz="2000" dirty="0"/>
              <a:t> </a:t>
            </a:r>
            <a:r>
              <a:rPr lang="en-US" sz="2000" dirty="0" err="1"/>
              <a:t>prema</a:t>
            </a:r>
            <a:r>
              <a:rPr lang="en-US" sz="2000" dirty="0"/>
              <a:t> </a:t>
            </a:r>
            <a:r>
              <a:rPr lang="en-US" sz="2000" dirty="0" err="1"/>
              <a:t>q</a:t>
            </a:r>
            <a:r>
              <a:rPr lang="en-US" sz="2000" baseline="-25000" dirty="0" err="1"/>
              <a:t>ij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taj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sr-Latn-RS" sz="2000" dirty="0"/>
              <a:t>č</a:t>
            </a:r>
            <a:r>
              <a:rPr lang="en-US" sz="2000" dirty="0"/>
              <a:t>in</a:t>
            </a:r>
            <a:r>
              <a:rPr lang="sr-Latn-RS" sz="2000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dobija</a:t>
            </a:r>
            <a:r>
              <a:rPr lang="en-US" sz="2000" dirty="0"/>
              <a:t> </a:t>
            </a:r>
            <a:r>
              <a:rPr lang="en-US" sz="2000" dirty="0" err="1"/>
              <a:t>slede</a:t>
            </a:r>
            <a:r>
              <a:rPr lang="sr-Latn-RS" sz="2000" dirty="0"/>
              <a:t>ć</a:t>
            </a:r>
            <a:r>
              <a:rPr lang="en-US" sz="2000" dirty="0"/>
              <a:t>a </a:t>
            </a:r>
            <a:r>
              <a:rPr lang="en-US" sz="2000" dirty="0" err="1"/>
              <a:t>tabela</a:t>
            </a:r>
            <a:r>
              <a:rPr lang="sr-Latn-RS" sz="2000" dirty="0"/>
              <a:t>:</a:t>
            </a:r>
            <a:r>
              <a:rPr lang="en-US" sz="20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69" y="2364632"/>
            <a:ext cx="8420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8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Nastavak:</a:t>
            </a:r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26" y="2379730"/>
            <a:ext cx="84963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67264" cy="4351338"/>
          </a:xfrm>
        </p:spPr>
        <p:txBody>
          <a:bodyPr/>
          <a:lstStyle/>
          <a:p>
            <a:pPr algn="just"/>
            <a:r>
              <a:rPr lang="sr-Latn-RS" dirty="0"/>
              <a:t>Ukoliko se formira novi raspored, ali vodeći računa da radna mesta (mašine) koja imaju najveću međusobnu vrednost koeficijenta F </a:t>
            </a:r>
            <a:r>
              <a:rPr lang="sr-Latn-RS" dirty="0" smtClean="0"/>
              <a:t>(odnosno vrednost q</a:t>
            </a:r>
            <a:r>
              <a:rPr lang="sr-Latn-RS" baseline="-25000" dirty="0" smtClean="0"/>
              <a:t>ij</a:t>
            </a:r>
            <a:r>
              <a:rPr lang="sr-Latn-RS" dirty="0" smtClean="0"/>
              <a:t>) </a:t>
            </a:r>
            <a:r>
              <a:rPr lang="sr-Latn-RS" dirty="0" smtClean="0"/>
              <a:t>budu </a:t>
            </a:r>
            <a:r>
              <a:rPr lang="sr-Latn-RS" dirty="0"/>
              <a:t>što bliža jedna sa drugima, onda se dobija novi raspored: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56" y="1027906"/>
            <a:ext cx="5321443" cy="5773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5364480"/>
            <a:ext cx="7971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1200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078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3590925" cy="4351338"/>
          </a:xfrm>
        </p:spPr>
        <p:txBody>
          <a:bodyPr/>
          <a:lstStyle/>
          <a:p>
            <a:pPr algn="just"/>
            <a:r>
              <a:rPr lang="en-US" dirty="0"/>
              <a:t>Na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prethodnoj </a:t>
            </a:r>
            <a:r>
              <a:rPr lang="en-US" dirty="0" err="1"/>
              <a:t>slici</a:t>
            </a:r>
            <a:r>
              <a:rPr lang="en-US" dirty="0"/>
              <a:t> </a:t>
            </a:r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transportni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inak</a:t>
            </a:r>
            <a:r>
              <a:rPr lang="en-US" dirty="0"/>
              <a:t> je </a:t>
            </a:r>
            <a:r>
              <a:rPr lang="en-US" dirty="0" err="1"/>
              <a:t>smanjen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u</a:t>
            </a:r>
            <a:r>
              <a:rPr lang="sr-Latn-RS" dirty="0"/>
              <a:t> </a:t>
            </a:r>
            <a:r>
              <a:rPr lang="en-US" dirty="0" err="1"/>
              <a:t>vrednost</a:t>
            </a:r>
            <a:r>
              <a:rPr lang="sr-Latn-RS" dirty="0"/>
              <a:t>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23825"/>
            <a:ext cx="8601075" cy="6734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200" y="4500880"/>
            <a:ext cx="33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Primer algoritma u Mlab-u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5BFE-2AF6-4A89-8E91-FFC0BF2E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391D8-0070-4EDE-A86D-5834919C2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za </a:t>
            </a:r>
            <a:r>
              <a:rPr lang="sr-Latn-RS" b="1" dirty="0"/>
              <a:t>vežbu: </a:t>
            </a:r>
            <a:r>
              <a:rPr lang="sr-Latn-RS" dirty="0"/>
              <a:t>U sledećoj tabeli dat je raspored transporta materijala između pojedinih radnih mesta kao i količina materijala koju treba transportovati (u tonama). Formirati grupni raspored mašina, empirisjkim putem, a potom izvršiti korekciju na osnovu transportnog učinka („najveća količina materijala se kreće najkraćom relacijom“). Usvojiti da je minimalno moguće rastojanje između radnih mesta (horizontalno i vertikalno) jednako 5m.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6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B27C-0404-4BAB-B6F5-D357D401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D177D-015A-4FCA-850E-9423FE515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5519"/>
            <a:ext cx="10515600" cy="4351338"/>
          </a:xfrm>
        </p:spPr>
        <p:txBody>
          <a:bodyPr/>
          <a:lstStyle/>
          <a:p>
            <a:r>
              <a:rPr lang="sr-Latn-RS" dirty="0"/>
              <a:t>Od-do matrica: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4C28A-2534-47F0-8A9A-5F9FFFE02BD8}"/>
              </a:ext>
            </a:extLst>
          </p:cNvPr>
          <p:cNvGraphicFramePr>
            <a:graphicFrameLocks noGrp="1"/>
          </p:cNvGraphicFramePr>
          <p:nvPr/>
        </p:nvGraphicFramePr>
        <p:xfrm>
          <a:off x="1438443" y="2339919"/>
          <a:ext cx="812800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66320878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18298728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133924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770687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389114207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6645232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76865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Od  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48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08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700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1200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200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42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800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93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600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7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6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56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000" b="1" dirty="0"/>
              <a:t>Kvalitativni kriterijumi </a:t>
            </a:r>
            <a:r>
              <a:rPr lang="sr-Latn-CS" sz="2000" dirty="0"/>
              <a:t>su najčešće definisani  takozvanom  matricom  međuzavisnoti      aktivnosti,      koja      pokazuje      vrstu      i poželjnost/nepoželjnost veza između podsistema, odnosno pojedinih lokacija radnih mesta, slika: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29" y="2670141"/>
            <a:ext cx="4112369" cy="392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99" y="3213352"/>
            <a:ext cx="7256444" cy="2963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645" y="3213352"/>
            <a:ext cx="7122709" cy="26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b="1" dirty="0"/>
              <a:t>Mešoviti, kvalitativno-kvantitativni kritrijum </a:t>
            </a:r>
            <a:r>
              <a:rPr lang="sr-Latn-CS" dirty="0"/>
              <a:t>biće takođe objašnjen na primeru. </a:t>
            </a:r>
          </a:p>
          <a:p>
            <a:r>
              <a:rPr lang="sr-Latn-CS" dirty="0"/>
              <a:t>Kako je već rečeno, kvantitativna metoda je zasnovana na konkretnom kriterijumu. Na primer ukoliko je kriterijum: „</a:t>
            </a:r>
            <a:r>
              <a:rPr lang="sr-Latn-CS" i="1" dirty="0"/>
              <a:t>najveća količina materijala se kreće najkraćom relacijom za  transport proizvoda</a:t>
            </a:r>
            <a:r>
              <a:rPr lang="sr-Latn-CS" dirty="0"/>
              <a:t>“</a:t>
            </a:r>
          </a:p>
          <a:p>
            <a:r>
              <a:rPr lang="sr-Latn-CS" dirty="0"/>
              <a:t>U tom slučaju, funkcija cilja je: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76" y="4900444"/>
            <a:ext cx="8164120" cy="10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3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21349" cy="4351338"/>
          </a:xfrm>
        </p:spPr>
        <p:txBody>
          <a:bodyPr>
            <a:normAutofit/>
          </a:bodyPr>
          <a:lstStyle/>
          <a:p>
            <a:r>
              <a:rPr lang="sr-Latn-CS" sz="2600" dirty="0"/>
              <a:t>kvalitativni kriterijum je baziran na matrici međuzavisnosti aktivnosti, slika: </a:t>
            </a:r>
            <a:endParaRPr lang="en-US" sz="2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2"/>
          <a:stretch>
            <a:fillRect/>
          </a:stretch>
        </p:blipFill>
        <p:spPr bwMode="auto">
          <a:xfrm>
            <a:off x="150678" y="3496993"/>
            <a:ext cx="472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562600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69604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Količina materijala koja se kreće između pojedinih radnih mesta, data je u tabeli:</a:t>
            </a:r>
            <a:endParaRPr lang="en-US" sz="2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" b="57985"/>
          <a:stretch>
            <a:fillRect/>
          </a:stretch>
        </p:blipFill>
        <p:spPr bwMode="auto">
          <a:xfrm>
            <a:off x="4659549" y="3496993"/>
            <a:ext cx="7278783" cy="258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199" y="6050783"/>
            <a:ext cx="9521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Usvojiće se odnos između kvalitativnih i kvantitativnih uticaja kao 50 : 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5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7C7EC-A3C8-4963-A5C9-B2552DBF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Sadr</a:t>
            </a:r>
            <a:r>
              <a:rPr lang="sr-Latn-RS" dirty="0"/>
              <a:t>žaj predmeta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8685-0821-48E5-999B-97C7D99EB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 industrijskom inženjerstvu.</a:t>
            </a:r>
          </a:p>
          <a:p>
            <a:r>
              <a:rPr lang="sr-Latn-RS" dirty="0"/>
              <a:t>Industrijski sistem u privrednom okruženju (uloga fabrike ili industrijskog sistema u privredi, funkcije koje mora da ispuni sistem i njegov benefit za privredu). </a:t>
            </a:r>
          </a:p>
          <a:p>
            <a:r>
              <a:rPr lang="sr-Latn-RS" dirty="0"/>
              <a:t>Elementi industrijskog sistema (proizvodnja, organizacija, logistika). </a:t>
            </a:r>
          </a:p>
          <a:p>
            <a:r>
              <a:rPr lang="sr-Latn-RS" b="1" dirty="0"/>
              <a:t>Osnovni podsistemi industrijskog sistema (proizvodnja sa definisanim kapacitetom, transport sa definisanom tehnologijom, skadišni podsistem, održavanje, organizacija, informacione tehnologije, menadžment, ergonomija, ekonomsko - komercijalni sektor). </a:t>
            </a:r>
          </a:p>
          <a:p>
            <a:r>
              <a:rPr lang="sr-Latn-RS" dirty="0"/>
              <a:t>Mesto i uloga svih industrijskih podsistema sa posebnim osvrtom na primere iz industrijske prakse (fabrika, distributivni centri, transportni sistemi, informacioni sistemi). </a:t>
            </a:r>
          </a:p>
          <a:p>
            <a:r>
              <a:rPr lang="sr-Latn-RS" dirty="0"/>
              <a:t>Primena i efekti primene industrijskih sistema u privredi sa konkretnim primerima iz prakse.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Kvantifikacija oznaka iz matrice međuzavisnosti aktivnosti: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63461" y="2437732"/>
          <a:ext cx="6911279" cy="267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Oznaka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Kvantitativni analog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U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77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XX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-10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09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Takođe, radi pojednostavljenja proračuna, vrši se rangiranje količine materijala, koja se kreće između pojedinih radnih mesta, na način predstavljen u tabeli: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9"/>
              </p:ext>
            </p:extLst>
          </p:nvPr>
        </p:nvGraphicFramePr>
        <p:xfrm>
          <a:off x="2767425" y="3203983"/>
          <a:ext cx="5783188" cy="2292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Količina materijala (t)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rang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0-40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41-80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81-120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121-160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161-200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776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Na taj način je moguće formirati tabelu kvantitativno-kvalitativnog ranga (pri odnosu značaja 50:50):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89280"/>
              </p:ext>
            </p:extLst>
          </p:nvPr>
        </p:nvGraphicFramePr>
        <p:xfrm>
          <a:off x="2178997" y="2714784"/>
          <a:ext cx="7431932" cy="3621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3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705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5" dirty="0">
                          <a:effectLst/>
                        </a:rPr>
                        <a:t>A(4)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E(3)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90" dirty="0">
                          <a:effectLst/>
                        </a:rPr>
                        <a:t>I(2)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0(1)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30" dirty="0">
                          <a:effectLst/>
                        </a:rPr>
                        <a:t>U(0)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5" dirty="0">
                          <a:effectLst/>
                        </a:rPr>
                        <a:t>X(-2)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XX(-10)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4(161-200)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3,5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2,5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/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3(121-160)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0,5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624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spc="-20" dirty="0">
                          <a:effectLst/>
                        </a:rPr>
                        <a:t>2(81-120)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12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1(41-80)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812">
                <a:tc>
                  <a:txBody>
                    <a:bodyPr/>
                    <a:lstStyle/>
                    <a:p>
                      <a:pPr marR="6985">
                        <a:spcAft>
                          <a:spcPts val="0"/>
                        </a:spcAft>
                      </a:pPr>
                      <a:r>
                        <a:rPr lang="sr-Latn-CS" sz="2000" b="1" i="1" dirty="0">
                          <a:effectLst/>
                        </a:rPr>
                        <a:t>0 (0-40)</a:t>
                      </a:r>
                      <a:endParaRPr lang="en-US" sz="2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>
                          <a:effectLst/>
                        </a:rPr>
                        <a:t>-1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R="6985" algn="ctr">
                        <a:spcAft>
                          <a:spcPts val="0"/>
                        </a:spcAft>
                      </a:pPr>
                      <a:r>
                        <a:rPr lang="sr-Latn-CS" sz="2000" dirty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 slučaj definisan uslovima navedenog primera, može se formirati zajednička matrica međuzavisnosti, zasnovana na mešovitom kvalitativno-kvantitativnom kriterijumu, slika: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24" y="3220146"/>
            <a:ext cx="4106978" cy="31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6370" cy="4351338"/>
          </a:xfrm>
        </p:spPr>
        <p:txBody>
          <a:bodyPr/>
          <a:lstStyle/>
          <a:p>
            <a:r>
              <a:rPr lang="sr-Latn-CS" dirty="0"/>
              <a:t>Prema tome, rezultujući raspored odeljenja/radnih mesta, navedenog primera, dat je na slici: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0323"/>
            <a:ext cx="3525520" cy="514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6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BDBE-3684-431C-8646-6C924769B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BDD70-E144-4F79-BDF4-973B44918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Primer za </a:t>
            </a:r>
            <a:r>
              <a:rPr lang="sr-Latn-RS" b="1" dirty="0"/>
              <a:t>vežbu: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7022BF-90D6-4A93-91A0-BF3F98E7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25835"/>
              </p:ext>
            </p:extLst>
          </p:nvPr>
        </p:nvGraphicFramePr>
        <p:xfrm>
          <a:off x="5097407" y="3590763"/>
          <a:ext cx="611378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125">
                  <a:extLst>
                    <a:ext uri="{9D8B030D-6E8A-4147-A177-3AD203B41FA5}">
                      <a16:colId xmlns:a16="http://schemas.microsoft.com/office/drawing/2014/main" val="1025207318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1798049357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4104674968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266278364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1008764687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5632214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390021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Od         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61097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28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064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240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249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1897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041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675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Latn-R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75072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A09091F-6474-4B57-9680-42566B93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24" y="3834522"/>
            <a:ext cx="3219899" cy="257210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E6191B-B6BD-4C81-91CA-1BEA253443A7}"/>
              </a:ext>
            </a:extLst>
          </p:cNvPr>
          <p:cNvSpPr txBox="1">
            <a:spLocks/>
          </p:cNvSpPr>
          <p:nvPr/>
        </p:nvSpPr>
        <p:spPr>
          <a:xfrm>
            <a:off x="754310" y="2303797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kvalitativni kriterijum je baziran na matrici međuzavisnosti aktivnosti, slika: </a:t>
            </a:r>
            <a:endParaRPr lang="en-US" sz="2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D7877B-BA97-4CC4-82BE-A73BB369C01F}"/>
              </a:ext>
            </a:extLst>
          </p:cNvPr>
          <p:cNvSpPr txBox="1">
            <a:spLocks/>
          </p:cNvSpPr>
          <p:nvPr/>
        </p:nvSpPr>
        <p:spPr>
          <a:xfrm>
            <a:off x="5669604" y="1825625"/>
            <a:ext cx="38213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CS" sz="2600" dirty="0"/>
              <a:t>Količina materijala koja se kreće između pojedinih radnih mesta, data je u tabeli: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2318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Optimizacija linijskog rasporeda radnih mesta</a:t>
            </a:r>
            <a:endParaRPr 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3156" y="2373548"/>
            <a:ext cx="188026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73157" y="2373549"/>
          <a:ext cx="7311312" cy="43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3" imgW="6261757" imgH="3716715" progId="Visio.Drawing.11">
                  <p:embed/>
                </p:oleObj>
              </mc:Choice>
              <mc:Fallback>
                <p:oleObj name="Visio" r:id="rId3" imgW="6261757" imgH="3716715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157" y="2373549"/>
                        <a:ext cx="7311312" cy="4328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905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47401" cy="4351338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Za razliku od grupnog rasporeda radnih mesta, </a:t>
            </a:r>
            <a:r>
              <a:rPr lang="sr-Latn-CS" b="1" dirty="0"/>
              <a:t>linijski raspored </a:t>
            </a:r>
            <a:r>
              <a:rPr lang="sr-Latn-CS" dirty="0"/>
              <a:t>se najčešće primenjuje kod </a:t>
            </a:r>
            <a:r>
              <a:rPr lang="sr-Latn-CS" dirty="0" smtClean="0"/>
              <a:t>većeg </a:t>
            </a:r>
            <a:r>
              <a:rPr lang="sr-Latn-CS" dirty="0"/>
              <a:t>obima proizvodnje, koji uključuje veću serijsku ili masovnu proizvodnju. </a:t>
            </a:r>
          </a:p>
          <a:p>
            <a:r>
              <a:rPr lang="sr-Latn-CS" dirty="0"/>
              <a:t>U takvim slučajevima se raspored mašina i radnih mesta vrši shodno redosledu radnih operacija na predmetu rada. </a:t>
            </a:r>
          </a:p>
          <a:p>
            <a:r>
              <a:rPr lang="sr-Latn-CS" dirty="0"/>
              <a:t>Za veliki broj predmeta rada koje treba obraditi u cilju dobijanja finalnog proizvoda, logično je da radna mesta budu poređana shodno redosledu operacija. </a:t>
            </a:r>
          </a:p>
          <a:p>
            <a:r>
              <a:rPr lang="sr-Latn-CS" dirty="0"/>
              <a:t>U takvim slučajevima se najčešće vrši proizvodnja jedne vrste ili manjeg broja finalnih proizvoda, te se koriste </a:t>
            </a:r>
            <a:r>
              <a:rPr lang="sr-Latn-CS" dirty="0" smtClean="0"/>
              <a:t>visoko specijalizovane/standardizovane </a:t>
            </a:r>
            <a:r>
              <a:rPr lang="sr-Latn-CS" dirty="0"/>
              <a:t>mašine.</a:t>
            </a:r>
          </a:p>
          <a:p>
            <a:r>
              <a:rPr lang="sr-Latn-CS" dirty="0"/>
              <a:t>Ovakav vid proizvodnje je uglavnom prisutan u procesnoj industriji.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95000"/>
            </a:pPr>
            <a:r>
              <a:rPr lang="sr-Latn-RS" altLang="en-US" b="1" dirty="0"/>
              <a:t>Uravnoteženje proizvodne linije</a:t>
            </a:r>
          </a:p>
          <a:p>
            <a:pPr>
              <a:buSzPct val="95000"/>
            </a:pPr>
            <a:r>
              <a:rPr lang="en-US" altLang="en-US" dirty="0" err="1"/>
              <a:t>Tradicionalani</a:t>
            </a:r>
            <a:r>
              <a:rPr lang="en-US" altLang="en-US" dirty="0"/>
              <a:t> problem </a:t>
            </a:r>
            <a:r>
              <a:rPr lang="en-US" altLang="en-US" dirty="0" err="1"/>
              <a:t>uravnoteženja</a:t>
            </a:r>
            <a:r>
              <a:rPr lang="en-US" altLang="en-US" dirty="0"/>
              <a:t>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</a:t>
            </a:r>
            <a:r>
              <a:rPr lang="en-US" altLang="en-US" dirty="0" err="1"/>
              <a:t>razmatra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proizvodnje</a:t>
            </a:r>
            <a:r>
              <a:rPr lang="en-US" altLang="en-US" dirty="0"/>
              <a:t> </a:t>
            </a:r>
            <a:r>
              <a:rPr lang="en-US" altLang="en-US" dirty="0" err="1"/>
              <a:t>konkretnog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je </a:t>
            </a:r>
            <a:r>
              <a:rPr lang="en-US" altLang="en-US" dirty="0" err="1"/>
              <a:t>proizvodni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okarakterisan</a:t>
            </a:r>
            <a:r>
              <a:rPr lang="en-US" altLang="en-US" dirty="0"/>
              <a:t>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redosled</a:t>
            </a:r>
            <a:r>
              <a:rPr lang="en-US" altLang="en-US" dirty="0"/>
              <a:t>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treba</a:t>
            </a:r>
            <a:r>
              <a:rPr lang="en-US" altLang="en-US" dirty="0"/>
              <a:t> </a:t>
            </a:r>
            <a:r>
              <a:rPr lang="en-US" altLang="en-US" dirty="0" err="1"/>
              <a:t>raspodeliti</a:t>
            </a:r>
            <a:r>
              <a:rPr lang="en-US" altLang="en-US" dirty="0"/>
              <a:t> </a:t>
            </a:r>
            <a:r>
              <a:rPr lang="en-US" altLang="en-US" dirty="0" err="1"/>
              <a:t>radnim</a:t>
            </a:r>
            <a:r>
              <a:rPr lang="en-US" altLang="en-US" dirty="0"/>
              <a:t> </a:t>
            </a:r>
            <a:r>
              <a:rPr lang="en-US" altLang="en-US" dirty="0" err="1"/>
              <a:t>mestima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svaki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zadatak</a:t>
            </a:r>
            <a:r>
              <a:rPr lang="en-US" altLang="en-US" dirty="0"/>
              <a:t> </a:t>
            </a:r>
            <a:r>
              <a:rPr lang="en-US" altLang="en-US" dirty="0" err="1"/>
              <a:t>potreban</a:t>
            </a:r>
            <a:r>
              <a:rPr lang="en-US" altLang="en-US" dirty="0"/>
              <a:t> je </a:t>
            </a:r>
            <a:r>
              <a:rPr lang="en-US" altLang="en-US" dirty="0" err="1"/>
              <a:t>poznati</a:t>
            </a:r>
            <a:r>
              <a:rPr lang="en-US" altLang="en-US" dirty="0"/>
              <a:t> </a:t>
            </a:r>
            <a:r>
              <a:rPr lang="en-US" altLang="en-US" b="1" dirty="0" err="1"/>
              <a:t>iznos</a:t>
            </a:r>
            <a:r>
              <a:rPr lang="en-US" altLang="en-US" b="1" dirty="0"/>
              <a:t> </a:t>
            </a:r>
            <a:r>
              <a:rPr lang="en-US" altLang="en-US" b="1" dirty="0" err="1"/>
              <a:t>vremena</a:t>
            </a:r>
            <a:r>
              <a:rPr lang="en-US" altLang="en-US" b="1" dirty="0"/>
              <a:t> </a:t>
            </a:r>
            <a:r>
              <a:rPr lang="en-US" altLang="en-US" dirty="0"/>
              <a:t>da bi se </a:t>
            </a:r>
            <a:r>
              <a:rPr lang="en-US" altLang="en-US" dirty="0" err="1"/>
              <a:t>izvršio</a:t>
            </a:r>
            <a:r>
              <a:rPr lang="en-US" altLang="en-US" dirty="0"/>
              <a:t> </a:t>
            </a:r>
            <a:r>
              <a:rPr lang="en-US" altLang="en-US" dirty="0" err="1" smtClean="0"/>
              <a:t>normativ</a:t>
            </a:r>
            <a:r>
              <a:rPr lang="sr-Latn-RS" altLang="en-US" dirty="0" smtClean="0"/>
              <a:t> rada</a:t>
            </a:r>
            <a:r>
              <a:rPr lang="en-US" altLang="en-US" dirty="0" smtClean="0"/>
              <a:t> </a:t>
            </a:r>
            <a:r>
              <a:rPr lang="en-US" altLang="en-US" dirty="0"/>
              <a:t>/ </a:t>
            </a:r>
            <a:r>
              <a:rPr lang="sr-Latn-RS" altLang="en-US" dirty="0"/>
              <a:t>(</a:t>
            </a:r>
            <a:r>
              <a:rPr lang="en-US" altLang="en-US" b="1" dirty="0" err="1"/>
              <a:t>normalno</a:t>
            </a:r>
            <a:r>
              <a:rPr lang="en-US" altLang="en-US" b="1" dirty="0"/>
              <a:t> </a:t>
            </a:r>
            <a:r>
              <a:rPr lang="en-US" altLang="en-US" b="1" dirty="0" err="1"/>
              <a:t>vreme</a:t>
            </a:r>
            <a:r>
              <a:rPr lang="en-US" altLang="en-US" dirty="0"/>
              <a:t>). </a:t>
            </a:r>
          </a:p>
          <a:p>
            <a:pPr>
              <a:buSzPct val="95000"/>
            </a:pPr>
            <a:r>
              <a:rPr lang="sr-Latn-RS" altLang="en-US" dirty="0">
                <a:solidFill>
                  <a:srgbClr val="FF0000"/>
                </a:solidFill>
              </a:rPr>
              <a:t>Najduža suma vremena po jednom operateru je 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vreme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time) </a:t>
            </a:r>
          </a:p>
          <a:p>
            <a:pPr>
              <a:buSzPct val="95000"/>
            </a:pPr>
            <a:r>
              <a:rPr lang="en-US" altLang="en-US" dirty="0" err="1"/>
              <a:t>Takođe</a:t>
            </a:r>
            <a:r>
              <a:rPr lang="en-US" altLang="en-US" dirty="0"/>
              <a:t> </a:t>
            </a:r>
            <a:r>
              <a:rPr lang="en-US" altLang="en-US" dirty="0" err="1"/>
              <a:t>postoji</a:t>
            </a:r>
            <a:r>
              <a:rPr lang="en-US" altLang="en-US" dirty="0"/>
              <a:t> </a:t>
            </a:r>
            <a:r>
              <a:rPr lang="en-US" altLang="en-US" dirty="0" err="1"/>
              <a:t>međuzavisnost</a:t>
            </a:r>
            <a:r>
              <a:rPr lang="en-US" altLang="en-US" dirty="0"/>
              <a:t> </a:t>
            </a:r>
            <a:r>
              <a:rPr lang="en-US" altLang="en-US" dirty="0" err="1"/>
              <a:t>redosleda</a:t>
            </a:r>
            <a:r>
              <a:rPr lang="en-US" altLang="en-US" dirty="0"/>
              <a:t> </a:t>
            </a:r>
            <a:r>
              <a:rPr lang="en-US" altLang="en-US" dirty="0" err="1"/>
              <a:t>pojedinih</a:t>
            </a:r>
            <a:r>
              <a:rPr lang="en-US" altLang="en-US" dirty="0"/>
              <a:t>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: </a:t>
            </a:r>
            <a:r>
              <a:rPr lang="en-US" altLang="en-US" dirty="0" err="1"/>
              <a:t>svaki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radatak</a:t>
            </a:r>
            <a:r>
              <a:rPr lang="en-US" altLang="en-US" dirty="0"/>
              <a:t> </a:t>
            </a:r>
            <a:r>
              <a:rPr lang="en-US" altLang="en-US" dirty="0" err="1"/>
              <a:t>može</a:t>
            </a:r>
            <a:r>
              <a:rPr lang="en-US" altLang="en-US" dirty="0"/>
              <a:t> </a:t>
            </a:r>
            <a:r>
              <a:rPr lang="en-US" altLang="en-US" dirty="0" err="1"/>
              <a:t>biti</a:t>
            </a:r>
            <a:r>
              <a:rPr lang="en-US" altLang="en-US" dirty="0"/>
              <a:t> </a:t>
            </a:r>
            <a:r>
              <a:rPr lang="en-US" altLang="en-US" dirty="0" err="1"/>
              <a:t>dodeljen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radnom</a:t>
            </a:r>
            <a:r>
              <a:rPr lang="en-US" altLang="en-US" dirty="0"/>
              <a:t> </a:t>
            </a:r>
            <a:r>
              <a:rPr lang="en-US" altLang="en-US" dirty="0" err="1"/>
              <a:t>mestu</a:t>
            </a:r>
            <a:r>
              <a:rPr lang="en-US" altLang="en-US" dirty="0"/>
              <a:t>, </a:t>
            </a:r>
            <a:r>
              <a:rPr lang="en-US" altLang="en-US" dirty="0" err="1"/>
              <a:t>tek</a:t>
            </a:r>
            <a:r>
              <a:rPr lang="en-US" altLang="en-US" dirty="0"/>
              <a:t> </a:t>
            </a:r>
            <a:r>
              <a:rPr lang="en-US" altLang="en-US" dirty="0" err="1"/>
              <a:t>pošto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zadaci</a:t>
            </a:r>
            <a:r>
              <a:rPr lang="en-US" altLang="en-US" dirty="0"/>
              <a:t> </a:t>
            </a:r>
            <a:r>
              <a:rPr lang="en-US" altLang="en-US" dirty="0" err="1"/>
              <a:t>koji</a:t>
            </a:r>
            <a:r>
              <a:rPr lang="en-US" altLang="en-US" dirty="0"/>
              <a:t> mu </a:t>
            </a:r>
            <a:r>
              <a:rPr lang="en-US" altLang="en-US" dirty="0" err="1"/>
              <a:t>prethode</a:t>
            </a:r>
            <a:r>
              <a:rPr lang="en-US" altLang="en-US" dirty="0"/>
              <a:t> </a:t>
            </a:r>
            <a:r>
              <a:rPr lang="en-US" altLang="en-US" dirty="0" err="1"/>
              <a:t>raspodeljeni</a:t>
            </a:r>
            <a:r>
              <a:rPr lang="en-US" alt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Uravnoteženje</a:t>
            </a:r>
            <a:r>
              <a:rPr lang="en-US" altLang="en-US" dirty="0"/>
              <a:t> </a:t>
            </a:r>
            <a:r>
              <a:rPr lang="en-US" altLang="en-US" dirty="0" err="1"/>
              <a:t>proizvodnih</a:t>
            </a:r>
            <a:r>
              <a:rPr lang="en-US" altLang="en-US" dirty="0"/>
              <a:t> </a:t>
            </a:r>
            <a:r>
              <a:rPr lang="en-US" altLang="en-US" dirty="0" err="1"/>
              <a:t>oprecija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proizvodnoj</a:t>
            </a:r>
            <a:r>
              <a:rPr lang="en-US" altLang="en-US" dirty="0"/>
              <a:t> </a:t>
            </a:r>
            <a:r>
              <a:rPr lang="en-US" altLang="en-US" dirty="0" err="1"/>
              <a:t>liniji</a:t>
            </a:r>
            <a:r>
              <a:rPr lang="en-US" altLang="en-US" dirty="0"/>
              <a:t> </a:t>
            </a:r>
            <a:r>
              <a:rPr lang="en-US" altLang="en-US" dirty="0" err="1"/>
              <a:t>moguće</a:t>
            </a:r>
            <a:r>
              <a:rPr lang="en-US" altLang="en-US" dirty="0"/>
              <a:t> je </a:t>
            </a:r>
            <a:r>
              <a:rPr lang="en-US" altLang="en-US" dirty="0" err="1"/>
              <a:t>izvesti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neki</a:t>
            </a:r>
            <a:r>
              <a:rPr lang="en-US" altLang="en-US" dirty="0"/>
              <a:t> od </a:t>
            </a:r>
            <a:r>
              <a:rPr lang="en-US" altLang="en-US" dirty="0" err="1"/>
              <a:t>sledećih</a:t>
            </a:r>
            <a:r>
              <a:rPr lang="en-US" altLang="en-US" dirty="0"/>
              <a:t> </a:t>
            </a:r>
            <a:r>
              <a:rPr lang="en-US" altLang="en-US" dirty="0" err="1"/>
              <a:t>načina</a:t>
            </a:r>
            <a:r>
              <a:rPr lang="en-US" altLang="en-US" dirty="0"/>
              <a:t>:</a:t>
            </a:r>
            <a:endParaRPr lang="sr-Latn-RS" altLang="en-US" dirty="0"/>
          </a:p>
          <a:p>
            <a:pPr lvl="1">
              <a:buSzPct val="85000"/>
            </a:pPr>
            <a:r>
              <a:rPr lang="en-US" altLang="en-US" dirty="0" err="1"/>
              <a:t>adekvatniji</a:t>
            </a:r>
            <a:r>
              <a:rPr lang="en-US" altLang="en-US" dirty="0"/>
              <a:t> </a:t>
            </a:r>
            <a:r>
              <a:rPr lang="en-US" altLang="en-US" dirty="0" err="1"/>
              <a:t>način</a:t>
            </a:r>
            <a:r>
              <a:rPr lang="en-US" altLang="en-US" dirty="0"/>
              <a:t> </a:t>
            </a:r>
            <a:r>
              <a:rPr lang="en-US" altLang="en-US" dirty="0" err="1"/>
              <a:t>izvođenja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,</a:t>
            </a:r>
          </a:p>
          <a:p>
            <a:pPr lvl="1">
              <a:buSzPct val="85000"/>
            </a:pPr>
            <a:r>
              <a:rPr lang="en-US" altLang="en-US" dirty="0" err="1"/>
              <a:t>uvođenje</a:t>
            </a:r>
            <a:r>
              <a:rPr lang="en-US" altLang="en-US" dirty="0"/>
              <a:t> </a:t>
            </a:r>
            <a:r>
              <a:rPr lang="en-US" altLang="en-US" dirty="0" err="1"/>
              <a:t>paralelnog</a:t>
            </a:r>
            <a:r>
              <a:rPr lang="en-US" altLang="en-US" dirty="0"/>
              <a:t> </a:t>
            </a:r>
            <a:r>
              <a:rPr lang="en-US" altLang="en-US" dirty="0" err="1"/>
              <a:t>rada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obavljanju</a:t>
            </a:r>
            <a:r>
              <a:rPr lang="en-US" altLang="en-US" dirty="0"/>
              <a:t> </a:t>
            </a:r>
            <a:r>
              <a:rPr lang="en-US" altLang="en-US" dirty="0" err="1"/>
              <a:t>posmatrane</a:t>
            </a:r>
            <a:r>
              <a:rPr lang="en-US" altLang="en-US" dirty="0"/>
              <a:t> </a:t>
            </a:r>
            <a:r>
              <a:rPr lang="en-US" altLang="en-US" dirty="0" err="1"/>
              <a:t>operacije</a:t>
            </a:r>
            <a:r>
              <a:rPr lang="en-US" altLang="en-US" dirty="0"/>
              <a:t> (</a:t>
            </a: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mašina</a:t>
            </a:r>
            <a:r>
              <a:rPr lang="en-US" altLang="en-US" dirty="0"/>
              <a:t> </a:t>
            </a:r>
            <a:r>
              <a:rPr lang="en-US" altLang="en-US" dirty="0" err="1"/>
              <a:t>ili</a:t>
            </a:r>
            <a:r>
              <a:rPr lang="en-US" altLang="en-US" dirty="0"/>
              <a:t> </a:t>
            </a:r>
            <a:r>
              <a:rPr lang="en-US" altLang="en-US" dirty="0" err="1"/>
              <a:t>veći</a:t>
            </a:r>
            <a:r>
              <a:rPr lang="en-US" altLang="en-US" dirty="0"/>
              <a:t> </a:t>
            </a:r>
            <a:r>
              <a:rPr lang="en-US" altLang="en-US" dirty="0" err="1"/>
              <a:t>broj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),</a:t>
            </a:r>
          </a:p>
          <a:p>
            <a:pPr lvl="1">
              <a:buSzPct val="85000"/>
            </a:pPr>
            <a:r>
              <a:rPr lang="en-US" altLang="en-US" dirty="0" err="1"/>
              <a:t>Postavljanje</a:t>
            </a:r>
            <a:r>
              <a:rPr lang="en-US" altLang="en-US" dirty="0"/>
              <a:t> </a:t>
            </a:r>
            <a:r>
              <a:rPr lang="en-US" altLang="en-US" dirty="0" err="1"/>
              <a:t>međuoperacijskih</a:t>
            </a:r>
            <a:r>
              <a:rPr lang="en-US" altLang="en-US" dirty="0"/>
              <a:t> </a:t>
            </a:r>
            <a:r>
              <a:rPr lang="en-US" altLang="en-US" dirty="0" err="1"/>
              <a:t>skladišta</a:t>
            </a:r>
            <a:r>
              <a:rPr lang="en-US" altLang="en-US" dirty="0"/>
              <a:t>,</a:t>
            </a:r>
          </a:p>
          <a:p>
            <a:pPr lvl="1">
              <a:buSzPct val="85000"/>
            </a:pPr>
            <a:r>
              <a:rPr lang="en-US" altLang="en-US" dirty="0" err="1"/>
              <a:t>Produžavanje</a:t>
            </a:r>
            <a:r>
              <a:rPr lang="en-US" altLang="en-US" dirty="0"/>
              <a:t> </a:t>
            </a:r>
            <a:r>
              <a:rPr lang="en-US" altLang="en-US" dirty="0" err="1"/>
              <a:t>radnog</a:t>
            </a:r>
            <a:r>
              <a:rPr lang="en-US" altLang="en-US" dirty="0"/>
              <a:t> </a:t>
            </a:r>
            <a:r>
              <a:rPr lang="en-US" altLang="en-US" dirty="0" err="1"/>
              <a:t>vremena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obavljanju</a:t>
            </a:r>
            <a:r>
              <a:rPr lang="en-US" altLang="en-US" dirty="0"/>
              <a:t> </a:t>
            </a:r>
            <a:r>
              <a:rPr lang="en-US" altLang="en-US" dirty="0" err="1"/>
              <a:t>operacija</a:t>
            </a:r>
            <a:r>
              <a:rPr lang="en-US" altLang="en-US" dirty="0"/>
              <a:t> </a:t>
            </a:r>
            <a:r>
              <a:rPr lang="en-US" altLang="en-US" dirty="0" err="1"/>
              <a:t>koje</a:t>
            </a:r>
            <a:r>
              <a:rPr lang="en-US" altLang="en-US" dirty="0"/>
              <a:t> </a:t>
            </a:r>
            <a:r>
              <a:rPr lang="en-US" altLang="en-US" dirty="0" err="1"/>
              <a:t>predstavljaju</a:t>
            </a:r>
            <a:r>
              <a:rPr lang="en-US" altLang="en-US" dirty="0"/>
              <a:t> </a:t>
            </a:r>
            <a:r>
              <a:rPr lang="en-US" altLang="en-US" dirty="0" err="1"/>
              <a:t>usko</a:t>
            </a:r>
            <a:r>
              <a:rPr lang="en-US" altLang="en-US" dirty="0"/>
              <a:t> </a:t>
            </a:r>
            <a:r>
              <a:rPr lang="en-US" altLang="en-US" dirty="0" err="1"/>
              <a:t>grlo</a:t>
            </a:r>
            <a:r>
              <a:rPr lang="en-US" altLang="en-US" dirty="0"/>
              <a:t>.</a:t>
            </a:r>
          </a:p>
          <a:p>
            <a:pPr lvl="1">
              <a:buSzPct val="85000"/>
            </a:pPr>
            <a:r>
              <a:rPr lang="en-US" altLang="en-US" dirty="0" err="1"/>
              <a:t>Uvođenje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 </a:t>
            </a:r>
            <a:r>
              <a:rPr lang="en-US" altLang="en-US" dirty="0" err="1"/>
              <a:t>prozvodne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Pored metoda karika, optimizacija grupnog rasporeda radnih mesta se može vršiti analitičkim putem, primenom sledećih unapred zadatih kriterijuma:</a:t>
            </a:r>
            <a:endParaRPr lang="en-US" dirty="0"/>
          </a:p>
          <a:p>
            <a:pPr lvl="1"/>
            <a:r>
              <a:rPr lang="sr-Latn-CS" i="1" dirty="0"/>
              <a:t>kvantitativni kriterijumi</a:t>
            </a:r>
            <a:r>
              <a:rPr lang="sr-Latn-CS" dirty="0"/>
              <a:t>  (minimalni tok materijala, ljudi, sredstava unutrašnjeg transporta i slično),</a:t>
            </a:r>
            <a:endParaRPr lang="en-US" dirty="0"/>
          </a:p>
          <a:p>
            <a:pPr lvl="1"/>
            <a:r>
              <a:rPr lang="sr-Latn-CS" i="1" dirty="0"/>
              <a:t>kvalitativni</a:t>
            </a:r>
            <a:r>
              <a:rPr lang="sr-Latn-CS" dirty="0"/>
              <a:t> (poželjno – nepoželjno postojanje kontakta između pojedinih pogona ili radnih mesta usled buke, vibracija, itd.),</a:t>
            </a:r>
            <a:endParaRPr lang="en-US" dirty="0"/>
          </a:p>
          <a:p>
            <a:pPr lvl="1"/>
            <a:r>
              <a:rPr lang="sr-Latn-CS" i="1" dirty="0"/>
              <a:t>mešoviti   kriterijumi</a:t>
            </a:r>
            <a:r>
              <a:rPr lang="sr-Latn-CS" dirty="0"/>
              <a:t>,   gde   na   konačni   raspored   opreme podjednaki uticaj imaju kvantitativni ali i kvalitativni uticaji.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err="1"/>
              <a:t>Primena</a:t>
            </a:r>
            <a:r>
              <a:rPr lang="en-US" altLang="en-US" b="1" dirty="0"/>
              <a:t> </a:t>
            </a:r>
            <a:r>
              <a:rPr lang="en-US" altLang="en-US" b="1" dirty="0" err="1"/>
              <a:t>proizvodne</a:t>
            </a:r>
            <a:r>
              <a:rPr lang="en-US" altLang="en-US" b="1" dirty="0"/>
              <a:t> </a:t>
            </a:r>
            <a:r>
              <a:rPr lang="en-US" altLang="en-US" b="1" dirty="0" err="1"/>
              <a:t>linije</a:t>
            </a:r>
            <a:r>
              <a:rPr lang="en-US" altLang="en-US" b="1" dirty="0"/>
              <a:t> U-</a:t>
            </a:r>
            <a:r>
              <a:rPr lang="en-US" altLang="en-US" b="1" dirty="0" err="1"/>
              <a:t>oblika</a:t>
            </a:r>
            <a:r>
              <a:rPr lang="en-US" altLang="en-US" b="1" dirty="0"/>
              <a:t> (U-shaped lines) </a:t>
            </a:r>
            <a:r>
              <a:rPr lang="en-US" altLang="en-US" b="1" dirty="0" err="1"/>
              <a:t>sa</a:t>
            </a:r>
            <a:r>
              <a:rPr lang="en-US" altLang="en-US" b="1" dirty="0"/>
              <a:t> </a:t>
            </a:r>
            <a:r>
              <a:rPr lang="en-US" altLang="en-US" b="1" dirty="0" err="1"/>
              <a:t>paralelnim</a:t>
            </a:r>
            <a:r>
              <a:rPr lang="en-US" altLang="en-US" b="1" dirty="0"/>
              <a:t> </a:t>
            </a:r>
            <a:r>
              <a:rPr lang="en-US" altLang="en-US" b="1" dirty="0" err="1"/>
              <a:t>radnim</a:t>
            </a:r>
            <a:r>
              <a:rPr lang="en-US" altLang="en-US" b="1" dirty="0"/>
              <a:t> </a:t>
            </a:r>
            <a:r>
              <a:rPr lang="en-US" altLang="en-US" b="1" dirty="0" err="1"/>
              <a:t>mestima</a:t>
            </a:r>
            <a:r>
              <a:rPr lang="sr-Latn-RS" altLang="en-US" b="1" dirty="0"/>
              <a:t>:</a:t>
            </a:r>
          </a:p>
          <a:p>
            <a:pPr lvl="1">
              <a:buSzPct val="95000"/>
            </a:pPr>
            <a:r>
              <a:rPr lang="en-US" altLang="en-US" dirty="0" err="1"/>
              <a:t>Izučavanja</a:t>
            </a:r>
            <a:r>
              <a:rPr lang="en-US" altLang="en-US" dirty="0"/>
              <a:t> </a:t>
            </a:r>
            <a:r>
              <a:rPr lang="en-US" altLang="en-US" dirty="0" err="1"/>
              <a:t>velikog</a:t>
            </a:r>
            <a:r>
              <a:rPr lang="en-US" altLang="en-US" dirty="0"/>
              <a:t> </a:t>
            </a:r>
            <a:r>
              <a:rPr lang="en-US" altLang="en-US" dirty="0" err="1"/>
              <a:t>broja</a:t>
            </a:r>
            <a:r>
              <a:rPr lang="en-US" altLang="en-US" dirty="0"/>
              <a:t> </a:t>
            </a:r>
            <a:r>
              <a:rPr lang="en-US" altLang="en-US" dirty="0" err="1"/>
              <a:t>istraživača</a:t>
            </a:r>
            <a:r>
              <a:rPr lang="en-US" altLang="en-US" dirty="0"/>
              <a:t> u </a:t>
            </a:r>
            <a:r>
              <a:rPr lang="sr-Latn-RS" altLang="en-US" dirty="0" smtClean="0"/>
              <a:t>novije vreme </a:t>
            </a:r>
            <a:r>
              <a:rPr lang="en-US" altLang="en-US" dirty="0" err="1" smtClean="0"/>
              <a:t>pokazuju</a:t>
            </a:r>
            <a:r>
              <a:rPr lang="en-US" altLang="en-US" dirty="0" smtClean="0"/>
              <a:t> </a:t>
            </a:r>
            <a:r>
              <a:rPr lang="en-US" altLang="en-US" dirty="0"/>
              <a:t>da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 </a:t>
            </a:r>
            <a:r>
              <a:rPr lang="en-US" altLang="en-US" dirty="0" err="1"/>
              <a:t>povećavaju</a:t>
            </a:r>
            <a:r>
              <a:rPr lang="en-US" altLang="en-US" dirty="0"/>
              <a:t> </a:t>
            </a:r>
            <a:r>
              <a:rPr lang="en-US" altLang="en-US" dirty="0" err="1"/>
              <a:t>produktivnost</a:t>
            </a:r>
            <a:r>
              <a:rPr lang="en-US" altLang="en-US" dirty="0"/>
              <a:t> </a:t>
            </a:r>
            <a:r>
              <a:rPr lang="en-US" altLang="en-US" dirty="0" err="1"/>
              <a:t>radne</a:t>
            </a:r>
            <a:r>
              <a:rPr lang="en-US" altLang="en-US" dirty="0"/>
              <a:t> </a:t>
            </a:r>
            <a:r>
              <a:rPr lang="en-US" altLang="en-US" dirty="0" err="1"/>
              <a:t>snage</a:t>
            </a:r>
            <a:r>
              <a:rPr lang="en-US" altLang="en-US" dirty="0"/>
              <a:t> u </a:t>
            </a:r>
            <a:r>
              <a:rPr lang="en-US" altLang="en-US" dirty="0" err="1"/>
              <a:t>odnosu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tradicionalni</a:t>
            </a:r>
            <a:r>
              <a:rPr lang="en-US" altLang="en-US" dirty="0"/>
              <a:t> </a:t>
            </a:r>
            <a:r>
              <a:rPr lang="en-US" altLang="en-US" dirty="0" err="1"/>
              <a:t>pravolinijski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.</a:t>
            </a:r>
          </a:p>
          <a:p>
            <a:pPr lvl="1">
              <a:buSzPct val="95000"/>
            </a:pPr>
            <a:r>
              <a:rPr lang="en-US" altLang="en-US" dirty="0" err="1"/>
              <a:t>Obično</a:t>
            </a:r>
            <a:r>
              <a:rPr lang="en-US" altLang="en-US" dirty="0"/>
              <a:t>, </a:t>
            </a:r>
            <a:r>
              <a:rPr lang="en-US" altLang="en-US" dirty="0" err="1"/>
              <a:t>kod</a:t>
            </a:r>
            <a:r>
              <a:rPr lang="en-US" altLang="en-US" dirty="0"/>
              <a:t> </a:t>
            </a:r>
            <a:r>
              <a:rPr lang="en-US" altLang="en-US" dirty="0" err="1"/>
              <a:t>proizvodne</a:t>
            </a:r>
            <a:r>
              <a:rPr lang="en-US" altLang="en-US" dirty="0"/>
              <a:t> </a:t>
            </a:r>
            <a:r>
              <a:rPr lang="en-US" altLang="en-US" dirty="0" err="1"/>
              <a:t>trake</a:t>
            </a:r>
            <a:r>
              <a:rPr lang="en-US" altLang="en-US" dirty="0"/>
              <a:t>, </a:t>
            </a:r>
            <a:r>
              <a:rPr lang="en-US" altLang="en-US" dirty="0" err="1"/>
              <a:t>jedan</a:t>
            </a:r>
            <a:r>
              <a:rPr lang="en-US" altLang="en-US" dirty="0"/>
              <a:t> </a:t>
            </a:r>
            <a:r>
              <a:rPr lang="en-US" altLang="en-US" dirty="0" err="1"/>
              <a:t>radnik</a:t>
            </a:r>
            <a:r>
              <a:rPr lang="en-US" altLang="en-US" dirty="0"/>
              <a:t> </a:t>
            </a:r>
            <a:r>
              <a:rPr lang="en-US" altLang="en-US" dirty="0" err="1"/>
              <a:t>radi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jednom</a:t>
            </a:r>
            <a:r>
              <a:rPr lang="en-US" altLang="en-US" dirty="0"/>
              <a:t> </a:t>
            </a:r>
            <a:r>
              <a:rPr lang="en-US" altLang="en-US" dirty="0" err="1"/>
              <a:t>radnom</a:t>
            </a:r>
            <a:r>
              <a:rPr lang="en-US" altLang="en-US" dirty="0"/>
              <a:t> </a:t>
            </a:r>
            <a:r>
              <a:rPr lang="en-US" altLang="en-US" dirty="0" err="1"/>
              <a:t>mestu</a:t>
            </a:r>
            <a:r>
              <a:rPr lang="en-US" altLang="en-US" dirty="0"/>
              <a:t>, </a:t>
            </a:r>
            <a:r>
              <a:rPr lang="en-US" altLang="en-US" dirty="0" err="1"/>
              <a:t>ponavljajući</a:t>
            </a:r>
            <a:r>
              <a:rPr lang="en-US" altLang="en-US" dirty="0"/>
              <a:t> </a:t>
            </a:r>
            <a:r>
              <a:rPr lang="en-US" altLang="en-US" dirty="0" err="1"/>
              <a:t>deo</a:t>
            </a:r>
            <a:r>
              <a:rPr lang="en-US" altLang="en-US" dirty="0"/>
              <a:t> </a:t>
            </a:r>
            <a:r>
              <a:rPr lang="en-US" altLang="en-US" dirty="0" err="1"/>
              <a:t>procesa</a:t>
            </a:r>
            <a:r>
              <a:rPr lang="en-US" altLang="en-US" dirty="0"/>
              <a:t> </a:t>
            </a:r>
            <a:r>
              <a:rPr lang="en-US" altLang="en-US" dirty="0" err="1"/>
              <a:t>sklapanja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svakom</a:t>
            </a:r>
            <a:r>
              <a:rPr lang="en-US" altLang="en-US" dirty="0"/>
              <a:t> </a:t>
            </a:r>
            <a:r>
              <a:rPr lang="en-US" altLang="en-US" dirty="0" err="1"/>
              <a:t>komadu</a:t>
            </a:r>
            <a:r>
              <a:rPr lang="en-US" altLang="en-US" dirty="0"/>
              <a:t> </a:t>
            </a:r>
            <a:r>
              <a:rPr lang="en-US" altLang="en-US" dirty="0" err="1"/>
              <a:t>proizvoda</a:t>
            </a:r>
            <a:r>
              <a:rPr lang="en-US" altLang="en-US" dirty="0"/>
              <a:t>. </a:t>
            </a:r>
          </a:p>
          <a:p>
            <a:pPr lvl="1">
              <a:buSzPct val="95000"/>
            </a:pPr>
            <a:r>
              <a:rPr lang="en-US" altLang="en-US" dirty="0" err="1"/>
              <a:t>Većina</a:t>
            </a:r>
            <a:r>
              <a:rPr lang="en-US" altLang="en-US" dirty="0"/>
              <a:t> </a:t>
            </a:r>
            <a:r>
              <a:rPr lang="en-US" altLang="en-US" dirty="0" err="1"/>
              <a:t>Zapadnih</a:t>
            </a:r>
            <a:r>
              <a:rPr lang="en-US" altLang="en-US" dirty="0"/>
              <a:t> </a:t>
            </a:r>
            <a:r>
              <a:rPr lang="en-US" altLang="en-US" dirty="0" err="1"/>
              <a:t>proizvođača</a:t>
            </a:r>
            <a:r>
              <a:rPr lang="en-US" altLang="en-US" dirty="0"/>
              <a:t> </a:t>
            </a:r>
            <a:r>
              <a:rPr lang="en-US" altLang="en-US" dirty="0" err="1"/>
              <a:t>tradicionalno</a:t>
            </a:r>
            <a:r>
              <a:rPr lang="en-US" altLang="en-US" dirty="0"/>
              <a:t> </a:t>
            </a:r>
            <a:r>
              <a:rPr lang="en-US" altLang="en-US" dirty="0" err="1"/>
              <a:t>postavlja</a:t>
            </a:r>
            <a:r>
              <a:rPr lang="en-US" altLang="en-US" dirty="0"/>
              <a:t> </a:t>
            </a:r>
            <a:r>
              <a:rPr lang="en-US" altLang="en-US" dirty="0" err="1"/>
              <a:t>montažne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 </a:t>
            </a:r>
            <a:r>
              <a:rPr lang="en-US" altLang="en-US" dirty="0" err="1"/>
              <a:t>pravolinijski</a:t>
            </a:r>
            <a:r>
              <a:rPr lang="en-US" altLang="en-US" dirty="0"/>
              <a:t> layout, </a:t>
            </a:r>
            <a:r>
              <a:rPr lang="en-US" altLang="en-US" dirty="0" err="1"/>
              <a:t>ali</a:t>
            </a:r>
            <a:r>
              <a:rPr lang="en-US" altLang="en-US" dirty="0"/>
              <a:t> </a:t>
            </a:r>
            <a:r>
              <a:rPr lang="en-US" altLang="en-US" dirty="0" err="1"/>
              <a:t>njihovi</a:t>
            </a:r>
            <a:r>
              <a:rPr lang="en-US" altLang="en-US" dirty="0"/>
              <a:t> </a:t>
            </a:r>
            <a:r>
              <a:rPr lang="en-US" altLang="en-US" dirty="0" err="1"/>
              <a:t>Japanski</a:t>
            </a:r>
            <a:r>
              <a:rPr lang="en-US" altLang="en-US" dirty="0"/>
              <a:t> </a:t>
            </a:r>
            <a:r>
              <a:rPr lang="en-US" altLang="en-US" dirty="0" err="1"/>
              <a:t>konkurenti</a:t>
            </a:r>
            <a:r>
              <a:rPr lang="en-US" altLang="en-US" dirty="0"/>
              <a:t> </a:t>
            </a:r>
            <a:r>
              <a:rPr lang="en-US" altLang="en-US" dirty="0" err="1"/>
              <a:t>uglavnom</a:t>
            </a:r>
            <a:r>
              <a:rPr lang="en-US" altLang="en-US" dirty="0"/>
              <a:t> </a:t>
            </a:r>
            <a:r>
              <a:rPr lang="en-US" altLang="en-US" dirty="0" err="1"/>
              <a:t>koriste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62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5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" y="1690688"/>
            <a:ext cx="1151144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0640" y="6176963"/>
            <a:ext cx="778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95000"/>
            </a:pPr>
            <a:r>
              <a:rPr lang="sr-Latn-RS" altLang="en-US" dirty="0">
                <a:solidFill>
                  <a:srgbClr val="FF0000"/>
                </a:solidFill>
              </a:rPr>
              <a:t>Najduža suma vremena po jednom operateru je 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vreme</a:t>
            </a:r>
            <a:r>
              <a:rPr lang="en-US" altLang="en-US" dirty="0">
                <a:solidFill>
                  <a:srgbClr val="FF0000"/>
                </a:solidFill>
              </a:rPr>
              <a:t> (</a:t>
            </a:r>
            <a:r>
              <a:rPr lang="en-US" altLang="en-US" dirty="0" err="1">
                <a:solidFill>
                  <a:srgbClr val="FF0000"/>
                </a:solidFill>
              </a:rPr>
              <a:t>Takt</a:t>
            </a:r>
            <a:r>
              <a:rPr lang="en-US" altLang="en-US" dirty="0">
                <a:solidFill>
                  <a:srgbClr val="FF0000"/>
                </a:solidFill>
              </a:rPr>
              <a:t> time) </a:t>
            </a:r>
          </a:p>
        </p:txBody>
      </p:sp>
    </p:spTree>
    <p:extLst>
      <p:ext uri="{BB962C8B-B14F-4D97-AF65-F5344CB8AC3E}">
        <p14:creationId xmlns:p14="http://schemas.microsoft.com/office/powerpoint/2010/main" val="476363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 err="1"/>
              <a:t>Kada</a:t>
            </a:r>
            <a:r>
              <a:rPr lang="en-US" altLang="en-US" dirty="0"/>
              <a:t> se </a:t>
            </a:r>
            <a:r>
              <a:rPr lang="en-US" altLang="en-US" dirty="0" err="1"/>
              <a:t>koristi</a:t>
            </a:r>
            <a:r>
              <a:rPr lang="en-US" altLang="en-US" dirty="0"/>
              <a:t> </a:t>
            </a:r>
            <a:r>
              <a:rPr lang="en-US" altLang="en-US" dirty="0" err="1"/>
              <a:t>pravolinijski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, </a:t>
            </a:r>
            <a:r>
              <a:rPr lang="en-US" altLang="en-US" dirty="0" err="1"/>
              <a:t>operateri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poređani</a:t>
            </a:r>
            <a:r>
              <a:rPr lang="en-US" altLang="en-US" dirty="0"/>
              <a:t> u </a:t>
            </a:r>
            <a:r>
              <a:rPr lang="en-US" altLang="en-US" dirty="0" err="1"/>
              <a:t>linearni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svako</a:t>
            </a:r>
            <a:r>
              <a:rPr lang="en-US" altLang="en-US" dirty="0"/>
              <a:t> </a:t>
            </a:r>
            <a:r>
              <a:rPr lang="en-US" altLang="en-US" dirty="0" err="1"/>
              <a:t>završava</a:t>
            </a:r>
            <a:r>
              <a:rPr lang="en-US" altLang="en-US" dirty="0"/>
              <a:t> </a:t>
            </a:r>
            <a:r>
              <a:rPr lang="en-US" altLang="en-US" dirty="0" err="1"/>
              <a:t>svoj</a:t>
            </a:r>
            <a:r>
              <a:rPr lang="en-US" altLang="en-US" dirty="0"/>
              <a:t> </a:t>
            </a:r>
            <a:r>
              <a:rPr lang="en-US" altLang="en-US" dirty="0" err="1"/>
              <a:t>deo</a:t>
            </a:r>
            <a:r>
              <a:rPr lang="en-US" altLang="en-US" dirty="0"/>
              <a:t> </a:t>
            </a:r>
            <a:r>
              <a:rPr lang="en-US" altLang="en-US" dirty="0" err="1"/>
              <a:t>posla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određenom</a:t>
            </a:r>
            <a:r>
              <a:rPr lang="en-US" altLang="en-US" dirty="0"/>
              <a:t> </a:t>
            </a:r>
            <a:r>
              <a:rPr lang="en-US" altLang="en-US" dirty="0" err="1"/>
              <a:t>delu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Ovakvo</a:t>
            </a:r>
            <a:r>
              <a:rPr lang="en-US" altLang="en-US" dirty="0"/>
              <a:t> </a:t>
            </a:r>
            <a:r>
              <a:rPr lang="en-US" altLang="en-US" dirty="0" err="1"/>
              <a:t>raspoređivanje</a:t>
            </a:r>
            <a:r>
              <a:rPr lang="en-US" altLang="en-US" dirty="0"/>
              <a:t> je od </a:t>
            </a:r>
            <a:r>
              <a:rPr lang="en-US" altLang="en-US" dirty="0" err="1"/>
              <a:t>značaja</a:t>
            </a:r>
            <a:r>
              <a:rPr lang="en-US" altLang="en-US" dirty="0"/>
              <a:t> </a:t>
            </a:r>
            <a:r>
              <a:rPr lang="en-US" altLang="en-US" dirty="0" err="1"/>
              <a:t>jer</a:t>
            </a:r>
            <a:r>
              <a:rPr lang="en-US" altLang="en-US" dirty="0"/>
              <a:t> </a:t>
            </a:r>
            <a:r>
              <a:rPr lang="en-US" altLang="en-US" dirty="0" err="1"/>
              <a:t>eliminiše</a:t>
            </a:r>
            <a:r>
              <a:rPr lang="en-US" altLang="en-US" dirty="0"/>
              <a:t> </a:t>
            </a:r>
            <a:r>
              <a:rPr lang="en-US" altLang="en-US" dirty="0" err="1"/>
              <a:t>nepotrebno</a:t>
            </a:r>
            <a:r>
              <a:rPr lang="en-US" altLang="en-US" dirty="0"/>
              <a:t> </a:t>
            </a:r>
            <a:r>
              <a:rPr lang="en-US" altLang="en-US" dirty="0" err="1"/>
              <a:t>kretanje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verovatnoću</a:t>
            </a:r>
            <a:r>
              <a:rPr lang="en-US" altLang="en-US" dirty="0"/>
              <a:t> </a:t>
            </a:r>
            <a:r>
              <a:rPr lang="en-US" altLang="en-US" dirty="0" err="1"/>
              <a:t>mešanja</a:t>
            </a:r>
            <a:r>
              <a:rPr lang="en-US" altLang="en-US" dirty="0"/>
              <a:t> </a:t>
            </a:r>
            <a:r>
              <a:rPr lang="en-US" altLang="en-US" dirty="0" err="1"/>
              <a:t>radnika</a:t>
            </a:r>
            <a:r>
              <a:rPr lang="en-US" altLang="en-US" dirty="0"/>
              <a:t> (</a:t>
            </a:r>
            <a:r>
              <a:rPr lang="en-US" altLang="en-US" dirty="0" err="1"/>
              <a:t>operatera</a:t>
            </a:r>
            <a:r>
              <a:rPr lang="en-US" altLang="en-US" dirty="0"/>
              <a:t>). </a:t>
            </a:r>
          </a:p>
          <a:p>
            <a:pPr>
              <a:lnSpc>
                <a:spcPct val="80000"/>
              </a:lnSpc>
            </a:pPr>
            <a:r>
              <a:rPr lang="en-US" altLang="en-US" dirty="0" err="1"/>
              <a:t>Kada</a:t>
            </a:r>
            <a:r>
              <a:rPr lang="en-US" altLang="en-US" dirty="0"/>
              <a:t> se </a:t>
            </a:r>
            <a:r>
              <a:rPr lang="en-US" altLang="en-US" dirty="0" err="1"/>
              <a:t>koristi</a:t>
            </a:r>
            <a:r>
              <a:rPr lang="en-US" altLang="en-US" dirty="0"/>
              <a:t> </a:t>
            </a:r>
            <a:r>
              <a:rPr lang="en-US" altLang="en-US" dirty="0" err="1"/>
              <a:t>raspored</a:t>
            </a:r>
            <a:r>
              <a:rPr lang="en-US" altLang="en-US" dirty="0"/>
              <a:t> U-</a:t>
            </a:r>
            <a:r>
              <a:rPr lang="en-US" altLang="en-US" dirty="0" err="1"/>
              <a:t>oblika</a:t>
            </a:r>
            <a:r>
              <a:rPr lang="en-US" altLang="en-US" dirty="0"/>
              <a:t>, </a:t>
            </a:r>
            <a:r>
              <a:rPr lang="en-US" altLang="en-US" dirty="0" err="1"/>
              <a:t>operateri</a:t>
            </a:r>
            <a:r>
              <a:rPr lang="en-US" altLang="en-US" dirty="0"/>
              <a:t> </a:t>
            </a:r>
            <a:r>
              <a:rPr lang="en-US" altLang="en-US" dirty="0" err="1"/>
              <a:t>mogu</a:t>
            </a:r>
            <a:r>
              <a:rPr lang="en-US" altLang="en-US" dirty="0"/>
              <a:t> da </a:t>
            </a:r>
            <a:r>
              <a:rPr lang="en-US" altLang="en-US" dirty="0" err="1"/>
              <a:t>rade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obe</a:t>
            </a:r>
            <a:r>
              <a:rPr lang="en-US" altLang="en-US" dirty="0"/>
              <a:t> </a:t>
            </a:r>
            <a:r>
              <a:rPr lang="en-US" altLang="en-US" dirty="0" err="1"/>
              <a:t>strane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, </a:t>
            </a:r>
            <a:r>
              <a:rPr lang="en-US" altLang="en-US" dirty="0" err="1"/>
              <a:t>dok</a:t>
            </a:r>
            <a:r>
              <a:rPr lang="en-US" altLang="en-US" dirty="0"/>
              <a:t> </a:t>
            </a:r>
            <a:r>
              <a:rPr lang="en-US" altLang="en-US" dirty="0" err="1"/>
              <a:t>komadi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kojima</a:t>
            </a:r>
            <a:r>
              <a:rPr lang="en-US" altLang="en-US" dirty="0"/>
              <a:t> se </a:t>
            </a:r>
            <a:r>
              <a:rPr lang="en-US" altLang="en-US" dirty="0" err="1"/>
              <a:t>radi</a:t>
            </a:r>
            <a:r>
              <a:rPr lang="en-US" altLang="en-US" dirty="0"/>
              <a:t> prate </a:t>
            </a:r>
            <a:r>
              <a:rPr lang="en-US" altLang="en-US" dirty="0" err="1"/>
              <a:t>putanju</a:t>
            </a:r>
            <a:r>
              <a:rPr lang="en-US" altLang="en-US" dirty="0"/>
              <a:t> </a:t>
            </a:r>
            <a:r>
              <a:rPr lang="en-US" altLang="en-US" dirty="0" err="1"/>
              <a:t>poslova</a:t>
            </a:r>
            <a:r>
              <a:rPr lang="en-US" altLang="en-US" dirty="0"/>
              <a:t> </a:t>
            </a:r>
            <a:r>
              <a:rPr lang="en-US" altLang="en-US" dirty="0" err="1"/>
              <a:t>formiranu</a:t>
            </a:r>
            <a:r>
              <a:rPr lang="en-US" altLang="en-US" dirty="0"/>
              <a:t> </a:t>
            </a:r>
            <a:r>
              <a:rPr lang="en-US" altLang="en-US" dirty="0" err="1"/>
              <a:t>prema</a:t>
            </a:r>
            <a:r>
              <a:rPr lang="en-US" altLang="en-US" dirty="0"/>
              <a:t> </a:t>
            </a:r>
            <a:r>
              <a:rPr lang="en-US" altLang="en-US" dirty="0" err="1"/>
              <a:t>konfiguraciji</a:t>
            </a:r>
            <a:r>
              <a:rPr lang="en-US" altLang="en-US" dirty="0"/>
              <a:t> U-</a:t>
            </a:r>
            <a:r>
              <a:rPr lang="en-US" altLang="en-US" dirty="0" err="1"/>
              <a:t>linije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Na primer, operator </a:t>
            </a:r>
            <a:r>
              <a:rPr lang="en-US" altLang="en-US" dirty="0" err="1"/>
              <a:t>dva</a:t>
            </a:r>
            <a:r>
              <a:rPr lang="en-US" altLang="en-US" dirty="0"/>
              <a:t>, </a:t>
            </a:r>
            <a:r>
              <a:rPr lang="en-US" altLang="en-US" dirty="0" err="1"/>
              <a:t>sa</a:t>
            </a:r>
            <a:r>
              <a:rPr lang="en-US" altLang="en-US" dirty="0"/>
              <a:t> </a:t>
            </a:r>
            <a:r>
              <a:rPr lang="en-US" altLang="en-US" dirty="0" err="1"/>
              <a:t>slike</a:t>
            </a:r>
            <a:r>
              <a:rPr lang="en-US" altLang="en-US" dirty="0"/>
              <a:t>, </a:t>
            </a:r>
            <a:r>
              <a:rPr lang="en-US" altLang="en-US" dirty="0" err="1"/>
              <a:t>izvodi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zadatk</a:t>
            </a:r>
            <a:r>
              <a:rPr lang="sr-Latn-RS" altLang="en-US" dirty="0"/>
              <a:t>e</a:t>
            </a:r>
            <a:r>
              <a:rPr lang="en-US" altLang="en-US" dirty="0"/>
              <a:t> {3</a:t>
            </a:r>
            <a:r>
              <a:rPr lang="sr-Latn-RS" altLang="en-US" dirty="0"/>
              <a:t> i 5 </a:t>
            </a:r>
            <a:r>
              <a:rPr lang="en-US" altLang="en-US" dirty="0"/>
              <a:t>}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prednjem</a:t>
            </a:r>
            <a:r>
              <a:rPr lang="en-US" altLang="en-US" dirty="0"/>
              <a:t> </a:t>
            </a:r>
            <a:r>
              <a:rPr lang="en-US" altLang="en-US" dirty="0" err="1"/>
              <a:t>delu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, ide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zadnju</a:t>
            </a:r>
            <a:r>
              <a:rPr lang="en-US" altLang="en-US" dirty="0"/>
              <a:t> </a:t>
            </a:r>
            <a:r>
              <a:rPr lang="en-US" altLang="en-US" dirty="0" err="1"/>
              <a:t>stranu</a:t>
            </a:r>
            <a:r>
              <a:rPr lang="en-US" altLang="en-US" dirty="0"/>
              <a:t> </a:t>
            </a:r>
            <a:r>
              <a:rPr lang="en-US" altLang="en-US" dirty="0" err="1"/>
              <a:t>gde</a:t>
            </a:r>
            <a:r>
              <a:rPr lang="en-US" altLang="en-US" dirty="0"/>
              <a:t> </a:t>
            </a:r>
            <a:r>
              <a:rPr lang="en-US" altLang="en-US" dirty="0" err="1"/>
              <a:t>obavlja</a:t>
            </a:r>
            <a:r>
              <a:rPr lang="en-US" altLang="en-US" dirty="0"/>
              <a:t> </a:t>
            </a:r>
            <a:r>
              <a:rPr lang="en-US" altLang="en-US" dirty="0" err="1"/>
              <a:t>zadatak</a:t>
            </a:r>
            <a:r>
              <a:rPr lang="en-US" altLang="en-US" dirty="0"/>
              <a:t> {</a:t>
            </a:r>
            <a:r>
              <a:rPr lang="sr-Latn-RS" altLang="en-US" dirty="0"/>
              <a:t>7</a:t>
            </a:r>
            <a:r>
              <a:rPr lang="en-US" altLang="en-US" dirty="0"/>
              <a:t>}</a:t>
            </a:r>
            <a:r>
              <a:rPr lang="sr-Latn-R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nakon</a:t>
            </a:r>
            <a:r>
              <a:rPr lang="en-US" altLang="en-US" dirty="0"/>
              <a:t> toga se </a:t>
            </a:r>
            <a:r>
              <a:rPr lang="en-US" altLang="en-US" dirty="0" err="1"/>
              <a:t>ponovo</a:t>
            </a:r>
            <a:r>
              <a:rPr lang="en-US" altLang="en-US" dirty="0"/>
              <a:t> </a:t>
            </a:r>
            <a:r>
              <a:rPr lang="en-US" altLang="en-US" dirty="0" err="1"/>
              <a:t>vraća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prednju</a:t>
            </a:r>
            <a:r>
              <a:rPr lang="en-US" altLang="en-US" dirty="0"/>
              <a:t> </a:t>
            </a:r>
            <a:r>
              <a:rPr lang="en-US" altLang="en-US" dirty="0" err="1"/>
              <a:t>stranu</a:t>
            </a:r>
            <a:r>
              <a:rPr lang="en-US" altLang="en-US" dirty="0"/>
              <a:t> </a:t>
            </a:r>
            <a:r>
              <a:rPr lang="en-US" altLang="en-US" dirty="0" err="1"/>
              <a:t>linije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3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prvom</a:t>
            </a:r>
            <a:r>
              <a:rPr lang="en-US" altLang="en-US" dirty="0"/>
              <a:t> </a:t>
            </a:r>
            <a:r>
              <a:rPr lang="en-US" altLang="en-US" dirty="0" err="1"/>
              <a:t>slučaju</a:t>
            </a:r>
            <a:r>
              <a:rPr lang="en-US" altLang="en-US" dirty="0"/>
              <a:t> (a),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obavljenje</a:t>
            </a:r>
            <a:r>
              <a:rPr lang="en-US" altLang="en-US" dirty="0"/>
              <a:t> 9 </a:t>
            </a:r>
            <a:r>
              <a:rPr lang="en-US" altLang="en-US" dirty="0" err="1"/>
              <a:t>radnih</a:t>
            </a:r>
            <a:r>
              <a:rPr lang="en-US" altLang="en-US" dirty="0"/>
              <a:t> </a:t>
            </a:r>
            <a:r>
              <a:rPr lang="en-US" altLang="en-US" dirty="0" err="1"/>
              <a:t>zadataka</a:t>
            </a:r>
            <a:r>
              <a:rPr lang="en-US" altLang="en-US" dirty="0"/>
              <a:t> </a:t>
            </a:r>
            <a:r>
              <a:rPr lang="en-US" altLang="en-US" dirty="0" err="1"/>
              <a:t>potrebno</a:t>
            </a:r>
            <a:r>
              <a:rPr lang="en-US" altLang="en-US" dirty="0"/>
              <a:t> je 4 </a:t>
            </a:r>
            <a:r>
              <a:rPr lang="en-US" altLang="en-US" dirty="0" err="1"/>
              <a:t>operatera</a:t>
            </a:r>
            <a:r>
              <a:rPr lang="en-US" altLang="en-US" dirty="0"/>
              <a:t> (4 </a:t>
            </a:r>
            <a:r>
              <a:rPr lang="en-US" altLang="en-US" dirty="0" err="1"/>
              <a:t>radna</a:t>
            </a:r>
            <a:r>
              <a:rPr lang="en-US" altLang="en-US" dirty="0"/>
              <a:t> </a:t>
            </a:r>
            <a:r>
              <a:rPr lang="en-US" altLang="en-US" dirty="0" err="1"/>
              <a:t>mesta</a:t>
            </a:r>
            <a:r>
              <a:rPr lang="en-US" altLang="en-US" dirty="0"/>
              <a:t>)</a:t>
            </a:r>
            <a:r>
              <a:rPr lang="sr-Latn-RS" altLang="en-US" dirty="0"/>
              <a:t>. Takt vreme je 11 minuta,</a:t>
            </a:r>
            <a:r>
              <a:rPr lang="en-US" altLang="en-US" dirty="0"/>
              <a:t>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je </a:t>
            </a:r>
            <a:r>
              <a:rPr lang="en-US" altLang="en-US" dirty="0" err="1"/>
              <a:t>efikasnost</a:t>
            </a:r>
            <a:r>
              <a:rPr lang="en-US" altLang="en-US" dirty="0"/>
              <a:t> </a:t>
            </a:r>
            <a:r>
              <a:rPr lang="en-US" altLang="en-US" dirty="0" err="1"/>
              <a:t>svakog</a:t>
            </a:r>
            <a:r>
              <a:rPr lang="en-US" altLang="en-US" dirty="0"/>
              <a:t> od </a:t>
            </a:r>
            <a:r>
              <a:rPr lang="sr-Latn-RS" altLang="en-US" dirty="0"/>
              <a:t>operatera</a:t>
            </a:r>
            <a:r>
              <a:rPr lang="en-US" altLang="en-US" dirty="0"/>
              <a:t> 9/11, 11/11, 10/11 </a:t>
            </a:r>
            <a:r>
              <a:rPr lang="en-US" altLang="en-US" dirty="0" err="1"/>
              <a:t>i</a:t>
            </a:r>
            <a:r>
              <a:rPr lang="en-US" altLang="en-US" dirty="0"/>
              <a:t> 6/11, </a:t>
            </a:r>
            <a:r>
              <a:rPr lang="en-US" altLang="en-US" dirty="0" err="1"/>
              <a:t>respektivno</a:t>
            </a:r>
            <a:r>
              <a:rPr lang="en-US" altLang="en-US" dirty="0"/>
              <a:t>. </a:t>
            </a:r>
          </a:p>
          <a:p>
            <a:pPr>
              <a:buSzPct val="95000"/>
            </a:pPr>
            <a:r>
              <a:rPr lang="en-US" altLang="en-US" dirty="0" err="1"/>
              <a:t>Samo</a:t>
            </a:r>
            <a:r>
              <a:rPr lang="en-US" altLang="en-US" dirty="0"/>
              <a:t> </a:t>
            </a:r>
            <a:r>
              <a:rPr lang="en-US" altLang="en-US" dirty="0" err="1"/>
              <a:t>jedno</a:t>
            </a:r>
            <a:r>
              <a:rPr lang="en-US" altLang="en-US" dirty="0"/>
              <a:t> </a:t>
            </a:r>
            <a:r>
              <a:rPr lang="en-US" altLang="en-US" dirty="0" err="1"/>
              <a:t>radno</a:t>
            </a:r>
            <a:r>
              <a:rPr lang="en-US" altLang="en-US" dirty="0"/>
              <a:t> </a:t>
            </a:r>
            <a:r>
              <a:rPr lang="en-US" altLang="en-US" dirty="0" err="1"/>
              <a:t>mesto</a:t>
            </a:r>
            <a:r>
              <a:rPr lang="en-US" altLang="en-US" dirty="0"/>
              <a:t> </a:t>
            </a:r>
            <a:r>
              <a:rPr lang="en-US" altLang="en-US" dirty="0" err="1"/>
              <a:t>ima</a:t>
            </a:r>
            <a:r>
              <a:rPr lang="en-US" altLang="en-US" dirty="0"/>
              <a:t> optimum </a:t>
            </a:r>
            <a:r>
              <a:rPr lang="en-US" altLang="en-US" dirty="0" err="1"/>
              <a:t>vremena</a:t>
            </a:r>
            <a:r>
              <a:rPr lang="en-US" altLang="en-US" dirty="0"/>
              <a:t> od 11 </a:t>
            </a:r>
            <a:r>
              <a:rPr lang="sr-Latn-RS" altLang="en-US" dirty="0"/>
              <a:t>min</a:t>
            </a:r>
            <a:r>
              <a:rPr lang="en-US" altLang="en-US" dirty="0"/>
              <a:t>.</a:t>
            </a:r>
          </a:p>
          <a:p>
            <a:pPr>
              <a:buSzPct val="95000"/>
            </a:pPr>
            <a:r>
              <a:rPr lang="en-US" altLang="en-US" dirty="0"/>
              <a:t>U </a:t>
            </a:r>
            <a:r>
              <a:rPr lang="en-US" altLang="en-US" dirty="0" err="1"/>
              <a:t>situaciji</a:t>
            </a:r>
            <a:r>
              <a:rPr lang="en-US" altLang="en-US" dirty="0"/>
              <a:t> </a:t>
            </a:r>
            <a:r>
              <a:rPr lang="en-US" altLang="en-US" dirty="0" err="1"/>
              <a:t>sa</a:t>
            </a:r>
            <a:r>
              <a:rPr lang="en-US" altLang="en-US" dirty="0"/>
              <a:t> U-</a:t>
            </a:r>
            <a:r>
              <a:rPr lang="en-US" altLang="en-US" dirty="0" err="1"/>
              <a:t>linijom</a:t>
            </a:r>
            <a:r>
              <a:rPr lang="en-US" altLang="en-US" dirty="0"/>
              <a:t> (b) </a:t>
            </a:r>
            <a:r>
              <a:rPr lang="en-US" altLang="en-US" dirty="0" err="1"/>
              <a:t>isti</a:t>
            </a:r>
            <a:r>
              <a:rPr lang="en-US" altLang="en-US" dirty="0"/>
              <a:t>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zadaci</a:t>
            </a:r>
            <a:r>
              <a:rPr lang="en-US" altLang="en-US" dirty="0"/>
              <a:t> se </a:t>
            </a:r>
            <a:r>
              <a:rPr lang="en-US" altLang="en-US" dirty="0" err="1"/>
              <a:t>obavljaju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tri </a:t>
            </a:r>
            <a:r>
              <a:rPr lang="en-US" altLang="en-US" dirty="0" err="1"/>
              <a:t>radna</a:t>
            </a:r>
            <a:r>
              <a:rPr lang="en-US" altLang="en-US" dirty="0"/>
              <a:t> </a:t>
            </a:r>
            <a:r>
              <a:rPr lang="en-US" altLang="en-US" dirty="0" err="1"/>
              <a:t>mesta</a:t>
            </a:r>
            <a:r>
              <a:rPr lang="sr-Latn-RS" altLang="en-US" dirty="0"/>
              <a:t> – uz nešto veće takt vreme od 12 minuta</a:t>
            </a:r>
            <a:r>
              <a:rPr lang="en-US" altLang="en-US" dirty="0"/>
              <a:t>, </a:t>
            </a:r>
            <a:r>
              <a:rPr lang="en-US" altLang="en-US" dirty="0" err="1"/>
              <a:t>pri</a:t>
            </a:r>
            <a:r>
              <a:rPr lang="en-US" altLang="en-US" dirty="0"/>
              <a:t> </a:t>
            </a:r>
            <a:r>
              <a:rPr lang="en-US" altLang="en-US" dirty="0" err="1"/>
              <a:t>čemu</a:t>
            </a:r>
            <a:r>
              <a:rPr lang="en-US" altLang="en-US" dirty="0"/>
              <a:t> </a:t>
            </a:r>
            <a:r>
              <a:rPr lang="en-US" altLang="en-US" dirty="0" err="1"/>
              <a:t>svaki</a:t>
            </a:r>
            <a:r>
              <a:rPr lang="en-US" altLang="en-US" dirty="0"/>
              <a:t> od </a:t>
            </a:r>
            <a:r>
              <a:rPr lang="sr-Latn-RS" altLang="en-US" dirty="0"/>
              <a:t>operatera</a:t>
            </a:r>
            <a:r>
              <a:rPr lang="en-US" altLang="en-US" dirty="0"/>
              <a:t> </a:t>
            </a:r>
            <a:r>
              <a:rPr lang="en-US" altLang="en-US" dirty="0" err="1"/>
              <a:t>ima</a:t>
            </a:r>
            <a:r>
              <a:rPr lang="en-US" altLang="en-US" dirty="0"/>
              <a:t> </a:t>
            </a:r>
            <a:r>
              <a:rPr lang="en-US" altLang="en-US" dirty="0" err="1"/>
              <a:t>efikasnost</a:t>
            </a:r>
            <a:r>
              <a:rPr lang="sr-Latn-RS" altLang="en-US" dirty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radni</a:t>
            </a:r>
            <a:r>
              <a:rPr lang="en-US" altLang="en-US" dirty="0"/>
              <a:t> </a:t>
            </a:r>
            <a:r>
              <a:rPr lang="en-US" altLang="en-US" dirty="0" err="1"/>
              <a:t>učinak</a:t>
            </a:r>
            <a:r>
              <a:rPr lang="en-US" altLang="en-US" dirty="0"/>
              <a:t> 100%</a:t>
            </a:r>
            <a:r>
              <a:rPr lang="sr-Latn-RS" altLang="en-US" dirty="0"/>
              <a:t> (12/12)</a:t>
            </a:r>
            <a:r>
              <a:rPr lang="en-US" altLang="en-US" dirty="0"/>
              <a:t>. </a:t>
            </a:r>
            <a:endParaRPr lang="sr-Latn-RS" altLang="en-US" dirty="0" smtClean="0"/>
          </a:p>
          <a:p>
            <a:pPr>
              <a:buSzPct val="95000"/>
            </a:pPr>
            <a:r>
              <a:rPr lang="en-US" altLang="en-US" dirty="0" err="1" smtClean="0"/>
              <a:t>Naravno</a:t>
            </a:r>
            <a:r>
              <a:rPr lang="en-US" altLang="en-US" dirty="0"/>
              <a:t>, u </a:t>
            </a:r>
            <a:r>
              <a:rPr lang="en-US" altLang="en-US" dirty="0" err="1"/>
              <a:t>drugom</a:t>
            </a:r>
            <a:r>
              <a:rPr lang="en-US" altLang="en-US" dirty="0"/>
              <a:t> </a:t>
            </a:r>
            <a:r>
              <a:rPr lang="en-US" altLang="en-US" dirty="0" err="1"/>
              <a:t>slučaju</a:t>
            </a:r>
            <a:r>
              <a:rPr lang="en-US" altLang="en-US" dirty="0"/>
              <a:t> je </a:t>
            </a:r>
            <a:r>
              <a:rPr lang="en-US" altLang="en-US" dirty="0" err="1"/>
              <a:t>potreban</a:t>
            </a:r>
            <a:r>
              <a:rPr lang="en-US" altLang="en-US" dirty="0"/>
              <a:t> </a:t>
            </a:r>
            <a:r>
              <a:rPr lang="en-US" altLang="en-US" dirty="0" err="1"/>
              <a:t>viši</a:t>
            </a:r>
            <a:r>
              <a:rPr lang="en-US" altLang="en-US" dirty="0"/>
              <a:t> </a:t>
            </a:r>
            <a:r>
              <a:rPr lang="en-US" altLang="en-US" dirty="0" err="1"/>
              <a:t>nivo</a:t>
            </a:r>
            <a:r>
              <a:rPr lang="en-US" altLang="en-US" dirty="0"/>
              <a:t> </a:t>
            </a:r>
            <a:r>
              <a:rPr lang="en-US" altLang="en-US" dirty="0" err="1"/>
              <a:t>znanja</a:t>
            </a:r>
            <a:r>
              <a:rPr lang="en-US" altLang="en-US" dirty="0"/>
              <a:t> </a:t>
            </a:r>
            <a:r>
              <a:rPr lang="en-US" altLang="en-US" dirty="0" err="1"/>
              <a:t>operatera</a:t>
            </a:r>
            <a:r>
              <a:rPr lang="en-US" altLang="en-US" dirty="0"/>
              <a:t> </a:t>
            </a:r>
            <a:r>
              <a:rPr lang="en-US" altLang="en-US" dirty="0" err="1"/>
              <a:t>za</a:t>
            </a:r>
            <a:r>
              <a:rPr lang="en-US" altLang="en-US" dirty="0"/>
              <a:t> </a:t>
            </a:r>
            <a:r>
              <a:rPr lang="en-US" altLang="en-US" dirty="0" err="1"/>
              <a:t>rukovanjem</a:t>
            </a:r>
            <a:r>
              <a:rPr lang="en-US" altLang="en-US" dirty="0"/>
              <a:t> </a:t>
            </a:r>
            <a:r>
              <a:rPr lang="en-US" altLang="en-US" dirty="0" err="1"/>
              <a:t>opremom</a:t>
            </a:r>
            <a:r>
              <a:rPr lang="en-US" altLang="en-US" dirty="0"/>
              <a:t>.</a:t>
            </a:r>
          </a:p>
          <a:p>
            <a:pPr>
              <a:buSzPct val="95000"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59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Optimizacija proizvodne linije primenom softvera </a:t>
            </a:r>
            <a:r>
              <a:rPr lang="sr-Latn-RS" b="1" dirty="0"/>
              <a:t>Flexible Line Balancing - FLB</a:t>
            </a:r>
            <a:r>
              <a:rPr lang="sr-Latn-RS" dirty="0"/>
              <a:t>.</a:t>
            </a:r>
          </a:p>
          <a:p>
            <a:r>
              <a:rPr lang="sr-Latn-RS" dirty="0"/>
              <a:t>Akademsku verziju instalacije softvera, studenti će dobiti od nastavnika na vežbama, kao i instrukcije za korišćenje ovog softvera.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8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23" y="1581784"/>
            <a:ext cx="8982569" cy="5052695"/>
          </a:xfrm>
        </p:spPr>
      </p:pic>
    </p:spTree>
    <p:extLst>
      <p:ext uri="{BB962C8B-B14F-4D97-AF65-F5344CB8AC3E}">
        <p14:creationId xmlns:p14="http://schemas.microsoft.com/office/powerpoint/2010/main" val="804925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081" cy="4351338"/>
          </a:xfrm>
        </p:spPr>
        <p:txBody>
          <a:bodyPr/>
          <a:lstStyle/>
          <a:p>
            <a:r>
              <a:rPr lang="sr-Latn-RS" dirty="0">
                <a:solidFill>
                  <a:schemeClr val="accent1">
                    <a:lumMod val="75000"/>
                  </a:schemeClr>
                </a:solidFill>
              </a:rPr>
              <a:t>Zadatak za studente # 6</a:t>
            </a:r>
          </a:p>
          <a:p>
            <a:pPr lvl="2"/>
            <a:r>
              <a:rPr lang="sr-Latn-RS" sz="2400" dirty="0">
                <a:solidFill>
                  <a:srgbClr val="0070C0"/>
                </a:solidFill>
              </a:rPr>
              <a:t>Izvršiti prikaz i analizu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sr-Latn-RS" sz="2400" dirty="0">
                <a:solidFill>
                  <a:srgbClr val="0070C0"/>
                </a:solidFill>
              </a:rPr>
              <a:t>raspored</a:t>
            </a:r>
            <a:r>
              <a:rPr lang="en-GB" sz="2400" dirty="0">
                <a:solidFill>
                  <a:srgbClr val="0070C0"/>
                </a:solidFill>
              </a:rPr>
              <a:t>a</a:t>
            </a:r>
            <a:r>
              <a:rPr lang="sr-Latn-RS" sz="2400" dirty="0">
                <a:solidFill>
                  <a:srgbClr val="0070C0"/>
                </a:solidFill>
              </a:rPr>
              <a:t> pojedinih odeljenja u fabrici i potom rasporeda radnih mesta u odeljenjima (Layout) fabrike: 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Ukoliko je dostupno, priložiti situacionu šemu fabrike i položaj u odnosu na glavne saobraćajnice.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Ukoliko je dostupno, prikazati dispozicionu šemu lokacije pogona, pomoćnih prostorija, skladišta,... Kao i unutrašnjeg rasporeda radnih mesta u pogonima (Layout) fabrike.</a:t>
            </a:r>
          </a:p>
          <a:p>
            <a:pPr lvl="3"/>
            <a:r>
              <a:rPr lang="sr-Latn-RS" sz="2200" dirty="0">
                <a:solidFill>
                  <a:srgbClr val="0070C0"/>
                </a:solidFill>
              </a:rPr>
              <a:t>Na osnovu predviđenih količina materijala i međusobnih veza između pojedinih faza procesa proizvodnje, predložiti eventualnu optimizaciju Layout-a.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08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Kvantitativni    kriterijumi    su    najčešće    zasnovani na    određenim funkcijama cilja, koje mogu biti definisane na sledeće načine:</a:t>
            </a:r>
          </a:p>
          <a:p>
            <a:pPr lvl="1"/>
            <a:r>
              <a:rPr lang="sr-Latn-CS" dirty="0"/>
              <a:t>Transportni učinak definisan protokom materijala:</a:t>
            </a:r>
          </a:p>
          <a:p>
            <a:pPr lvl="1"/>
            <a:endParaRPr lang="sr-Latn-CS" dirty="0"/>
          </a:p>
          <a:p>
            <a:pPr lvl="1"/>
            <a:endParaRPr lang="sr-Latn-CS" dirty="0"/>
          </a:p>
          <a:p>
            <a:r>
              <a:rPr lang="sr-Latn-CS" dirty="0"/>
              <a:t>Gde su:</a:t>
            </a:r>
            <a:endParaRPr lang="en-US" sz="1600" dirty="0"/>
          </a:p>
          <a:p>
            <a:pPr lvl="1"/>
            <a:r>
              <a:rPr lang="sr-Latn-CS" dirty="0"/>
              <a:t>F - ukupni transportni učinak,</a:t>
            </a:r>
            <a:endParaRPr lang="en-US" sz="1200" dirty="0"/>
          </a:p>
          <a:p>
            <a:pPr lvl="1"/>
            <a:r>
              <a:rPr lang="sr-Latn-CS" dirty="0"/>
              <a:t>q</a:t>
            </a:r>
            <a:r>
              <a:rPr lang="sr-Latn-CS" baseline="-25000" dirty="0"/>
              <a:t>ij</a:t>
            </a:r>
            <a:r>
              <a:rPr lang="sr-Latn-CS" dirty="0"/>
              <a:t> (t, m</a:t>
            </a:r>
            <a:r>
              <a:rPr lang="sr-Latn-CS" baseline="30000" dirty="0"/>
              <a:t>3</a:t>
            </a:r>
            <a:r>
              <a:rPr lang="sr-Latn-CS" dirty="0"/>
              <a:t>, kom) - količina materijala koja se kreće izmedju radnih mesta i – j,</a:t>
            </a:r>
            <a:endParaRPr lang="en-US" sz="1200" dirty="0"/>
          </a:p>
          <a:p>
            <a:pPr lvl="1"/>
            <a:r>
              <a:rPr lang="sr-Latn-CS" dirty="0"/>
              <a:t>l</a:t>
            </a:r>
            <a:r>
              <a:rPr lang="sr-Latn-CS" baseline="-25000" dirty="0"/>
              <a:t>ij</a:t>
            </a:r>
            <a:r>
              <a:rPr lang="sr-Latn-CS" dirty="0"/>
              <a:t> (m) - dužina transportnog puta izmedju i-te i j-te lokacije radnih mesta.</a:t>
            </a:r>
            <a:endParaRPr lang="en-US" sz="12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3020338"/>
            <a:ext cx="4570399" cy="76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Transportni učinak definisan brojem ciklusa:</a:t>
            </a:r>
          </a:p>
          <a:p>
            <a:endParaRPr lang="sr-Latn-CS" dirty="0"/>
          </a:p>
          <a:p>
            <a:endParaRPr lang="sr-Latn-CS" dirty="0"/>
          </a:p>
          <a:p>
            <a:pPr lvl="1"/>
            <a:r>
              <a:rPr lang="sr-Latn-CS" dirty="0"/>
              <a:t>gde je: N</a:t>
            </a:r>
            <a:r>
              <a:rPr lang="sr-Latn-CS" baseline="-25000" dirty="0"/>
              <a:t>ij</a:t>
            </a:r>
            <a:r>
              <a:rPr lang="sr-Latn-CS" b="1" dirty="0"/>
              <a:t> </a:t>
            </a:r>
            <a:r>
              <a:rPr lang="sr-Latn-CS" dirty="0"/>
              <a:t>- broj transportnih ciklusa između i-te i j-te lokacije radnih mesta. Ostali simboli su identični kao u prethodnom slučaju.</a:t>
            </a:r>
          </a:p>
          <a:p>
            <a:r>
              <a:rPr lang="sr-Latn-CS" dirty="0"/>
              <a:t>Transportni učinak definisan preko transportnih troškova:</a:t>
            </a:r>
          </a:p>
          <a:p>
            <a:endParaRPr lang="sr-Latn-CS" dirty="0"/>
          </a:p>
          <a:p>
            <a:endParaRPr lang="sr-Latn-CS" dirty="0"/>
          </a:p>
          <a:p>
            <a:pPr lvl="1"/>
            <a:r>
              <a:rPr lang="sr-Latn-CS" dirty="0"/>
              <a:t>gde je: c</a:t>
            </a:r>
            <a:r>
              <a:rPr lang="sr-Latn-CS" baseline="-25000" dirty="0"/>
              <a:t>ij</a:t>
            </a:r>
            <a:r>
              <a:rPr lang="sr-Latn-CS" b="1" dirty="0"/>
              <a:t> </a:t>
            </a:r>
            <a:r>
              <a:rPr lang="sr-Latn-CS" dirty="0"/>
              <a:t>- (din/m kg) jedinični transportni troškovi.</a:t>
            </a:r>
          </a:p>
          <a:p>
            <a:endParaRPr lang="en-US" dirty="0"/>
          </a:p>
          <a:p>
            <a:pPr marL="0" indent="0">
              <a:buNone/>
            </a:pPr>
            <a:endParaRPr lang="sr-Latn-CS" dirty="0"/>
          </a:p>
          <a:p>
            <a:endParaRPr lang="sr-Latn-CS" dirty="0"/>
          </a:p>
          <a:p>
            <a:endParaRPr lang="sr-Latn-C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01" y="2319945"/>
            <a:ext cx="4460233" cy="75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30" y="4513634"/>
            <a:ext cx="5671226" cy="8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5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Primer</a:t>
            </a:r>
            <a:r>
              <a:rPr lang="sr-Latn-RS" dirty="0"/>
              <a:t>: </a:t>
            </a:r>
            <a:r>
              <a:rPr lang="en-US" dirty="0"/>
              <a:t>U </a:t>
            </a:r>
            <a:r>
              <a:rPr lang="sr-Latn-RS" dirty="0"/>
              <a:t>sledećoj </a:t>
            </a:r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transporta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sr-Latn-RS" dirty="0"/>
              <a:t>mašina (radnih mesta)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transportovati</a:t>
            </a:r>
            <a:r>
              <a:rPr lang="en-US" dirty="0"/>
              <a:t> u </a:t>
            </a:r>
            <a:r>
              <a:rPr lang="en-US" dirty="0" err="1"/>
              <a:t>tonama</a:t>
            </a:r>
            <a:r>
              <a:rPr lang="en-US" dirty="0"/>
              <a:t>.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grupni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en-US" dirty="0"/>
              <a:t> ma</a:t>
            </a:r>
            <a:r>
              <a:rPr lang="sr-Latn-RS" dirty="0"/>
              <a:t>š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empirijskim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intuitivne</a:t>
            </a:r>
            <a:r>
              <a:rPr lang="en-US" dirty="0"/>
              <a:t> </a:t>
            </a:r>
            <a:r>
              <a:rPr lang="en-US" dirty="0" err="1"/>
              <a:t>procene</a:t>
            </a:r>
            <a:r>
              <a:rPr lang="en-US" dirty="0"/>
              <a:t>) 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izvr</a:t>
            </a:r>
            <a:r>
              <a:rPr lang="sr-Latn-RS" dirty="0"/>
              <a:t>š</a:t>
            </a:r>
            <a:r>
              <a:rPr lang="en-US" dirty="0" err="1"/>
              <a:t>iti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kvantitativnog</a:t>
            </a:r>
            <a:r>
              <a:rPr lang="en-US" dirty="0"/>
              <a:t> </a:t>
            </a:r>
            <a:r>
              <a:rPr lang="en-US" dirty="0" err="1"/>
              <a:t>kriterijuma</a:t>
            </a:r>
            <a:r>
              <a:rPr lang="en-US" dirty="0"/>
              <a:t> (</a:t>
            </a:r>
            <a:r>
              <a:rPr lang="en-US" dirty="0" err="1"/>
              <a:t>najkra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relacija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transport</a:t>
            </a:r>
            <a:r>
              <a:rPr lang="sr-Latn-RS" dirty="0"/>
              <a:t> </a:t>
            </a:r>
            <a:r>
              <a:rPr lang="en-US" dirty="0"/>
              <a:t>=</a:t>
            </a:r>
            <a:r>
              <a:rPr lang="sr-Latn-RS" dirty="0"/>
              <a:t> </a:t>
            </a:r>
            <a:r>
              <a:rPr lang="en-US" dirty="0" err="1"/>
              <a:t>najve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sr-Latn-RS" dirty="0"/>
              <a:t>materijala</a:t>
            </a:r>
            <a:r>
              <a:rPr lang="en-US" dirty="0"/>
              <a:t>). </a:t>
            </a:r>
            <a:r>
              <a:rPr lang="en-US" dirty="0" err="1"/>
              <a:t>Usvojiti</a:t>
            </a:r>
            <a:r>
              <a:rPr lang="en-US" dirty="0"/>
              <a:t> da je </a:t>
            </a:r>
            <a:r>
              <a:rPr lang="en-US" dirty="0" err="1"/>
              <a:t>minimalno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sr-Latn-RS" dirty="0"/>
              <a:t>ć</a:t>
            </a:r>
            <a:r>
              <a:rPr lang="en-US" dirty="0"/>
              <a:t>e </a:t>
            </a:r>
            <a:r>
              <a:rPr lang="en-US" dirty="0" err="1"/>
              <a:t>horizontalno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vertikalno</a:t>
            </a:r>
            <a:r>
              <a:rPr lang="en-US" dirty="0"/>
              <a:t> </a:t>
            </a:r>
            <a:r>
              <a:rPr lang="en-US" dirty="0" err="1"/>
              <a:t>rastojanje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mašina</a:t>
            </a:r>
            <a:r>
              <a:rPr lang="en-US" dirty="0"/>
              <a:t>, 10 m. </a:t>
            </a:r>
          </a:p>
        </p:txBody>
      </p:sp>
    </p:spTree>
    <p:extLst>
      <p:ext uri="{BB962C8B-B14F-4D97-AF65-F5344CB8AC3E}">
        <p14:creationId xmlns:p14="http://schemas.microsoft.com/office/powerpoint/2010/main" val="145297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Raspored</a:t>
            </a:r>
            <a:r>
              <a:rPr lang="en-US" i="1" dirty="0"/>
              <a:t> </a:t>
            </a:r>
            <a:r>
              <a:rPr lang="en-US" i="1" dirty="0" err="1"/>
              <a:t>transporta</a:t>
            </a:r>
            <a:r>
              <a:rPr lang="en-US" i="1" dirty="0"/>
              <a:t> </a:t>
            </a:r>
            <a:r>
              <a:rPr lang="en-US" i="1" dirty="0" err="1"/>
              <a:t>materijala</a:t>
            </a:r>
            <a:r>
              <a:rPr lang="en-US" i="1" dirty="0"/>
              <a:t> </a:t>
            </a:r>
            <a:r>
              <a:rPr lang="en-US" i="1" dirty="0" err="1"/>
              <a:t>izme</a:t>
            </a:r>
            <a:r>
              <a:rPr lang="sr-Latn-RS" i="1" dirty="0"/>
              <a:t>đ</a:t>
            </a:r>
            <a:r>
              <a:rPr lang="en-US" i="1" dirty="0"/>
              <a:t>u </a:t>
            </a:r>
            <a:r>
              <a:rPr lang="en-US" i="1" dirty="0" err="1"/>
              <a:t>pojedinih</a:t>
            </a:r>
            <a:r>
              <a:rPr lang="en-US" i="1" dirty="0"/>
              <a:t> </a:t>
            </a:r>
            <a:r>
              <a:rPr lang="sr-Latn-RS" i="1" dirty="0"/>
              <a:t>mašina: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90" y="2238274"/>
            <a:ext cx="8420100" cy="3743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3040" y="2309394"/>
            <a:ext cx="102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Mašina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37920" y="4006114"/>
            <a:ext cx="1026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Mašina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1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2361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b="1" i="1" dirty="0"/>
              <a:t>Re</a:t>
            </a:r>
            <a:r>
              <a:rPr lang="sr-Latn-RS" sz="2400" b="1" i="1" dirty="0"/>
              <a:t>š</a:t>
            </a:r>
            <a:r>
              <a:rPr lang="en-US" sz="2400" b="1" i="1" dirty="0" err="1"/>
              <a:t>enje</a:t>
            </a:r>
            <a:r>
              <a:rPr lang="en-US" sz="2400" b="1" i="1" dirty="0"/>
              <a:t>:</a:t>
            </a:r>
            <a:r>
              <a:rPr lang="sr-Latn-RS" sz="2400" b="1" i="1" dirty="0"/>
              <a:t> </a:t>
            </a:r>
            <a:r>
              <a:rPr lang="en-US" sz="2400" dirty="0" err="1"/>
              <a:t>Empirijski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sr-Latn-RS" sz="2400" dirty="0"/>
              <a:t>č</a:t>
            </a:r>
            <a:r>
              <a:rPr lang="en-US" sz="2400" dirty="0"/>
              <a:t>in </a:t>
            </a:r>
            <a:r>
              <a:rPr lang="en-US" sz="2400" dirty="0" err="1"/>
              <a:t>rasporeda</a:t>
            </a:r>
            <a:r>
              <a:rPr lang="en-US" sz="2400" dirty="0"/>
              <a:t> </a:t>
            </a:r>
            <a:r>
              <a:rPr lang="sr-Latn-RS" sz="2400" dirty="0"/>
              <a:t>mašina</a:t>
            </a:r>
            <a:r>
              <a:rPr lang="en-US" sz="2400" dirty="0"/>
              <a:t> je </a:t>
            </a:r>
            <a:r>
              <a:rPr lang="en-US" sz="2400" dirty="0" err="1"/>
              <a:t>zasnovan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intuitivnom</a:t>
            </a:r>
            <a:r>
              <a:rPr lang="sr-Latn-RS" sz="2400" dirty="0"/>
              <a:t> </a:t>
            </a:r>
            <a:r>
              <a:rPr lang="en-US" sz="2400" dirty="0" err="1"/>
              <a:t>pronala</a:t>
            </a:r>
            <a:r>
              <a:rPr lang="sr-Latn-RS" sz="2400" dirty="0"/>
              <a:t>ž</a:t>
            </a:r>
            <a:r>
              <a:rPr lang="en-US" sz="2400" dirty="0" err="1"/>
              <a:t>enju</a:t>
            </a:r>
            <a:r>
              <a:rPr lang="en-US" sz="2400" dirty="0"/>
              <a:t> </a:t>
            </a:r>
            <a:r>
              <a:rPr lang="sr-Latn-RS" sz="2400" dirty="0"/>
              <a:t> n</a:t>
            </a:r>
            <a:r>
              <a:rPr lang="en-US" sz="2400" dirty="0" err="1"/>
              <a:t>ajpogodnijeg</a:t>
            </a:r>
            <a:r>
              <a:rPr lang="en-US" sz="2400" dirty="0"/>
              <a:t> re</a:t>
            </a:r>
            <a:r>
              <a:rPr lang="sr-Latn-RS" sz="2400" dirty="0"/>
              <a:t>š</a:t>
            </a:r>
            <a:r>
              <a:rPr lang="en-US" sz="2400" dirty="0" err="1"/>
              <a:t>enja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je </a:t>
            </a:r>
            <a:r>
              <a:rPr lang="en-US" sz="2400" dirty="0" err="1"/>
              <a:t>zbog</a:t>
            </a:r>
            <a:r>
              <a:rPr lang="en-US" sz="2400" dirty="0"/>
              <a:t> toga </a:t>
            </a:r>
            <a:r>
              <a:rPr lang="en-US" sz="2400" dirty="0" err="1"/>
              <a:t>subjektivan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podlo</a:t>
            </a:r>
            <a:r>
              <a:rPr lang="sr-Latn-RS" sz="2400" dirty="0"/>
              <a:t>ž</a:t>
            </a:r>
            <a:r>
              <a:rPr lang="en-US" sz="2400" dirty="0"/>
              <a:t>an</a:t>
            </a:r>
            <a:r>
              <a:rPr lang="sr-Latn-RS" sz="2400" dirty="0"/>
              <a:t> </a:t>
            </a:r>
            <a:r>
              <a:rPr lang="en-US" sz="2400" dirty="0" err="1"/>
              <a:t>velikom</a:t>
            </a:r>
            <a:r>
              <a:rPr lang="en-US" sz="2400" dirty="0"/>
              <a:t> </a:t>
            </a:r>
            <a:r>
              <a:rPr lang="en-US" sz="2400" dirty="0" err="1"/>
              <a:t>stepenu</a:t>
            </a:r>
            <a:r>
              <a:rPr lang="en-US" sz="2400" dirty="0"/>
              <a:t> </a:t>
            </a:r>
            <a:r>
              <a:rPr lang="en-US" sz="2400" dirty="0" err="1"/>
              <a:t>gre</a:t>
            </a:r>
            <a:r>
              <a:rPr lang="sr-Latn-RS" sz="2400" dirty="0"/>
              <a:t>š</a:t>
            </a:r>
            <a:r>
              <a:rPr lang="en-US" sz="2400" dirty="0" err="1"/>
              <a:t>ke</a:t>
            </a:r>
            <a:r>
              <a:rPr lang="en-US" sz="2400" dirty="0"/>
              <a:t>. </a:t>
            </a:r>
            <a:r>
              <a:rPr lang="en-US" sz="2400" dirty="0" err="1"/>
              <a:t>Ukoliko</a:t>
            </a:r>
            <a:r>
              <a:rPr lang="en-US" sz="2400" dirty="0"/>
              <a:t> je </a:t>
            </a:r>
            <a:r>
              <a:rPr lang="en-US" sz="2400" dirty="0" err="1"/>
              <a:t>na</a:t>
            </a:r>
            <a:r>
              <a:rPr lang="en-US" sz="2400" dirty="0"/>
              <a:t> primer </a:t>
            </a:r>
            <a:r>
              <a:rPr lang="en-US" sz="2400" dirty="0" err="1"/>
              <a:t>ovim</a:t>
            </a:r>
            <a:r>
              <a:rPr lang="en-US" sz="2400" dirty="0"/>
              <a:t> </a:t>
            </a:r>
            <a:r>
              <a:rPr lang="en-US" sz="2400" dirty="0" err="1"/>
              <a:t>putem</a:t>
            </a:r>
            <a:r>
              <a:rPr lang="en-US" sz="2400" dirty="0"/>
              <a:t> </a:t>
            </a:r>
            <a:r>
              <a:rPr lang="en-US" sz="2400" dirty="0" err="1"/>
              <a:t>formiran</a:t>
            </a:r>
            <a:r>
              <a:rPr lang="en-US" sz="2400" dirty="0"/>
              <a:t> </a:t>
            </a:r>
            <a:r>
              <a:rPr lang="en-US" sz="2400" dirty="0" err="1"/>
              <a:t>slede</a:t>
            </a:r>
            <a:r>
              <a:rPr lang="sr-Latn-RS" sz="2400" dirty="0"/>
              <a:t>ć</a:t>
            </a:r>
            <a:r>
              <a:rPr lang="en-US" sz="2400" dirty="0" err="1"/>
              <a:t>i</a:t>
            </a:r>
            <a:r>
              <a:rPr lang="sr-Latn-RS" sz="2400" dirty="0"/>
              <a:t> </a:t>
            </a:r>
            <a:r>
              <a:rPr lang="en-US" sz="2400" dirty="0" err="1"/>
              <a:t>raspored</a:t>
            </a:r>
            <a:r>
              <a:rPr lang="en-US" sz="2400" dirty="0"/>
              <a:t> </a:t>
            </a:r>
            <a:r>
              <a:rPr lang="sr-Latn-RS" sz="2400" dirty="0"/>
              <a:t>mašina</a:t>
            </a:r>
            <a:r>
              <a:rPr lang="en-US" sz="2400" dirty="0"/>
              <a:t>, </a:t>
            </a:r>
            <a:r>
              <a:rPr lang="en-US" sz="2400" dirty="0" err="1"/>
              <a:t>slika</a:t>
            </a:r>
            <a:r>
              <a:rPr lang="sr-Latn-RS" sz="2400" dirty="0"/>
              <a:t>: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1" y="1825625"/>
            <a:ext cx="6630501" cy="45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OSNOVNI PODSISTEMI INDUSTRIJSKOG SISTEMA –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 bi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izvr</a:t>
            </a:r>
            <a:r>
              <a:rPr lang="sr-Latn-RS" dirty="0"/>
              <a:t>š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korekciju</a:t>
            </a:r>
            <a:r>
              <a:rPr lang="en-US" dirty="0"/>
              <a:t> </a:t>
            </a:r>
            <a:r>
              <a:rPr lang="en-US" dirty="0" err="1"/>
              <a:t>rasporeda</a:t>
            </a:r>
            <a:r>
              <a:rPr lang="en-US" dirty="0"/>
              <a:t> </a:t>
            </a:r>
            <a:r>
              <a:rPr lang="sr-Latn-RS" dirty="0"/>
              <a:t>mašina</a:t>
            </a:r>
            <a:r>
              <a:rPr lang="en-US" dirty="0"/>
              <a:t>, </a:t>
            </a:r>
            <a:r>
              <a:rPr lang="en-US" dirty="0" err="1"/>
              <a:t>upotrebom</a:t>
            </a:r>
            <a:r>
              <a:rPr lang="en-US" dirty="0"/>
              <a:t> </a:t>
            </a:r>
            <a:r>
              <a:rPr lang="en-US" dirty="0" err="1"/>
              <a:t>zadatog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formirati</a:t>
            </a:r>
            <a:r>
              <a:rPr lang="en-US" dirty="0"/>
              <a:t>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transportnog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inka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rasporeda</a:t>
            </a:r>
            <a:r>
              <a:rPr lang="en-US" dirty="0"/>
              <a:t> ma</a:t>
            </a:r>
            <a:r>
              <a:rPr lang="sr-Latn-RS" dirty="0"/>
              <a:t>š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datog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prethodnoj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Transportni</a:t>
            </a:r>
            <a:r>
              <a:rPr lang="en-US" dirty="0"/>
              <a:t> u</a:t>
            </a:r>
            <a:r>
              <a:rPr lang="sr-Latn-RS" dirty="0"/>
              <a:t>č</a:t>
            </a:r>
            <a:r>
              <a:rPr lang="en-US" dirty="0" err="1"/>
              <a:t>inak</a:t>
            </a:r>
            <a:r>
              <a:rPr lang="en-US" dirty="0"/>
              <a:t> se </a:t>
            </a:r>
            <a:r>
              <a:rPr lang="en-US" dirty="0" err="1"/>
              <a:t>ra</a:t>
            </a:r>
            <a:r>
              <a:rPr lang="sr-Latn-RS" dirty="0"/>
              <a:t>č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obrasca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40" y="3729239"/>
            <a:ext cx="7600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6692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1985</Words>
  <Application>Microsoft Office PowerPoint</Application>
  <PresentationFormat>Widescreen</PresentationFormat>
  <Paragraphs>283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ie 16 9</vt:lpstr>
      <vt:lpstr>Visio</vt:lpstr>
      <vt:lpstr>Industrijsko inženjerstvo – projektovanje i praksa</vt:lpstr>
      <vt:lpstr>Sadržaj predmeta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PowerPoint Presentation</vt:lpstr>
      <vt:lpstr>OSNOVNI PODSISTEMI INDUSTRIJSKOG SISTEMA – LAYOUT</vt:lpstr>
      <vt:lpstr>OSNOVNI PODSISTEMI INDUSTRIJSKOG SISTEMA – LAYOUT</vt:lpstr>
      <vt:lpstr>OSNOVNI PODSISTEMI INDUSTRIJSKOG SISTEMA – LAYOUT</vt:lpstr>
      <vt:lpstr>PowerPoint Presentation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 LAYOUT</vt:lpstr>
      <vt:lpstr>OSNOVNI PODSISTEMI INDUSTRIJSKOG SISTEMA –LAYOUT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Industrijsko inženjerstvo – projektovanje i praksa</dc:title>
  <dc:creator>SJM</dc:creator>
  <cp:lastModifiedBy>Ivan Mihajlovic</cp:lastModifiedBy>
  <cp:revision>171</cp:revision>
  <dcterms:created xsi:type="dcterms:W3CDTF">2022-08-01T12:37:25Z</dcterms:created>
  <dcterms:modified xsi:type="dcterms:W3CDTF">2024-11-11T07:21:46Z</dcterms:modified>
</cp:coreProperties>
</file>