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1" r:id="rId4"/>
    <p:sldId id="302" r:id="rId5"/>
    <p:sldId id="303" r:id="rId6"/>
    <p:sldId id="306" r:id="rId7"/>
    <p:sldId id="307" r:id="rId8"/>
    <p:sldId id="308" r:id="rId9"/>
    <p:sldId id="309" r:id="rId10"/>
    <p:sldId id="311" r:id="rId11"/>
    <p:sldId id="281" r:id="rId12"/>
    <p:sldId id="282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283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9891-6A80-4CAC-8D9E-855F4F762487}" type="datetimeFigureOut">
              <a:rPr lang="en-US" smtClean="0"/>
              <a:t>08-Nov-24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3D-864E-40D2-B9C7-650BA4FD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08-Nov-24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N1rNK_F89_E60x6uPCX2EVKG5MytARXHRePcZUzVoyQhPDA/viewform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401</a:t>
            </a:r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42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Strateški</a:t>
            </a:r>
            <a:r>
              <a:rPr lang="en-US" b="1" dirty="0"/>
              <a:t> </a:t>
            </a:r>
            <a:r>
              <a:rPr lang="en-US" b="1" dirty="0" err="1"/>
              <a:t>menadžment</a:t>
            </a:r>
            <a:r>
              <a:rPr lang="sr-Latn-RS" b="1" dirty="0"/>
              <a:t>/Strategijski menadžment</a:t>
            </a:r>
            <a:r>
              <a:rPr lang="en-US" b="1" dirty="0"/>
              <a:t> </a:t>
            </a:r>
            <a:r>
              <a:rPr lang="en-US" dirty="0" err="1"/>
              <a:t>definiše</a:t>
            </a:r>
            <a:r>
              <a:rPr lang="sr-Latn-RS" dirty="0"/>
              <a:t> se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stratešku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odlučivanje</a:t>
            </a:r>
            <a:r>
              <a:rPr lang="en-US" dirty="0"/>
              <a:t>, </a:t>
            </a:r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U </a:t>
            </a:r>
            <a:r>
              <a:rPr lang="en-US" dirty="0" err="1"/>
              <a:t>stranoj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sumiraju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strateškog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u </a:t>
            </a:r>
            <a:r>
              <a:rPr lang="en-US" dirty="0" err="1"/>
              <a:t>skraćenicu</a:t>
            </a:r>
            <a:r>
              <a:rPr lang="en-US" dirty="0"/>
              <a:t> </a:t>
            </a:r>
            <a:r>
              <a:rPr lang="en-US" b="1" dirty="0"/>
              <a:t>MOST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b="1" dirty="0"/>
              <a:t>mission, objectives, strategy, tactics</a:t>
            </a:r>
            <a:r>
              <a:rPr lang="en-US" dirty="0"/>
              <a:t>)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viziju</a:t>
            </a:r>
            <a:r>
              <a:rPr lang="en-US" dirty="0"/>
              <a:t>)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smer</a:t>
            </a:r>
            <a:r>
              <a:rPr lang="en-US" dirty="0"/>
              <a:t> </a:t>
            </a:r>
            <a:r>
              <a:rPr lang="en-US" dirty="0" err="1"/>
              <a:t>delovanja</a:t>
            </a:r>
            <a:r>
              <a:rPr lang="en-US" dirty="0"/>
              <a:t>,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, </a:t>
            </a:r>
            <a:r>
              <a:rPr lang="en-US" dirty="0" err="1"/>
              <a:t>strategiju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usmeravanja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taktiku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planiranih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Takođe, s</a:t>
            </a:r>
            <a:r>
              <a:rPr lang="en-US" dirty="0" err="1"/>
              <a:t>trateški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noProof="1"/>
              <a:t>u kome </a:t>
            </a:r>
            <a:r>
              <a:rPr lang="en-US" dirty="0" err="1"/>
              <a:t>menadžer</a:t>
            </a:r>
            <a:r>
              <a:rPr lang="en-US" dirty="0"/>
              <a:t> </a:t>
            </a:r>
            <a:r>
              <a:rPr lang="en-US" dirty="0" err="1"/>
              <a:t>formuliše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implementira</a:t>
            </a:r>
            <a:r>
              <a:rPr lang="en-US" dirty="0"/>
              <a:t> </a:t>
            </a:r>
            <a:r>
              <a:rPr lang="en-US" dirty="0" err="1"/>
              <a:t>strategijske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uzimajući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3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da se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činioci</a:t>
            </a:r>
            <a:r>
              <a:rPr lang="en-US" dirty="0"/>
              <a:t>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/>
              <a:t>menjanju</a:t>
            </a:r>
            <a:r>
              <a:rPr lang="en-US" dirty="0"/>
              <a:t>, </a:t>
            </a:r>
            <a:r>
              <a:rPr lang="en-US" dirty="0" err="1"/>
              <a:t>logično</a:t>
            </a:r>
            <a:r>
              <a:rPr lang="en-US" dirty="0"/>
              <a:t> je da </a:t>
            </a:r>
            <a:r>
              <a:rPr lang="en-US" dirty="0" err="1"/>
              <a:t>savremeno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, a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samostalni</a:t>
            </a:r>
            <a:r>
              <a:rPr lang="en-US" dirty="0"/>
              <a:t> </a:t>
            </a:r>
            <a:r>
              <a:rPr lang="en-US" dirty="0" err="1"/>
              <a:t>preduzetnik</a:t>
            </a:r>
            <a:r>
              <a:rPr lang="en-US" dirty="0"/>
              <a:t>, mora </a:t>
            </a:r>
            <a:r>
              <a:rPr lang="en-US" dirty="0" err="1"/>
              <a:t>neprekidno</a:t>
            </a:r>
            <a:r>
              <a:rPr lang="en-US" dirty="0"/>
              <a:t> „</a:t>
            </a:r>
            <a:r>
              <a:rPr lang="en-US" dirty="0" err="1"/>
              <a:t>osmatrati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okolinu</a:t>
            </a:r>
            <a:r>
              <a:rPr lang="en-US" dirty="0"/>
              <a:t>”,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predviđati</a:t>
            </a:r>
            <a:r>
              <a:rPr lang="en-US" dirty="0"/>
              <a:t> </a:t>
            </a:r>
            <a:r>
              <a:rPr lang="en-US" dirty="0" err="1"/>
              <a:t>nadolazeće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. </a:t>
            </a:r>
          </a:p>
          <a:p>
            <a:r>
              <a:rPr lang="sr-Latn-RS" dirty="0"/>
              <a:t>Jedan od alata koji se može primeniti u cilju analize i sakupljanja informacija o eksternim uticajima okruženja – neophodnim za definisanje strategijskih planova je PEST analiza.</a:t>
            </a:r>
          </a:p>
          <a:p>
            <a:pPr marL="0" indent="0">
              <a:buNone/>
              <a:defRPr lang="en-US"/>
            </a:pPr>
            <a:r>
              <a:rPr lang="sr-Latn-RS" dirty="0"/>
              <a:t>Prema ovoj metodi 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horizonte</a:t>
            </a:r>
            <a:r>
              <a:rPr lang="en-US" dirty="0"/>
              <a:t>: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P</a:t>
            </a:r>
            <a:r>
              <a:rPr lang="en-US" dirty="0" err="1"/>
              <a:t>olitičko</a:t>
            </a:r>
            <a:r>
              <a:rPr lang="en-US" dirty="0"/>
              <a:t> – </a:t>
            </a:r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E</a:t>
            </a:r>
            <a:r>
              <a:rPr lang="en-US" dirty="0" err="1"/>
              <a:t>konomska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/>
              <a:t>S</a:t>
            </a:r>
            <a:r>
              <a:rPr lang="en-US" dirty="0"/>
              <a:t>ocio–</a:t>
            </a:r>
            <a:r>
              <a:rPr lang="en-US" dirty="0" err="1"/>
              <a:t>kulturna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heavy" dirty="0" err="1"/>
              <a:t>T</a:t>
            </a:r>
            <a:r>
              <a:rPr lang="en-US" dirty="0" err="1"/>
              <a:t>ehnološka</a:t>
            </a:r>
            <a:r>
              <a:rPr lang="en-US" dirty="0"/>
              <a:t> </a:t>
            </a:r>
            <a:r>
              <a:rPr lang="en-US" dirty="0" err="1"/>
              <a:t>okolina</a:t>
            </a:r>
            <a:endParaRPr lang="en-US" dirty="0"/>
          </a:p>
          <a:p>
            <a:pPr marL="0" indent="0">
              <a:buNone/>
              <a:defRPr lang="en-US"/>
            </a:pPr>
            <a:r>
              <a:rPr lang="en-US" dirty="0"/>
              <a:t>U </a:t>
            </a:r>
            <a:r>
              <a:rPr lang="en-US" dirty="0" err="1"/>
              <a:t>novije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 L –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 E – </a:t>
            </a: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– </a:t>
            </a:r>
            <a:r>
              <a:rPr lang="en-US" b="1" dirty="0"/>
              <a:t>PESTLE model</a:t>
            </a:r>
            <a:r>
              <a:rPr lang="en-US" dirty="0"/>
              <a:t>.</a:t>
            </a:r>
          </a:p>
          <a:p>
            <a:pPr marL="0" indent="0">
              <a:buNone/>
              <a:defRPr lang="en-US"/>
            </a:pPr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BPEST</a:t>
            </a:r>
            <a:r>
              <a:rPr lang="en-US" dirty="0"/>
              <a:t> model (B- business),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faktore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6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Tipovi menadžera. Menadžerske uloge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d+5B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r1QBY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AAAAAAAAAAAAEsAADk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60919" y="0"/>
            <a:ext cx="10864920" cy="700881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89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Takođe, sa ciljem da se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preciznije</a:t>
            </a:r>
            <a:r>
              <a:rPr lang="sr-Latn-RS" dirty="0"/>
              <a:t> analizira okruženje ali i interna organizacija preduzeća, kako bi se</a:t>
            </a:r>
            <a:r>
              <a:rPr lang="en-US" dirty="0"/>
              <a:t> </a:t>
            </a:r>
            <a:r>
              <a:rPr lang="sr-Latn-RS" dirty="0"/>
              <a:t>identifikovalo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, a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preduzetnika</a:t>
            </a:r>
            <a:r>
              <a:rPr lang="en-US" dirty="0"/>
              <a:t>, a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prilike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pretnje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spolja</a:t>
            </a:r>
            <a:r>
              <a:rPr lang="sr-Latn-RS" dirty="0"/>
              <a:t>, sprovodi se dodatna analiza primenom adekvatnog alata strategijskog menadžmenta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U okviru toga</a:t>
            </a:r>
            <a:r>
              <a:rPr lang="en-US" dirty="0"/>
              <a:t>, </a:t>
            </a:r>
            <a:r>
              <a:rPr lang="en-US" dirty="0" err="1"/>
              <a:t>ukrštaju</a:t>
            </a:r>
            <a:r>
              <a:rPr lang="en-US" dirty="0"/>
              <a:t> se </a:t>
            </a:r>
            <a:r>
              <a:rPr lang="en-US" dirty="0" err="1"/>
              <a:t>unutrašnji</a:t>
            </a:r>
            <a:r>
              <a:rPr lang="en-US" dirty="0"/>
              <a:t>, </a:t>
            </a:r>
            <a:r>
              <a:rPr lang="en-US" b="1" dirty="0" err="1"/>
              <a:t>interni</a:t>
            </a:r>
            <a:r>
              <a:rPr lang="en-US" b="1" dirty="0"/>
              <a:t> </a:t>
            </a:r>
            <a:r>
              <a:rPr lang="en-US" b="1" dirty="0" err="1"/>
              <a:t>činioci</a:t>
            </a:r>
            <a:r>
              <a:rPr lang="en-US" b="1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spoljašnjim</a:t>
            </a:r>
            <a:r>
              <a:rPr lang="en-US" b="1" dirty="0"/>
              <a:t> (</a:t>
            </a:r>
            <a:r>
              <a:rPr lang="en-US" b="1" dirty="0" err="1"/>
              <a:t>eksternim</a:t>
            </a:r>
            <a:r>
              <a:rPr lang="en-US" b="1" dirty="0"/>
              <a:t>) </a:t>
            </a:r>
            <a:r>
              <a:rPr lang="en-US" b="1" dirty="0" err="1"/>
              <a:t>činiocima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se, </a:t>
            </a:r>
            <a:r>
              <a:rPr lang="en-US" dirty="0" err="1"/>
              <a:t>uglavnom</a:t>
            </a:r>
            <a:r>
              <a:rPr lang="en-US" dirty="0"/>
              <a:t>,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egzogena</a:t>
            </a:r>
            <a:r>
              <a:rPr lang="en-US" dirty="0"/>
              <a:t> </a:t>
            </a:r>
            <a:r>
              <a:rPr lang="en-US" dirty="0" err="1"/>
              <a:t>varijabla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te svrhe, najčešće se koristi </a:t>
            </a:r>
            <a:r>
              <a:rPr lang="sr-Latn-RS" b="1" dirty="0"/>
              <a:t>SWOT analiza</a:t>
            </a:r>
          </a:p>
          <a:p>
            <a:r>
              <a:rPr lang="en-US" dirty="0"/>
              <a:t>Ova </a:t>
            </a:r>
            <a:r>
              <a:rPr lang="en-US" dirty="0" err="1"/>
              <a:t>menadžerska</a:t>
            </a:r>
            <a:r>
              <a:rPr lang="en-US" dirty="0"/>
              <a:t>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sr-Latn-RS" dirty="0"/>
              <a:t>odnosno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sr-Latn-RS" dirty="0"/>
              <a:t> strategijskog menadžmenta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akronim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engleskih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: </a:t>
            </a:r>
            <a:r>
              <a:rPr lang="en-US" b="1" dirty="0" err="1"/>
              <a:t>Strenghts</a:t>
            </a:r>
            <a:r>
              <a:rPr lang="en-US" b="1" dirty="0"/>
              <a:t> (</a:t>
            </a:r>
            <a:r>
              <a:rPr lang="en-US" b="1" dirty="0" err="1"/>
              <a:t>snage</a:t>
            </a:r>
            <a:r>
              <a:rPr lang="en-US" b="1" dirty="0"/>
              <a:t>); </a:t>
            </a:r>
            <a:r>
              <a:rPr lang="en-US" b="1" dirty="0" err="1"/>
              <a:t>Weaknesess</a:t>
            </a:r>
            <a:r>
              <a:rPr lang="en-US" b="1" dirty="0"/>
              <a:t> (</a:t>
            </a:r>
            <a:r>
              <a:rPr lang="en-US" b="1" dirty="0" err="1"/>
              <a:t>slabosti</a:t>
            </a:r>
            <a:r>
              <a:rPr lang="en-US" b="1" dirty="0"/>
              <a:t>); Opportunities (</a:t>
            </a:r>
            <a:r>
              <a:rPr lang="en-US" b="1" dirty="0" err="1"/>
              <a:t>šanse</a:t>
            </a:r>
            <a:r>
              <a:rPr lang="en-US" b="1" dirty="0"/>
              <a:t>, </a:t>
            </a:r>
            <a:r>
              <a:rPr lang="en-US" b="1" dirty="0" err="1"/>
              <a:t>prilike</a:t>
            </a:r>
            <a:r>
              <a:rPr lang="en-US" b="1" dirty="0"/>
              <a:t>); Threats (</a:t>
            </a:r>
            <a:r>
              <a:rPr lang="en-US" b="1" dirty="0" err="1"/>
              <a:t>pretnje</a:t>
            </a:r>
            <a:r>
              <a:rPr lang="en-US" b="1" dirty="0"/>
              <a:t>)</a:t>
            </a:r>
            <a:r>
              <a:rPr lang="en-US" dirty="0"/>
              <a:t>.</a:t>
            </a:r>
            <a:r>
              <a:rPr lang="en-US" noProof="1"/>
              <a:t> </a:t>
            </a:r>
            <a:endParaRPr lang="sr-Latn-RS" noProof="1"/>
          </a:p>
          <a:p>
            <a:r>
              <a:rPr lang="en-US" dirty="0"/>
              <a:t>SWOT </a:t>
            </a:r>
            <a:r>
              <a:rPr lang="en-US" dirty="0" err="1"/>
              <a:t>analiza</a:t>
            </a:r>
            <a:r>
              <a:rPr lang="en-US" dirty="0"/>
              <a:t> je </a:t>
            </a:r>
            <a:r>
              <a:rPr lang="en-US" dirty="0" err="1"/>
              <a:t>pregled</a:t>
            </a:r>
            <a:r>
              <a:rPr lang="en-US" dirty="0"/>
              <a:t> (scan) </a:t>
            </a:r>
            <a:r>
              <a:rPr lang="en-US" dirty="0" err="1"/>
              <a:t>unutrašnjeg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spoljnjeg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(</a:t>
            </a:r>
            <a:r>
              <a:rPr lang="en-US" dirty="0" err="1"/>
              <a:t>preduzeća</a:t>
            </a:r>
            <a:r>
              <a:rPr lang="en-US" dirty="0"/>
              <a:t>, </a:t>
            </a:r>
            <a:r>
              <a:rPr lang="en-US" dirty="0" err="1"/>
              <a:t>regiona</a:t>
            </a:r>
            <a:r>
              <a:rPr lang="en-US" dirty="0"/>
              <a:t>, </a:t>
            </a:r>
            <a:r>
              <a:rPr lang="en-US" dirty="0" err="1"/>
              <a:t>zemlje</a:t>
            </a:r>
            <a:r>
              <a:rPr lang="en-US" dirty="0"/>
              <a:t>...).</a:t>
            </a:r>
            <a:r>
              <a:rPr lang="en-US" noProof="1"/>
              <a:t> </a:t>
            </a:r>
            <a:r>
              <a:rPr lang="en-US" dirty="0"/>
              <a:t>SWOT je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organizacionih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pretnji</a:t>
            </a:r>
            <a:r>
              <a:rPr lang="en-US" dirty="0"/>
              <a:t> </a:t>
            </a:r>
            <a:r>
              <a:rPr lang="en-US" dirty="0" err="1"/>
              <a:t>identifikovanih</a:t>
            </a:r>
            <a:r>
              <a:rPr lang="en-US" dirty="0"/>
              <a:t>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endParaRPr lang="en-US" noProof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9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Osnovni izgled popunjene SWOT tabele izgleda na sledeći način: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L49O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D8oAADjDwAAk0sAAGo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62290" y="2283965"/>
            <a:ext cx="5742940" cy="44748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989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Već i u svom osnovnom obliku. SWOT matrica može biti od pomoći donosiocima odluka da sagledaju najznačajnije snage, slabosti, šanse i pretnje koje su karakteristične za razmatranu organizaciju i da na osnovu toga donesu određene planove za eliminaciju slabosti, aktiviranje snaga, korišćenje šansi i izbegavanje prenji.</a:t>
            </a:r>
          </a:p>
          <a:p>
            <a:r>
              <a:rPr lang="sr-Latn-RS" dirty="0"/>
              <a:t>Svakako u cilju detaljnije analize i efikasnijeg korišćenja, nakon identifikacije osnovnih elemenata SWOT matrice, sledi njihova kvantifikacija od strane donosioca odluka. Time se elementi svih četiri odrednica SWOT analize mogu rangirati na osnovu postignutih prosečnih ocena. </a:t>
            </a:r>
          </a:p>
          <a:p>
            <a:r>
              <a:rPr lang="sr-Latn-RS" dirty="0"/>
              <a:t>Primer kvantifikovane SWOT matrice, za analizu elemenata poslovanja u sektoru MSP-a: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7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14" cy="6923314"/>
          </a:xfrm>
        </p:spPr>
      </p:pic>
    </p:spTree>
    <p:extLst>
      <p:ext uri="{BB962C8B-B14F-4D97-AF65-F5344CB8AC3E}">
        <p14:creationId xmlns:p14="http://schemas.microsoft.com/office/powerpoint/2010/main" val="271088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Primer Online alata za SWOT analizu – link iz SWOT analysis V4 softvera: </a:t>
            </a:r>
            <a:r>
              <a:rPr lang="sr-Latn-RS" dirty="0">
                <a:hlinkClick r:id="rId2"/>
              </a:rPr>
              <a:t>https://docs.google.com/forms/d/e/1FAIpQLScN1rNK_F89_E60x6uPCX2EVKG5MytARXHRePcZUzVoyQhPDA/viewform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9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 lang="en-US"/>
            </a:pPr>
            <a:r>
              <a:rPr lang="pl-PL" b="1" dirty="0"/>
              <a:t>SWOT matrica predstavlja </a:t>
            </a:r>
            <a:r>
              <a:rPr lang="en-US" b="1" dirty="0" err="1"/>
              <a:t>dijagnostičko</a:t>
            </a:r>
            <a:r>
              <a:rPr lang="en-US" b="1" dirty="0"/>
              <a:t> </a:t>
            </a:r>
            <a:r>
              <a:rPr lang="en-US" b="1" dirty="0" err="1"/>
              <a:t>sredstvo</a:t>
            </a:r>
            <a:r>
              <a:rPr lang="en-US" b="1" dirty="0"/>
              <a:t> </a:t>
            </a:r>
            <a:r>
              <a:rPr lang="en-US" b="1" dirty="0" err="1"/>
              <a:t>celokupne</a:t>
            </a:r>
            <a:r>
              <a:rPr lang="en-US" b="1" dirty="0"/>
              <a:t> </a:t>
            </a:r>
            <a:r>
              <a:rPr lang="en-US" b="1" dirty="0" err="1"/>
              <a:t>slike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kojom</a:t>
            </a:r>
            <a:r>
              <a:rPr lang="en-US" b="1" dirty="0"/>
              <a:t> se </a:t>
            </a:r>
            <a:r>
              <a:rPr lang="en-US" b="1" dirty="0" err="1"/>
              <a:t>identifikuju</a:t>
            </a:r>
            <a:r>
              <a:rPr lang="en-US" b="1" dirty="0"/>
              <a:t> </a:t>
            </a:r>
            <a:r>
              <a:rPr lang="en-US" b="1" dirty="0" err="1"/>
              <a:t>strategijske</a:t>
            </a:r>
            <a:r>
              <a:rPr lang="en-US" b="1" dirty="0"/>
              <a:t> </a:t>
            </a:r>
            <a:r>
              <a:rPr lang="en-US" b="1" dirty="0" err="1"/>
              <a:t>opcije</a:t>
            </a:r>
            <a:r>
              <a:rPr lang="en-US" b="1" dirty="0"/>
              <a:t> u </a:t>
            </a:r>
            <a:r>
              <a:rPr lang="en-US" b="1" dirty="0" err="1"/>
              <a:t>odnosu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unutrašnju</a:t>
            </a:r>
            <a:r>
              <a:rPr lang="en-US" b="1" dirty="0"/>
              <a:t> </a:t>
            </a:r>
            <a:r>
              <a:rPr lang="en-US" b="1" dirty="0" err="1"/>
              <a:t>analizu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analizu</a:t>
            </a:r>
            <a:r>
              <a:rPr lang="en-US" b="1" dirty="0"/>
              <a:t> </a:t>
            </a:r>
            <a:r>
              <a:rPr lang="en-US" b="1" dirty="0" err="1"/>
              <a:t>eksternog</a:t>
            </a:r>
            <a:r>
              <a:rPr lang="en-US" b="1" dirty="0"/>
              <a:t> </a:t>
            </a:r>
            <a:r>
              <a:rPr lang="en-US" b="1" dirty="0" err="1"/>
              <a:t>okruženja</a:t>
            </a:r>
            <a:r>
              <a:rPr lang="en-US" dirty="0"/>
              <a:t>. </a:t>
            </a:r>
          </a:p>
          <a:p>
            <a:pPr marL="0" indent="0">
              <a:buNone/>
              <a:defRPr lang="en-US"/>
            </a:pPr>
            <a:r>
              <a:rPr lang="en-US" dirty="0"/>
              <a:t>Da bi se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eksternog</a:t>
            </a:r>
            <a:r>
              <a:rPr lang="en-US" dirty="0"/>
              <a:t> </a:t>
            </a:r>
            <a:r>
              <a:rPr lang="en-US" dirty="0" err="1"/>
              <a:t>okruženja</a:t>
            </a:r>
            <a:r>
              <a:rPr lang="en-US" dirty="0"/>
              <a:t> </a:t>
            </a:r>
            <a:r>
              <a:rPr lang="en-US" dirty="0" err="1"/>
              <a:t>doveli</a:t>
            </a:r>
            <a:r>
              <a:rPr lang="en-US" dirty="0"/>
              <a:t> u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mogućnostima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pl-PL" i="1" dirty="0"/>
              <a:t>Weihrich</a:t>
            </a:r>
            <a:r>
              <a:rPr lang="pl-PL" dirty="0"/>
              <a:t> je 1982. godine (Weihrich, 1982) razvio TOWS matricu, koja se bavi odnosom unutrašnjeg i spoljašnjeg okruženja. </a:t>
            </a:r>
            <a:endParaRPr lang="en-US" dirty="0"/>
          </a:p>
          <a:p>
            <a:pPr marL="0" indent="0">
              <a:buNone/>
              <a:defRPr lang="en-US"/>
            </a:pPr>
            <a:r>
              <a:rPr lang="en-US" b="1" dirty="0"/>
              <a:t>TOWS </a:t>
            </a:r>
            <a:r>
              <a:rPr lang="pl-PL" b="1" dirty="0"/>
              <a:t>sagledava ineraktivnost faktora budućnosti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pl-PL" dirty="0"/>
              <a:t> šanse (O-Opportunities) i pretnje (T-Threats)  koji određuju buduće događaje </a:t>
            </a:r>
            <a:r>
              <a:rPr lang="pl-PL" b="1" dirty="0"/>
              <a:t>u odnosu na faktore sadašnjosti</a:t>
            </a:r>
            <a:r>
              <a:rPr lang="pl-PL" dirty="0"/>
              <a:t>: snage (S-Strenghts) i slabosti (W-Weaknesses).</a:t>
            </a:r>
          </a:p>
          <a:p>
            <a:pPr marL="0" indent="0">
              <a:buNone/>
              <a:defRPr lang="en-US"/>
            </a:pPr>
            <a:r>
              <a:rPr lang="pl-PL" dirty="0"/>
              <a:t>Prema Weihrich (1982), u tabeli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sledećem</a:t>
            </a:r>
            <a:r>
              <a:rPr lang="en-US" dirty="0"/>
              <a:t> </a:t>
            </a:r>
            <a:r>
              <a:rPr lang="en-US" dirty="0" err="1"/>
              <a:t>slajdu</a:t>
            </a:r>
            <a:r>
              <a:rPr lang="pl-PL" dirty="0"/>
              <a:t> šematski je prikazan izgled TOWS matrice sa mogućim koracima koji su promenljivog karaktera i mogu varirati od situacije do situacije.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2560"/>
            <a:ext cx="11582400" cy="525272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solidFill>
                  <a:srgbClr val="002060"/>
                </a:solidFill>
              </a:rPr>
              <a:t>Menadžment i preduzetništvo: spoljašnje okruženje, društvena odgovornost i poslovna etika. </a:t>
            </a:r>
          </a:p>
          <a:p>
            <a:r>
              <a:rPr lang="sr-Latn-RS" dirty="0">
                <a:solidFill>
                  <a:srgbClr val="002060"/>
                </a:solidFill>
              </a:rPr>
              <a:t>Tipovi menadžera. Menadžerske uloge. 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 i njena transformacija.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menadžment. </a:t>
            </a: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Organizacija i organizovanje kao menadžerski resurs. </a:t>
            </a: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problema. </a:t>
            </a:r>
          </a:p>
          <a:p>
            <a:r>
              <a:rPr lang="sr-Latn-RS" dirty="0">
                <a:solidFill>
                  <a:srgbClr val="002060"/>
                </a:solidFill>
              </a:rPr>
              <a:t>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</a:t>
            </a:r>
          </a:p>
          <a:p>
            <a:r>
              <a:rPr lang="sr-Latn-RS" dirty="0">
                <a:solidFill>
                  <a:srgbClr val="002060"/>
                </a:solidFill>
              </a:rPr>
              <a:t>Osnovni principi upravljanja znanjem (knowledge management). </a:t>
            </a:r>
          </a:p>
          <a:p>
            <a:r>
              <a:rPr lang="sr-Latn-RS" dirty="0">
                <a:solidFill>
                  <a:srgbClr val="002060"/>
                </a:solidFill>
              </a:rPr>
              <a:t>Vođenje. Stilovi vođenja. Motivacija. Sistemi komunikacija. </a:t>
            </a:r>
          </a:p>
          <a:p>
            <a:r>
              <a:rPr lang="sr-Latn-RS" dirty="0">
                <a:solidFill>
                  <a:srgbClr val="002060"/>
                </a:solidFill>
              </a:rPr>
              <a:t>Kontrolisanje kao povratna sprega upravljanja.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industrijskim projektima.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Ekološki menadžment. 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10306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L49OY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ub1QX///8BAAAAAAAAAAAAAAAAAAAAAAAAAAAAAAAAAAAAAAAAAAAAAAACf39/AOfm5gPMzMwAwMD/AH9/fwAAAAAAAAAAAAAAAAD///8AAAAAACEAAAAYAAAAFAAAAC0UAAAAAAAA7D8AABMs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53612" y="74645"/>
            <a:ext cx="7111365" cy="716470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420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en-US"/>
            </a:pPr>
            <a:r>
              <a:rPr lang="sr-Latn-RS" dirty="0"/>
              <a:t>Kao ishod TOWS matrice,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: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maksimiranje</a:t>
            </a:r>
            <a:r>
              <a:rPr lang="en-US" b="1" u="sng" dirty="0"/>
              <a:t> </a:t>
            </a:r>
            <a:r>
              <a:rPr lang="en-US" b="1" u="sng" dirty="0" err="1"/>
              <a:t>snage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cilju</a:t>
            </a:r>
            <a:r>
              <a:rPr lang="en-US" b="1" dirty="0"/>
              <a:t> </a:t>
            </a:r>
            <a:r>
              <a:rPr lang="en-US" b="1" u="sng" dirty="0" err="1"/>
              <a:t>maksimiranja</a:t>
            </a:r>
            <a:r>
              <a:rPr lang="en-US" b="1" u="sng" dirty="0"/>
              <a:t> </a:t>
            </a:r>
            <a:r>
              <a:rPr lang="en-US" b="1" u="sng" dirty="0" err="1"/>
              <a:t>prilika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okolini</a:t>
            </a:r>
            <a:r>
              <a:rPr lang="en-US" b="1" dirty="0"/>
              <a:t> (</a:t>
            </a:r>
            <a:r>
              <a:rPr lang="en-US" b="1" i="1" u="sng" dirty="0"/>
              <a:t>maxi-maxi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slabosti</a:t>
            </a:r>
            <a:r>
              <a:rPr lang="en-US" b="1" u="sng" dirty="0"/>
              <a:t> </a:t>
            </a:r>
            <a:r>
              <a:rPr lang="en-US" b="1" dirty="0" err="1"/>
              <a:t>radi</a:t>
            </a:r>
            <a:r>
              <a:rPr lang="en-US" b="1" dirty="0"/>
              <a:t> </a:t>
            </a:r>
            <a:r>
              <a:rPr lang="en-US" b="1" u="sng" dirty="0" err="1"/>
              <a:t>iskorišćenja</a:t>
            </a:r>
            <a:r>
              <a:rPr lang="en-US" b="1" u="sng" dirty="0"/>
              <a:t> </a:t>
            </a:r>
            <a:r>
              <a:rPr lang="en-US" b="1" u="sng" dirty="0" err="1"/>
              <a:t>prilika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mini-maxi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maksimiranje</a:t>
            </a:r>
            <a:r>
              <a:rPr lang="en-US" b="1" u="sng" dirty="0"/>
              <a:t> </a:t>
            </a:r>
            <a:r>
              <a:rPr lang="en-US" b="1" u="sng" dirty="0" err="1"/>
              <a:t>snaga</a:t>
            </a:r>
            <a:r>
              <a:rPr lang="en-US" b="1" u="sng" dirty="0"/>
              <a:t> </a:t>
            </a:r>
            <a:r>
              <a:rPr lang="en-US" b="1" dirty="0"/>
              <a:t>u </a:t>
            </a:r>
            <a:r>
              <a:rPr lang="en-US" b="1" dirty="0" err="1"/>
              <a:t>cilju</a:t>
            </a:r>
            <a:r>
              <a:rPr lang="en-US" b="1" dirty="0"/>
              <a:t> </a:t>
            </a:r>
            <a:r>
              <a:rPr lang="en-US" b="1" u="sng" dirty="0" err="1"/>
              <a:t>minimiziranja</a:t>
            </a:r>
            <a:r>
              <a:rPr lang="en-US" b="1" u="sng" dirty="0"/>
              <a:t> </a:t>
            </a:r>
            <a:r>
              <a:rPr lang="en-US" b="1" u="sng" dirty="0" err="1"/>
              <a:t>pretnji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maxi-mini </a:t>
            </a:r>
            <a:r>
              <a:rPr lang="en-US" b="1" i="1" dirty="0" err="1"/>
              <a:t>strategija</a:t>
            </a:r>
            <a:r>
              <a:rPr lang="en-US" b="1" dirty="0"/>
              <a:t>);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slabosti</a:t>
            </a:r>
            <a:r>
              <a:rPr lang="en-US" b="1" u="sng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u="sng" dirty="0" err="1"/>
              <a:t>minimiziranje</a:t>
            </a:r>
            <a:r>
              <a:rPr lang="en-US" b="1" u="sng" dirty="0"/>
              <a:t> </a:t>
            </a:r>
            <a:r>
              <a:rPr lang="en-US" b="1" u="sng" dirty="0" err="1"/>
              <a:t>pretnji</a:t>
            </a:r>
            <a:r>
              <a:rPr lang="en-US" b="1" u="sng" dirty="0"/>
              <a:t> </a:t>
            </a:r>
            <a:r>
              <a:rPr lang="en-US" b="1" dirty="0"/>
              <a:t>(</a:t>
            </a:r>
            <a:r>
              <a:rPr lang="en-US" b="1" i="1" u="sng" dirty="0"/>
              <a:t>mini-mini</a:t>
            </a:r>
            <a:r>
              <a:rPr lang="en-US" b="1" i="1" dirty="0"/>
              <a:t> </a:t>
            </a:r>
            <a:r>
              <a:rPr lang="en-US" b="1" i="1" dirty="0" err="1"/>
              <a:t>strategija</a:t>
            </a:r>
            <a:r>
              <a:rPr lang="en-US" b="1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lang="en-US"/>
            </a:pPr>
            <a:r>
              <a:rPr lang="pl-PL" sz="2400" dirty="0"/>
              <a:t>TOWS matrica defini</a:t>
            </a:r>
            <a:r>
              <a:rPr lang="en-US" sz="2400" dirty="0" err="1"/>
              <a:t>še</a:t>
            </a:r>
            <a:r>
              <a:rPr lang="en-US" sz="2400" dirty="0"/>
              <a:t> č</a:t>
            </a:r>
            <a:r>
              <a:rPr lang="pl-PL" sz="2400" dirty="0"/>
              <a:t>etiri grupe alternativnih strategija</a:t>
            </a:r>
            <a:r>
              <a:rPr lang="en-US" sz="2400" dirty="0"/>
              <a:t>, </a:t>
            </a:r>
            <a:r>
              <a:rPr lang="pl-PL" sz="2400" dirty="0"/>
              <a:t>i to</a:t>
            </a:r>
            <a:r>
              <a:rPr lang="en-US" sz="2400" dirty="0"/>
              <a:t>: 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en-US" sz="2000" dirty="0"/>
              <a:t> </a:t>
            </a:r>
            <a:r>
              <a:rPr lang="pl-PL" sz="2000" b="1" dirty="0"/>
              <a:t>SO strategije (maxi – maxi strategije) </a:t>
            </a:r>
            <a:r>
              <a:rPr lang="pl-PL" sz="2000" dirty="0"/>
              <a:t>definišu se na osnovu odnosa snaga i šansi koje su definisane u SWOT matrici. Ovo je najpoželjnija strategijska pozicija kojoj teži organizacija. Ove strategije oslanjaju se na </a:t>
            </a:r>
            <a:r>
              <a:rPr lang="pl-PL" sz="2000" i="1" dirty="0"/>
              <a:t>maksimalno korišćenje unutrašnjih snaga u organizaciji uz korišćenje uočenih šansi koje dolaze sa tržišta i drugog eksternog okruženja</a:t>
            </a:r>
            <a:r>
              <a:rPr lang="pl-PL" sz="2000" dirty="0"/>
              <a:t>. Svaka organizacija bi želela da bude u poziciji u kojoj može maksimizirati i snage i mogućnosti. Takva preduzeća mogu imati prednosti, koristeći resurse da iskoriste tržište za svoje proizvodi i usluge. SO strategije su </a:t>
            </a:r>
            <a:r>
              <a:rPr lang="pl-PL" sz="2000" u="sng" dirty="0"/>
              <a:t>ofanzivna strategija odnosno </a:t>
            </a:r>
            <a:r>
              <a:rPr lang="en-US" sz="2000" u="sng" dirty="0" err="1"/>
              <a:t>strategije</a:t>
            </a:r>
            <a:r>
              <a:rPr lang="en-US" sz="2000" u="sng" dirty="0"/>
              <a:t> </a:t>
            </a:r>
            <a:r>
              <a:rPr lang="en-US" sz="2000" u="sng" dirty="0" err="1"/>
              <a:t>napada</a:t>
            </a:r>
            <a:r>
              <a:rPr lang="en-US" sz="2000" dirty="0"/>
              <a:t>.</a:t>
            </a:r>
          </a:p>
          <a:p>
            <a:pPr marL="971550" lvl="1" indent="-514350">
              <a:buFontTx/>
              <a:buAutoNum type="arabicPeriod"/>
              <a:defRPr lang="en-US"/>
            </a:pPr>
            <a:r>
              <a:rPr lang="pl-PL" sz="2000" dirty="0"/>
              <a:t> </a:t>
            </a:r>
            <a:r>
              <a:rPr lang="pl-PL" sz="2000" b="1" dirty="0"/>
              <a:t>WO strategije (mini-maxi strategije)</a:t>
            </a:r>
            <a:r>
              <a:rPr lang="pl-PL" sz="2000" dirty="0"/>
              <a:t> podrazumevaju aktivnosti u organizaciji koje treba da minimiziraju definisane slabosti uz istovremeno korišćenje uočenih šansi koje kreira povoljno okruženje. Mini-maxi strategije podrazumevaju </a:t>
            </a:r>
            <a:r>
              <a:rPr lang="pl-PL" sz="2000" i="1" dirty="0"/>
              <a:t>minimiziranje internih slabosti i maksimiziranje šansi koje pruža eksterno okruženje.</a:t>
            </a:r>
            <a:r>
              <a:rPr lang="pl-PL" sz="2000" dirty="0"/>
              <a:t> Organizacija može prepoznati mogućnosti u spoljnom okruženju, ali poseduje organizacione slabosti koje je sprečavaju da ne iskoristi zahteve tržišta. </a:t>
            </a:r>
            <a:r>
              <a:rPr lang="en-US" sz="2000" dirty="0"/>
              <a:t>WO </a:t>
            </a:r>
            <a:r>
              <a:rPr lang="en-US" sz="2000" dirty="0" err="1"/>
              <a:t>strategija</a:t>
            </a:r>
            <a:r>
              <a:rPr lang="en-US" sz="2000" dirty="0"/>
              <a:t> se </a:t>
            </a:r>
            <a:r>
              <a:rPr lang="en-US" sz="2000" dirty="0" err="1"/>
              <a:t>bavi</a:t>
            </a:r>
            <a:r>
              <a:rPr lang="en-US" sz="2000" dirty="0"/>
              <a:t> </a:t>
            </a:r>
            <a:r>
              <a:rPr lang="en-US" sz="2000" u="sng" dirty="0" err="1"/>
              <a:t>jačanjem</a:t>
            </a:r>
            <a:r>
              <a:rPr lang="en-US" sz="2000" u="sng" dirty="0"/>
              <a:t> </a:t>
            </a:r>
            <a:r>
              <a:rPr lang="en-US" sz="2000" u="sng" dirty="0" err="1"/>
              <a:t>snaga</a:t>
            </a:r>
            <a:r>
              <a:rPr lang="en-US" sz="2000" u="sng" dirty="0"/>
              <a:t> </a:t>
            </a:r>
            <a:r>
              <a:rPr lang="en-US" sz="2000" u="sng" dirty="0" err="1"/>
              <a:t>za</a:t>
            </a:r>
            <a:r>
              <a:rPr lang="en-US" sz="2000" u="sng" dirty="0"/>
              <a:t> </a:t>
            </a:r>
            <a:r>
              <a:rPr lang="en-US" sz="2000" u="sng" dirty="0" err="1"/>
              <a:t>strategiju</a:t>
            </a:r>
            <a:r>
              <a:rPr lang="en-US" sz="2000" u="sng" dirty="0"/>
              <a:t> </a:t>
            </a:r>
            <a:r>
              <a:rPr lang="en-US" sz="2000" u="sng" dirty="0" err="1"/>
              <a:t>napada</a:t>
            </a:r>
            <a:r>
              <a:rPr lang="en-US" sz="2000" dirty="0"/>
              <a:t>.</a:t>
            </a:r>
          </a:p>
          <a:p>
            <a:pPr>
              <a:defRPr lang="en-US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95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Tx/>
              <a:buAutoNum type="arabicPeriod" startAt="3"/>
              <a:defRPr lang="en-US"/>
            </a:pPr>
            <a:r>
              <a:rPr lang="pl-PL" sz="2000" b="1" dirty="0"/>
              <a:t>ST strategije (maxi-mini strategije)</a:t>
            </a:r>
            <a:r>
              <a:rPr lang="pl-PL" sz="2000" dirty="0"/>
              <a:t>  zasnivaju se na korišćenju snaga sa kojima preduzeće raspolaže. Ove strategije podrazumevaju definisanje onih mogućih </a:t>
            </a:r>
            <a:r>
              <a:rPr lang="pl-PL" sz="2000" i="1" dirty="0"/>
              <a:t>strategija za organizaciju koje se </a:t>
            </a:r>
            <a:r>
              <a:rPr lang="pl-PL" sz="2000" i="1" u="sng" dirty="0"/>
              <a:t>oslanjaju na unutrašnje snage uz istovremeno minimiziranje uticaja pretnji koje dolaze iz okruženja</a:t>
            </a:r>
            <a:r>
              <a:rPr lang="pl-PL" sz="2000" dirty="0"/>
              <a:t>. Da bi se iskoristila snaga internih faktora, potrebno je da se preduzeće usmeri na poslovno područije sa najslabijim pretnjama. Ova situacija se odnosi kada organizacija poseduje interne snage i traži način da ih maksimizira, a da istovremeno minimizira pretnje koje dolaze iz okruženja, koje su usmerene na dosadašnju vrstu obima i delatnost organizacije. Ovo su </a:t>
            </a:r>
            <a:r>
              <a:rPr lang="en-US" sz="2000" u="sng" dirty="0" err="1"/>
              <a:t>defanzivne</a:t>
            </a:r>
            <a:r>
              <a:rPr lang="en-US" sz="2000" u="sng" dirty="0"/>
              <a:t> </a:t>
            </a:r>
            <a:r>
              <a:rPr lang="en-US" sz="2000" u="sng" dirty="0" err="1"/>
              <a:t>strategije</a:t>
            </a:r>
            <a:r>
              <a:rPr lang="en-US" sz="2000" dirty="0"/>
              <a:t>. </a:t>
            </a:r>
          </a:p>
          <a:p>
            <a:pPr marL="971550" lvl="1" indent="-514350">
              <a:buFontTx/>
              <a:buAutoNum type="arabicPeriod" startAt="3"/>
              <a:defRPr lang="en-US"/>
            </a:pPr>
            <a:r>
              <a:rPr lang="pl-PL" sz="2000" dirty="0"/>
              <a:t> </a:t>
            </a:r>
            <a:r>
              <a:rPr lang="pl-PL" sz="2000" b="1" dirty="0"/>
              <a:t>WT strategije (mini-mini strategije)</a:t>
            </a:r>
            <a:r>
              <a:rPr lang="pl-PL" sz="2000" dirty="0"/>
              <a:t> podrazumevaju </a:t>
            </a:r>
            <a:r>
              <a:rPr lang="pl-PL" sz="2000" i="1" dirty="0"/>
              <a:t>minimiziranje sopstvenih slabosti i izbegavanje prijetnji koje generiše okruženje</a:t>
            </a:r>
            <a:r>
              <a:rPr lang="pl-PL" sz="2000" dirty="0"/>
              <a:t>. Organizacija treba da smanji i minimizira svoje uočene slabosti i da istovremeno smanji i minimizira definisane pretnje koje dolaze iz okruženja, u suprotnom organizacija može doći do </a:t>
            </a:r>
            <a:r>
              <a:rPr lang="en-US" sz="2000" dirty="0" err="1"/>
              <a:t>likvidacije</a:t>
            </a:r>
            <a:r>
              <a:rPr lang="en-US" sz="2000" dirty="0"/>
              <a:t>.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u </a:t>
            </a:r>
            <a:r>
              <a:rPr lang="en-US" sz="2000" dirty="0" err="1"/>
              <a:t>ovakvim</a:t>
            </a:r>
            <a:r>
              <a:rPr lang="en-US" sz="2000" dirty="0"/>
              <a:t> </a:t>
            </a:r>
            <a:r>
              <a:rPr lang="en-US" sz="2000" dirty="0" err="1"/>
              <a:t>situacijama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da </a:t>
            </a:r>
            <a:r>
              <a:rPr lang="en-US" sz="2000" dirty="0" err="1"/>
              <a:t>revitalizuje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poslovanje</a:t>
            </a:r>
            <a:r>
              <a:rPr lang="en-US" sz="2000" dirty="0"/>
              <a:t> </a:t>
            </a:r>
            <a:r>
              <a:rPr lang="en-US" sz="2000" dirty="0" err="1"/>
              <a:t>smanjenjem</a:t>
            </a:r>
            <a:r>
              <a:rPr lang="en-US" sz="2000" dirty="0"/>
              <a:t> </a:t>
            </a:r>
            <a:r>
              <a:rPr lang="en-US" sz="2000" dirty="0" err="1"/>
              <a:t>obima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,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integracijom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subjektima</a:t>
            </a:r>
            <a:r>
              <a:rPr lang="en-US" sz="2000" dirty="0"/>
              <a:t>. </a:t>
            </a:r>
            <a:r>
              <a:rPr lang="en-US" sz="2000" dirty="0" err="1"/>
              <a:t>Koju</a:t>
            </a:r>
            <a:r>
              <a:rPr lang="en-US" sz="2000" dirty="0"/>
              <a:t> god </a:t>
            </a:r>
            <a:r>
              <a:rPr lang="en-US" sz="2000" dirty="0" err="1"/>
              <a:t>strategiju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da </a:t>
            </a:r>
            <a:r>
              <a:rPr lang="en-US" sz="2000" dirty="0" err="1"/>
              <a:t>odabere</a:t>
            </a:r>
            <a:r>
              <a:rPr lang="en-US" sz="2000" dirty="0"/>
              <a:t>, WT </a:t>
            </a:r>
            <a:r>
              <a:rPr lang="en-US" sz="2000" dirty="0" err="1"/>
              <a:t>pozicija</a:t>
            </a:r>
            <a:r>
              <a:rPr lang="en-US" sz="2000" dirty="0"/>
              <a:t> je </a:t>
            </a:r>
            <a:r>
              <a:rPr lang="en-US" sz="2000" dirty="0" err="1"/>
              <a:t>ona</a:t>
            </a:r>
            <a:r>
              <a:rPr lang="en-US" sz="2000" dirty="0"/>
              <a:t> </a:t>
            </a:r>
            <a:r>
              <a:rPr lang="en-US" sz="2000" dirty="0" err="1"/>
              <a:t>pozicija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izbegavati</a:t>
            </a:r>
            <a:r>
              <a:rPr lang="en-US" sz="2000" dirty="0"/>
              <a:t>. </a:t>
            </a:r>
            <a:r>
              <a:rPr lang="pl-PL" sz="2000" dirty="0"/>
              <a:t>Ove strategije su u osnovi </a:t>
            </a:r>
            <a:r>
              <a:rPr lang="en-US" sz="2000" u="sng" dirty="0" err="1"/>
              <a:t>odbrambene</a:t>
            </a:r>
            <a:r>
              <a:rPr lang="en-US" sz="2000" u="sng" dirty="0"/>
              <a:t> </a:t>
            </a:r>
            <a:r>
              <a:rPr lang="en-US" sz="2000" u="sng" dirty="0" err="1"/>
              <a:t>strategije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79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sr-Latn-R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5776" cy="4351338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Na kraju teorijskog dela (na predavanjima) studentima </a:t>
            </a:r>
            <a:r>
              <a:rPr lang="en-US" dirty="0">
                <a:solidFill>
                  <a:srgbClr val="FF0000"/>
                </a:solidFill>
              </a:rPr>
              <a:t>je </a:t>
            </a:r>
            <a:r>
              <a:rPr lang="sr-Latn-RS" dirty="0">
                <a:solidFill>
                  <a:srgbClr val="FF0000"/>
                </a:solidFill>
              </a:rPr>
              <a:t>opisa</a:t>
            </a:r>
            <a:r>
              <a:rPr lang="en-US">
                <a:solidFill>
                  <a:srgbClr val="FF0000"/>
                </a:solidFill>
              </a:rPr>
              <a:t>no</a:t>
            </a:r>
            <a:r>
              <a:rPr lang="sr-Latn-RS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korišćenje alata za SWOT analizu, razvijenog u okviru V4 projekta. Dati im instalaciju softvera i zadatak da izvrše unos svojih SWOT parametara – po grupama sa prethodnih radionica. Potom, da izvrše filtriranje i kvantifikaciju SWOT parametara. Potrebno je da, nakon dobijenog konačnog skora SWOT parametara nast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sr-Latn-RS" dirty="0">
                <a:solidFill>
                  <a:srgbClr val="FF0000"/>
                </a:solidFill>
              </a:rPr>
              <a:t>vniku i asistentu pošalju print screen konačnih rezultata – ovaj deo vežbe studenti rade kod kuće.</a:t>
            </a:r>
          </a:p>
          <a:p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Tokom termina vežbi: Studenti, u okviru istih grupa – formiranih na prethodnim zadacima, nakon primera koji su urađeni na vežbama, razmišljaju o </a:t>
            </a:r>
            <a:r>
              <a:rPr lang="sr-Latn-RS" b="1" dirty="0">
                <a:solidFill>
                  <a:srgbClr val="00B0F0"/>
                </a:solidFill>
              </a:rPr>
              <a:t>misiji</a:t>
            </a:r>
            <a:r>
              <a:rPr lang="sr-Latn-RS" dirty="0">
                <a:solidFill>
                  <a:srgbClr val="00B0F0"/>
                </a:solidFill>
              </a:rPr>
              <a:t>, </a:t>
            </a:r>
            <a:r>
              <a:rPr lang="sr-Latn-RS" b="1" dirty="0">
                <a:solidFill>
                  <a:srgbClr val="00B0F0"/>
                </a:solidFill>
              </a:rPr>
              <a:t>viziji </a:t>
            </a:r>
            <a:r>
              <a:rPr lang="sr-Latn-RS" dirty="0">
                <a:solidFill>
                  <a:srgbClr val="00B0F0"/>
                </a:solidFill>
              </a:rPr>
              <a:t>i</a:t>
            </a:r>
            <a:r>
              <a:rPr lang="sr-Latn-RS" b="1" dirty="0">
                <a:solidFill>
                  <a:srgbClr val="00B0F0"/>
                </a:solidFill>
              </a:rPr>
              <a:t> ciljevima</a:t>
            </a:r>
            <a:r>
              <a:rPr lang="sr-Latn-RS" dirty="0">
                <a:solidFill>
                  <a:srgbClr val="00B0F0"/>
                </a:solidFill>
              </a:rPr>
              <a:t> poslovnog poduhvata/poslovne ideje koju su analizirali u okviru Business Model Canvas-a</a:t>
            </a:r>
          </a:p>
          <a:p>
            <a:r>
              <a:rPr lang="sr-Latn-RS" dirty="0">
                <a:solidFill>
                  <a:srgbClr val="00B0F0"/>
                </a:solidFill>
              </a:rPr>
              <a:t>Potom, sprovode kvantitativnu PEST  analizu za navedenu poslovnu ideju, na osnovu instrukcija dobijenih na vežbama.</a:t>
            </a:r>
          </a:p>
          <a:p>
            <a:r>
              <a:rPr lang="sr-Latn-RS" dirty="0">
                <a:solidFill>
                  <a:srgbClr val="00B0F0"/>
                </a:solidFill>
              </a:rPr>
              <a:t>Nakon toga, studenti sprovode SWOT/kvantitativnu SWOT analizu svoje poslovne ideje, na osnovu instrukcija dobijenih na vežbama – koristeći  SWOT aplikaciju.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7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FF0000"/>
                </a:solidFill>
              </a:rPr>
              <a:t>Za termin koji imamo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sr-Latn-R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decembra</a:t>
            </a:r>
            <a:r>
              <a:rPr lang="sr-Latn-RS" dirty="0">
                <a:solidFill>
                  <a:srgbClr val="FF0000"/>
                </a:solidFill>
              </a:rPr>
              <a:t> 202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sr-Latn-RS" dirty="0">
                <a:solidFill>
                  <a:srgbClr val="FF0000"/>
                </a:solidFill>
              </a:rPr>
              <a:t>. godine, potrebno je da studenti ponovo ponesu laptop računare.</a:t>
            </a:r>
          </a:p>
          <a:p>
            <a:r>
              <a:rPr lang="sr-Latn-RS" dirty="0">
                <a:solidFill>
                  <a:srgbClr val="FF0000"/>
                </a:solidFill>
              </a:rPr>
              <a:t>Na računarima je potrebno instalirati QM for Windows, SPSS i MatLab (sa simulinkom) – instalaciju ćemo uraditi na vežbama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sr-Latn-RS" dirty="0">
                <a:solidFill>
                  <a:srgbClr val="FF0000"/>
                </a:solidFill>
              </a:rPr>
              <a:t>. novembra.</a:t>
            </a:r>
          </a:p>
          <a:p>
            <a:r>
              <a:rPr lang="sr-Latn-RS" dirty="0">
                <a:solidFill>
                  <a:srgbClr val="FF0000"/>
                </a:solidFill>
              </a:rPr>
              <a:t>Pomoću ovih aplikacija, radiće se metode predviđanja, zasnovane na različitim matematičkim modelima.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sr-Latn-RS" dirty="0"/>
              <a:t>organizacije (preduzeća/</a:t>
            </a:r>
            <a:r>
              <a:rPr lang="en-US" dirty="0" err="1"/>
              <a:t>kompanije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/>
              <a:t>je </a:t>
            </a:r>
            <a:r>
              <a:rPr lang="sr-Latn-RS"/>
              <a:t>višeslojni </a:t>
            </a:r>
            <a:r>
              <a:rPr lang="sr-Latn-RS" dirty="0"/>
              <a:t>proces. Definisanju konačne strategije prethodi d</a:t>
            </a:r>
            <a:r>
              <a:rPr lang="en-US" dirty="0" err="1"/>
              <a:t>efinisanje</a:t>
            </a:r>
            <a:r>
              <a:rPr lang="en-US" dirty="0"/>
              <a:t> </a:t>
            </a:r>
            <a:r>
              <a:rPr lang="en-US" b="1" dirty="0" err="1"/>
              <a:t>vizije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misije</a:t>
            </a:r>
            <a:r>
              <a:rPr lang="sr-Latn-RS" b="1" dirty="0"/>
              <a:t>, </a:t>
            </a:r>
            <a:r>
              <a:rPr lang="sr-Latn-RS" dirty="0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kritične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krene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strateškim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. Na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krajeva</a:t>
            </a:r>
            <a:r>
              <a:rPr lang="en-US" dirty="0"/>
              <a:t>,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pokušava</a:t>
            </a:r>
            <a:r>
              <a:rPr lang="en-US" dirty="0"/>
              <a:t> da </a:t>
            </a:r>
            <a:r>
              <a:rPr lang="en-US" dirty="0" err="1"/>
              <a:t>postigne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misij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? A </a:t>
            </a:r>
            <a:r>
              <a:rPr lang="en-US" dirty="0" err="1"/>
              <a:t>šta</a:t>
            </a:r>
            <a:r>
              <a:rPr lang="en-US" dirty="0"/>
              <a:t> je </a:t>
            </a:r>
            <a:r>
              <a:rPr lang="en-US" dirty="0" err="1"/>
              <a:t>misija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ne </a:t>
            </a:r>
            <a:r>
              <a:rPr lang="en-US" dirty="0" err="1"/>
              <a:t>oličenje</a:t>
            </a:r>
            <a:r>
              <a:rPr lang="en-US" dirty="0"/>
              <a:t> </a:t>
            </a:r>
            <a:r>
              <a:rPr lang="en-US" dirty="0" err="1"/>
              <a:t>vizije</a:t>
            </a:r>
            <a:r>
              <a:rPr lang="en-US" dirty="0"/>
              <a:t>?</a:t>
            </a:r>
          </a:p>
          <a:p>
            <a:r>
              <a:rPr lang="sr-Latn-RS" dirty="0"/>
              <a:t>Takođe, mnoge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sr-Latn-RS" dirty="0"/>
              <a:t>preduzimaju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korake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vizije</a:t>
            </a:r>
            <a:r>
              <a:rPr lang="en-US" dirty="0"/>
              <a:t>/</a:t>
            </a:r>
            <a:r>
              <a:rPr lang="en-US" dirty="0" err="1"/>
              <a:t>misije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. </a:t>
            </a:r>
            <a:r>
              <a:rPr lang="sr-Latn-RS" dirty="0"/>
              <a:t>Naime, mnoge organizacije </a:t>
            </a:r>
            <a:r>
              <a:rPr lang="en-US" dirty="0" err="1"/>
              <a:t>odlučuju</a:t>
            </a:r>
            <a:r>
              <a:rPr lang="en-US" dirty="0"/>
              <a:t> da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naprave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b="1" dirty="0" err="1"/>
              <a:t>ciljeva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dugoročne</a:t>
            </a:r>
            <a:r>
              <a:rPr lang="en-US" dirty="0"/>
              <a:t> </a:t>
            </a:r>
            <a:r>
              <a:rPr lang="sr-Latn-RS" dirty="0"/>
              <a:t>i kratkoročne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objasni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postići</a:t>
            </a:r>
            <a:r>
              <a:rPr lang="en-US" dirty="0"/>
              <a:t>. </a:t>
            </a:r>
            <a:r>
              <a:rPr lang="en-US" dirty="0" err="1"/>
              <a:t>Fokusiran</a:t>
            </a:r>
            <a:r>
              <a:rPr lang="sr-Latn-RS" dirty="0"/>
              <a:t>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sadašnje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da bi se </a:t>
            </a:r>
            <a:r>
              <a:rPr lang="en-US" dirty="0" err="1"/>
              <a:t>približili</a:t>
            </a:r>
            <a:r>
              <a:rPr lang="en-US" dirty="0"/>
              <a:t>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misije</a:t>
            </a:r>
            <a:r>
              <a:rPr lang="sr-Latn-RS" dirty="0"/>
              <a:t> – odnosno ostvarenju dugoročnih ciljeva</a:t>
            </a:r>
            <a:r>
              <a:rPr lang="en-US" dirty="0"/>
              <a:t>.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se </a:t>
            </a:r>
            <a:r>
              <a:rPr lang="en-US" dirty="0" err="1"/>
              <a:t>razvijaju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ažuriraju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prilagodile</a:t>
            </a:r>
            <a:r>
              <a:rPr lang="en-US" dirty="0"/>
              <a:t> </a:t>
            </a:r>
            <a:r>
              <a:rPr lang="en-US" dirty="0" err="1"/>
              <a:t>trenutnim</a:t>
            </a:r>
            <a:r>
              <a:rPr lang="en-US" dirty="0"/>
              <a:t> </a:t>
            </a:r>
            <a:r>
              <a:rPr lang="en-US" dirty="0" err="1"/>
              <a:t>faktorima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sr-Latn-RS" dirty="0"/>
              <a:t>tržišni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9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Vizija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nastoji</a:t>
            </a:r>
            <a:r>
              <a:rPr lang="en-US" dirty="0"/>
              <a:t> da </a:t>
            </a:r>
            <a:r>
              <a:rPr lang="en-US" dirty="0" err="1"/>
              <a:t>ocrta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sr-Latn-RS" dirty="0"/>
              <a:t>usmeravaju njeno kretanje</a:t>
            </a:r>
            <a:r>
              <a:rPr lang="en-US" dirty="0"/>
              <a:t>. </a:t>
            </a:r>
            <a:r>
              <a:rPr lang="sr-Latn-RS" dirty="0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fokusirajući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budućnost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sr-Latn-RS" dirty="0"/>
              <a:t>nastoji </a:t>
            </a:r>
            <a:r>
              <a:rPr lang="en-US" dirty="0"/>
              <a:t>da </a:t>
            </a:r>
            <a:r>
              <a:rPr lang="en-US" dirty="0" err="1"/>
              <a:t>postigne</a:t>
            </a:r>
            <a:r>
              <a:rPr lang="en-US" dirty="0"/>
              <a:t>.</a:t>
            </a:r>
          </a:p>
          <a:p>
            <a:r>
              <a:rPr lang="en-US" dirty="0" err="1"/>
              <a:t>Izjav</a:t>
            </a:r>
            <a:r>
              <a:rPr lang="sr-Latn-RS" dirty="0"/>
              <a:t>u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 ne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revidirati</a:t>
            </a:r>
            <a:r>
              <a:rPr lang="en-US" dirty="0"/>
              <a:t>; to je </a:t>
            </a:r>
            <a:r>
              <a:rPr lang="en-US" dirty="0" err="1"/>
              <a:t>temelj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uverenjima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Ova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uverenja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konstantna</a:t>
            </a:r>
            <a:r>
              <a:rPr lang="en-US" dirty="0"/>
              <a:t> –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poslovnu</a:t>
            </a:r>
            <a:r>
              <a:rPr lang="en-US" dirty="0"/>
              <a:t> </a:t>
            </a:r>
            <a:r>
              <a:rPr lang="en-US" dirty="0" err="1"/>
              <a:t>klimu</a:t>
            </a:r>
            <a:r>
              <a:rPr lang="en-US" dirty="0"/>
              <a:t>,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</a:t>
            </a:r>
          </a:p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biraju</a:t>
            </a:r>
            <a:r>
              <a:rPr lang="en-US" dirty="0"/>
              <a:t> da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navedu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izjave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. </a:t>
            </a:r>
            <a:r>
              <a:rPr lang="sr-Latn-RS" b="1" dirty="0"/>
              <a:t>Kod izrade izjave o viziji,</a:t>
            </a:r>
            <a:r>
              <a:rPr lang="en-US" b="1" dirty="0"/>
              <a:t> </a:t>
            </a:r>
            <a:r>
              <a:rPr lang="sr-Latn-RS" b="1" dirty="0"/>
              <a:t>treba imati u vidu</a:t>
            </a:r>
            <a:r>
              <a:rPr lang="en-US" b="1" dirty="0"/>
              <a:t> da </a:t>
            </a:r>
            <a:r>
              <a:rPr lang="sr-Latn-RS" b="1" dirty="0"/>
              <a:t>ona</a:t>
            </a:r>
            <a:r>
              <a:rPr lang="en-US" b="1" dirty="0"/>
              <a:t> </a:t>
            </a:r>
            <a:r>
              <a:rPr lang="en-US" b="1" dirty="0" err="1"/>
              <a:t>treba</a:t>
            </a:r>
            <a:r>
              <a:rPr lang="en-US" b="1" dirty="0"/>
              <a:t> da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kratka</a:t>
            </a:r>
            <a:r>
              <a:rPr lang="en-US" b="1" dirty="0"/>
              <a:t> — </a:t>
            </a:r>
            <a:r>
              <a:rPr lang="sr-Latn-RS" b="1" dirty="0"/>
              <a:t>da sadrži </a:t>
            </a:r>
            <a:r>
              <a:rPr lang="en-US" b="1" dirty="0" err="1"/>
              <a:t>obično</a:t>
            </a:r>
            <a:r>
              <a:rPr lang="en-US" b="1" dirty="0"/>
              <a:t> ne </a:t>
            </a:r>
            <a:r>
              <a:rPr lang="en-US" b="1" dirty="0" err="1"/>
              <a:t>više</a:t>
            </a:r>
            <a:r>
              <a:rPr lang="en-US" b="1" dirty="0"/>
              <a:t> od 5</a:t>
            </a:r>
            <a:r>
              <a:rPr lang="sr-Latn-RS" b="1" dirty="0"/>
              <a:t> ključnih</a:t>
            </a:r>
            <a:r>
              <a:rPr lang="en-US" b="1" dirty="0"/>
              <a:t> </a:t>
            </a:r>
            <a:r>
              <a:rPr lang="en-US" b="1" dirty="0" err="1"/>
              <a:t>stavki</a:t>
            </a:r>
            <a:r>
              <a:rPr lang="en-US" dirty="0"/>
              <a:t>. Ove </a:t>
            </a:r>
            <a:r>
              <a:rPr lang="en-US" dirty="0" err="1"/>
              <a:t>vrednosti</a:t>
            </a:r>
            <a:r>
              <a:rPr lang="en-US" dirty="0"/>
              <a:t> ne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tekućeg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, </a:t>
            </a:r>
            <a:r>
              <a:rPr lang="en-US" dirty="0" err="1"/>
              <a:t>trenutnih</a:t>
            </a:r>
            <a:r>
              <a:rPr lang="en-US" dirty="0"/>
              <a:t> </a:t>
            </a:r>
            <a:r>
              <a:rPr lang="en-US" dirty="0" err="1"/>
              <a:t>trendova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trenutnih</a:t>
            </a:r>
            <a:r>
              <a:rPr lang="en-US" dirty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okolnosti</a:t>
            </a:r>
            <a:r>
              <a:rPr lang="en-US" dirty="0"/>
              <a:t>. On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konstantnij</a:t>
            </a:r>
            <a:r>
              <a:rPr lang="sr-Latn-RS" dirty="0"/>
              <a:t>e</a:t>
            </a:r>
            <a:r>
              <a:rPr lang="en-US" dirty="0"/>
              <a:t> od toga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usađene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u </a:t>
            </a:r>
            <a:r>
              <a:rPr lang="sr-Latn-RS" dirty="0"/>
              <a:t>fokusu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sr-Latn-RS" dirty="0"/>
              <a:t> – bez obzira na trenutno poslovanje</a:t>
            </a:r>
            <a:r>
              <a:rPr lang="en-US" dirty="0"/>
              <a:t>.</a:t>
            </a:r>
          </a:p>
          <a:p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 </a:t>
            </a:r>
            <a:r>
              <a:rPr lang="en-US" dirty="0" err="1"/>
              <a:t>izjava</a:t>
            </a:r>
            <a:r>
              <a:rPr lang="en-US" dirty="0"/>
              <a:t> o </a:t>
            </a:r>
            <a:r>
              <a:rPr lang="en-US" dirty="0" err="1"/>
              <a:t>viziji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kulturu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/>
              <a:t>dajući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smernice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kratk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5A319-7C79-4151-8D85-247EC073C6D1}"/>
              </a:ext>
            </a:extLst>
          </p:cNvPr>
          <p:cNvSpPr/>
          <p:nvPr/>
        </p:nvSpPr>
        <p:spPr>
          <a:xfrm>
            <a:off x="1603118" y="6211669"/>
            <a:ext cx="855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Google   Vision:</a:t>
            </a:r>
            <a:r>
              <a:rPr lang="en-US" dirty="0">
                <a:solidFill>
                  <a:srgbClr val="FF0000"/>
                </a:solidFill>
              </a:rPr>
              <a:t> provide an important service to the world – instantly delivering relevant information on virtually any topic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4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vizija</a:t>
            </a:r>
            <a:r>
              <a:rPr lang="en-US" dirty="0"/>
              <a:t>, </a:t>
            </a:r>
            <a:r>
              <a:rPr lang="en-US" b="1" dirty="0" err="1"/>
              <a:t>misija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o </a:t>
            </a:r>
            <a:r>
              <a:rPr lang="en-US" dirty="0" err="1"/>
              <a:t>svrsi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?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?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sr-Latn-RS" dirty="0"/>
              <a:t>ona – u praktičnom smislu – nadograđuje </a:t>
            </a:r>
            <a:r>
              <a:rPr lang="en-US" dirty="0" err="1"/>
              <a:t>viziju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jasnije</a:t>
            </a:r>
            <a:r>
              <a:rPr lang="en-US" dirty="0"/>
              <a:t> </a:t>
            </a:r>
            <a:r>
              <a:rPr lang="sr-Latn-RS" dirty="0"/>
              <a:t>definiše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daje praktične smernice o tome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vizija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.</a:t>
            </a:r>
          </a:p>
          <a:p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rečima</a:t>
            </a:r>
            <a:r>
              <a:rPr lang="en-US" dirty="0"/>
              <a:t>, </a:t>
            </a:r>
            <a:r>
              <a:rPr lang="en-US" b="1" dirty="0" err="1"/>
              <a:t>izjava</a:t>
            </a:r>
            <a:r>
              <a:rPr lang="en-US" b="1" dirty="0"/>
              <a:t> o </a:t>
            </a:r>
            <a:r>
              <a:rPr lang="en-US" b="1" dirty="0" err="1"/>
              <a:t>misiji</a:t>
            </a:r>
            <a:r>
              <a:rPr lang="en-US" b="1" dirty="0"/>
              <a:t> je </a:t>
            </a:r>
            <a:r>
              <a:rPr lang="en-US" b="1" dirty="0" err="1"/>
              <a:t>način</a:t>
            </a:r>
            <a:r>
              <a:rPr lang="en-US" b="1" dirty="0"/>
              <a:t> da se </a:t>
            </a:r>
            <a:r>
              <a:rPr lang="en-US" b="1" dirty="0" err="1"/>
              <a:t>vizija</a:t>
            </a:r>
            <a:r>
              <a:rPr lang="en-US" b="1" dirty="0"/>
              <a:t> </a:t>
            </a:r>
            <a:r>
              <a:rPr lang="en-US" b="1" dirty="0" err="1"/>
              <a:t>izrazi</a:t>
            </a:r>
            <a:r>
              <a:rPr lang="en-US" b="1" dirty="0"/>
              <a:t> u </a:t>
            </a:r>
            <a:r>
              <a:rPr lang="en-US" b="1" dirty="0" err="1"/>
              <a:t>praktičnom</a:t>
            </a:r>
            <a:r>
              <a:rPr lang="en-US" b="1" dirty="0"/>
              <a:t> </a:t>
            </a:r>
            <a:r>
              <a:rPr lang="en-US" b="1" dirty="0" err="1"/>
              <a:t>smislu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konkretn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sr-Latn-RS" dirty="0"/>
              <a:t>izražavanje</a:t>
            </a:r>
            <a:r>
              <a:rPr lang="en-US" dirty="0"/>
              <a:t> </a:t>
            </a:r>
            <a:r>
              <a:rPr lang="en-US" dirty="0" err="1"/>
              <a:t>orijentisan</a:t>
            </a:r>
            <a:r>
              <a:rPr lang="sr-Latn-RS" dirty="0"/>
              <a:t>o</a:t>
            </a:r>
            <a:r>
              <a:rPr lang="en-US" dirty="0"/>
              <a:t> ka </a:t>
            </a:r>
            <a:r>
              <a:rPr lang="en-US" dirty="0" err="1"/>
              <a:t>cilju</a:t>
            </a:r>
            <a:r>
              <a:rPr lang="en-US" dirty="0"/>
              <a:t>.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merljive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sr-Latn-RS" dirty="0"/>
              <a:t> i da bude lako razumljiva</a:t>
            </a:r>
            <a:r>
              <a:rPr lang="en-US" dirty="0"/>
              <a:t>.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proceni</a:t>
            </a:r>
            <a:r>
              <a:rPr lang="en-US" dirty="0"/>
              <a:t> da li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ostvari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.</a:t>
            </a:r>
          </a:p>
          <a:p>
            <a:r>
              <a:rPr lang="en-US" dirty="0" err="1"/>
              <a:t>Izjava</a:t>
            </a:r>
            <a:r>
              <a:rPr lang="en-US" dirty="0"/>
              <a:t> o </a:t>
            </a:r>
            <a:r>
              <a:rPr lang="en-US" dirty="0" err="1"/>
              <a:t>misiji</a:t>
            </a:r>
            <a:r>
              <a:rPr lang="en-US" dirty="0"/>
              <a:t> 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sr-Latn-RS" dirty="0"/>
              <a:t>dostupna</a:t>
            </a:r>
            <a:r>
              <a:rPr lang="en-US" dirty="0"/>
              <a:t>.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, </a:t>
            </a:r>
            <a:r>
              <a:rPr lang="en-US" dirty="0" err="1"/>
              <a:t>akcionari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menadžeri</a:t>
            </a:r>
            <a:r>
              <a:rPr lang="en-US" dirty="0"/>
              <a:t> u </a:t>
            </a:r>
            <a:r>
              <a:rPr lang="en-US" dirty="0" err="1"/>
              <a:t>celoj</a:t>
            </a:r>
            <a:r>
              <a:rPr lang="en-US" dirty="0"/>
              <a:t> </a:t>
            </a:r>
            <a:r>
              <a:rPr lang="en-US" dirty="0" err="1"/>
              <a:t>organizaciji</a:t>
            </a:r>
            <a:r>
              <a:rPr lang="en-US" dirty="0"/>
              <a:t>. 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vizija</a:t>
            </a:r>
            <a:r>
              <a:rPr lang="en-US" dirty="0"/>
              <a:t>, </a:t>
            </a:r>
            <a:r>
              <a:rPr lang="en-US" dirty="0" err="1"/>
              <a:t>trebalo</a:t>
            </a:r>
            <a:r>
              <a:rPr lang="en-US" dirty="0"/>
              <a:t> bi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kratka</a:t>
            </a:r>
            <a:r>
              <a:rPr lang="en-US" dirty="0"/>
              <a:t>.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rečenica</a:t>
            </a:r>
            <a:r>
              <a:rPr lang="sr-Latn-RS" dirty="0"/>
              <a:t>, ali svakako ne više od jedne stranice teksta.</a:t>
            </a:r>
            <a:endParaRPr lang="en-US" dirty="0"/>
          </a:p>
          <a:p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vizija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fokusirana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budućnost</a:t>
            </a:r>
            <a:r>
              <a:rPr lang="en-US" dirty="0"/>
              <a:t>, </a:t>
            </a:r>
            <a:r>
              <a:rPr lang="en-US" dirty="0" err="1"/>
              <a:t>misija</a:t>
            </a:r>
            <a:r>
              <a:rPr lang="en-US" dirty="0"/>
              <a:t> </a:t>
            </a:r>
            <a:r>
              <a:rPr lang="en-US" dirty="0" err="1"/>
              <a:t>kombinuje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</a:t>
            </a:r>
            <a:r>
              <a:rPr lang="sr-Latn-RS" dirty="0"/>
              <a:t>o budućnosti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sadašnjim</a:t>
            </a:r>
            <a:r>
              <a:rPr lang="en-US" dirty="0"/>
              <a:t> </a:t>
            </a:r>
            <a:r>
              <a:rPr lang="en-US" dirty="0" err="1"/>
              <a:t>ciljevima</a:t>
            </a:r>
            <a:r>
              <a:rPr lang="en-US" dirty="0"/>
              <a:t>.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menjati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ostane</a:t>
            </a:r>
            <a:r>
              <a:rPr lang="en-US" dirty="0"/>
              <a:t> </a:t>
            </a:r>
            <a:r>
              <a:rPr lang="en-US" dirty="0" err="1"/>
              <a:t>vern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viziji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0423D-E3A8-4C80-B43F-BE0645CC3C58}"/>
              </a:ext>
            </a:extLst>
          </p:cNvPr>
          <p:cNvSpPr/>
          <p:nvPr/>
        </p:nvSpPr>
        <p:spPr>
          <a:xfrm>
            <a:off x="1249277" y="5751737"/>
            <a:ext cx="926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Google   Mission:</a:t>
            </a:r>
            <a:r>
              <a:rPr lang="en-US" dirty="0">
                <a:solidFill>
                  <a:srgbClr val="FF0000"/>
                </a:solidFill>
              </a:rPr>
              <a:t> organize the world’s information and make it universally accessible and useful.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400" dirty="0" err="1"/>
              <a:t>Osnivanjem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postojanja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misija</a:t>
            </a:r>
            <a:r>
              <a:rPr lang="en-US" sz="2400" dirty="0"/>
              <a:t> je </a:t>
            </a:r>
            <a:r>
              <a:rPr lang="en-US" sz="2400" dirty="0" err="1"/>
              <a:t>obično</a:t>
            </a:r>
            <a:r>
              <a:rPr lang="en-US" sz="2400" dirty="0"/>
              <a:t> </a:t>
            </a:r>
            <a:r>
              <a:rPr lang="en-US" sz="2400" dirty="0" err="1"/>
              <a:t>jasna</a:t>
            </a:r>
            <a:r>
              <a:rPr lang="en-US" sz="2400" dirty="0"/>
              <a:t>. </a:t>
            </a:r>
            <a:r>
              <a:rPr lang="en-US" sz="2400" dirty="0" err="1"/>
              <a:t>Vremenom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se </a:t>
            </a:r>
            <a:r>
              <a:rPr lang="en-US" sz="2400" dirty="0" err="1"/>
              <a:t>preduzeće</a:t>
            </a:r>
            <a:r>
              <a:rPr lang="en-US" sz="2400" dirty="0"/>
              <a:t> </a:t>
            </a:r>
            <a:r>
              <a:rPr lang="en-US" sz="2400" dirty="0" err="1"/>
              <a:t>razvija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menja</a:t>
            </a:r>
            <a:r>
              <a:rPr lang="en-US" sz="2400" dirty="0"/>
              <a:t> </a:t>
            </a:r>
            <a:r>
              <a:rPr lang="en-US" sz="2400" dirty="0" err="1"/>
              <a:t>njegova</a:t>
            </a:r>
            <a:r>
              <a:rPr lang="en-US" sz="2400" dirty="0"/>
              <a:t> </a:t>
            </a:r>
            <a:r>
              <a:rPr lang="en-US" sz="2400" dirty="0" err="1"/>
              <a:t>misija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zahtevati</a:t>
            </a:r>
            <a:r>
              <a:rPr lang="en-US" sz="2400" dirty="0"/>
              <a:t> </a:t>
            </a:r>
            <a:r>
              <a:rPr lang="en-US" sz="2400" dirty="0" err="1"/>
              <a:t>potrebu</a:t>
            </a:r>
            <a:r>
              <a:rPr lang="en-US" sz="2400" dirty="0"/>
              <a:t> </a:t>
            </a:r>
            <a:r>
              <a:rPr lang="en-US" sz="2400" dirty="0" err="1"/>
              <a:t>preispitivanja</a:t>
            </a:r>
            <a:r>
              <a:rPr lang="en-US" sz="2400" dirty="0"/>
              <a:t> </a:t>
            </a:r>
            <a:r>
              <a:rPr lang="en-US" sz="2400" dirty="0" err="1"/>
              <a:t>postavljanjem</a:t>
            </a:r>
            <a:r>
              <a:rPr lang="en-US" sz="2400" dirty="0"/>
              <a:t> </a:t>
            </a:r>
            <a:r>
              <a:rPr lang="en-US" sz="2400" dirty="0" err="1"/>
              <a:t>sledećih</a:t>
            </a:r>
            <a:r>
              <a:rPr lang="en-US" sz="2400" dirty="0"/>
              <a:t> pet </a:t>
            </a:r>
            <a:r>
              <a:rPr lang="en-US" sz="2400" dirty="0" err="1"/>
              <a:t>fundamentalnih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1.	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poslom</a:t>
            </a:r>
            <a:r>
              <a:rPr lang="en-US" dirty="0"/>
              <a:t> </a:t>
            </a:r>
            <a:r>
              <a:rPr lang="en-US" dirty="0" err="1"/>
              <a:t>bavimo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2.	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3.	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4.	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dirty="0"/>
              <a:t>5.	</a:t>
            </a:r>
            <a:r>
              <a:rPr lang="en-US" dirty="0" err="1"/>
              <a:t>Šta</a:t>
            </a:r>
            <a:r>
              <a:rPr lang="en-US" dirty="0"/>
              <a:t> bi </a:t>
            </a:r>
            <a:r>
              <a:rPr lang="en-US" dirty="0" err="1"/>
              <a:t>trebao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E6C94-F659-41EA-BE32-D5002E2F90CA}"/>
              </a:ext>
            </a:extLst>
          </p:cNvPr>
          <p:cNvSpPr/>
          <p:nvPr/>
        </p:nvSpPr>
        <p:spPr>
          <a:xfrm>
            <a:off x="1004515" y="5111571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https://www.motocms.com/blog/en/examples-of-vision-and-mission-statement/?utm_source=google&amp;utm_medium=cpc&amp;utm_campaign=PMax_Shopping_EU2&amp;gad_source=1&amp;gclid=Cj0KCQiA57G5BhDUARIsACgCYnwOny-s4mP-VNMq1jj8SEttivBZxn4DEbSXYODiU4v_5_GhH6o8obAaAtnOEALw_wcB   </a:t>
            </a:r>
          </a:p>
        </p:txBody>
      </p:sp>
    </p:spTree>
    <p:extLst>
      <p:ext uri="{BB962C8B-B14F-4D97-AF65-F5344CB8AC3E}">
        <p14:creationId xmlns:p14="http://schemas.microsoft.com/office/powerpoint/2010/main" val="203451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identifikacijom</a:t>
            </a:r>
            <a:r>
              <a:rPr lang="en-US" dirty="0"/>
              <a:t> </a:t>
            </a:r>
            <a:r>
              <a:rPr lang="en-US" dirty="0" err="1"/>
              <a:t>svrhe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ciljeva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pa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ključnu</a:t>
            </a:r>
            <a:r>
              <a:rPr lang="en-US" dirty="0"/>
              <a:t> </a:t>
            </a:r>
            <a:r>
              <a:rPr lang="en-US" dirty="0" err="1"/>
              <a:t>varijablu</a:t>
            </a:r>
            <a:r>
              <a:rPr lang="en-US" dirty="0"/>
              <a:t>.</a:t>
            </a:r>
            <a:endParaRPr lang="sr-Latn-RS" dirty="0"/>
          </a:p>
          <a:p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misije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izvode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b="1" dirty="0" err="1"/>
              <a:t>ciljevi</a:t>
            </a:r>
            <a:r>
              <a:rPr lang="en-US" b="1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en-US" dirty="0" err="1"/>
              <a:t>dugoročni</a:t>
            </a:r>
            <a:r>
              <a:rPr lang="en-US" dirty="0"/>
              <a:t>, </a:t>
            </a:r>
            <a:r>
              <a:rPr lang="en-US" dirty="0" err="1"/>
              <a:t>strategijski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raščlanjuju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nižim</a:t>
            </a:r>
            <a:r>
              <a:rPr lang="en-US" dirty="0"/>
              <a:t> </a:t>
            </a:r>
            <a:r>
              <a:rPr lang="en-US" dirty="0" err="1"/>
              <a:t>organizacionim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(</a:t>
            </a:r>
            <a:r>
              <a:rPr lang="en-US" dirty="0" err="1"/>
              <a:t>sektorima</a:t>
            </a:r>
            <a:r>
              <a:rPr lang="en-US" dirty="0"/>
              <a:t>, </a:t>
            </a:r>
            <a:r>
              <a:rPr lang="en-US" dirty="0" err="1"/>
              <a:t>službama</a:t>
            </a:r>
            <a:r>
              <a:rPr lang="en-US" dirty="0"/>
              <a:t>, </a:t>
            </a:r>
            <a:r>
              <a:rPr lang="en-US" dirty="0" err="1"/>
              <a:t>odeljenjima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Da bi se </a:t>
            </a:r>
            <a:r>
              <a:rPr lang="en-US" dirty="0" err="1"/>
              <a:t>osiguralo</a:t>
            </a:r>
            <a:r>
              <a:rPr lang="en-US" dirty="0"/>
              <a:t>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efektivnih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garancija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, </a:t>
            </a:r>
            <a:r>
              <a:rPr lang="en-US" dirty="0" err="1"/>
              <a:t>menadžment</a:t>
            </a:r>
            <a:r>
              <a:rPr lang="en-US" dirty="0"/>
              <a:t> se mora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postavljanju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pridržavati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navode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sistematizacije</a:t>
            </a:r>
            <a:r>
              <a:rPr lang="en-US" dirty="0"/>
              <a:t>, </a:t>
            </a:r>
            <a:r>
              <a:rPr lang="sr-Latn-RS" dirty="0"/>
              <a:t>ovde će se</a:t>
            </a:r>
            <a:r>
              <a:rPr lang="en-US" dirty="0"/>
              <a:t> </a:t>
            </a:r>
            <a:r>
              <a:rPr lang="en-US" dirty="0" err="1"/>
              <a:t>navesti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sr-Latn-RS" dirty="0"/>
              <a:t>naj</a:t>
            </a:r>
            <a:r>
              <a:rPr lang="en-US" dirty="0" err="1"/>
              <a:t>poznat</a:t>
            </a:r>
            <a:r>
              <a:rPr lang="sr-Latn-RS" dirty="0"/>
              <a:t>ije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kriterijum</a:t>
            </a:r>
            <a:r>
              <a:rPr lang="en-US" dirty="0"/>
              <a:t> </a:t>
            </a:r>
            <a:r>
              <a:rPr lang="en-US" b="1" dirty="0"/>
              <a:t>5C </a:t>
            </a:r>
            <a:r>
              <a:rPr lang="en-US" b="1" dirty="0" err="1"/>
              <a:t>i</a:t>
            </a:r>
            <a:r>
              <a:rPr lang="en-US" b="1" dirty="0"/>
              <a:t> SMART </a:t>
            </a:r>
            <a:r>
              <a:rPr lang="en-US" b="1" dirty="0" err="1"/>
              <a:t>kriterijum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Kriterijum</a:t>
            </a:r>
            <a:r>
              <a:rPr lang="en-US" sz="2200" dirty="0"/>
              <a:t> </a:t>
            </a:r>
            <a:r>
              <a:rPr lang="en-US" sz="2200" b="1" dirty="0"/>
              <a:t>5C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sledeće</a:t>
            </a:r>
            <a:r>
              <a:rPr lang="en-US" sz="2200" dirty="0"/>
              <a:t> </a:t>
            </a:r>
            <a:r>
              <a:rPr lang="en-US" sz="2200" dirty="0" err="1"/>
              <a:t>značenje</a:t>
            </a:r>
            <a:r>
              <a:rPr lang="en-US" sz="2200" dirty="0"/>
              <a:t> </a:t>
            </a:r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postavljanju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1.	</a:t>
            </a:r>
            <a:r>
              <a:rPr lang="en-US" sz="2200" b="1" i="1" dirty="0"/>
              <a:t>Clearly</a:t>
            </a:r>
            <a:r>
              <a:rPr lang="en-US" sz="2200" i="1" dirty="0"/>
              <a:t> started</a:t>
            </a:r>
            <a:r>
              <a:rPr lang="en-US" sz="2200" dirty="0"/>
              <a:t>. </a:t>
            </a:r>
            <a:r>
              <a:rPr lang="en-US" sz="2200" dirty="0" err="1"/>
              <a:t>Ciljeve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postaviti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svima</a:t>
            </a:r>
            <a:r>
              <a:rPr lang="en-US" sz="2200" dirty="0"/>
              <a:t> </a:t>
            </a:r>
            <a:r>
              <a:rPr lang="en-US" sz="2200" dirty="0" err="1"/>
              <a:t>jasni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2.	</a:t>
            </a:r>
            <a:r>
              <a:rPr lang="en-US" sz="2200" b="1" i="1" dirty="0"/>
              <a:t>Consistent</a:t>
            </a:r>
            <a:r>
              <a:rPr lang="en-US" sz="2200" i="1" dirty="0"/>
              <a:t> with other objective</a:t>
            </a:r>
            <a:r>
              <a:rPr lang="en-US" sz="2200" dirty="0"/>
              <a:t>. </a:t>
            </a:r>
            <a:r>
              <a:rPr lang="en-US" sz="2200" dirty="0" err="1"/>
              <a:t>Prilikom</a:t>
            </a:r>
            <a:r>
              <a:rPr lang="en-US" sz="2200" dirty="0"/>
              <a:t> </a:t>
            </a:r>
            <a:r>
              <a:rPr lang="en-US" sz="2200" dirty="0" err="1"/>
              <a:t>postavljanja</a:t>
            </a:r>
            <a:r>
              <a:rPr lang="en-US" sz="2200" dirty="0"/>
              <a:t> </a:t>
            </a:r>
            <a:r>
              <a:rPr lang="en-US" sz="2200" dirty="0" err="1"/>
              <a:t>svakog</a:t>
            </a:r>
            <a:r>
              <a:rPr lang="en-US" sz="2200" dirty="0"/>
              <a:t> </a:t>
            </a:r>
            <a:r>
              <a:rPr lang="en-US" sz="2200" dirty="0" err="1"/>
              <a:t>cilja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voditi</a:t>
            </a:r>
            <a:r>
              <a:rPr lang="en-US" sz="2200" dirty="0"/>
              <a:t> </a:t>
            </a:r>
            <a:r>
              <a:rPr lang="en-US" sz="2200" dirty="0" err="1"/>
              <a:t>računa</a:t>
            </a:r>
            <a:r>
              <a:rPr lang="en-US" sz="2200" dirty="0"/>
              <a:t> da on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konzistentan</a:t>
            </a:r>
            <a:r>
              <a:rPr lang="en-US" sz="2200" dirty="0"/>
              <a:t> s </a:t>
            </a:r>
            <a:r>
              <a:rPr lang="en-US" sz="2200" dirty="0" err="1"/>
              <a:t>drugim</a:t>
            </a:r>
            <a:r>
              <a:rPr lang="en-US" sz="2200" dirty="0"/>
              <a:t> </a:t>
            </a:r>
            <a:r>
              <a:rPr lang="en-US" sz="2200" dirty="0" err="1"/>
              <a:t>ciljevima</a:t>
            </a:r>
            <a:r>
              <a:rPr lang="en-US" sz="2200" dirty="0"/>
              <a:t>, </a:t>
            </a:r>
            <a:r>
              <a:rPr lang="en-US" sz="2200" dirty="0" err="1"/>
              <a:t>čime</a:t>
            </a:r>
            <a:r>
              <a:rPr lang="en-US" sz="2200" dirty="0"/>
              <a:t> se </a:t>
            </a:r>
            <a:r>
              <a:rPr lang="en-US" sz="2200" dirty="0" err="1"/>
              <a:t>osigurava</a:t>
            </a:r>
            <a:r>
              <a:rPr lang="en-US" sz="2200" dirty="0"/>
              <a:t> </a:t>
            </a:r>
            <a:r>
              <a:rPr lang="en-US" sz="2200" dirty="0" err="1"/>
              <a:t>njihova</a:t>
            </a:r>
            <a:r>
              <a:rPr lang="en-US" sz="2200" dirty="0"/>
              <a:t> </a:t>
            </a:r>
            <a:r>
              <a:rPr lang="en-US" sz="2200" dirty="0" err="1"/>
              <a:t>međusobna</a:t>
            </a:r>
            <a:r>
              <a:rPr lang="en-US" sz="2200" dirty="0"/>
              <a:t> </a:t>
            </a:r>
            <a:r>
              <a:rPr lang="en-US" sz="2200" dirty="0" err="1"/>
              <a:t>povezanost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3.	</a:t>
            </a:r>
            <a:r>
              <a:rPr lang="en-US" sz="2200" b="1" i="1" dirty="0"/>
              <a:t>Checkable</a:t>
            </a:r>
            <a:r>
              <a:rPr lang="en-US" sz="2200" dirty="0"/>
              <a:t>–preferably measurable. </a:t>
            </a:r>
            <a:r>
              <a:rPr lang="en-US" sz="2200" dirty="0" err="1"/>
              <a:t>Svaki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se </a:t>
            </a:r>
            <a:r>
              <a:rPr lang="en-US" sz="2200" dirty="0" err="1"/>
              <a:t>postavlja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pre </a:t>
            </a:r>
            <a:r>
              <a:rPr lang="en-US" sz="2200" dirty="0" err="1"/>
              <a:t>svega</a:t>
            </a:r>
            <a:r>
              <a:rPr lang="en-US" sz="2200" dirty="0"/>
              <a:t> </a:t>
            </a:r>
            <a:r>
              <a:rPr lang="en-US" sz="2200" dirty="0" err="1"/>
              <a:t>merljiv</a:t>
            </a:r>
            <a:r>
              <a:rPr lang="en-US" sz="2200" dirty="0"/>
              <a:t> </a:t>
            </a:r>
            <a:r>
              <a:rPr lang="en-US" sz="2200" dirty="0" err="1"/>
              <a:t>kako</a:t>
            </a:r>
            <a:r>
              <a:rPr lang="en-US" sz="2200" dirty="0"/>
              <a:t> bi se </a:t>
            </a:r>
            <a:r>
              <a:rPr lang="en-US" sz="2200" dirty="0" err="1"/>
              <a:t>moglo</a:t>
            </a:r>
            <a:r>
              <a:rPr lang="en-US" sz="2200" dirty="0"/>
              <a:t> </a:t>
            </a:r>
            <a:r>
              <a:rPr lang="en-US" sz="2200" dirty="0" err="1"/>
              <a:t>kontrolisati</a:t>
            </a:r>
            <a:r>
              <a:rPr lang="en-US" sz="2200" dirty="0"/>
              <a:t> </a:t>
            </a:r>
            <a:r>
              <a:rPr lang="en-US" sz="2200" dirty="0" err="1"/>
              <a:t>njegovo</a:t>
            </a:r>
            <a:r>
              <a:rPr lang="en-US" sz="2200" dirty="0"/>
              <a:t> </a:t>
            </a:r>
            <a:r>
              <a:rPr lang="en-US" sz="2200" dirty="0" err="1"/>
              <a:t>izvršenje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4.	</a:t>
            </a:r>
            <a:r>
              <a:rPr lang="en-US" sz="2200" b="1" i="1" dirty="0"/>
              <a:t>Challenging</a:t>
            </a:r>
            <a:r>
              <a:rPr lang="en-US" sz="2200" dirty="0"/>
              <a:t>. </a:t>
            </a:r>
            <a:r>
              <a:rPr lang="en-US" sz="2200" dirty="0" err="1"/>
              <a:t>Ciljeve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postaviti</a:t>
            </a: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izazovni</a:t>
            </a:r>
            <a:r>
              <a:rPr lang="en-US" sz="2200" dirty="0"/>
              <a:t> (</a:t>
            </a:r>
            <a:r>
              <a:rPr lang="en-US" sz="2200" dirty="0" err="1"/>
              <a:t>ali</a:t>
            </a:r>
            <a:r>
              <a:rPr lang="en-US" sz="2200" dirty="0"/>
              <a:t> ne </a:t>
            </a:r>
            <a:r>
              <a:rPr lang="en-US" sz="2200" dirty="0" err="1"/>
              <a:t>nedostižni</a:t>
            </a:r>
            <a:r>
              <a:rPr lang="en-US" sz="2200" dirty="0"/>
              <a:t>) </a:t>
            </a:r>
            <a:r>
              <a:rPr lang="en-US" sz="2200" dirty="0" err="1"/>
              <a:t>kako</a:t>
            </a:r>
            <a:r>
              <a:rPr lang="en-US" sz="2200" dirty="0"/>
              <a:t> bi </a:t>
            </a:r>
            <a:r>
              <a:rPr lang="en-US" sz="2200" dirty="0" err="1"/>
              <a:t>motivisali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postignuće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5.	</a:t>
            </a:r>
            <a:r>
              <a:rPr lang="en-US" sz="2200" b="1" i="1" dirty="0"/>
              <a:t>Carry-</a:t>
            </a:r>
            <a:r>
              <a:rPr lang="en-US" sz="2200" b="1" i="1" dirty="0" err="1"/>
              <a:t>outable</a:t>
            </a:r>
            <a:r>
              <a:rPr lang="en-US" sz="2200" dirty="0"/>
              <a:t> (achievable). </a:t>
            </a:r>
            <a:r>
              <a:rPr lang="en-US" sz="2200" dirty="0" err="1"/>
              <a:t>Jasni</a:t>
            </a:r>
            <a:r>
              <a:rPr lang="en-US" sz="2200" dirty="0"/>
              <a:t>, </a:t>
            </a:r>
            <a:r>
              <a:rPr lang="en-US" sz="2200" dirty="0" err="1"/>
              <a:t>konzistentni</a:t>
            </a:r>
            <a:r>
              <a:rPr lang="en-US" sz="2200" dirty="0"/>
              <a:t>, </a:t>
            </a:r>
            <a:r>
              <a:rPr lang="en-US" sz="2200" dirty="0" err="1"/>
              <a:t>merljivi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izazovni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treba</a:t>
            </a:r>
            <a:r>
              <a:rPr lang="en-US" sz="2200" dirty="0"/>
              <a:t> da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ostvarljivi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takvi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en-US" sz="2200" dirty="0" err="1"/>
              <a:t>smisla</a:t>
            </a:r>
            <a:r>
              <a:rPr lang="en-US" sz="2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 err="1"/>
              <a:t>Slična</a:t>
            </a:r>
            <a:r>
              <a:rPr lang="en-US" sz="2200" dirty="0"/>
              <a:t> se </a:t>
            </a:r>
            <a:r>
              <a:rPr lang="en-US" sz="2200" dirty="0" err="1"/>
              <a:t>sistematizacija</a:t>
            </a:r>
            <a:r>
              <a:rPr lang="en-US" sz="2200" dirty="0"/>
              <a:t> </a:t>
            </a:r>
            <a:r>
              <a:rPr lang="en-US" sz="2200" dirty="0" err="1"/>
              <a:t>ciljeva</a:t>
            </a:r>
            <a:r>
              <a:rPr lang="en-US" sz="2200" dirty="0"/>
              <a:t> </a:t>
            </a:r>
            <a:r>
              <a:rPr lang="en-US" sz="2200" dirty="0" err="1"/>
              <a:t>izvodi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b="1" dirty="0"/>
              <a:t>SMART</a:t>
            </a:r>
            <a:r>
              <a:rPr lang="en-US" sz="2200" dirty="0"/>
              <a:t> </a:t>
            </a:r>
            <a:r>
              <a:rPr lang="en-US" sz="2200" dirty="0" err="1"/>
              <a:t>kriterijumu</a:t>
            </a:r>
            <a:r>
              <a:rPr lang="en-US" sz="2200" dirty="0"/>
              <a:t> </a:t>
            </a:r>
            <a:r>
              <a:rPr lang="en-US" sz="2200" dirty="0" err="1"/>
              <a:t>čije</a:t>
            </a:r>
            <a:r>
              <a:rPr lang="en-US" sz="2200" dirty="0"/>
              <a:t> se </a:t>
            </a:r>
            <a:r>
              <a:rPr lang="en-US" sz="2200" dirty="0" err="1"/>
              <a:t>značenje</a:t>
            </a:r>
            <a:r>
              <a:rPr lang="en-US" sz="2200" dirty="0"/>
              <a:t> </a:t>
            </a:r>
            <a:r>
              <a:rPr lang="en-US" sz="2200" dirty="0" err="1"/>
              <a:t>ispoljava</a:t>
            </a:r>
            <a:r>
              <a:rPr lang="en-US" sz="2200" dirty="0"/>
              <a:t> u </a:t>
            </a:r>
            <a:r>
              <a:rPr lang="en-US" sz="2200" dirty="0" err="1"/>
              <a:t>sledećem</a:t>
            </a:r>
            <a:r>
              <a:rPr lang="en-US" sz="22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1.	</a:t>
            </a:r>
            <a:r>
              <a:rPr lang="en-US" sz="2200" b="1" i="1" dirty="0"/>
              <a:t>Specific</a:t>
            </a:r>
            <a:r>
              <a:rPr lang="en-US" sz="2200" dirty="0"/>
              <a:t>. </a:t>
            </a:r>
            <a:r>
              <a:rPr lang="en-US" sz="2200" dirty="0" err="1"/>
              <a:t>Dobri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izražavaju</a:t>
            </a:r>
            <a:r>
              <a:rPr lang="en-US" sz="2200" dirty="0"/>
              <a:t> </a:t>
            </a:r>
            <a:r>
              <a:rPr lang="en-US" sz="2200" dirty="0" err="1"/>
              <a:t>tačno</a:t>
            </a:r>
            <a:r>
              <a:rPr lang="en-US" sz="2200" dirty="0"/>
              <a:t> ono </a:t>
            </a:r>
            <a:r>
              <a:rPr lang="en-US" sz="2200" dirty="0" err="1"/>
              <a:t>što</a:t>
            </a:r>
            <a:r>
              <a:rPr lang="en-US" sz="2200" dirty="0"/>
              <a:t> se </a:t>
            </a:r>
            <a:r>
              <a:rPr lang="en-US" sz="2200" dirty="0" err="1"/>
              <a:t>želi</a:t>
            </a:r>
            <a:r>
              <a:rPr lang="en-US" sz="2200" dirty="0"/>
              <a:t> </a:t>
            </a:r>
            <a:r>
              <a:rPr lang="en-US" sz="2200" dirty="0" err="1"/>
              <a:t>ostvariti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2.	</a:t>
            </a:r>
            <a:r>
              <a:rPr lang="en-US" sz="2200" b="1" i="1" dirty="0"/>
              <a:t>Measurable</a:t>
            </a:r>
            <a:r>
              <a:rPr lang="en-US" sz="2200" dirty="0"/>
              <a:t>. </a:t>
            </a:r>
            <a:r>
              <a:rPr lang="en-US" sz="2200" dirty="0" err="1"/>
              <a:t>Postojanje</a:t>
            </a:r>
            <a:r>
              <a:rPr lang="en-US" sz="2200" dirty="0"/>
              <a:t> </a:t>
            </a:r>
            <a:r>
              <a:rPr lang="en-US" sz="2200" dirty="0" err="1"/>
              <a:t>određenosti</a:t>
            </a:r>
            <a:r>
              <a:rPr lang="en-US" sz="2200" dirty="0"/>
              <a:t> </a:t>
            </a:r>
            <a:r>
              <a:rPr lang="en-US" sz="2200" dirty="0" err="1"/>
              <a:t>pomaže</a:t>
            </a:r>
            <a:r>
              <a:rPr lang="en-US" sz="2200" dirty="0"/>
              <a:t> da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budu</a:t>
            </a:r>
            <a:r>
              <a:rPr lang="en-US" sz="2200" dirty="0"/>
              <a:t> </a:t>
            </a:r>
            <a:r>
              <a:rPr lang="en-US" sz="2200" dirty="0" err="1"/>
              <a:t>merljivi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3.	</a:t>
            </a:r>
            <a:r>
              <a:rPr lang="en-US" sz="2200" b="1" i="1" dirty="0"/>
              <a:t>Action-Oriented/Achievable</a:t>
            </a:r>
            <a:r>
              <a:rPr lang="en-US" sz="2200" dirty="0"/>
              <a:t>. </a:t>
            </a:r>
            <a:r>
              <a:rPr lang="en-US" sz="2200" dirty="0" err="1"/>
              <a:t>Kada</a:t>
            </a:r>
            <a:r>
              <a:rPr lang="en-US" sz="2200" dirty="0"/>
              <a:t> se </a:t>
            </a:r>
            <a:r>
              <a:rPr lang="en-US" sz="2200" dirty="0" err="1"/>
              <a:t>postavljaju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,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koristiti</a:t>
            </a:r>
            <a:r>
              <a:rPr lang="en-US" sz="2200" dirty="0"/>
              <a:t> </a:t>
            </a:r>
            <a:r>
              <a:rPr lang="en-US" sz="2200" dirty="0" err="1"/>
              <a:t>iskaze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imaju</a:t>
            </a:r>
            <a:r>
              <a:rPr lang="en-US" sz="2200" dirty="0"/>
              <a:t> </a:t>
            </a:r>
            <a:r>
              <a:rPr lang="sr-Latn-RS" sz="2200" dirty="0"/>
              <a:t>karakter</a:t>
            </a:r>
            <a:r>
              <a:rPr lang="en-US" sz="2200" dirty="0"/>
              <a:t> </a:t>
            </a:r>
            <a:r>
              <a:rPr lang="en-US" sz="2200" dirty="0" err="1"/>
              <a:t>akcije</a:t>
            </a:r>
            <a:r>
              <a:rPr lang="en-US" sz="22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 lang="en-US"/>
            </a:pPr>
            <a:r>
              <a:rPr lang="en-US" sz="2200" dirty="0"/>
              <a:t>4.	</a:t>
            </a:r>
            <a:r>
              <a:rPr lang="en-US" sz="2200" b="1" i="1" dirty="0"/>
              <a:t>Realistic</a:t>
            </a:r>
            <a:r>
              <a:rPr lang="en-US" sz="2200" dirty="0"/>
              <a:t>. </a:t>
            </a:r>
            <a:r>
              <a:rPr lang="en-US" sz="2200" dirty="0" err="1"/>
              <a:t>Dobri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moraju</a:t>
            </a:r>
            <a:r>
              <a:rPr lang="en-US" sz="2200" dirty="0"/>
              <a:t> </a:t>
            </a:r>
            <a:r>
              <a:rPr lang="en-US" sz="2200" dirty="0" err="1"/>
              <a:t>predstavaljti</a:t>
            </a:r>
            <a:r>
              <a:rPr lang="en-US" sz="2200" dirty="0"/>
              <a:t> </a:t>
            </a:r>
            <a:r>
              <a:rPr lang="en-US" sz="2200" dirty="0" err="1"/>
              <a:t>izazov</a:t>
            </a:r>
            <a:r>
              <a:rPr lang="sr-Latn-RS" sz="2200" dirty="0"/>
              <a:t> ali i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dostižni</a:t>
            </a:r>
            <a:r>
              <a:rPr lang="en-US" sz="2200" dirty="0"/>
              <a:t> 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  <a:defRPr lang="en-US"/>
            </a:pPr>
            <a:r>
              <a:rPr lang="en-US" sz="2200" b="1" i="1" dirty="0"/>
              <a:t>Time-Limited</a:t>
            </a:r>
            <a:r>
              <a:rPr lang="en-US" sz="2200" dirty="0"/>
              <a:t>.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odrediti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u </a:t>
            </a:r>
            <a:r>
              <a:rPr lang="en-US" sz="2200" dirty="0" err="1"/>
              <a:t>kojem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ciljevi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ostvareni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0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Planiranje, strateško planiranje i strateški menadžment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sr-Latn-RS" dirty="0"/>
              <a:t>Materijalizacija postavljenih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sr-Latn-RS" dirty="0"/>
              <a:t> – u smislu smernica za njihovo dostizanje - </a:t>
            </a:r>
            <a:r>
              <a:rPr lang="en-US" dirty="0"/>
              <a:t> </a:t>
            </a:r>
            <a:r>
              <a:rPr lang="en-US" dirty="0" err="1"/>
              <a:t>sprovodi</a:t>
            </a:r>
            <a:r>
              <a:rPr lang="en-US" dirty="0"/>
              <a:t> se </a:t>
            </a:r>
            <a:r>
              <a:rPr lang="en-US" dirty="0" err="1"/>
              <a:t>izradom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(</a:t>
            </a:r>
            <a:r>
              <a:rPr lang="en-US" dirty="0" err="1"/>
              <a:t>strateških</a:t>
            </a:r>
            <a:r>
              <a:rPr lang="en-US" dirty="0"/>
              <a:t>, </a:t>
            </a:r>
            <a:r>
              <a:rPr lang="en-US" dirty="0" err="1"/>
              <a:t>taktičkih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organizacionim</a:t>
            </a:r>
            <a:r>
              <a:rPr lang="en-US" dirty="0"/>
              <a:t> </a:t>
            </a:r>
            <a:r>
              <a:rPr lang="en-US" dirty="0" err="1"/>
              <a:t>nivoima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 </a:t>
            </a:r>
            <a:r>
              <a:rPr lang="en-US" dirty="0" err="1"/>
              <a:t>jedinice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/>
              <a:t> 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strateških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se </a:t>
            </a:r>
            <a:r>
              <a:rPr lang="en-US" dirty="0" err="1"/>
              <a:t>taktički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nameravaju</a:t>
            </a:r>
            <a:r>
              <a:rPr lang="en-US" dirty="0"/>
              <a:t> </a:t>
            </a:r>
            <a:r>
              <a:rPr lang="en-US" dirty="0" err="1"/>
              <a:t>ostvariti</a:t>
            </a:r>
            <a:r>
              <a:rPr lang="en-US" dirty="0"/>
              <a:t> </a:t>
            </a:r>
            <a:r>
              <a:rPr lang="en-US" dirty="0" err="1"/>
              <a:t>sektori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podjedinice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činiti</a:t>
            </a:r>
            <a:r>
              <a:rPr lang="en-US" dirty="0"/>
              <a:t> da bi se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celine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 err="1"/>
              <a:t>Taktički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ostvare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,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en-US" dirty="0"/>
              <a:t>.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precizni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merljivi</a:t>
            </a:r>
            <a:r>
              <a:rPr lang="en-US" dirty="0"/>
              <a:t> – </a:t>
            </a:r>
            <a:r>
              <a:rPr lang="en-US" dirty="0" err="1"/>
              <a:t>izražavaju</a:t>
            </a:r>
            <a:r>
              <a:rPr lang="en-US" dirty="0"/>
              <a:t> se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pravilu</a:t>
            </a:r>
            <a:r>
              <a:rPr lang="en-US" dirty="0"/>
              <a:t> u </a:t>
            </a:r>
            <a:r>
              <a:rPr lang="en-US" dirty="0" err="1"/>
              <a:t>kvantitativnim</a:t>
            </a:r>
            <a:r>
              <a:rPr lang="en-US" dirty="0"/>
              <a:t> </a:t>
            </a:r>
            <a:r>
              <a:rPr lang="en-US" dirty="0" err="1"/>
              <a:t>veličinama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0395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2303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ie 16 9</vt:lpstr>
      <vt:lpstr>INDUSTRIJSKI MENADŽMENT</vt:lpstr>
      <vt:lpstr>Sadržaj predmeta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Tipovi menadžera. Menadžerske uloge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PowerPoint Presentation</vt:lpstr>
      <vt:lpstr>Planiranje, strateško planiranje i strateški menadžment</vt:lpstr>
      <vt:lpstr>Planiranje, strateško planiranje i strateški menadžment</vt:lpstr>
      <vt:lpstr>Planiranje, strateško planiranje i strateški menadžment</vt:lpstr>
      <vt:lpstr>Zadatak za studente: </vt:lpstr>
      <vt:lpstr>Planiranje, strateško planiranje i strateški menadžment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SJM</dc:creator>
  <cp:lastModifiedBy>ivan mihajlovic</cp:lastModifiedBy>
  <cp:revision>218</cp:revision>
  <dcterms:created xsi:type="dcterms:W3CDTF">2022-07-20T09:42:14Z</dcterms:created>
  <dcterms:modified xsi:type="dcterms:W3CDTF">2024-11-08T07:56:23Z</dcterms:modified>
</cp:coreProperties>
</file>