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79" r:id="rId4"/>
    <p:sldId id="280" r:id="rId5"/>
    <p:sldId id="284" r:id="rId6"/>
    <p:sldId id="285" r:id="rId7"/>
    <p:sldId id="286" r:id="rId8"/>
    <p:sldId id="287" r:id="rId9"/>
    <p:sldId id="294" r:id="rId10"/>
    <p:sldId id="296" r:id="rId11"/>
    <p:sldId id="291" r:id="rId12"/>
    <p:sldId id="292" r:id="rId13"/>
    <p:sldId id="293" r:id="rId14"/>
    <p:sldId id="288" r:id="rId15"/>
    <p:sldId id="290" r:id="rId16"/>
    <p:sldId id="289" r:id="rId17"/>
    <p:sldId id="297" r:id="rId18"/>
    <p:sldId id="298" r:id="rId19"/>
    <p:sldId id="310" r:id="rId20"/>
    <p:sldId id="299" r:id="rId21"/>
    <p:sldId id="300" r:id="rId22"/>
    <p:sldId id="323" r:id="rId23"/>
    <p:sldId id="324" r:id="rId24"/>
    <p:sldId id="325" r:id="rId25"/>
    <p:sldId id="326" r:id="rId26"/>
    <p:sldId id="328" r:id="rId27"/>
    <p:sldId id="331" r:id="rId28"/>
    <p:sldId id="329" r:id="rId29"/>
    <p:sldId id="330" r:id="rId30"/>
    <p:sldId id="333" r:id="rId31"/>
    <p:sldId id="334" r:id="rId32"/>
    <p:sldId id="335" r:id="rId33"/>
    <p:sldId id="338" r:id="rId34"/>
    <p:sldId id="332" r:id="rId35"/>
    <p:sldId id="336" r:id="rId36"/>
    <p:sldId id="33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JM" initials="S" lastIdx="1" clrIdx="0">
    <p:extLst>
      <p:ext uri="{19B8F6BF-5375-455C-9EA6-DF929625EA0E}">
        <p15:presenceInfo xmlns:p15="http://schemas.microsoft.com/office/powerpoint/2012/main" userId="SJ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89" autoAdjust="0"/>
    <p:restoredTop sz="94660"/>
  </p:normalViewPr>
  <p:slideViewPr>
    <p:cSldViewPr snapToGrid="0">
      <p:cViewPr varScale="1">
        <p:scale>
          <a:sx n="114" d="100"/>
          <a:sy n="114" d="100"/>
        </p:scale>
        <p:origin x="34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1-04T05:02:10.217" idx="1">
    <p:pos x="4947" y="1664"/>
    <p:text>https://www.semrush.com/blog/understanding-porters-five-forces-model/?kw=&amp;cmp=EE_SRCH_DSA_Blog_EN&amp;label=dsa_pagefeed&amp;Network=g&amp;Device=c&amp;utm_content=622527972616&amp;kwid=dsa-1754979153285&amp;cmpid=18361923498&amp;agpid=140825919105&amp;BU=Core&amp;extid=60109333516&amp;adpos=&amp;gclid=CjwKCAjwzY2bBhB6EiwAPpUpZm4JDKbQnBPZ-7rrxT8DCXZKgVL9cOYNY2LFGhzeA84GQV7GStbr9xoCE_YQAvD_BwE</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83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799891-6A80-4CAC-8D9E-855F4F762487}" type="datetimeFigureOut">
              <a:rPr lang="en-US" smtClean="0"/>
              <a:t>01-Nov-24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D1E3D-864E-40D2-B9C7-650BA4FD3C92}" type="slidenum">
              <a:rPr lang="en-US" smtClean="0"/>
              <a:t>‹#›</a:t>
            </a:fld>
            <a:endParaRPr lang="en-US"/>
          </a:p>
        </p:txBody>
      </p:sp>
    </p:spTree>
    <p:extLst>
      <p:ext uri="{BB962C8B-B14F-4D97-AF65-F5344CB8AC3E}">
        <p14:creationId xmlns:p14="http://schemas.microsoft.com/office/powerpoint/2010/main" val="3318166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799891-6A80-4CAC-8D9E-855F4F762487}" type="datetimeFigureOut">
              <a:rPr lang="en-US" smtClean="0"/>
              <a:t>01-Nov-24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D1E3D-864E-40D2-B9C7-650BA4FD3C92}" type="slidenum">
              <a:rPr lang="en-US" smtClean="0"/>
              <a:t>‹#›</a:t>
            </a:fld>
            <a:endParaRPr lang="en-US"/>
          </a:p>
        </p:txBody>
      </p:sp>
    </p:spTree>
    <p:extLst>
      <p:ext uri="{BB962C8B-B14F-4D97-AF65-F5344CB8AC3E}">
        <p14:creationId xmlns:p14="http://schemas.microsoft.com/office/powerpoint/2010/main" val="38235254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73BA34-2549-4266-B4E3-CA1BCE104F7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01-Nov-24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784FCC-8B78-450A-A98B-43E6A52C62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2667267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mihajlovic@mas.bg.ac.r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40strategy.com/strategic-facts/#:~:text=86%25%20of%20executive%20teams%20spend,rather%20than%20on%20past%20behaviors"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adservices.com/pagead/aclk?sa=L&amp;ai=DChcSEwiDjdrH0ZP7AhWC91EKHc60ArIYABAAGgJ3cw&amp;ohost=www.google.com&amp;cid=CAESa-D2sNXkDaNl9ODbnI3WAA9p4HExMunqnlSwOG2F8rDffYE0Q0FshHXr_168uWLPEXfFIhIpyF3jVuSqAkcogSbwkLziwmuhUSxexbzmW1Ekwcn5ULv0kZG-WL7FxF7FMobTQvhsWqnHQqm8&amp;sig=AOD64_06O7azr7Yuf0136myJYUhJXULDgA&amp;q&amp;adurl&amp;ved=2ahUKEwi3vNLH0ZP7AhVfhv0HHbxoD9AQ0Qx6BAgJEAE" TargetMode="External"/><Relationship Id="rId2" Type="http://schemas.openxmlformats.org/officeDocument/2006/relationships/image" Target="../media/image4.emf"/><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s://drive.google.com/drive/folders/1eJbhFV2LlBN1_Be_QWvzNQgONdNi02Nq?usp=share_link"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sr-Latn-RS" b="1" dirty="0"/>
              <a:t>INDUSTRIJSKI MENADŽMENT</a:t>
            </a:r>
            <a:endParaRPr lang="en-US" b="1" dirty="0"/>
          </a:p>
        </p:txBody>
      </p:sp>
      <p:sp>
        <p:nvSpPr>
          <p:cNvPr id="3" name="Subtitle 2"/>
          <p:cNvSpPr>
            <a:spLocks noGrp="1"/>
          </p:cNvSpPr>
          <p:nvPr>
            <p:ph type="subTitle" idx="1"/>
          </p:nvPr>
        </p:nvSpPr>
        <p:spPr/>
        <p:txBody>
          <a:bodyPr>
            <a:normAutofit fontScale="92500" lnSpcReduction="10000"/>
          </a:bodyPr>
          <a:lstStyle/>
          <a:p>
            <a:r>
              <a:rPr lang="sr-Latn-RS" i="1" dirty="0"/>
              <a:t>Prof. Dr Ivan Mihajlović</a:t>
            </a:r>
          </a:p>
          <a:p>
            <a:r>
              <a:rPr lang="sr-Latn-RS" i="1" dirty="0"/>
              <a:t>Univerzitet u Beogradu - Mašinski fakultet u Beogradu</a:t>
            </a:r>
          </a:p>
          <a:p>
            <a:r>
              <a:rPr lang="sr-Latn-RS" i="1" dirty="0"/>
              <a:t>Kabinet: 401</a:t>
            </a:r>
          </a:p>
          <a:p>
            <a:r>
              <a:rPr lang="sr-Latn-RS" i="1" dirty="0">
                <a:hlinkClick r:id="rId2"/>
              </a:rPr>
              <a:t>Imihajlovic</a:t>
            </a:r>
            <a:r>
              <a:rPr lang="en-GB" i="1" dirty="0">
                <a:hlinkClick r:id="rId2"/>
              </a:rPr>
              <a:t>@</a:t>
            </a:r>
            <a:r>
              <a:rPr lang="sr-Latn-RS" i="1" dirty="0">
                <a:hlinkClick r:id="rId2"/>
              </a:rPr>
              <a:t>mas.bg.ac.rs</a:t>
            </a:r>
            <a:r>
              <a:rPr lang="sr-Latn-RS" i="1" dirty="0"/>
              <a:t> </a:t>
            </a:r>
          </a:p>
          <a:p>
            <a:endParaRPr lang="sr-Latn-RS" i="1" dirty="0"/>
          </a:p>
          <a:p>
            <a:endParaRPr lang="en-US" i="1" dirty="0"/>
          </a:p>
        </p:txBody>
      </p:sp>
    </p:spTree>
    <p:extLst>
      <p:ext uri="{BB962C8B-B14F-4D97-AF65-F5344CB8AC3E}">
        <p14:creationId xmlns:p14="http://schemas.microsoft.com/office/powerpoint/2010/main" val="3874239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FontTx/>
              <a:buAutoNum type="arabicPeriod" startAt="5"/>
              <a:defRPr lang="en-US" sz="2400"/>
            </a:pPr>
            <a:r>
              <a:rPr lang="en-US" b="1" dirty="0" err="1"/>
              <a:t>Evaluacija</a:t>
            </a:r>
            <a:r>
              <a:rPr lang="en-US" b="1" dirty="0"/>
              <a:t> </a:t>
            </a:r>
            <a:r>
              <a:rPr lang="en-US" b="1" dirty="0" err="1"/>
              <a:t>alternativa</a:t>
            </a:r>
            <a:r>
              <a:rPr lang="en-US" b="1" dirty="0"/>
              <a:t>. </a:t>
            </a:r>
            <a:r>
              <a:rPr lang="en-US" dirty="0"/>
              <a:t>U tom se </a:t>
            </a:r>
            <a:r>
              <a:rPr lang="en-US" dirty="0" err="1"/>
              <a:t>kontekstu</a:t>
            </a:r>
            <a:r>
              <a:rPr lang="en-US" dirty="0"/>
              <a:t> mora </a:t>
            </a:r>
            <a:r>
              <a:rPr lang="en-US" dirty="0" err="1"/>
              <a:t>sprovesti</a:t>
            </a:r>
            <a:r>
              <a:rPr lang="en-US" dirty="0"/>
              <a:t> </a:t>
            </a:r>
            <a:r>
              <a:rPr lang="en-US" dirty="0" err="1"/>
              <a:t>vrednovanje</a:t>
            </a:r>
            <a:r>
              <a:rPr lang="en-US" dirty="0"/>
              <a:t> </a:t>
            </a:r>
            <a:r>
              <a:rPr lang="en-US" dirty="0" err="1"/>
              <a:t>svake</a:t>
            </a:r>
            <a:r>
              <a:rPr lang="en-US" dirty="0"/>
              <a:t> </a:t>
            </a:r>
            <a:r>
              <a:rPr lang="en-US" dirty="0" err="1"/>
              <a:t>pojedine</a:t>
            </a:r>
            <a:r>
              <a:rPr lang="en-US" dirty="0"/>
              <a:t> alternative </a:t>
            </a:r>
            <a:r>
              <a:rPr lang="en-US" dirty="0" err="1"/>
              <a:t>dajući</a:t>
            </a:r>
            <a:r>
              <a:rPr lang="en-US" dirty="0"/>
              <a:t> </a:t>
            </a:r>
            <a:r>
              <a:rPr lang="en-US" dirty="0" err="1"/>
              <a:t>prednost</a:t>
            </a:r>
            <a:r>
              <a:rPr lang="en-US" dirty="0"/>
              <a:t> </a:t>
            </a:r>
            <a:r>
              <a:rPr lang="en-US" dirty="0" err="1"/>
              <a:t>onoj</a:t>
            </a:r>
            <a:r>
              <a:rPr lang="en-US" dirty="0"/>
              <a:t> </a:t>
            </a:r>
            <a:r>
              <a:rPr lang="en-US" dirty="0" err="1"/>
              <a:t>najpovoljnijoj</a:t>
            </a:r>
            <a:r>
              <a:rPr lang="en-US" dirty="0"/>
              <a:t>. </a:t>
            </a:r>
            <a:r>
              <a:rPr lang="en-US" dirty="0" err="1"/>
              <a:t>Metode</a:t>
            </a:r>
            <a:r>
              <a:rPr lang="en-US" dirty="0"/>
              <a:t> </a:t>
            </a:r>
            <a:r>
              <a:rPr lang="en-US" dirty="0" err="1"/>
              <a:t>kojima</a:t>
            </a:r>
            <a:r>
              <a:rPr lang="en-US" dirty="0"/>
              <a:t> se </a:t>
            </a:r>
            <a:r>
              <a:rPr lang="en-US" dirty="0" err="1"/>
              <a:t>menadžment</a:t>
            </a:r>
            <a:r>
              <a:rPr lang="en-US" dirty="0"/>
              <a:t> </a:t>
            </a:r>
            <a:r>
              <a:rPr lang="en-US" dirty="0" err="1"/>
              <a:t>može</a:t>
            </a:r>
            <a:r>
              <a:rPr lang="en-US" dirty="0"/>
              <a:t> </a:t>
            </a:r>
            <a:r>
              <a:rPr lang="en-US" dirty="0" err="1"/>
              <a:t>pri</a:t>
            </a:r>
            <a:r>
              <a:rPr lang="en-US" dirty="0"/>
              <a:t> tom </a:t>
            </a:r>
            <a:r>
              <a:rPr lang="en-US" dirty="0" err="1"/>
              <a:t>poslužiti</a:t>
            </a:r>
            <a:r>
              <a:rPr lang="en-US" dirty="0"/>
              <a:t> </a:t>
            </a:r>
            <a:r>
              <a:rPr lang="en-US" dirty="0" err="1"/>
              <a:t>veoma</a:t>
            </a:r>
            <a:r>
              <a:rPr lang="en-US" dirty="0"/>
              <a:t> </a:t>
            </a:r>
            <a:r>
              <a:rPr lang="en-US" dirty="0" err="1"/>
              <a:t>su</a:t>
            </a:r>
            <a:r>
              <a:rPr lang="en-US" dirty="0"/>
              <a:t> </a:t>
            </a:r>
            <a:r>
              <a:rPr lang="en-US" dirty="0" err="1"/>
              <a:t>brojne</a:t>
            </a:r>
            <a:r>
              <a:rPr lang="en-US" dirty="0"/>
              <a:t> u </a:t>
            </a:r>
            <a:r>
              <a:rPr lang="en-US" dirty="0" err="1"/>
              <a:t>teoriji</a:t>
            </a:r>
            <a:r>
              <a:rPr lang="en-US" dirty="0"/>
              <a:t> </a:t>
            </a:r>
            <a:r>
              <a:rPr lang="en-US" dirty="0" err="1"/>
              <a:t>odlučivanja</a:t>
            </a:r>
            <a:r>
              <a:rPr lang="en-US" dirty="0"/>
              <a:t> </a:t>
            </a:r>
            <a:r>
              <a:rPr lang="en-US" dirty="0" err="1"/>
              <a:t>i</a:t>
            </a:r>
            <a:r>
              <a:rPr lang="en-US" dirty="0"/>
              <a:t> </a:t>
            </a:r>
            <a:r>
              <a:rPr lang="en-US" dirty="0" err="1"/>
              <a:t>operacionim</a:t>
            </a:r>
            <a:r>
              <a:rPr lang="en-US" dirty="0"/>
              <a:t> </a:t>
            </a:r>
            <a:r>
              <a:rPr lang="en-US" dirty="0" err="1"/>
              <a:t>istraživanjima</a:t>
            </a:r>
            <a:r>
              <a:rPr lang="sr-Latn-RS" dirty="0"/>
              <a:t>.</a:t>
            </a:r>
            <a:endParaRPr lang="en-US" dirty="0"/>
          </a:p>
          <a:p>
            <a:pPr marL="514350" indent="-514350">
              <a:buFontTx/>
              <a:buAutoNum type="arabicPeriod" startAt="5"/>
              <a:defRPr lang="en-US" sz="2400"/>
            </a:pPr>
            <a:r>
              <a:rPr lang="en-US" b="1" dirty="0" err="1"/>
              <a:t>Izbor</a:t>
            </a:r>
            <a:r>
              <a:rPr lang="en-US" b="1" dirty="0"/>
              <a:t> </a:t>
            </a:r>
            <a:r>
              <a:rPr lang="en-US" b="1" dirty="0" err="1"/>
              <a:t>alternativa</a:t>
            </a:r>
            <a:r>
              <a:rPr lang="en-US" b="1" dirty="0"/>
              <a:t>. </a:t>
            </a:r>
            <a:r>
              <a:rPr lang="en-US" dirty="0" err="1"/>
              <a:t>Pri</a:t>
            </a:r>
            <a:r>
              <a:rPr lang="en-US" dirty="0"/>
              <a:t> tome je </a:t>
            </a:r>
            <a:r>
              <a:rPr lang="en-US" dirty="0" err="1"/>
              <a:t>nužno</a:t>
            </a:r>
            <a:r>
              <a:rPr lang="en-US" dirty="0"/>
              <a:t> </a:t>
            </a:r>
            <a:r>
              <a:rPr lang="en-US" dirty="0" err="1"/>
              <a:t>polaziti</a:t>
            </a:r>
            <a:r>
              <a:rPr lang="en-US" dirty="0"/>
              <a:t> od </a:t>
            </a:r>
            <a:r>
              <a:rPr lang="en-US" dirty="0" err="1"/>
              <a:t>određenih</a:t>
            </a:r>
            <a:r>
              <a:rPr lang="en-US" dirty="0"/>
              <a:t> </a:t>
            </a:r>
            <a:r>
              <a:rPr lang="en-US" dirty="0" err="1"/>
              <a:t>kriterijuma</a:t>
            </a:r>
            <a:r>
              <a:rPr lang="en-US" dirty="0"/>
              <a:t> </a:t>
            </a:r>
            <a:r>
              <a:rPr lang="en-US" dirty="0" err="1"/>
              <a:t>kao</a:t>
            </a:r>
            <a:r>
              <a:rPr lang="en-US" dirty="0"/>
              <a:t> </a:t>
            </a:r>
            <a:r>
              <a:rPr lang="en-US" dirty="0" err="1"/>
              <a:t>što</a:t>
            </a:r>
            <a:r>
              <a:rPr lang="en-US" dirty="0"/>
              <a:t> </a:t>
            </a:r>
            <a:r>
              <a:rPr lang="en-US" dirty="0" err="1"/>
              <a:t>su</a:t>
            </a:r>
            <a:r>
              <a:rPr lang="en-US" dirty="0"/>
              <a:t>: </a:t>
            </a:r>
            <a:r>
              <a:rPr lang="en-US" dirty="0" err="1"/>
              <a:t>Kriterijum</a:t>
            </a:r>
            <a:r>
              <a:rPr lang="en-US" dirty="0"/>
              <a:t> </a:t>
            </a:r>
            <a:r>
              <a:rPr lang="en-US" dirty="0" err="1"/>
              <a:t>ekonomičnosti</a:t>
            </a:r>
            <a:r>
              <a:rPr lang="en-US" dirty="0"/>
              <a:t>, </a:t>
            </a:r>
            <a:r>
              <a:rPr lang="en-US" dirty="0" err="1"/>
              <a:t>koji</a:t>
            </a:r>
            <a:r>
              <a:rPr lang="en-US" dirty="0"/>
              <a:t> </a:t>
            </a:r>
            <a:r>
              <a:rPr lang="en-US" dirty="0" err="1"/>
              <a:t>daje</a:t>
            </a:r>
            <a:r>
              <a:rPr lang="en-US" dirty="0"/>
              <a:t> </a:t>
            </a:r>
            <a:r>
              <a:rPr lang="en-US" dirty="0" err="1"/>
              <a:t>odgovor</a:t>
            </a:r>
            <a:r>
              <a:rPr lang="en-US" dirty="0"/>
              <a:t> </a:t>
            </a:r>
            <a:r>
              <a:rPr lang="en-US" dirty="0" err="1"/>
              <a:t>na</a:t>
            </a:r>
            <a:r>
              <a:rPr lang="en-US" dirty="0"/>
              <a:t> </a:t>
            </a:r>
            <a:r>
              <a:rPr lang="en-US" dirty="0" err="1"/>
              <a:t>pitanje</a:t>
            </a:r>
            <a:r>
              <a:rPr lang="en-US" dirty="0"/>
              <a:t>: </a:t>
            </a:r>
            <a:r>
              <a:rPr lang="en-US" dirty="0" err="1"/>
              <a:t>Koja</a:t>
            </a:r>
            <a:r>
              <a:rPr lang="en-US" dirty="0"/>
              <a:t> </a:t>
            </a:r>
            <a:r>
              <a:rPr lang="en-US" dirty="0" err="1"/>
              <a:t>alternativa</a:t>
            </a:r>
            <a:r>
              <a:rPr lang="en-US" dirty="0"/>
              <a:t> </a:t>
            </a:r>
            <a:r>
              <a:rPr lang="en-US" dirty="0" err="1"/>
              <a:t>osigurava</a:t>
            </a:r>
            <a:r>
              <a:rPr lang="en-US" dirty="0"/>
              <a:t> </a:t>
            </a:r>
            <a:r>
              <a:rPr lang="en-US" dirty="0" err="1"/>
              <a:t>najveće</a:t>
            </a:r>
            <a:r>
              <a:rPr lang="en-US" dirty="0"/>
              <a:t> </a:t>
            </a:r>
            <a:r>
              <a:rPr lang="en-US" dirty="0" err="1"/>
              <a:t>efekte</a:t>
            </a:r>
            <a:r>
              <a:rPr lang="en-US" dirty="0"/>
              <a:t> </a:t>
            </a:r>
            <a:r>
              <a:rPr lang="en-US" dirty="0" err="1"/>
              <a:t>uz</a:t>
            </a:r>
            <a:r>
              <a:rPr lang="en-US" dirty="0"/>
              <a:t> </a:t>
            </a:r>
            <a:r>
              <a:rPr lang="en-US" dirty="0" err="1"/>
              <a:t>najmanje</a:t>
            </a:r>
            <a:r>
              <a:rPr lang="en-US" dirty="0"/>
              <a:t> </a:t>
            </a:r>
            <a:r>
              <a:rPr lang="en-US" dirty="0" err="1"/>
              <a:t>ulaganje</a:t>
            </a:r>
            <a:r>
              <a:rPr lang="en-US" dirty="0"/>
              <a:t> </a:t>
            </a:r>
            <a:r>
              <a:rPr lang="en-US" dirty="0" err="1"/>
              <a:t>novca</a:t>
            </a:r>
            <a:r>
              <a:rPr lang="en-US" dirty="0"/>
              <a:t>? </a:t>
            </a:r>
            <a:r>
              <a:rPr lang="en-US" dirty="0" err="1"/>
              <a:t>Kriterijum</a:t>
            </a:r>
            <a:r>
              <a:rPr lang="en-US" dirty="0"/>
              <a:t> </a:t>
            </a:r>
            <a:r>
              <a:rPr lang="en-US" dirty="0" err="1"/>
              <a:t>minimalnog</a:t>
            </a:r>
            <a:r>
              <a:rPr lang="en-US" dirty="0"/>
              <a:t> </a:t>
            </a:r>
            <a:r>
              <a:rPr lang="en-US" dirty="0" err="1"/>
              <a:t>rizika</a:t>
            </a:r>
            <a:r>
              <a:rPr lang="en-US" dirty="0"/>
              <a:t>, </a:t>
            </a:r>
            <a:r>
              <a:rPr lang="en-US" dirty="0" err="1"/>
              <a:t>koji</a:t>
            </a:r>
            <a:r>
              <a:rPr lang="en-US" dirty="0"/>
              <a:t> </a:t>
            </a:r>
            <a:r>
              <a:rPr lang="en-US" dirty="0" err="1"/>
              <a:t>daje</a:t>
            </a:r>
            <a:r>
              <a:rPr lang="en-US" dirty="0"/>
              <a:t> </a:t>
            </a:r>
            <a:r>
              <a:rPr lang="en-US" dirty="0" err="1"/>
              <a:t>odgovor</a:t>
            </a:r>
            <a:r>
              <a:rPr lang="en-US" dirty="0"/>
              <a:t> </a:t>
            </a:r>
            <a:r>
              <a:rPr lang="en-US" dirty="0" err="1"/>
              <a:t>na</a:t>
            </a:r>
            <a:r>
              <a:rPr lang="en-US" dirty="0"/>
              <a:t> </a:t>
            </a:r>
            <a:r>
              <a:rPr lang="en-US" dirty="0" err="1"/>
              <a:t>pitanje</a:t>
            </a:r>
            <a:r>
              <a:rPr lang="en-US" dirty="0"/>
              <a:t>: </a:t>
            </a:r>
            <a:r>
              <a:rPr lang="en-US" dirty="0" err="1"/>
              <a:t>Koja</a:t>
            </a:r>
            <a:r>
              <a:rPr lang="en-US" dirty="0"/>
              <a:t> </a:t>
            </a:r>
            <a:r>
              <a:rPr lang="en-US" dirty="0" err="1"/>
              <a:t>alternativa</a:t>
            </a:r>
            <a:r>
              <a:rPr lang="en-US" dirty="0"/>
              <a:t> </a:t>
            </a:r>
            <a:r>
              <a:rPr lang="en-US" dirty="0" err="1"/>
              <a:t>donosi</a:t>
            </a:r>
            <a:r>
              <a:rPr lang="en-US" dirty="0"/>
              <a:t> </a:t>
            </a:r>
            <a:r>
              <a:rPr lang="en-US" dirty="0" err="1"/>
              <a:t>najveće</a:t>
            </a:r>
            <a:r>
              <a:rPr lang="en-US" dirty="0"/>
              <a:t> </a:t>
            </a:r>
            <a:r>
              <a:rPr lang="en-US" dirty="0" err="1"/>
              <a:t>efekte</a:t>
            </a:r>
            <a:r>
              <a:rPr lang="en-US" dirty="0"/>
              <a:t> </a:t>
            </a:r>
            <a:r>
              <a:rPr lang="en-US" dirty="0" err="1"/>
              <a:t>uz</a:t>
            </a:r>
            <a:r>
              <a:rPr lang="en-US" dirty="0"/>
              <a:t> </a:t>
            </a:r>
            <a:r>
              <a:rPr lang="en-US" dirty="0" err="1"/>
              <a:t>najmanji</a:t>
            </a:r>
            <a:r>
              <a:rPr lang="en-US" dirty="0"/>
              <a:t> </a:t>
            </a:r>
            <a:r>
              <a:rPr lang="en-US" dirty="0" err="1"/>
              <a:t>rizik</a:t>
            </a:r>
            <a:r>
              <a:rPr lang="en-US" dirty="0"/>
              <a:t>? </a:t>
            </a:r>
            <a:r>
              <a:rPr lang="en-US" dirty="0" err="1"/>
              <a:t>Kriterijum</a:t>
            </a:r>
            <a:r>
              <a:rPr lang="en-US" dirty="0"/>
              <a:t> </a:t>
            </a:r>
            <a:r>
              <a:rPr lang="en-US" dirty="0" err="1"/>
              <a:t>minimalnog</a:t>
            </a:r>
            <a:r>
              <a:rPr lang="en-US" dirty="0"/>
              <a:t> </a:t>
            </a:r>
            <a:r>
              <a:rPr lang="en-US" dirty="0" err="1"/>
              <a:t>faktora</a:t>
            </a:r>
            <a:r>
              <a:rPr lang="en-US" dirty="0"/>
              <a:t>, </a:t>
            </a:r>
            <a:r>
              <a:rPr lang="en-US" dirty="0" err="1"/>
              <a:t>koji</a:t>
            </a:r>
            <a:r>
              <a:rPr lang="en-US" dirty="0"/>
              <a:t> </a:t>
            </a:r>
            <a:r>
              <a:rPr lang="en-US" dirty="0" err="1"/>
              <a:t>daje</a:t>
            </a:r>
            <a:r>
              <a:rPr lang="en-US" dirty="0"/>
              <a:t> </a:t>
            </a:r>
            <a:r>
              <a:rPr lang="en-US" dirty="0" err="1"/>
              <a:t>odgovor</a:t>
            </a:r>
            <a:r>
              <a:rPr lang="en-US" dirty="0"/>
              <a:t> </a:t>
            </a:r>
            <a:r>
              <a:rPr lang="en-US" dirty="0" err="1"/>
              <a:t>na</a:t>
            </a:r>
            <a:r>
              <a:rPr lang="en-US" dirty="0"/>
              <a:t> </a:t>
            </a:r>
            <a:r>
              <a:rPr lang="en-US" dirty="0" err="1"/>
              <a:t>pitanje</a:t>
            </a:r>
            <a:r>
              <a:rPr lang="en-US" dirty="0"/>
              <a:t>: Koji je to </a:t>
            </a:r>
            <a:r>
              <a:rPr lang="en-US" dirty="0" err="1"/>
              <a:t>limitirajući</a:t>
            </a:r>
            <a:r>
              <a:rPr lang="en-US" dirty="0"/>
              <a:t> </a:t>
            </a:r>
            <a:r>
              <a:rPr lang="en-US" dirty="0" err="1"/>
              <a:t>faktor</a:t>
            </a:r>
            <a:r>
              <a:rPr lang="en-US" dirty="0"/>
              <a:t> </a:t>
            </a:r>
            <a:r>
              <a:rPr lang="en-US" dirty="0" err="1"/>
              <a:t>efikasnosti</a:t>
            </a:r>
            <a:r>
              <a:rPr lang="en-US" dirty="0"/>
              <a:t> </a:t>
            </a:r>
            <a:r>
              <a:rPr lang="en-US" dirty="0" err="1"/>
              <a:t>svake</a:t>
            </a:r>
            <a:r>
              <a:rPr lang="en-US" dirty="0"/>
              <a:t> alternative? </a:t>
            </a:r>
            <a:r>
              <a:rPr lang="en-US" dirty="0" err="1"/>
              <a:t>Kriterijum</a:t>
            </a:r>
            <a:r>
              <a:rPr lang="en-US" dirty="0"/>
              <a:t> </a:t>
            </a:r>
            <a:r>
              <a:rPr lang="en-US" dirty="0" err="1"/>
              <a:t>elastičnosti</a:t>
            </a:r>
            <a:r>
              <a:rPr lang="en-US" dirty="0"/>
              <a:t>, </a:t>
            </a:r>
            <a:r>
              <a:rPr lang="en-US" dirty="0" err="1"/>
              <a:t>koji</a:t>
            </a:r>
            <a:r>
              <a:rPr lang="en-US" dirty="0"/>
              <a:t> </a:t>
            </a:r>
            <a:r>
              <a:rPr lang="en-US" dirty="0" err="1"/>
              <a:t>daje</a:t>
            </a:r>
            <a:r>
              <a:rPr lang="en-US" dirty="0"/>
              <a:t> </a:t>
            </a:r>
            <a:r>
              <a:rPr lang="en-US" dirty="0" err="1"/>
              <a:t>odgovor</a:t>
            </a:r>
            <a:r>
              <a:rPr lang="en-US" dirty="0"/>
              <a:t> </a:t>
            </a:r>
            <a:r>
              <a:rPr lang="en-US" dirty="0" err="1"/>
              <a:t>na</a:t>
            </a:r>
            <a:r>
              <a:rPr lang="en-US" dirty="0"/>
              <a:t> </a:t>
            </a:r>
            <a:r>
              <a:rPr lang="en-US" dirty="0" err="1"/>
              <a:t>pitanje</a:t>
            </a:r>
            <a:r>
              <a:rPr lang="en-US" dirty="0"/>
              <a:t>: U </a:t>
            </a:r>
            <a:r>
              <a:rPr lang="en-US" dirty="0" err="1"/>
              <a:t>kojoj</a:t>
            </a:r>
            <a:r>
              <a:rPr lang="en-US" dirty="0"/>
              <a:t> </a:t>
            </a:r>
            <a:r>
              <a:rPr lang="en-US" dirty="0" err="1"/>
              <a:t>meri</a:t>
            </a:r>
            <a:r>
              <a:rPr lang="en-US" dirty="0"/>
              <a:t> </a:t>
            </a:r>
            <a:r>
              <a:rPr lang="en-US" dirty="0" err="1"/>
              <a:t>svaka</a:t>
            </a:r>
            <a:r>
              <a:rPr lang="en-US" dirty="0"/>
              <a:t> </a:t>
            </a:r>
            <a:r>
              <a:rPr lang="en-US" dirty="0" err="1"/>
              <a:t>pojedina</a:t>
            </a:r>
            <a:r>
              <a:rPr lang="en-US" dirty="0"/>
              <a:t> </a:t>
            </a:r>
            <a:r>
              <a:rPr lang="en-US" dirty="0" err="1"/>
              <a:t>alternativa</a:t>
            </a:r>
            <a:r>
              <a:rPr lang="en-US" dirty="0"/>
              <a:t> </a:t>
            </a:r>
            <a:r>
              <a:rPr lang="en-US" dirty="0" err="1"/>
              <a:t>omogućuje</a:t>
            </a:r>
            <a:r>
              <a:rPr lang="en-US" dirty="0"/>
              <a:t> </a:t>
            </a:r>
            <a:r>
              <a:rPr lang="en-US" dirty="0" err="1"/>
              <a:t>brz</a:t>
            </a:r>
            <a:r>
              <a:rPr lang="en-US" dirty="0"/>
              <a:t> </a:t>
            </a:r>
            <a:r>
              <a:rPr lang="en-US" dirty="0" err="1"/>
              <a:t>i</a:t>
            </a:r>
            <a:r>
              <a:rPr lang="en-US" dirty="0"/>
              <a:t> lagan </a:t>
            </a:r>
            <a:r>
              <a:rPr lang="en-US" dirty="0" err="1"/>
              <a:t>prelaz</a:t>
            </a:r>
            <a:r>
              <a:rPr lang="en-US" dirty="0"/>
              <a:t> </a:t>
            </a:r>
            <a:r>
              <a:rPr lang="en-US" dirty="0" err="1"/>
              <a:t>na</a:t>
            </a:r>
            <a:r>
              <a:rPr lang="en-US" dirty="0"/>
              <a:t> </a:t>
            </a:r>
            <a:r>
              <a:rPr lang="en-US" dirty="0" err="1"/>
              <a:t>drugo</a:t>
            </a:r>
            <a:r>
              <a:rPr lang="en-US" dirty="0"/>
              <a:t> </a:t>
            </a:r>
            <a:r>
              <a:rPr lang="en-US" dirty="0" err="1"/>
              <a:t>rešenje</a:t>
            </a:r>
            <a:r>
              <a:rPr lang="en-US" dirty="0"/>
              <a:t> </a:t>
            </a:r>
            <a:r>
              <a:rPr lang="en-US" dirty="0" err="1"/>
              <a:t>ako</a:t>
            </a:r>
            <a:r>
              <a:rPr lang="en-US" dirty="0"/>
              <a:t> se </a:t>
            </a:r>
            <a:r>
              <a:rPr lang="en-US" dirty="0" err="1"/>
              <a:t>promene</a:t>
            </a:r>
            <a:r>
              <a:rPr lang="en-US" dirty="0"/>
              <a:t> </a:t>
            </a:r>
            <a:r>
              <a:rPr lang="en-US" dirty="0" err="1"/>
              <a:t>i</a:t>
            </a:r>
            <a:r>
              <a:rPr lang="en-US" dirty="0"/>
              <a:t> ne </a:t>
            </a:r>
            <a:r>
              <a:rPr lang="en-US" dirty="0" err="1"/>
              <a:t>ispune</a:t>
            </a:r>
            <a:r>
              <a:rPr lang="en-US" dirty="0"/>
              <a:t> </a:t>
            </a:r>
            <a:r>
              <a:rPr lang="en-US" dirty="0" err="1"/>
              <a:t>pretpostavke</a:t>
            </a:r>
            <a:r>
              <a:rPr lang="en-US" dirty="0"/>
              <a:t> </a:t>
            </a:r>
            <a:r>
              <a:rPr lang="en-US" dirty="0" err="1"/>
              <a:t>na</a:t>
            </a:r>
            <a:r>
              <a:rPr lang="en-US" dirty="0"/>
              <a:t> </a:t>
            </a:r>
            <a:r>
              <a:rPr lang="en-US" dirty="0" err="1"/>
              <a:t>kojima</a:t>
            </a:r>
            <a:r>
              <a:rPr lang="en-US" dirty="0"/>
              <a:t> je </a:t>
            </a:r>
            <a:r>
              <a:rPr lang="en-US" dirty="0" err="1"/>
              <a:t>izrađena</a:t>
            </a:r>
            <a:r>
              <a:rPr lang="en-US" dirty="0"/>
              <a:t>?</a:t>
            </a:r>
          </a:p>
          <a:p>
            <a:pPr marL="514350" indent="-514350">
              <a:buFontTx/>
              <a:buAutoNum type="arabicPeriod" startAt="5"/>
              <a:defRPr lang="en-US" sz="2400"/>
            </a:pPr>
            <a:r>
              <a:rPr lang="en-US" b="1" dirty="0" err="1"/>
              <a:t>Formulisanje</a:t>
            </a:r>
            <a:r>
              <a:rPr lang="en-US" b="1" dirty="0"/>
              <a:t> </a:t>
            </a:r>
            <a:r>
              <a:rPr lang="en-US" b="1" dirty="0" err="1"/>
              <a:t>planova</a:t>
            </a:r>
            <a:r>
              <a:rPr lang="en-US" b="1" dirty="0"/>
              <a:t>. </a:t>
            </a:r>
            <a:r>
              <a:rPr lang="en-US" dirty="0" err="1"/>
              <a:t>Najzad</a:t>
            </a:r>
            <a:r>
              <a:rPr lang="en-US" dirty="0"/>
              <a:t>, </a:t>
            </a:r>
            <a:r>
              <a:rPr lang="en-US" dirty="0" err="1"/>
              <a:t>kada</a:t>
            </a:r>
            <a:r>
              <a:rPr lang="en-US" dirty="0"/>
              <a:t> je </a:t>
            </a:r>
            <a:r>
              <a:rPr lang="en-US" dirty="0" err="1"/>
              <a:t>doneta</a:t>
            </a:r>
            <a:r>
              <a:rPr lang="en-US" dirty="0"/>
              <a:t> </a:t>
            </a:r>
            <a:r>
              <a:rPr lang="en-US" dirty="0" err="1"/>
              <a:t>odluka</a:t>
            </a:r>
            <a:r>
              <a:rPr lang="en-US" dirty="0"/>
              <a:t> o </a:t>
            </a:r>
            <a:r>
              <a:rPr lang="en-US" dirty="0" err="1"/>
              <a:t>izboru</a:t>
            </a:r>
            <a:r>
              <a:rPr lang="en-US" dirty="0"/>
              <a:t> alternative, </a:t>
            </a:r>
            <a:r>
              <a:rPr lang="en-US" dirty="0" err="1"/>
              <a:t>tada</a:t>
            </a:r>
            <a:r>
              <a:rPr lang="en-US" dirty="0"/>
              <a:t> je </a:t>
            </a:r>
            <a:r>
              <a:rPr lang="en-US" dirty="0" err="1"/>
              <a:t>praktički</a:t>
            </a:r>
            <a:r>
              <a:rPr lang="en-US" dirty="0"/>
              <a:t> </a:t>
            </a:r>
            <a:r>
              <a:rPr lang="en-US" dirty="0" err="1"/>
              <a:t>utvrđen</a:t>
            </a:r>
            <a:r>
              <a:rPr lang="en-US" dirty="0"/>
              <a:t> </a:t>
            </a:r>
            <a:r>
              <a:rPr lang="en-US" dirty="0" err="1"/>
              <a:t>osnovni</a:t>
            </a:r>
            <a:r>
              <a:rPr lang="en-US" dirty="0"/>
              <a:t> plan </a:t>
            </a:r>
            <a:r>
              <a:rPr lang="en-US" dirty="0" err="1"/>
              <a:t>akcija</a:t>
            </a:r>
            <a:r>
              <a:rPr lang="en-US" dirty="0"/>
              <a:t> </a:t>
            </a:r>
            <a:r>
              <a:rPr lang="en-US" dirty="0" err="1"/>
              <a:t>preduzeća</a:t>
            </a:r>
            <a:r>
              <a:rPr lang="en-US" dirty="0"/>
              <a:t>. </a:t>
            </a:r>
          </a:p>
          <a:p>
            <a:pPr marL="514350" indent="-514350">
              <a:buFontTx/>
              <a:buAutoNum type="arabicPeriod" startAt="5"/>
              <a:defRPr lang="en-US" sz="2400"/>
            </a:pPr>
            <a:r>
              <a:rPr lang="en-US" b="1" dirty="0" err="1"/>
              <a:t>Izrada</a:t>
            </a:r>
            <a:r>
              <a:rPr lang="en-US" b="1" dirty="0"/>
              <a:t> </a:t>
            </a:r>
            <a:r>
              <a:rPr lang="en-US" b="1" dirty="0" err="1"/>
              <a:t>budžeta</a:t>
            </a:r>
            <a:r>
              <a:rPr lang="en-US" b="1" dirty="0"/>
              <a:t>. </a:t>
            </a:r>
            <a:r>
              <a:rPr lang="en-US" dirty="0" err="1"/>
              <a:t>Proces</a:t>
            </a:r>
            <a:r>
              <a:rPr lang="en-US" dirty="0"/>
              <a:t> </a:t>
            </a:r>
            <a:r>
              <a:rPr lang="en-US" dirty="0" err="1"/>
              <a:t>i</a:t>
            </a:r>
            <a:r>
              <a:rPr lang="en-US" dirty="0"/>
              <a:t> </a:t>
            </a:r>
            <a:r>
              <a:rPr lang="en-US" dirty="0" err="1"/>
              <a:t>postupak</a:t>
            </a:r>
            <a:r>
              <a:rPr lang="en-US" dirty="0"/>
              <a:t> </a:t>
            </a:r>
            <a:r>
              <a:rPr lang="en-US" dirty="0" err="1"/>
              <a:t>izrade</a:t>
            </a:r>
            <a:r>
              <a:rPr lang="en-US" dirty="0"/>
              <a:t> </a:t>
            </a:r>
            <a:r>
              <a:rPr lang="en-US" dirty="0" err="1"/>
              <a:t>budžeta</a:t>
            </a:r>
            <a:r>
              <a:rPr lang="en-US" dirty="0"/>
              <a:t> </a:t>
            </a:r>
            <a:r>
              <a:rPr lang="en-US" dirty="0" err="1"/>
              <a:t>naziva</a:t>
            </a:r>
            <a:r>
              <a:rPr lang="en-US" dirty="0"/>
              <a:t> se </a:t>
            </a:r>
            <a:r>
              <a:rPr lang="en-US" dirty="0" err="1"/>
              <a:t>budžetiranje</a:t>
            </a:r>
            <a:r>
              <a:rPr lang="en-US" dirty="0"/>
              <a:t> (budgeting), a </a:t>
            </a:r>
            <a:r>
              <a:rPr lang="en-US" dirty="0" err="1"/>
              <a:t>njime</a:t>
            </a:r>
            <a:r>
              <a:rPr lang="en-US" dirty="0"/>
              <a:t> se </a:t>
            </a:r>
            <a:r>
              <a:rPr lang="en-US" dirty="0" err="1"/>
              <a:t>sprovodi</a:t>
            </a:r>
            <a:r>
              <a:rPr lang="en-US" dirty="0"/>
              <a:t> </a:t>
            </a:r>
            <a:r>
              <a:rPr lang="en-US" dirty="0" err="1"/>
              <a:t>transformacija</a:t>
            </a:r>
            <a:r>
              <a:rPr lang="en-US" dirty="0"/>
              <a:t> </a:t>
            </a:r>
            <a:r>
              <a:rPr lang="en-US" dirty="0" err="1"/>
              <a:t>strategijskih</a:t>
            </a:r>
            <a:r>
              <a:rPr lang="en-US" dirty="0"/>
              <a:t> </a:t>
            </a:r>
            <a:r>
              <a:rPr lang="en-US" dirty="0" err="1"/>
              <a:t>planova</a:t>
            </a:r>
            <a:r>
              <a:rPr lang="en-US" dirty="0"/>
              <a:t> u </a:t>
            </a:r>
            <a:r>
              <a:rPr lang="en-US" dirty="0" err="1"/>
              <a:t>godišnje</a:t>
            </a:r>
            <a:r>
              <a:rPr lang="en-US" dirty="0"/>
              <a:t> </a:t>
            </a:r>
            <a:r>
              <a:rPr lang="en-US" dirty="0" err="1"/>
              <a:t>planove</a:t>
            </a:r>
            <a:r>
              <a:rPr lang="en-US" dirty="0"/>
              <a:t> </a:t>
            </a:r>
            <a:r>
              <a:rPr lang="en-US" dirty="0" err="1"/>
              <a:t>izražene</a:t>
            </a:r>
            <a:r>
              <a:rPr lang="en-US" dirty="0"/>
              <a:t> u </a:t>
            </a:r>
            <a:r>
              <a:rPr lang="en-US" dirty="0" err="1"/>
              <a:t>finansijskim</a:t>
            </a:r>
            <a:r>
              <a:rPr lang="en-US" dirty="0"/>
              <a:t> </a:t>
            </a:r>
            <a:r>
              <a:rPr lang="en-US" dirty="0" err="1"/>
              <a:t>veličinama</a:t>
            </a:r>
            <a:r>
              <a:rPr lang="en-US" dirty="0"/>
              <a:t>. </a:t>
            </a:r>
          </a:p>
          <a:p>
            <a:endParaRPr lang="en-US" dirty="0"/>
          </a:p>
        </p:txBody>
      </p:sp>
      <p:sp>
        <p:nvSpPr>
          <p:cNvPr id="4" name="Right Brace 3"/>
          <p:cNvSpPr/>
          <p:nvPr/>
        </p:nvSpPr>
        <p:spPr>
          <a:xfrm>
            <a:off x="11135360" y="1825625"/>
            <a:ext cx="335280" cy="22383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4"/>
          <p:cNvSpPr/>
          <p:nvPr/>
        </p:nvSpPr>
        <p:spPr>
          <a:xfrm rot="16200000">
            <a:off x="10962502" y="2760146"/>
            <a:ext cx="1564916" cy="369332"/>
          </a:xfrm>
          <a:prstGeom prst="rect">
            <a:avLst/>
          </a:prstGeom>
        </p:spPr>
        <p:txBody>
          <a:bodyPr wrap="none">
            <a:spAutoFit/>
          </a:bodyPr>
          <a:lstStyle/>
          <a:p>
            <a:r>
              <a:rPr lang="en-US" dirty="0">
                <a:solidFill>
                  <a:srgbClr val="FF0000"/>
                </a:solidFill>
              </a:rPr>
              <a:t>[VKO / MCDA]</a:t>
            </a:r>
            <a:r>
              <a:rPr lang="en-US" dirty="0"/>
              <a:t>.</a:t>
            </a:r>
          </a:p>
        </p:txBody>
      </p:sp>
    </p:spTree>
    <p:extLst>
      <p:ext uri="{BB962C8B-B14F-4D97-AF65-F5344CB8AC3E}">
        <p14:creationId xmlns:p14="http://schemas.microsoft.com/office/powerpoint/2010/main" val="568608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defRPr lang="en-US"/>
            </a:pPr>
            <a:r>
              <a:rPr lang="sr-Latn-RS" sz="2400" dirty="0"/>
              <a:t>U literaturi, kao i u praksi industrijskog menadžmenta, javljaju se </a:t>
            </a:r>
            <a:r>
              <a:rPr lang="en-US" sz="2400" dirty="0" err="1"/>
              <a:t>brojni</a:t>
            </a:r>
            <a:r>
              <a:rPr lang="en-US" sz="2400" dirty="0"/>
              <a:t> </a:t>
            </a:r>
            <a:r>
              <a:rPr lang="en-US" sz="2400" dirty="0" err="1"/>
              <a:t>tipovi</a:t>
            </a:r>
            <a:r>
              <a:rPr lang="en-US" sz="2400" dirty="0"/>
              <a:t> </a:t>
            </a:r>
            <a:r>
              <a:rPr lang="en-US" sz="2400" dirty="0" err="1"/>
              <a:t>planiranja</a:t>
            </a:r>
            <a:r>
              <a:rPr lang="en-US" sz="2400" dirty="0"/>
              <a:t>, od </a:t>
            </a:r>
            <a:r>
              <a:rPr lang="en-US" sz="2400" dirty="0" err="1"/>
              <a:t>kojih</a:t>
            </a:r>
            <a:r>
              <a:rPr lang="en-US" sz="2400" dirty="0"/>
              <a:t> </a:t>
            </a:r>
            <a:r>
              <a:rPr lang="en-US" sz="2400" dirty="0" err="1"/>
              <a:t>su</a:t>
            </a:r>
            <a:r>
              <a:rPr lang="en-US" sz="2400" dirty="0"/>
              <a:t> </a:t>
            </a:r>
            <a:r>
              <a:rPr lang="en-US" sz="2400" dirty="0" err="1"/>
              <a:t>najpopularnija</a:t>
            </a:r>
            <a:r>
              <a:rPr lang="en-US" sz="2400" dirty="0"/>
              <a:t> </a:t>
            </a:r>
            <a:r>
              <a:rPr lang="en-US" sz="2400" dirty="0" err="1"/>
              <a:t>sledeća</a:t>
            </a:r>
            <a:r>
              <a:rPr lang="en-US" sz="2400" dirty="0"/>
              <a:t> tri:</a:t>
            </a:r>
          </a:p>
          <a:p>
            <a:pPr lvl="4">
              <a:defRPr lang="en-US"/>
            </a:pPr>
            <a:r>
              <a:rPr lang="en-US" sz="2400" b="1" dirty="0" err="1"/>
              <a:t>jednokratni</a:t>
            </a:r>
            <a:r>
              <a:rPr lang="en-US" sz="2400" b="1" dirty="0"/>
              <a:t> </a:t>
            </a:r>
            <a:r>
              <a:rPr lang="en-US" sz="2400" b="1" dirty="0" err="1"/>
              <a:t>planovi</a:t>
            </a:r>
            <a:r>
              <a:rPr lang="en-US" sz="2400" b="1" dirty="0"/>
              <a:t> (</a:t>
            </a:r>
            <a:r>
              <a:rPr lang="en-US" sz="2400" b="1" i="1" dirty="0"/>
              <a:t>single-use plans</a:t>
            </a:r>
            <a:r>
              <a:rPr lang="en-US" sz="2400" b="1" dirty="0"/>
              <a:t>),</a:t>
            </a:r>
          </a:p>
          <a:p>
            <a:pPr lvl="4">
              <a:defRPr lang="en-US"/>
            </a:pPr>
            <a:r>
              <a:rPr lang="en-US" sz="2400" b="1" dirty="0" err="1"/>
              <a:t>tekući</a:t>
            </a:r>
            <a:r>
              <a:rPr lang="en-US" sz="2400" b="1" dirty="0"/>
              <a:t> </a:t>
            </a:r>
            <a:r>
              <a:rPr lang="en-US" sz="2400" b="1" dirty="0" err="1"/>
              <a:t>planovi</a:t>
            </a:r>
            <a:r>
              <a:rPr lang="en-US" sz="2400" b="1" dirty="0"/>
              <a:t> (</a:t>
            </a:r>
            <a:r>
              <a:rPr lang="en-US" sz="2400" b="1" i="1" dirty="0"/>
              <a:t>standing plans</a:t>
            </a:r>
            <a:r>
              <a:rPr lang="en-US" sz="2400" b="1" dirty="0"/>
              <a:t>),</a:t>
            </a:r>
          </a:p>
          <a:p>
            <a:pPr lvl="4">
              <a:defRPr lang="en-US"/>
            </a:pPr>
            <a:r>
              <a:rPr lang="en-US" sz="2400" b="1" dirty="0" err="1"/>
              <a:t>kontingencijski</a:t>
            </a:r>
            <a:r>
              <a:rPr lang="en-US" sz="2400" b="1" dirty="0"/>
              <a:t> </a:t>
            </a:r>
            <a:r>
              <a:rPr lang="en-US" sz="2400" b="1" dirty="0" err="1"/>
              <a:t>planovi</a:t>
            </a:r>
            <a:r>
              <a:rPr lang="en-US" sz="2400" b="1" dirty="0"/>
              <a:t> (</a:t>
            </a:r>
            <a:r>
              <a:rPr lang="en-US" sz="2400" b="1" i="1" dirty="0"/>
              <a:t>contingency or scenario plans</a:t>
            </a:r>
            <a:r>
              <a:rPr lang="en-US" sz="2400" b="1" dirty="0"/>
              <a:t>).</a:t>
            </a:r>
          </a:p>
          <a:p>
            <a:pPr marL="0" indent="0">
              <a:buNone/>
              <a:defRPr lang="en-US"/>
            </a:pPr>
            <a:r>
              <a:rPr lang="en-US" sz="2400" b="1" i="1" u="sng" dirty="0" err="1"/>
              <a:t>Jednokratni</a:t>
            </a:r>
            <a:r>
              <a:rPr lang="en-US" sz="2400" b="1" i="1" u="sng" dirty="0"/>
              <a:t> </a:t>
            </a:r>
            <a:r>
              <a:rPr lang="en-US" sz="2400" b="1" i="1" u="sng" dirty="0" err="1"/>
              <a:t>planovi</a:t>
            </a:r>
            <a:r>
              <a:rPr lang="en-US" sz="2400" b="1" i="1" u="sng" dirty="0"/>
              <a:t> </a:t>
            </a:r>
            <a:r>
              <a:rPr lang="en-US" sz="2400" dirty="0"/>
              <a:t>se </a:t>
            </a:r>
            <a:r>
              <a:rPr lang="en-US" sz="2400" dirty="0" err="1"/>
              <a:t>izrađuju</a:t>
            </a:r>
            <a:r>
              <a:rPr lang="en-US" sz="2400" dirty="0"/>
              <a:t> u </a:t>
            </a:r>
            <a:r>
              <a:rPr lang="en-US" sz="2400" dirty="0" err="1"/>
              <a:t>cilju</a:t>
            </a:r>
            <a:r>
              <a:rPr lang="en-US" sz="2400" dirty="0"/>
              <a:t> </a:t>
            </a:r>
            <a:r>
              <a:rPr lang="en-US" sz="2400" dirty="0" err="1"/>
              <a:t>izvršenja</a:t>
            </a:r>
            <a:r>
              <a:rPr lang="en-US" sz="2400" dirty="0"/>
              <a:t> </a:t>
            </a:r>
            <a:r>
              <a:rPr lang="en-US" sz="2400" dirty="0" err="1"/>
              <a:t>grupe</a:t>
            </a:r>
            <a:r>
              <a:rPr lang="en-US" sz="2400" dirty="0"/>
              <a:t> </a:t>
            </a:r>
            <a:r>
              <a:rPr lang="en-US" sz="2400" dirty="0" err="1"/>
              <a:t>ciljeva</a:t>
            </a:r>
            <a:r>
              <a:rPr lang="en-US" sz="2400" dirty="0"/>
              <a:t> </a:t>
            </a:r>
            <a:r>
              <a:rPr lang="en-US" sz="2400" dirty="0" err="1"/>
              <a:t>za</a:t>
            </a:r>
            <a:r>
              <a:rPr lang="en-US" sz="2400" dirty="0"/>
              <a:t> </a:t>
            </a:r>
            <a:r>
              <a:rPr lang="en-US" sz="2400" dirty="0" err="1"/>
              <a:t>koje</a:t>
            </a:r>
            <a:r>
              <a:rPr lang="en-US" sz="2400" dirty="0"/>
              <a:t> </a:t>
            </a:r>
            <a:r>
              <a:rPr lang="en-US" sz="2400" dirty="0" err="1"/>
              <a:t>nije</a:t>
            </a:r>
            <a:r>
              <a:rPr lang="en-US" sz="2400" dirty="0"/>
              <a:t> </a:t>
            </a:r>
            <a:r>
              <a:rPr lang="en-US" sz="2400" dirty="0" err="1"/>
              <a:t>verovatno</a:t>
            </a:r>
            <a:r>
              <a:rPr lang="en-US" sz="2400" dirty="0"/>
              <a:t> da </a:t>
            </a:r>
            <a:r>
              <a:rPr lang="en-US" sz="2400" dirty="0" err="1"/>
              <a:t>će</a:t>
            </a:r>
            <a:r>
              <a:rPr lang="en-US" sz="2400" dirty="0"/>
              <a:t> se </a:t>
            </a:r>
            <a:r>
              <a:rPr lang="en-US" sz="2400" dirty="0" err="1"/>
              <a:t>ponoviti</a:t>
            </a:r>
            <a:r>
              <a:rPr lang="en-US" sz="2400" dirty="0"/>
              <a:t> u </a:t>
            </a:r>
            <a:r>
              <a:rPr lang="en-US" sz="2400" dirty="0" err="1"/>
              <a:t>budućnosti</a:t>
            </a:r>
            <a:r>
              <a:rPr lang="en-US" sz="2400" dirty="0"/>
              <a:t>. </a:t>
            </a:r>
            <a:r>
              <a:rPr lang="en-US" sz="2400" dirty="0" err="1"/>
              <a:t>Razlikuju</a:t>
            </a:r>
            <a:r>
              <a:rPr lang="en-US" sz="2400" dirty="0"/>
              <a:t> se </a:t>
            </a:r>
            <a:r>
              <a:rPr lang="en-US" sz="2400" dirty="0" err="1"/>
              <a:t>slede</a:t>
            </a:r>
            <a:r>
              <a:rPr lang="sr-Latn-RS" sz="2400" dirty="0"/>
              <a:t>ći</a:t>
            </a:r>
            <a:r>
              <a:rPr lang="en-US" sz="2400" dirty="0"/>
              <a:t> tip</a:t>
            </a:r>
            <a:r>
              <a:rPr lang="sr-Latn-RS" sz="2400" dirty="0"/>
              <a:t>ovi</a:t>
            </a:r>
            <a:r>
              <a:rPr lang="en-US" sz="2400" dirty="0"/>
              <a:t> </a:t>
            </a:r>
            <a:r>
              <a:rPr lang="en-US" sz="2400" dirty="0" err="1"/>
              <a:t>ovih</a:t>
            </a:r>
            <a:r>
              <a:rPr lang="en-US" sz="2400" dirty="0"/>
              <a:t> </a:t>
            </a:r>
            <a:r>
              <a:rPr lang="en-US" sz="2400" dirty="0" err="1"/>
              <a:t>planova</a:t>
            </a:r>
            <a:r>
              <a:rPr lang="en-US" sz="2400" dirty="0"/>
              <a:t>:</a:t>
            </a:r>
          </a:p>
          <a:p>
            <a:pPr marL="457200" lvl="1" indent="0">
              <a:buNone/>
              <a:defRPr lang="en-US"/>
            </a:pPr>
            <a:r>
              <a:rPr lang="en-US" dirty="0"/>
              <a:t>1.	</a:t>
            </a:r>
            <a:r>
              <a:rPr lang="en-US" dirty="0" err="1"/>
              <a:t>Projekti</a:t>
            </a:r>
            <a:r>
              <a:rPr lang="en-US" dirty="0"/>
              <a:t>,</a:t>
            </a:r>
          </a:p>
          <a:p>
            <a:pPr marL="914400" lvl="1" indent="-457200">
              <a:buFontTx/>
              <a:buAutoNum type="arabicPeriod" startAt="2"/>
              <a:defRPr lang="en-US"/>
            </a:pPr>
            <a:r>
              <a:rPr lang="en-US" dirty="0" err="1"/>
              <a:t>Programi</a:t>
            </a:r>
            <a:r>
              <a:rPr lang="en-US" dirty="0"/>
              <a:t>, </a:t>
            </a:r>
          </a:p>
          <a:p>
            <a:pPr marL="914400" lvl="1" indent="-457200">
              <a:buFontTx/>
              <a:buAutoNum type="arabicPeriod" startAt="2"/>
              <a:defRPr lang="en-US"/>
            </a:pPr>
            <a:r>
              <a:rPr lang="en-US" dirty="0" err="1"/>
              <a:t>Biznis</a:t>
            </a:r>
            <a:r>
              <a:rPr lang="en-US" dirty="0"/>
              <a:t> plan.</a:t>
            </a:r>
          </a:p>
          <a:p>
            <a:pPr marL="0" indent="0">
              <a:buNone/>
              <a:defRPr lang="en-US"/>
            </a:pPr>
            <a:r>
              <a:rPr lang="en-US" sz="2400" b="1" dirty="0" err="1"/>
              <a:t>Projekat</a:t>
            </a:r>
            <a:r>
              <a:rPr lang="en-US" sz="2400" b="1" dirty="0"/>
              <a:t> </a:t>
            </a:r>
            <a:r>
              <a:rPr lang="en-US" sz="2400" dirty="0"/>
              <a:t>je </a:t>
            </a:r>
            <a:r>
              <a:rPr lang="en-US" sz="2400" dirty="0" err="1"/>
              <a:t>skup</a:t>
            </a:r>
            <a:r>
              <a:rPr lang="en-US" sz="2400" dirty="0"/>
              <a:t> </a:t>
            </a:r>
            <a:r>
              <a:rPr lang="en-US" sz="2400" dirty="0" err="1"/>
              <a:t>planova</a:t>
            </a:r>
            <a:r>
              <a:rPr lang="en-US" sz="2400" dirty="0"/>
              <a:t> </a:t>
            </a:r>
            <a:r>
              <a:rPr lang="en-US" sz="2400" dirty="0" err="1"/>
              <a:t>za</a:t>
            </a:r>
            <a:r>
              <a:rPr lang="en-US" sz="2400" dirty="0"/>
              <a:t> </a:t>
            </a:r>
            <a:r>
              <a:rPr lang="en-US" sz="2400" dirty="0" err="1"/>
              <a:t>ostvarenje</a:t>
            </a:r>
            <a:r>
              <a:rPr lang="en-US" sz="2400" dirty="0"/>
              <a:t> </a:t>
            </a:r>
            <a:r>
              <a:rPr lang="en-US" sz="2400" dirty="0" err="1"/>
              <a:t>jednokratnog</a:t>
            </a:r>
            <a:r>
              <a:rPr lang="en-US" sz="2400" dirty="0"/>
              <a:t> </a:t>
            </a:r>
            <a:r>
              <a:rPr lang="en-US" sz="2400" dirty="0" err="1"/>
              <a:t>cilja</a:t>
            </a:r>
            <a:r>
              <a:rPr lang="en-US" sz="2400" dirty="0"/>
              <a:t>, </a:t>
            </a:r>
            <a:r>
              <a:rPr lang="en-US" sz="2400" dirty="0" err="1"/>
              <a:t>manji</a:t>
            </a:r>
            <a:r>
              <a:rPr lang="en-US" sz="2400" dirty="0"/>
              <a:t> je </a:t>
            </a:r>
            <a:r>
              <a:rPr lang="en-US" sz="2400" dirty="0" err="1"/>
              <a:t>po</a:t>
            </a:r>
            <a:r>
              <a:rPr lang="en-US" sz="2400" dirty="0"/>
              <a:t> </a:t>
            </a:r>
            <a:r>
              <a:rPr lang="en-US" sz="2400" dirty="0" err="1"/>
              <a:t>području</a:t>
            </a:r>
            <a:r>
              <a:rPr lang="en-US" sz="2400" dirty="0"/>
              <a:t> </a:t>
            </a:r>
            <a:r>
              <a:rPr lang="en-US" sz="2400" dirty="0" err="1"/>
              <a:t>obuhvata</a:t>
            </a:r>
            <a:r>
              <a:rPr lang="en-US" sz="2400" dirty="0"/>
              <a:t> </a:t>
            </a:r>
            <a:r>
              <a:rPr lang="en-US" sz="2400" dirty="0" err="1"/>
              <a:t>i</a:t>
            </a:r>
            <a:r>
              <a:rPr lang="en-US" sz="2400" dirty="0"/>
              <a:t> </a:t>
            </a:r>
            <a:r>
              <a:rPr lang="en-US" sz="2400" dirty="0" err="1"/>
              <a:t>kompleksnosti</a:t>
            </a:r>
            <a:r>
              <a:rPr lang="en-US" sz="2400" dirty="0"/>
              <a:t> od </a:t>
            </a:r>
            <a:r>
              <a:rPr lang="en-US" sz="2400" dirty="0" err="1"/>
              <a:t>programa</a:t>
            </a:r>
            <a:r>
              <a:rPr lang="en-US" sz="2400" dirty="0"/>
              <a:t>, </a:t>
            </a:r>
            <a:r>
              <a:rPr lang="en-US" sz="2400" dirty="0" err="1"/>
              <a:t>kraći</a:t>
            </a:r>
            <a:r>
              <a:rPr lang="en-US" sz="2400" dirty="0"/>
              <a:t> mu je </a:t>
            </a:r>
            <a:r>
              <a:rPr lang="en-US" sz="2400" dirty="0" err="1"/>
              <a:t>vremenski</a:t>
            </a:r>
            <a:r>
              <a:rPr lang="en-US" sz="2400" dirty="0"/>
              <a:t> </a:t>
            </a:r>
            <a:r>
              <a:rPr lang="en-US" sz="2400" dirty="0" err="1"/>
              <a:t>horizont</a:t>
            </a:r>
            <a:r>
              <a:rPr lang="en-US" sz="2400" dirty="0"/>
              <a:t>, </a:t>
            </a:r>
            <a:r>
              <a:rPr lang="en-US" sz="2400" dirty="0" err="1"/>
              <a:t>često</a:t>
            </a:r>
            <a:r>
              <a:rPr lang="en-US" sz="2400" dirty="0"/>
              <a:t> </a:t>
            </a:r>
            <a:r>
              <a:rPr lang="en-US" sz="2400" dirty="0" err="1"/>
              <a:t>predstavlja</a:t>
            </a:r>
            <a:r>
              <a:rPr lang="en-US" sz="2400" dirty="0"/>
              <a:t> </a:t>
            </a:r>
            <a:r>
              <a:rPr lang="en-US" sz="2400" dirty="0" err="1"/>
              <a:t>deo</a:t>
            </a:r>
            <a:r>
              <a:rPr lang="en-US" sz="2400" dirty="0"/>
              <a:t> </a:t>
            </a:r>
            <a:r>
              <a:rPr lang="en-US" sz="2400" dirty="0" err="1"/>
              <a:t>nekog</a:t>
            </a:r>
            <a:r>
              <a:rPr lang="en-US" sz="2400" dirty="0"/>
              <a:t> </a:t>
            </a:r>
            <a:r>
              <a:rPr lang="en-US" sz="2400" dirty="0" err="1"/>
              <a:t>programa</a:t>
            </a:r>
            <a:r>
              <a:rPr lang="en-US" sz="2400" dirty="0"/>
              <a:t>. </a:t>
            </a:r>
          </a:p>
          <a:p>
            <a:pPr marL="0" indent="0">
              <a:buNone/>
              <a:defRPr lang="en-US"/>
            </a:pPr>
            <a:r>
              <a:rPr lang="en-US" sz="2400" b="1" dirty="0"/>
              <a:t>Program </a:t>
            </a:r>
            <a:r>
              <a:rPr lang="en-US" sz="2400" dirty="0"/>
              <a:t>se </a:t>
            </a:r>
            <a:r>
              <a:rPr lang="en-US" sz="2400" dirty="0" err="1"/>
              <a:t>odnosi</a:t>
            </a:r>
            <a:r>
              <a:rPr lang="en-US" sz="2400" dirty="0"/>
              <a:t> </a:t>
            </a:r>
            <a:r>
              <a:rPr lang="en-US" sz="2400" dirty="0" err="1"/>
              <a:t>na</a:t>
            </a:r>
            <a:r>
              <a:rPr lang="en-US" sz="2400" dirty="0"/>
              <a:t> </a:t>
            </a:r>
            <a:r>
              <a:rPr lang="en-US" sz="2400" dirty="0" err="1"/>
              <a:t>izvršenje</a:t>
            </a:r>
            <a:r>
              <a:rPr lang="en-US" sz="2400" dirty="0"/>
              <a:t> </a:t>
            </a:r>
            <a:r>
              <a:rPr lang="en-US" sz="2400" dirty="0" err="1"/>
              <a:t>jednokratnih</a:t>
            </a:r>
            <a:r>
              <a:rPr lang="en-US" sz="2400" dirty="0"/>
              <a:t> </a:t>
            </a:r>
            <a:r>
              <a:rPr lang="en-US" sz="2400" dirty="0" err="1"/>
              <a:t>ciljeva</a:t>
            </a:r>
            <a:r>
              <a:rPr lang="en-US" sz="2400" dirty="0"/>
              <a:t>, </a:t>
            </a:r>
            <a:r>
              <a:rPr lang="en-US" sz="2400" dirty="0" err="1"/>
              <a:t>koji</a:t>
            </a:r>
            <a:r>
              <a:rPr lang="en-US" sz="2400" dirty="0"/>
              <a:t> </a:t>
            </a:r>
            <a:r>
              <a:rPr lang="en-US" sz="2400" dirty="0" err="1"/>
              <a:t>po</a:t>
            </a:r>
            <a:r>
              <a:rPr lang="en-US" sz="2400" dirty="0"/>
              <a:t> </a:t>
            </a:r>
            <a:r>
              <a:rPr lang="en-US" sz="2400" dirty="0" err="1"/>
              <a:t>obuhvatu</a:t>
            </a:r>
            <a:r>
              <a:rPr lang="en-US" sz="2400" dirty="0"/>
              <a:t> </a:t>
            </a:r>
            <a:r>
              <a:rPr lang="en-US" sz="2400" dirty="0" err="1"/>
              <a:t>čine</a:t>
            </a:r>
            <a:r>
              <a:rPr lang="en-US" sz="2400" dirty="0"/>
              <a:t> </a:t>
            </a:r>
            <a:r>
              <a:rPr lang="en-US" sz="2400" dirty="0" err="1"/>
              <a:t>neki</a:t>
            </a:r>
            <a:r>
              <a:rPr lang="en-US" sz="2400" dirty="0"/>
              <a:t> </a:t>
            </a:r>
            <a:r>
              <a:rPr lang="en-US" sz="2400" dirty="0" err="1"/>
              <a:t>veliki</a:t>
            </a:r>
            <a:r>
              <a:rPr lang="en-US" sz="2400" dirty="0"/>
              <a:t> </a:t>
            </a:r>
            <a:r>
              <a:rPr lang="en-US" sz="2400" dirty="0" err="1"/>
              <a:t>poduhvat</a:t>
            </a:r>
            <a:r>
              <a:rPr lang="en-US" sz="2400" dirty="0"/>
              <a:t>, a </a:t>
            </a:r>
            <a:r>
              <a:rPr lang="en-US" sz="2400" dirty="0" err="1"/>
              <a:t>koji</a:t>
            </a:r>
            <a:r>
              <a:rPr lang="en-US" sz="2400" dirty="0"/>
              <a:t> </a:t>
            </a:r>
            <a:r>
              <a:rPr lang="en-US" sz="2400" dirty="0" err="1"/>
              <a:t>može</a:t>
            </a:r>
            <a:r>
              <a:rPr lang="en-US" sz="2400" dirty="0"/>
              <a:t> </a:t>
            </a:r>
            <a:r>
              <a:rPr lang="en-US" sz="2400" dirty="0" err="1"/>
              <a:t>zahtevati</a:t>
            </a:r>
            <a:r>
              <a:rPr lang="en-US" sz="2400" dirty="0"/>
              <a:t> </a:t>
            </a:r>
            <a:r>
              <a:rPr lang="en-US" sz="2400" dirty="0" err="1"/>
              <a:t>više</a:t>
            </a:r>
            <a:r>
              <a:rPr lang="en-US" sz="2400" dirty="0"/>
              <a:t> </a:t>
            </a:r>
            <a:r>
              <a:rPr lang="en-US" sz="2400" dirty="0" err="1"/>
              <a:t>godina</a:t>
            </a:r>
            <a:r>
              <a:rPr lang="en-US" sz="2400" dirty="0"/>
              <a:t> </a:t>
            </a:r>
            <a:r>
              <a:rPr lang="en-US" sz="2400" dirty="0" err="1"/>
              <a:t>za</a:t>
            </a:r>
            <a:r>
              <a:rPr lang="en-US" sz="2400" dirty="0"/>
              <a:t> </a:t>
            </a:r>
            <a:r>
              <a:rPr lang="en-US" sz="2400" dirty="0" err="1"/>
              <a:t>ostvarenje</a:t>
            </a:r>
            <a:r>
              <a:rPr lang="en-US" sz="2400" dirty="0"/>
              <a:t>, </a:t>
            </a:r>
            <a:r>
              <a:rPr lang="en-US" sz="2400" dirty="0" err="1"/>
              <a:t>najčešće</a:t>
            </a:r>
            <a:r>
              <a:rPr lang="en-US" sz="2400" dirty="0"/>
              <a:t> </a:t>
            </a:r>
            <a:r>
              <a:rPr lang="en-US" sz="2400" dirty="0" err="1"/>
              <a:t>podržan</a:t>
            </a:r>
            <a:r>
              <a:rPr lang="en-US" sz="2400" dirty="0"/>
              <a:t> s </a:t>
            </a:r>
            <a:r>
              <a:rPr lang="en-US" sz="2400" dirty="0" err="1"/>
              <a:t>jednim</a:t>
            </a:r>
            <a:r>
              <a:rPr lang="en-US" sz="2400" dirty="0"/>
              <a:t> </a:t>
            </a:r>
            <a:r>
              <a:rPr lang="en-US" sz="2400" dirty="0" err="1"/>
              <a:t>ili</a:t>
            </a:r>
            <a:r>
              <a:rPr lang="en-US" sz="2400" dirty="0"/>
              <a:t> </a:t>
            </a:r>
            <a:r>
              <a:rPr lang="en-US" sz="2400" dirty="0" err="1"/>
              <a:t>više</a:t>
            </a:r>
            <a:r>
              <a:rPr lang="en-US" sz="2400" dirty="0"/>
              <a:t> </a:t>
            </a:r>
            <a:r>
              <a:rPr lang="en-US" sz="2400" dirty="0" err="1"/>
              <a:t>projekata</a:t>
            </a:r>
            <a:r>
              <a:rPr lang="en-US" sz="2400" dirty="0"/>
              <a:t>. </a:t>
            </a:r>
            <a:r>
              <a:rPr lang="en-US" sz="2400" dirty="0" err="1"/>
              <a:t>Takvi</a:t>
            </a:r>
            <a:r>
              <a:rPr lang="en-US" sz="2400" dirty="0"/>
              <a:t> </a:t>
            </a:r>
            <a:r>
              <a:rPr lang="en-US" sz="2400" dirty="0" err="1"/>
              <a:t>su</a:t>
            </a:r>
            <a:r>
              <a:rPr lang="en-US" sz="2400" dirty="0"/>
              <a:t> </a:t>
            </a:r>
            <a:r>
              <a:rPr lang="en-US" sz="2400" dirty="0" err="1"/>
              <a:t>programi</a:t>
            </a:r>
            <a:r>
              <a:rPr lang="en-US" sz="2400" dirty="0"/>
              <a:t> </a:t>
            </a:r>
            <a:r>
              <a:rPr lang="en-US" sz="2400" dirty="0" err="1"/>
              <a:t>npr</a:t>
            </a:r>
            <a:r>
              <a:rPr lang="en-US" sz="2400" dirty="0"/>
              <a:t>. </a:t>
            </a:r>
            <a:r>
              <a:rPr lang="en-US" sz="2400" dirty="0" err="1"/>
              <a:t>otvaranje</a:t>
            </a:r>
            <a:r>
              <a:rPr lang="en-US" sz="2400" dirty="0"/>
              <a:t> </a:t>
            </a:r>
            <a:r>
              <a:rPr lang="en-US" sz="2400" dirty="0" err="1"/>
              <a:t>novih</a:t>
            </a:r>
            <a:r>
              <a:rPr lang="en-US" sz="2400" dirty="0"/>
              <a:t> </a:t>
            </a:r>
            <a:r>
              <a:rPr lang="en-US" sz="2400" dirty="0" err="1"/>
              <a:t>kapaciteta</a:t>
            </a:r>
            <a:r>
              <a:rPr lang="en-US" sz="2400" dirty="0"/>
              <a:t>, </a:t>
            </a:r>
            <a:r>
              <a:rPr lang="en-US" sz="2400" dirty="0" err="1"/>
              <a:t>uvođenje</a:t>
            </a:r>
            <a:r>
              <a:rPr lang="en-US" sz="2400" dirty="0"/>
              <a:t> </a:t>
            </a:r>
            <a:r>
              <a:rPr lang="en-US" sz="2400" dirty="0" err="1"/>
              <a:t>novih</a:t>
            </a:r>
            <a:r>
              <a:rPr lang="en-US" sz="2400" dirty="0"/>
              <a:t> </a:t>
            </a:r>
            <a:r>
              <a:rPr lang="en-US" sz="2400" dirty="0" err="1"/>
              <a:t>proizvodnih</a:t>
            </a:r>
            <a:r>
              <a:rPr lang="en-US" sz="2400" dirty="0"/>
              <a:t> </a:t>
            </a:r>
            <a:r>
              <a:rPr lang="en-US" sz="2400" dirty="0" err="1"/>
              <a:t>linija</a:t>
            </a:r>
            <a:r>
              <a:rPr lang="en-US" sz="2400" dirty="0"/>
              <a:t> </a:t>
            </a:r>
            <a:r>
              <a:rPr lang="en-US" sz="2400" dirty="0" err="1"/>
              <a:t>i</a:t>
            </a:r>
            <a:r>
              <a:rPr lang="en-US" sz="2400" dirty="0"/>
              <a:t> </a:t>
            </a:r>
            <a:r>
              <a:rPr lang="en-US" sz="2400" dirty="0" err="1"/>
              <a:t>slično</a:t>
            </a:r>
            <a:r>
              <a:rPr lang="en-US" sz="2400" dirty="0"/>
              <a:t>. </a:t>
            </a:r>
          </a:p>
          <a:p>
            <a:endParaRPr lang="en-US" dirty="0"/>
          </a:p>
        </p:txBody>
      </p:sp>
    </p:spTree>
    <p:extLst>
      <p:ext uri="{BB962C8B-B14F-4D97-AF65-F5344CB8AC3E}">
        <p14:creationId xmlns:p14="http://schemas.microsoft.com/office/powerpoint/2010/main" val="4051296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defRPr lang="en-US"/>
            </a:pPr>
            <a:r>
              <a:rPr lang="en-US" sz="2000" b="1" dirty="0" err="1"/>
              <a:t>Biznis</a:t>
            </a:r>
            <a:r>
              <a:rPr lang="en-US" sz="2000" b="1" dirty="0"/>
              <a:t> plan </a:t>
            </a:r>
            <a:r>
              <a:rPr lang="en-US" sz="2000" dirty="0"/>
              <a:t>je</a:t>
            </a:r>
            <a:r>
              <a:rPr lang="en-US" sz="2000" b="1" dirty="0"/>
              <a:t> </a:t>
            </a:r>
            <a:r>
              <a:rPr lang="en-US" sz="2000" dirty="0" err="1"/>
              <a:t>vremenskim</a:t>
            </a:r>
            <a:r>
              <a:rPr lang="en-US" sz="2000" dirty="0"/>
              <a:t> </a:t>
            </a:r>
            <a:r>
              <a:rPr lang="en-US" sz="2000" dirty="0" err="1"/>
              <a:t>intervalom</a:t>
            </a:r>
            <a:r>
              <a:rPr lang="en-US" sz="2000" dirty="0"/>
              <a:t> </a:t>
            </a:r>
            <a:r>
              <a:rPr lang="en-US" sz="2000" dirty="0" err="1"/>
              <a:t>određen</a:t>
            </a:r>
            <a:r>
              <a:rPr lang="en-US" sz="2000" dirty="0"/>
              <a:t> </a:t>
            </a:r>
            <a:r>
              <a:rPr lang="en-US" sz="2000" dirty="0" err="1"/>
              <a:t>skup</a:t>
            </a:r>
            <a:r>
              <a:rPr lang="en-US" sz="2000" dirty="0"/>
              <a:t> </a:t>
            </a:r>
            <a:r>
              <a:rPr lang="en-US" sz="2000" dirty="0" err="1"/>
              <a:t>aktivnosti</a:t>
            </a:r>
            <a:r>
              <a:rPr lang="en-US" sz="2000" dirty="0"/>
              <a:t> </a:t>
            </a:r>
            <a:r>
              <a:rPr lang="en-US" sz="2000" dirty="0" err="1"/>
              <a:t>koje</a:t>
            </a:r>
            <a:r>
              <a:rPr lang="en-US" sz="2000" dirty="0"/>
              <a:t> </a:t>
            </a:r>
            <a:r>
              <a:rPr lang="en-US" sz="2000" dirty="0" err="1"/>
              <a:t>su</a:t>
            </a:r>
            <a:r>
              <a:rPr lang="en-US" sz="2000" dirty="0"/>
              <a:t> u </a:t>
            </a:r>
            <a:r>
              <a:rPr lang="en-US" sz="2000" dirty="0" err="1"/>
              <a:t>skladu</a:t>
            </a:r>
            <a:r>
              <a:rPr lang="en-US" sz="2000" dirty="0"/>
              <a:t> </a:t>
            </a:r>
            <a:r>
              <a:rPr lang="en-US" sz="2000" dirty="0" err="1"/>
              <a:t>sa</a:t>
            </a:r>
            <a:r>
              <a:rPr lang="en-US" sz="2000" dirty="0"/>
              <a:t> </a:t>
            </a:r>
            <a:r>
              <a:rPr lang="en-US" sz="2000" dirty="0" err="1"/>
              <a:t>definisanim</a:t>
            </a:r>
            <a:r>
              <a:rPr lang="en-US" sz="2000" dirty="0"/>
              <a:t> </a:t>
            </a:r>
            <a:r>
              <a:rPr lang="en-US" sz="2000" dirty="0" err="1"/>
              <a:t>ciljevima</a:t>
            </a:r>
            <a:r>
              <a:rPr lang="en-US" sz="2000" dirty="0"/>
              <a:t> </a:t>
            </a:r>
            <a:r>
              <a:rPr lang="en-US" sz="2000" dirty="0" err="1"/>
              <a:t>nižeg</a:t>
            </a:r>
            <a:r>
              <a:rPr lang="en-US" sz="2000" dirty="0"/>
              <a:t> </a:t>
            </a:r>
            <a:r>
              <a:rPr lang="en-US" sz="2000" dirty="0" err="1"/>
              <a:t>nivoa</a:t>
            </a:r>
            <a:r>
              <a:rPr lang="en-US" sz="2000" dirty="0"/>
              <a:t>.</a:t>
            </a:r>
          </a:p>
          <a:p>
            <a:pPr marL="0" indent="0">
              <a:buNone/>
              <a:defRPr lang="en-US"/>
            </a:pPr>
            <a:r>
              <a:rPr lang="en-US" sz="2000" dirty="0" err="1"/>
              <a:t>Postoje</a:t>
            </a:r>
            <a:r>
              <a:rPr lang="en-US" sz="2000" dirty="0"/>
              <a:t> tri </a:t>
            </a:r>
            <a:r>
              <a:rPr lang="en-US" sz="2000" dirty="0" err="1"/>
              <a:t>tipa</a:t>
            </a:r>
            <a:r>
              <a:rPr lang="en-US" sz="2000" dirty="0"/>
              <a:t> </a:t>
            </a:r>
            <a:r>
              <a:rPr lang="en-US" sz="2000" b="1" i="1" u="sng" dirty="0" err="1"/>
              <a:t>tekućih</a:t>
            </a:r>
            <a:r>
              <a:rPr lang="en-US" sz="2000" b="1" i="1" u="sng" dirty="0"/>
              <a:t> </a:t>
            </a:r>
            <a:r>
              <a:rPr lang="en-US" sz="2000" b="1" i="1" u="sng" dirty="0" err="1"/>
              <a:t>planova</a:t>
            </a:r>
            <a:r>
              <a:rPr lang="en-US" sz="2000" dirty="0"/>
              <a:t>:</a:t>
            </a:r>
          </a:p>
          <a:p>
            <a:pPr lvl="2">
              <a:defRPr lang="en-US"/>
            </a:pPr>
            <a:r>
              <a:rPr lang="en-US" dirty="0" err="1"/>
              <a:t>politike</a:t>
            </a:r>
            <a:r>
              <a:rPr lang="en-US" dirty="0"/>
              <a:t>,</a:t>
            </a:r>
          </a:p>
          <a:p>
            <a:pPr lvl="2">
              <a:defRPr lang="en-US"/>
            </a:pPr>
            <a:r>
              <a:rPr lang="en-US" dirty="0"/>
              <a:t>procedure,</a:t>
            </a:r>
          </a:p>
          <a:p>
            <a:pPr lvl="2">
              <a:defRPr lang="en-US"/>
            </a:pPr>
            <a:r>
              <a:rPr lang="en-US" dirty="0" err="1"/>
              <a:t>pravila</a:t>
            </a:r>
            <a:r>
              <a:rPr lang="en-US" dirty="0"/>
              <a:t>.</a:t>
            </a:r>
          </a:p>
          <a:p>
            <a:pPr marL="0" indent="0">
              <a:buNone/>
              <a:defRPr lang="en-US"/>
            </a:pPr>
            <a:r>
              <a:rPr lang="en-US" sz="2000" b="1" dirty="0" err="1"/>
              <a:t>Politike</a:t>
            </a:r>
            <a:r>
              <a:rPr lang="en-US" sz="2000" b="1" dirty="0"/>
              <a:t> </a:t>
            </a:r>
            <a:r>
              <a:rPr lang="en-US" sz="2000" dirty="0" err="1"/>
              <a:t>predstavljaju</a:t>
            </a:r>
            <a:r>
              <a:rPr lang="en-US" sz="2000" dirty="0"/>
              <a:t> </a:t>
            </a:r>
            <a:r>
              <a:rPr lang="en-US" sz="2000" dirty="0" err="1"/>
              <a:t>osnovu</a:t>
            </a:r>
            <a:r>
              <a:rPr lang="en-US" sz="2000" dirty="0"/>
              <a:t> </a:t>
            </a:r>
            <a:r>
              <a:rPr lang="en-US" sz="2000" dirty="0" err="1"/>
              <a:t>za</a:t>
            </a:r>
            <a:r>
              <a:rPr lang="en-US" sz="2000" dirty="0"/>
              <a:t> </a:t>
            </a:r>
            <a:r>
              <a:rPr lang="en-US" sz="2000" dirty="0" err="1"/>
              <a:t>pravilno</a:t>
            </a:r>
            <a:r>
              <a:rPr lang="en-US" sz="2000" dirty="0"/>
              <a:t> </a:t>
            </a:r>
            <a:r>
              <a:rPr lang="en-US" sz="2000" dirty="0" err="1"/>
              <a:t>odlučivanje</a:t>
            </a:r>
            <a:r>
              <a:rPr lang="en-US" sz="2000" dirty="0"/>
              <a:t> o </a:t>
            </a:r>
            <a:r>
              <a:rPr lang="en-US" sz="2000" dirty="0" err="1"/>
              <a:t>važnim</a:t>
            </a:r>
            <a:r>
              <a:rPr lang="en-US" sz="2000" dirty="0"/>
              <a:t> </a:t>
            </a:r>
            <a:r>
              <a:rPr lang="en-US" sz="2000" dirty="0" err="1"/>
              <a:t>tekućim</a:t>
            </a:r>
            <a:r>
              <a:rPr lang="en-US" sz="2000" dirty="0"/>
              <a:t> </a:t>
            </a:r>
            <a:r>
              <a:rPr lang="en-US" sz="2000" dirty="0" err="1"/>
              <a:t>pitanjima</a:t>
            </a:r>
            <a:r>
              <a:rPr lang="en-US" sz="2000" dirty="0"/>
              <a:t> </a:t>
            </a:r>
            <a:r>
              <a:rPr lang="en-US" sz="2000" dirty="0" err="1"/>
              <a:t>funkcionisanja</a:t>
            </a:r>
            <a:r>
              <a:rPr lang="en-US" sz="2000" dirty="0"/>
              <a:t> </a:t>
            </a:r>
            <a:r>
              <a:rPr lang="en-US" sz="2000" dirty="0" err="1"/>
              <a:t>preduzeća</a:t>
            </a:r>
            <a:r>
              <a:rPr lang="en-US" sz="2000" dirty="0"/>
              <a:t>. </a:t>
            </a:r>
          </a:p>
          <a:p>
            <a:pPr marL="0" indent="0">
              <a:buNone/>
              <a:defRPr lang="en-US"/>
            </a:pPr>
            <a:r>
              <a:rPr lang="en-US" sz="2000" b="1" dirty="0"/>
              <a:t>Procedure </a:t>
            </a:r>
            <a:r>
              <a:rPr lang="en-US" sz="2000" dirty="0" err="1"/>
              <a:t>predstavljaju</a:t>
            </a:r>
            <a:r>
              <a:rPr lang="en-US" sz="2000" dirty="0"/>
              <a:t> </a:t>
            </a:r>
            <a:r>
              <a:rPr lang="en-US" sz="2000" dirty="0" err="1"/>
              <a:t>takvu</a:t>
            </a:r>
            <a:r>
              <a:rPr lang="en-US" sz="2000" dirty="0"/>
              <a:t> </a:t>
            </a:r>
            <a:r>
              <a:rPr lang="en-US" sz="2000" dirty="0" err="1"/>
              <a:t>vrstu</a:t>
            </a:r>
            <a:r>
              <a:rPr lang="en-US" sz="2000" dirty="0"/>
              <a:t> </a:t>
            </a:r>
            <a:r>
              <a:rPr lang="en-US" sz="2000" dirty="0" err="1"/>
              <a:t>planova</a:t>
            </a:r>
            <a:r>
              <a:rPr lang="en-US" sz="2000" dirty="0"/>
              <a:t> </a:t>
            </a:r>
            <a:r>
              <a:rPr lang="en-US" sz="2000" dirty="0" err="1"/>
              <a:t>kojima</a:t>
            </a:r>
            <a:r>
              <a:rPr lang="en-US" sz="2000" dirty="0"/>
              <a:t> se </a:t>
            </a:r>
            <a:r>
              <a:rPr lang="en-US" sz="2000" dirty="0" err="1"/>
              <a:t>detaljno</a:t>
            </a:r>
            <a:r>
              <a:rPr lang="en-US" sz="2000" dirty="0"/>
              <a:t> </a:t>
            </a:r>
            <a:r>
              <a:rPr lang="en-US" sz="2000" dirty="0" err="1"/>
              <a:t>utvrđuje</a:t>
            </a:r>
            <a:r>
              <a:rPr lang="en-US" sz="2000" dirty="0"/>
              <a:t> </a:t>
            </a:r>
            <a:r>
              <a:rPr lang="en-US" sz="2000" dirty="0" err="1"/>
              <a:t>način</a:t>
            </a:r>
            <a:r>
              <a:rPr lang="en-US" sz="2000" dirty="0"/>
              <a:t> </a:t>
            </a:r>
            <a:r>
              <a:rPr lang="en-US" sz="2000" dirty="0" err="1"/>
              <a:t>postupanja</a:t>
            </a:r>
            <a:r>
              <a:rPr lang="en-US" sz="2000" dirty="0"/>
              <a:t> u </a:t>
            </a:r>
            <a:r>
              <a:rPr lang="en-US" sz="2000" dirty="0" err="1"/>
              <a:t>budućim</a:t>
            </a:r>
            <a:r>
              <a:rPr lang="en-US" sz="2000" dirty="0"/>
              <a:t> </a:t>
            </a:r>
            <a:r>
              <a:rPr lang="en-US" sz="2000" dirty="0" err="1"/>
              <a:t>akcijama</a:t>
            </a:r>
            <a:r>
              <a:rPr lang="en-US" sz="2000" dirty="0"/>
              <a:t>. </a:t>
            </a:r>
          </a:p>
          <a:p>
            <a:pPr marL="0" indent="0">
              <a:buNone/>
              <a:defRPr lang="en-US"/>
            </a:pPr>
            <a:r>
              <a:rPr lang="en-US" sz="2000" b="1" dirty="0" err="1"/>
              <a:t>Pravila</a:t>
            </a:r>
            <a:r>
              <a:rPr lang="en-US" sz="2000" b="1" dirty="0"/>
              <a:t> </a:t>
            </a:r>
            <a:r>
              <a:rPr lang="en-US" sz="2000" dirty="0" err="1"/>
              <a:t>predstavljaju</a:t>
            </a:r>
            <a:r>
              <a:rPr lang="en-US" sz="2000" dirty="0"/>
              <a:t> </a:t>
            </a:r>
            <a:r>
              <a:rPr lang="en-US" sz="2000" dirty="0" err="1"/>
              <a:t>specifične</a:t>
            </a:r>
            <a:r>
              <a:rPr lang="en-US" sz="2000" dirty="0"/>
              <a:t> </a:t>
            </a:r>
            <a:r>
              <a:rPr lang="en-US" sz="2000" dirty="0" err="1"/>
              <a:t>zahteve</a:t>
            </a:r>
            <a:r>
              <a:rPr lang="en-US" sz="2000" dirty="0"/>
              <a:t> </a:t>
            </a:r>
            <a:r>
              <a:rPr lang="en-US" sz="2000" dirty="0" err="1"/>
              <a:t>koji</a:t>
            </a:r>
            <a:r>
              <a:rPr lang="en-US" sz="2000" dirty="0"/>
              <a:t> ne </a:t>
            </a:r>
            <a:r>
              <a:rPr lang="en-US" sz="2000" dirty="0" err="1"/>
              <a:t>dozvoljavaju</a:t>
            </a:r>
            <a:r>
              <a:rPr lang="en-US" sz="2000" dirty="0"/>
              <a:t> </a:t>
            </a:r>
            <a:r>
              <a:rPr lang="en-US" sz="2000" dirty="0" err="1"/>
              <a:t>slobodu</a:t>
            </a:r>
            <a:r>
              <a:rPr lang="en-US" sz="2000" dirty="0"/>
              <a:t> </a:t>
            </a:r>
            <a:r>
              <a:rPr lang="en-US" sz="2000" dirty="0" err="1"/>
              <a:t>odlučivanja</a:t>
            </a:r>
            <a:r>
              <a:rPr lang="en-US" sz="2000" dirty="0"/>
              <a:t>, </a:t>
            </a:r>
            <a:r>
              <a:rPr lang="en-US" sz="2000" dirty="0" err="1"/>
              <a:t>što</a:t>
            </a:r>
            <a:r>
              <a:rPr lang="en-US" sz="2000" dirty="0"/>
              <a:t> </a:t>
            </a:r>
            <a:r>
              <a:rPr lang="en-US" sz="2000" dirty="0" err="1"/>
              <a:t>znači</a:t>
            </a:r>
            <a:r>
              <a:rPr lang="en-US" sz="2000" dirty="0"/>
              <a:t> da </a:t>
            </a:r>
            <a:r>
              <a:rPr lang="en-US" sz="2000" dirty="0" err="1"/>
              <a:t>su</a:t>
            </a:r>
            <a:r>
              <a:rPr lang="en-US" sz="2000" dirty="0"/>
              <a:t> </a:t>
            </a:r>
            <a:r>
              <a:rPr lang="en-US" sz="2000" dirty="0" err="1"/>
              <a:t>ona</a:t>
            </a:r>
            <a:r>
              <a:rPr lang="en-US" sz="2000" dirty="0"/>
              <a:t> </a:t>
            </a:r>
            <a:r>
              <a:rPr lang="en-US" sz="2000" dirty="0" err="1"/>
              <a:t>direktivne</a:t>
            </a:r>
            <a:r>
              <a:rPr lang="en-US" sz="2000" dirty="0"/>
              <a:t> </a:t>
            </a:r>
            <a:r>
              <a:rPr lang="en-US" sz="2000" dirty="0" err="1"/>
              <a:t>prirode</a:t>
            </a:r>
            <a:r>
              <a:rPr lang="en-US" sz="2000" dirty="0"/>
              <a:t>. </a:t>
            </a:r>
          </a:p>
          <a:p>
            <a:pPr marL="0" indent="0">
              <a:buNone/>
              <a:defRPr lang="en-US"/>
            </a:pPr>
            <a:r>
              <a:rPr lang="en-US" sz="2000" b="1" i="1" u="sng" dirty="0" err="1"/>
              <a:t>Kontingencijski</a:t>
            </a:r>
            <a:r>
              <a:rPr lang="en-US" sz="2000" b="1" i="1" u="sng" dirty="0"/>
              <a:t> </a:t>
            </a:r>
            <a:r>
              <a:rPr lang="en-US" sz="2000" b="1" i="1" u="sng" dirty="0" err="1"/>
              <a:t>planovi</a:t>
            </a:r>
            <a:r>
              <a:rPr lang="en-US" sz="2000" dirty="0"/>
              <a:t>, </a:t>
            </a:r>
            <a:r>
              <a:rPr lang="en-US" sz="2000" dirty="0" err="1"/>
              <a:t>ponekad</a:t>
            </a:r>
            <a:r>
              <a:rPr lang="en-US" sz="2000" dirty="0"/>
              <a:t> </a:t>
            </a:r>
            <a:r>
              <a:rPr lang="en-US" sz="2000" dirty="0" err="1"/>
              <a:t>nazvani</a:t>
            </a:r>
            <a:r>
              <a:rPr lang="en-US" sz="2000" dirty="0"/>
              <a:t> </a:t>
            </a:r>
            <a:r>
              <a:rPr lang="en-US" sz="2000" dirty="0" err="1"/>
              <a:t>i</a:t>
            </a:r>
            <a:r>
              <a:rPr lang="en-US" sz="2000" dirty="0"/>
              <a:t> scenario, </a:t>
            </a:r>
            <a:r>
              <a:rPr lang="en-US" sz="2000" dirty="0" err="1"/>
              <a:t>definišu</a:t>
            </a:r>
            <a:r>
              <a:rPr lang="en-US" sz="2000" dirty="0"/>
              <a:t> </a:t>
            </a:r>
            <a:r>
              <a:rPr lang="en-US" sz="2000" dirty="0" err="1"/>
              <a:t>odgovore</a:t>
            </a:r>
            <a:r>
              <a:rPr lang="en-US" sz="2000" dirty="0"/>
              <a:t> </a:t>
            </a:r>
            <a:r>
              <a:rPr lang="en-US" sz="2000" dirty="0" err="1"/>
              <a:t>preduzeća</a:t>
            </a:r>
            <a:r>
              <a:rPr lang="en-US" sz="2000" dirty="0"/>
              <a:t> u </a:t>
            </a:r>
            <a:r>
              <a:rPr lang="en-US" sz="2000" dirty="0" err="1"/>
              <a:t>slučajevima</a:t>
            </a:r>
            <a:r>
              <a:rPr lang="en-US" sz="2000" dirty="0"/>
              <a:t> </a:t>
            </a:r>
            <a:r>
              <a:rPr lang="en-US" sz="2000" dirty="0" err="1"/>
              <a:t>opasnosti</a:t>
            </a:r>
            <a:r>
              <a:rPr lang="en-US" sz="2000" dirty="0"/>
              <a:t> </a:t>
            </a:r>
            <a:r>
              <a:rPr lang="en-US" sz="2000" dirty="0" err="1"/>
              <a:t>ili</a:t>
            </a:r>
            <a:r>
              <a:rPr lang="en-US" sz="2000" dirty="0"/>
              <a:t> </a:t>
            </a:r>
            <a:r>
              <a:rPr lang="en-US" sz="2000" dirty="0" err="1"/>
              <a:t>prepreka</a:t>
            </a:r>
            <a:r>
              <a:rPr lang="en-US" sz="2000" dirty="0"/>
              <a:t>. </a:t>
            </a:r>
            <a:r>
              <a:rPr lang="en-US" sz="2000" dirty="0" err="1"/>
              <a:t>Pri</a:t>
            </a:r>
            <a:r>
              <a:rPr lang="en-US" sz="2000" dirty="0"/>
              <a:t> </a:t>
            </a:r>
            <a:r>
              <a:rPr lang="en-US" sz="2000" dirty="0" err="1"/>
              <a:t>izradi</a:t>
            </a:r>
            <a:r>
              <a:rPr lang="en-US" sz="2000" dirty="0"/>
              <a:t> </a:t>
            </a:r>
            <a:r>
              <a:rPr lang="en-US" sz="2000" dirty="0" err="1"/>
              <a:t>ovih</a:t>
            </a:r>
            <a:r>
              <a:rPr lang="en-US" sz="2000" dirty="0"/>
              <a:t> </a:t>
            </a:r>
            <a:r>
              <a:rPr lang="en-US" sz="2000" dirty="0" err="1"/>
              <a:t>planova</a:t>
            </a:r>
            <a:r>
              <a:rPr lang="en-US" sz="2000" dirty="0"/>
              <a:t> </a:t>
            </a:r>
            <a:r>
              <a:rPr lang="en-US" sz="2000" dirty="0" err="1"/>
              <a:t>planeri</a:t>
            </a:r>
            <a:r>
              <a:rPr lang="en-US" sz="2000" dirty="0"/>
              <a:t> </a:t>
            </a:r>
            <a:r>
              <a:rPr lang="en-US" sz="2000" dirty="0" err="1"/>
              <a:t>identifikuju</a:t>
            </a:r>
            <a:r>
              <a:rPr lang="en-US" sz="2000" dirty="0"/>
              <a:t> </a:t>
            </a:r>
            <a:r>
              <a:rPr lang="en-US" sz="2000" dirty="0" err="1"/>
              <a:t>faktore</a:t>
            </a:r>
            <a:r>
              <a:rPr lang="en-US" sz="2000" dirty="0"/>
              <a:t> </a:t>
            </a:r>
            <a:r>
              <a:rPr lang="en-US" sz="2000" dirty="0" err="1"/>
              <a:t>koji</a:t>
            </a:r>
            <a:r>
              <a:rPr lang="en-US" sz="2000" dirty="0"/>
              <a:t> se ne </a:t>
            </a:r>
            <a:r>
              <a:rPr lang="en-US" sz="2000" dirty="0" err="1"/>
              <a:t>mogu</a:t>
            </a:r>
            <a:r>
              <a:rPr lang="en-US" sz="2000" dirty="0"/>
              <a:t> </a:t>
            </a:r>
            <a:r>
              <a:rPr lang="en-US" sz="2000" dirty="0" err="1"/>
              <a:t>kontrolisati</a:t>
            </a:r>
            <a:r>
              <a:rPr lang="en-US" sz="2000" dirty="0"/>
              <a:t>, </a:t>
            </a:r>
            <a:r>
              <a:rPr lang="en-US" sz="2000" dirty="0" err="1"/>
              <a:t>kao</a:t>
            </a:r>
            <a:r>
              <a:rPr lang="en-US" sz="2000" dirty="0"/>
              <a:t> </a:t>
            </a:r>
            <a:r>
              <a:rPr lang="en-US" sz="2000" dirty="0" err="1"/>
              <a:t>što</a:t>
            </a:r>
            <a:r>
              <a:rPr lang="en-US" sz="2000" dirty="0"/>
              <a:t> </a:t>
            </a:r>
            <a:r>
              <a:rPr lang="en-US" sz="2000" dirty="0" err="1"/>
              <a:t>su</a:t>
            </a:r>
            <a:r>
              <a:rPr lang="en-US" sz="2000" dirty="0"/>
              <a:t> </a:t>
            </a:r>
            <a:r>
              <a:rPr lang="en-US" sz="2000" dirty="0" err="1"/>
              <a:t>recesija</a:t>
            </a:r>
            <a:r>
              <a:rPr lang="en-US" sz="2000" dirty="0"/>
              <a:t>, </a:t>
            </a:r>
            <a:r>
              <a:rPr lang="en-US" sz="2000" dirty="0" err="1"/>
              <a:t>inflacija</a:t>
            </a:r>
            <a:r>
              <a:rPr lang="en-US" sz="2000" dirty="0"/>
              <a:t>, </a:t>
            </a:r>
            <a:r>
              <a:rPr lang="en-US" sz="2000" dirty="0" err="1"/>
              <a:t>tehnološki</a:t>
            </a:r>
            <a:r>
              <a:rPr lang="en-US" sz="2000" dirty="0"/>
              <a:t> </a:t>
            </a:r>
            <a:r>
              <a:rPr lang="en-US" sz="2000" dirty="0" err="1"/>
              <a:t>razvoj</a:t>
            </a:r>
            <a:r>
              <a:rPr lang="en-US" sz="2000" dirty="0"/>
              <a:t> </a:t>
            </a:r>
            <a:r>
              <a:rPr lang="en-US" sz="2000" dirty="0" err="1"/>
              <a:t>ili</a:t>
            </a:r>
            <a:r>
              <a:rPr lang="en-US" sz="2000" dirty="0"/>
              <a:t> </a:t>
            </a:r>
            <a:r>
              <a:rPr lang="en-US" sz="2000" dirty="0" err="1"/>
              <a:t>bezbednosni</a:t>
            </a:r>
            <a:r>
              <a:rPr lang="en-US" sz="2000" dirty="0"/>
              <a:t> </a:t>
            </a:r>
            <a:r>
              <a:rPr lang="en-US" sz="2000" dirty="0" err="1"/>
              <a:t>slučajevi</a:t>
            </a:r>
            <a:r>
              <a:rPr lang="en-US" sz="2000" dirty="0"/>
              <a:t>. Da bi se </a:t>
            </a:r>
            <a:r>
              <a:rPr lang="en-US" sz="2000" dirty="0" err="1"/>
              <a:t>minimizirao</a:t>
            </a:r>
            <a:r>
              <a:rPr lang="en-US" sz="2000" dirty="0"/>
              <a:t> </a:t>
            </a:r>
            <a:r>
              <a:rPr lang="en-US" sz="2000" dirty="0" err="1"/>
              <a:t>uticaj</a:t>
            </a:r>
            <a:r>
              <a:rPr lang="en-US" sz="2000" dirty="0"/>
              <a:t> </a:t>
            </a:r>
            <a:r>
              <a:rPr lang="en-US" sz="2000" dirty="0" err="1"/>
              <a:t>ovih</a:t>
            </a:r>
            <a:r>
              <a:rPr lang="en-US" sz="2000" dirty="0"/>
              <a:t> </a:t>
            </a:r>
            <a:r>
              <a:rPr lang="en-US" sz="2000" dirty="0" err="1"/>
              <a:t>faktora</a:t>
            </a:r>
            <a:r>
              <a:rPr lang="en-US" sz="2000" dirty="0"/>
              <a:t>, </a:t>
            </a:r>
            <a:r>
              <a:rPr lang="en-US" sz="2000" dirty="0" err="1"/>
              <a:t>planeri</a:t>
            </a:r>
            <a:r>
              <a:rPr lang="en-US" sz="2000" dirty="0"/>
              <a:t> </a:t>
            </a:r>
            <a:r>
              <a:rPr lang="en-US" sz="2000" dirty="0" err="1"/>
              <a:t>mogu</a:t>
            </a:r>
            <a:r>
              <a:rPr lang="en-US" sz="2000" dirty="0"/>
              <a:t> </a:t>
            </a:r>
            <a:r>
              <a:rPr lang="en-US" sz="2000" dirty="0" err="1"/>
              <a:t>izraditi</a:t>
            </a:r>
            <a:r>
              <a:rPr lang="en-US" sz="2000" dirty="0"/>
              <a:t> </a:t>
            </a:r>
            <a:r>
              <a:rPr lang="en-US" sz="2000" dirty="0" err="1"/>
              <a:t>prognozu</a:t>
            </a:r>
            <a:r>
              <a:rPr lang="en-US" sz="2000" dirty="0"/>
              <a:t> </a:t>
            </a:r>
            <a:r>
              <a:rPr lang="en-US" sz="2000" dirty="0" err="1"/>
              <a:t>scenarija</a:t>
            </a:r>
            <a:r>
              <a:rPr lang="en-US" sz="2000" dirty="0"/>
              <a:t> </a:t>
            </a:r>
            <a:r>
              <a:rPr lang="en-US" sz="2000" dirty="0" err="1"/>
              <a:t>za</a:t>
            </a:r>
            <a:r>
              <a:rPr lang="en-US" sz="2000" dirty="0"/>
              <a:t> </a:t>
            </a:r>
            <a:r>
              <a:rPr lang="en-US" sz="2000" dirty="0" err="1"/>
              <a:t>najgore</a:t>
            </a:r>
            <a:r>
              <a:rPr lang="en-US" sz="2000" dirty="0"/>
              <a:t> </a:t>
            </a:r>
            <a:r>
              <a:rPr lang="en-US" sz="2000" dirty="0" err="1"/>
              <a:t>slučajeve</a:t>
            </a:r>
            <a:r>
              <a:rPr lang="en-US" sz="2000" dirty="0"/>
              <a:t>. </a:t>
            </a:r>
          </a:p>
          <a:p>
            <a:endParaRPr lang="en-US" dirty="0"/>
          </a:p>
        </p:txBody>
      </p:sp>
    </p:spTree>
    <p:extLst>
      <p:ext uri="{BB962C8B-B14F-4D97-AF65-F5344CB8AC3E}">
        <p14:creationId xmlns:p14="http://schemas.microsoft.com/office/powerpoint/2010/main" val="226298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fontScale="77500" lnSpcReduction="20000"/>
          </a:bodyPr>
          <a:lstStyle/>
          <a:p>
            <a:r>
              <a:rPr lang="sr-Latn-RS" dirty="0"/>
              <a:t>Pored ove klasifikacije, u literaturi se takođe sreće klasifikacija na </a:t>
            </a:r>
            <a:r>
              <a:rPr lang="sr-Latn-RS" b="1" dirty="0"/>
              <a:t>ukupne</a:t>
            </a:r>
            <a:r>
              <a:rPr lang="sr-Latn-RS" dirty="0"/>
              <a:t> i </a:t>
            </a:r>
            <a:r>
              <a:rPr lang="sr-Latn-RS" b="1" dirty="0"/>
              <a:t>pojedinačne</a:t>
            </a:r>
            <a:r>
              <a:rPr lang="sr-Latn-RS" dirty="0"/>
              <a:t> planove. </a:t>
            </a:r>
          </a:p>
          <a:p>
            <a:r>
              <a:rPr lang="sr-Latn-RS" b="1" dirty="0"/>
              <a:t>Ukupni planovi </a:t>
            </a:r>
            <a:r>
              <a:rPr lang="sr-Latn-RS" dirty="0"/>
              <a:t>su globalni planovi koji obuhvataju celinu organizacije i takođe, mogu se smatrati zbirom pojedinačnih planova.</a:t>
            </a:r>
          </a:p>
          <a:p>
            <a:r>
              <a:rPr lang="sr-Latn-RS" b="1" dirty="0"/>
              <a:t>Pojedinačni planovi </a:t>
            </a:r>
            <a:r>
              <a:rPr lang="sr-Latn-RS" dirty="0"/>
              <a:t>(nazivaju se još i komponentnim planovima) obuhvataju samo jedno područje poslovanja i razvoja organizacije. Kada je u pitanju industrijsko – proizvodno preduzeće, neki od pojedinačnih planova mogu biti:</a:t>
            </a:r>
          </a:p>
          <a:p>
            <a:pPr lvl="1"/>
            <a:r>
              <a:rPr lang="sr-Latn-RS" dirty="0"/>
              <a:t>Plan prodaje,</a:t>
            </a:r>
          </a:p>
          <a:p>
            <a:pPr lvl="1"/>
            <a:r>
              <a:rPr lang="sr-Latn-RS" dirty="0"/>
              <a:t>Plan proizvodnje,</a:t>
            </a:r>
          </a:p>
          <a:p>
            <a:pPr lvl="1"/>
            <a:r>
              <a:rPr lang="sr-Latn-RS" dirty="0"/>
              <a:t>Plan nabavke materijalnih sredstava,</a:t>
            </a:r>
          </a:p>
          <a:p>
            <a:pPr lvl="1"/>
            <a:r>
              <a:rPr lang="sr-Latn-RS" dirty="0"/>
              <a:t>Plan istraživanja i razvoja,</a:t>
            </a:r>
          </a:p>
          <a:p>
            <a:pPr lvl="1"/>
            <a:r>
              <a:rPr lang="sr-Latn-RS" dirty="0"/>
              <a:t>Plan investicija,</a:t>
            </a:r>
          </a:p>
          <a:p>
            <a:pPr lvl="1"/>
            <a:r>
              <a:rPr lang="sr-Latn-RS" dirty="0"/>
              <a:t>Plan kadrova,</a:t>
            </a:r>
          </a:p>
          <a:p>
            <a:pPr lvl="1"/>
            <a:r>
              <a:rPr lang="sr-Latn-RS" dirty="0"/>
              <a:t>Plan troškova,</a:t>
            </a:r>
          </a:p>
          <a:p>
            <a:pPr lvl="1"/>
            <a:r>
              <a:rPr lang="sr-Latn-RS" dirty="0"/>
              <a:t>Marketing plan</a:t>
            </a:r>
          </a:p>
        </p:txBody>
      </p:sp>
    </p:spTree>
    <p:extLst>
      <p:ext uri="{BB962C8B-B14F-4D97-AF65-F5344CB8AC3E}">
        <p14:creationId xmlns:p14="http://schemas.microsoft.com/office/powerpoint/2010/main" val="546325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a:xfrm>
            <a:off x="2849543" y="1825625"/>
            <a:ext cx="9342457" cy="5163004"/>
          </a:xfrm>
        </p:spPr>
        <p:txBody>
          <a:bodyPr>
            <a:normAutofit fontScale="70000" lnSpcReduction="20000"/>
          </a:bodyPr>
          <a:lstStyle/>
          <a:p>
            <a:pPr marL="0" indent="0">
              <a:buNone/>
              <a:defRPr lang="en-US"/>
            </a:pPr>
            <a:r>
              <a:rPr lang="sr-Latn-RS" dirty="0"/>
              <a:t>Ipak, najprisutnija klasifikacija planiranja je prema </a:t>
            </a:r>
            <a:r>
              <a:rPr lang="en-US" dirty="0" err="1"/>
              <a:t>hijerarhij</a:t>
            </a:r>
            <a:r>
              <a:rPr lang="sr-Latn-RS" dirty="0"/>
              <a:t>i</a:t>
            </a:r>
            <a:r>
              <a:rPr lang="en-US" dirty="0"/>
              <a:t> </a:t>
            </a:r>
            <a:r>
              <a:rPr lang="en-US" dirty="0" err="1"/>
              <a:t>koju</a:t>
            </a:r>
            <a:r>
              <a:rPr lang="en-US" dirty="0"/>
              <a:t> </a:t>
            </a:r>
            <a:r>
              <a:rPr lang="en-US" dirty="0" err="1"/>
              <a:t>karakterišu</a:t>
            </a:r>
            <a:r>
              <a:rPr lang="en-US" dirty="0"/>
              <a:t> tri </a:t>
            </a:r>
            <a:r>
              <a:rPr lang="en-US" dirty="0" err="1"/>
              <a:t>nivoa</a:t>
            </a:r>
            <a:r>
              <a:rPr lang="en-US" dirty="0"/>
              <a:t> </a:t>
            </a:r>
            <a:r>
              <a:rPr lang="en-US" dirty="0" err="1"/>
              <a:t>koja</a:t>
            </a:r>
            <a:r>
              <a:rPr lang="en-US" dirty="0"/>
              <a:t> </a:t>
            </a:r>
            <a:r>
              <a:rPr lang="en-US" dirty="0" err="1"/>
              <a:t>odgovaraju</a:t>
            </a:r>
            <a:r>
              <a:rPr lang="en-US" dirty="0"/>
              <a:t> </a:t>
            </a:r>
            <a:r>
              <a:rPr lang="en-US" dirty="0" err="1"/>
              <a:t>nivoima</a:t>
            </a:r>
            <a:r>
              <a:rPr lang="en-US" dirty="0"/>
              <a:t> </a:t>
            </a:r>
            <a:r>
              <a:rPr lang="en-US" dirty="0" err="1"/>
              <a:t>menadžmenta</a:t>
            </a:r>
            <a:r>
              <a:rPr lang="en-US" dirty="0"/>
              <a:t>. </a:t>
            </a:r>
          </a:p>
          <a:p>
            <a:pPr marL="0" indent="0">
              <a:buNone/>
              <a:defRPr lang="en-US"/>
            </a:pPr>
            <a:r>
              <a:rPr lang="en-US" dirty="0" err="1"/>
              <a:t>Tako</a:t>
            </a:r>
            <a:r>
              <a:rPr lang="en-US" dirty="0"/>
              <a:t> </a:t>
            </a:r>
            <a:r>
              <a:rPr lang="en-US" dirty="0" err="1"/>
              <a:t>nivou</a:t>
            </a:r>
            <a:r>
              <a:rPr lang="en-US" dirty="0"/>
              <a:t> top </a:t>
            </a:r>
            <a:r>
              <a:rPr lang="en-US" dirty="0" err="1"/>
              <a:t>menadžmenta</a:t>
            </a:r>
            <a:r>
              <a:rPr lang="en-US" dirty="0"/>
              <a:t> </a:t>
            </a:r>
            <a:r>
              <a:rPr lang="en-US" dirty="0" err="1"/>
              <a:t>odgovara</a:t>
            </a:r>
            <a:r>
              <a:rPr lang="en-US" dirty="0"/>
              <a:t> </a:t>
            </a:r>
            <a:r>
              <a:rPr lang="en-US" i="1" dirty="0" err="1"/>
              <a:t>strategijsko</a:t>
            </a:r>
            <a:r>
              <a:rPr lang="en-US" dirty="0"/>
              <a:t>, </a:t>
            </a:r>
            <a:r>
              <a:rPr lang="en-US" dirty="0" err="1"/>
              <a:t>nivou</a:t>
            </a:r>
            <a:r>
              <a:rPr lang="en-US" dirty="0"/>
              <a:t> </a:t>
            </a:r>
            <a:r>
              <a:rPr lang="en-US" dirty="0" err="1"/>
              <a:t>srednjeg</a:t>
            </a:r>
            <a:r>
              <a:rPr lang="en-US" dirty="0"/>
              <a:t> (middle) </a:t>
            </a:r>
            <a:r>
              <a:rPr lang="en-US" dirty="0" err="1"/>
              <a:t>menadžmenta</a:t>
            </a:r>
            <a:r>
              <a:rPr lang="en-US" dirty="0"/>
              <a:t> </a:t>
            </a:r>
            <a:r>
              <a:rPr lang="en-US" i="1" dirty="0" err="1"/>
              <a:t>taktičko</a:t>
            </a:r>
            <a:r>
              <a:rPr lang="en-US" dirty="0"/>
              <a:t>, a </a:t>
            </a:r>
            <a:r>
              <a:rPr lang="en-US" dirty="0" err="1"/>
              <a:t>nivou</a:t>
            </a:r>
            <a:r>
              <a:rPr lang="en-US" dirty="0"/>
              <a:t> </a:t>
            </a:r>
            <a:r>
              <a:rPr lang="en-US" dirty="0" err="1"/>
              <a:t>nižeg</a:t>
            </a:r>
            <a:r>
              <a:rPr lang="en-US" dirty="0"/>
              <a:t> (lower) </a:t>
            </a:r>
            <a:r>
              <a:rPr lang="en-US" dirty="0" err="1"/>
              <a:t>menadžmenta</a:t>
            </a:r>
            <a:r>
              <a:rPr lang="en-US" dirty="0"/>
              <a:t> </a:t>
            </a:r>
            <a:r>
              <a:rPr lang="en-US" i="1" dirty="0" err="1"/>
              <a:t>operativno</a:t>
            </a:r>
            <a:r>
              <a:rPr lang="en-US" i="1" dirty="0"/>
              <a:t> </a:t>
            </a:r>
            <a:r>
              <a:rPr lang="en-US" i="1" dirty="0" err="1"/>
              <a:t>planiranje</a:t>
            </a:r>
            <a:r>
              <a:rPr lang="en-US" dirty="0"/>
              <a:t>. </a:t>
            </a:r>
          </a:p>
          <a:p>
            <a:pPr marL="0" indent="0">
              <a:buNone/>
              <a:defRPr lang="en-US"/>
            </a:pPr>
            <a:r>
              <a:rPr lang="en-US" b="1" dirty="0" err="1"/>
              <a:t>Strategijski</a:t>
            </a:r>
            <a:r>
              <a:rPr lang="en-US" b="1" dirty="0"/>
              <a:t> </a:t>
            </a:r>
            <a:r>
              <a:rPr lang="en-US" b="1" dirty="0" err="1"/>
              <a:t>nivo</a:t>
            </a:r>
            <a:r>
              <a:rPr lang="en-US" b="1" dirty="0"/>
              <a:t> </a:t>
            </a:r>
            <a:r>
              <a:rPr lang="en-US" b="1" dirty="0" err="1"/>
              <a:t>planiranja</a:t>
            </a:r>
            <a:r>
              <a:rPr lang="en-US" b="1" dirty="0"/>
              <a:t> </a:t>
            </a:r>
            <a:r>
              <a:rPr lang="en-US" dirty="0"/>
              <a:t>je </a:t>
            </a:r>
            <a:r>
              <a:rPr lang="en-US" dirty="0" err="1"/>
              <a:t>strogo</a:t>
            </a:r>
            <a:r>
              <a:rPr lang="en-US" dirty="0"/>
              <a:t> </a:t>
            </a:r>
            <a:r>
              <a:rPr lang="en-US" dirty="0" err="1"/>
              <a:t>eksterno</a:t>
            </a:r>
            <a:r>
              <a:rPr lang="en-US" dirty="0"/>
              <a:t> </a:t>
            </a:r>
            <a:r>
              <a:rPr lang="en-US" dirty="0" err="1"/>
              <a:t>orijentisan</a:t>
            </a:r>
            <a:r>
              <a:rPr lang="en-US" dirty="0"/>
              <a:t> </a:t>
            </a:r>
            <a:r>
              <a:rPr lang="en-US" dirty="0" err="1"/>
              <a:t>zbog</a:t>
            </a:r>
            <a:r>
              <a:rPr lang="en-US" dirty="0"/>
              <a:t> </a:t>
            </a:r>
            <a:r>
              <a:rPr lang="en-US" dirty="0" err="1"/>
              <a:t>čega</a:t>
            </a:r>
            <a:r>
              <a:rPr lang="en-US" dirty="0"/>
              <a:t> </a:t>
            </a:r>
            <a:r>
              <a:rPr lang="en-US" dirty="0" err="1"/>
              <a:t>sprovodi</a:t>
            </a:r>
            <a:r>
              <a:rPr lang="en-US" dirty="0"/>
              <a:t> </a:t>
            </a:r>
            <a:r>
              <a:rPr lang="en-US" dirty="0" err="1"/>
              <a:t>istraživanje</a:t>
            </a:r>
            <a:r>
              <a:rPr lang="en-US" dirty="0"/>
              <a:t> </a:t>
            </a:r>
            <a:r>
              <a:rPr lang="en-US" dirty="0" err="1"/>
              <a:t>okoline</a:t>
            </a:r>
            <a:r>
              <a:rPr lang="en-US" dirty="0"/>
              <a:t>, </a:t>
            </a:r>
            <a:r>
              <a:rPr lang="en-US" dirty="0" err="1"/>
              <a:t>te</a:t>
            </a:r>
            <a:r>
              <a:rPr lang="en-US" dirty="0"/>
              <a:t> </a:t>
            </a:r>
            <a:r>
              <a:rPr lang="en-US" dirty="0" err="1"/>
              <a:t>definiše</a:t>
            </a:r>
            <a:r>
              <a:rPr lang="en-US" dirty="0"/>
              <a:t> </a:t>
            </a:r>
            <a:r>
              <a:rPr lang="en-US" b="1" dirty="0" err="1"/>
              <a:t>viziju</a:t>
            </a:r>
            <a:r>
              <a:rPr lang="en-US" b="1" dirty="0"/>
              <a:t>, </a:t>
            </a:r>
            <a:r>
              <a:rPr lang="en-US" b="1" dirty="0" err="1"/>
              <a:t>misiju</a:t>
            </a:r>
            <a:r>
              <a:rPr lang="en-US" b="1" dirty="0"/>
              <a:t>, </a:t>
            </a:r>
            <a:r>
              <a:rPr lang="en-US" b="1" dirty="0" err="1"/>
              <a:t>ciljeve</a:t>
            </a:r>
            <a:r>
              <a:rPr lang="en-US" b="1" dirty="0"/>
              <a:t> </a:t>
            </a:r>
            <a:r>
              <a:rPr lang="en-US" b="1" dirty="0" err="1"/>
              <a:t>i</a:t>
            </a:r>
            <a:r>
              <a:rPr lang="en-US" b="1" dirty="0"/>
              <a:t> </a:t>
            </a:r>
            <a:r>
              <a:rPr lang="en-US" b="1" dirty="0" err="1"/>
              <a:t>strategije</a:t>
            </a:r>
            <a:r>
              <a:rPr lang="en-US" dirty="0"/>
              <a:t>. </a:t>
            </a:r>
            <a:r>
              <a:rPr lang="en-US" dirty="0" err="1"/>
              <a:t>Ciljevi</a:t>
            </a:r>
            <a:r>
              <a:rPr lang="en-US" dirty="0"/>
              <a:t> </a:t>
            </a:r>
            <a:r>
              <a:rPr lang="en-US" dirty="0" err="1"/>
              <a:t>koje</a:t>
            </a:r>
            <a:r>
              <a:rPr lang="en-US" dirty="0"/>
              <a:t> </a:t>
            </a:r>
            <a:r>
              <a:rPr lang="en-US" dirty="0" err="1"/>
              <a:t>definiše</a:t>
            </a:r>
            <a:r>
              <a:rPr lang="en-US" dirty="0"/>
              <a:t> </a:t>
            </a:r>
            <a:r>
              <a:rPr lang="en-US" dirty="0" err="1"/>
              <a:t>ovaj</a:t>
            </a:r>
            <a:r>
              <a:rPr lang="en-US" dirty="0"/>
              <a:t> </a:t>
            </a:r>
            <a:r>
              <a:rPr lang="en-US" dirty="0" err="1"/>
              <a:t>nivo</a:t>
            </a:r>
            <a:r>
              <a:rPr lang="en-US" dirty="0"/>
              <a:t> </a:t>
            </a:r>
            <a:r>
              <a:rPr lang="en-US" dirty="0" err="1"/>
              <a:t>planiranja</a:t>
            </a:r>
            <a:r>
              <a:rPr lang="en-US" dirty="0"/>
              <a:t> </a:t>
            </a:r>
            <a:r>
              <a:rPr lang="en-US" dirty="0" err="1"/>
              <a:t>odnose</a:t>
            </a:r>
            <a:r>
              <a:rPr lang="en-US" dirty="0"/>
              <a:t> se </a:t>
            </a:r>
            <a:r>
              <a:rPr lang="en-US" dirty="0" err="1"/>
              <a:t>na</a:t>
            </a:r>
            <a:r>
              <a:rPr lang="en-US" dirty="0"/>
              <a:t> </a:t>
            </a:r>
            <a:r>
              <a:rPr lang="en-US" dirty="0" err="1"/>
              <a:t>opstanak</a:t>
            </a:r>
            <a:r>
              <a:rPr lang="en-US" dirty="0"/>
              <a:t> </a:t>
            </a:r>
            <a:r>
              <a:rPr lang="en-US" dirty="0" err="1"/>
              <a:t>i</a:t>
            </a:r>
            <a:r>
              <a:rPr lang="en-US" dirty="0"/>
              <a:t> </a:t>
            </a:r>
            <a:r>
              <a:rPr lang="en-US" dirty="0" err="1"/>
              <a:t>razvoj</a:t>
            </a:r>
            <a:r>
              <a:rPr lang="en-US" dirty="0"/>
              <a:t> </a:t>
            </a:r>
            <a:r>
              <a:rPr lang="en-US" dirty="0" err="1"/>
              <a:t>preduzeća</a:t>
            </a:r>
            <a:r>
              <a:rPr lang="en-US" dirty="0"/>
              <a:t> </a:t>
            </a:r>
            <a:r>
              <a:rPr lang="en-US" dirty="0" err="1"/>
              <a:t>na</a:t>
            </a:r>
            <a:r>
              <a:rPr lang="en-US" dirty="0"/>
              <a:t> </a:t>
            </a:r>
            <a:r>
              <a:rPr lang="en-US" dirty="0" err="1"/>
              <a:t>dugi</a:t>
            </a:r>
            <a:r>
              <a:rPr lang="en-US" dirty="0"/>
              <a:t> </a:t>
            </a:r>
            <a:r>
              <a:rPr lang="en-US" dirty="0" err="1"/>
              <a:t>rok</a:t>
            </a:r>
            <a:r>
              <a:rPr lang="sr-Latn-RS" dirty="0"/>
              <a:t> (5-10 godina)</a:t>
            </a:r>
            <a:r>
              <a:rPr lang="en-US" dirty="0"/>
              <a:t>, </a:t>
            </a:r>
            <a:r>
              <a:rPr lang="en-US" dirty="0" err="1"/>
              <a:t>vodeći</a:t>
            </a:r>
            <a:r>
              <a:rPr lang="en-US" dirty="0"/>
              <a:t> </a:t>
            </a:r>
            <a:r>
              <a:rPr lang="en-US" dirty="0" err="1"/>
              <a:t>računa</a:t>
            </a:r>
            <a:r>
              <a:rPr lang="en-US" dirty="0"/>
              <a:t> </a:t>
            </a:r>
            <a:r>
              <a:rPr lang="en-US" dirty="0" err="1"/>
              <a:t>istovremeno</a:t>
            </a:r>
            <a:r>
              <a:rPr lang="en-US" dirty="0"/>
              <a:t> o </a:t>
            </a:r>
            <a:r>
              <a:rPr lang="en-US" b="1" dirty="0" err="1"/>
              <a:t>efektivnosti</a:t>
            </a:r>
            <a:r>
              <a:rPr lang="en-US" b="1" dirty="0"/>
              <a:t> </a:t>
            </a:r>
            <a:r>
              <a:rPr lang="en-US" b="1" dirty="0" err="1"/>
              <a:t>i</a:t>
            </a:r>
            <a:r>
              <a:rPr lang="en-US" b="1" dirty="0"/>
              <a:t> </a:t>
            </a:r>
            <a:r>
              <a:rPr lang="en-US" b="1" dirty="0" err="1"/>
              <a:t>efikasnosti</a:t>
            </a:r>
            <a:r>
              <a:rPr lang="en-US" dirty="0"/>
              <a:t>. Da bi se </a:t>
            </a:r>
            <a:r>
              <a:rPr lang="en-US" dirty="0" err="1"/>
              <a:t>ostvarili</a:t>
            </a:r>
            <a:r>
              <a:rPr lang="en-US" dirty="0"/>
              <a:t> </a:t>
            </a:r>
            <a:r>
              <a:rPr lang="en-US" dirty="0" err="1"/>
              <a:t>utvrđeni</a:t>
            </a:r>
            <a:r>
              <a:rPr lang="en-US" dirty="0"/>
              <a:t> </a:t>
            </a:r>
            <a:r>
              <a:rPr lang="en-US" dirty="0" err="1"/>
              <a:t>ciljevi</a:t>
            </a:r>
            <a:r>
              <a:rPr lang="en-US" dirty="0"/>
              <a:t>, </a:t>
            </a:r>
            <a:r>
              <a:rPr lang="en-US" dirty="0" err="1"/>
              <a:t>strategijski</a:t>
            </a:r>
            <a:r>
              <a:rPr lang="en-US" dirty="0"/>
              <a:t> </a:t>
            </a:r>
            <a:r>
              <a:rPr lang="en-US" dirty="0" err="1"/>
              <a:t>nivo</a:t>
            </a:r>
            <a:r>
              <a:rPr lang="en-US" dirty="0"/>
              <a:t> </a:t>
            </a:r>
            <a:r>
              <a:rPr lang="en-US" dirty="0" err="1"/>
              <a:t>planiranja</a:t>
            </a:r>
            <a:r>
              <a:rPr lang="en-US" dirty="0"/>
              <a:t> </a:t>
            </a:r>
            <a:r>
              <a:rPr lang="en-US" dirty="0" err="1"/>
              <a:t>utvrđuje</a:t>
            </a:r>
            <a:r>
              <a:rPr lang="en-US" dirty="0"/>
              <a:t> </a:t>
            </a:r>
            <a:r>
              <a:rPr lang="en-US" dirty="0" err="1"/>
              <a:t>i</a:t>
            </a:r>
            <a:r>
              <a:rPr lang="en-US" dirty="0"/>
              <a:t> </a:t>
            </a:r>
            <a:r>
              <a:rPr lang="en-US" dirty="0" err="1"/>
              <a:t>adekvatne</a:t>
            </a:r>
            <a:r>
              <a:rPr lang="en-US" dirty="0"/>
              <a:t> </a:t>
            </a:r>
            <a:r>
              <a:rPr lang="en-US" dirty="0" err="1"/>
              <a:t>strategije</a:t>
            </a:r>
            <a:r>
              <a:rPr lang="en-US" dirty="0"/>
              <a:t> </a:t>
            </a:r>
            <a:r>
              <a:rPr lang="en-US" dirty="0" err="1"/>
              <a:t>kojima</a:t>
            </a:r>
            <a:r>
              <a:rPr lang="en-US" dirty="0"/>
              <a:t> </a:t>
            </a:r>
            <a:r>
              <a:rPr lang="en-US" dirty="0" err="1"/>
              <a:t>definiše</a:t>
            </a:r>
            <a:r>
              <a:rPr lang="en-US" dirty="0"/>
              <a:t> </a:t>
            </a:r>
            <a:r>
              <a:rPr lang="en-US" dirty="0" err="1"/>
              <a:t>skup</a:t>
            </a:r>
            <a:r>
              <a:rPr lang="en-US" dirty="0"/>
              <a:t> </a:t>
            </a:r>
            <a:r>
              <a:rPr lang="en-US" dirty="0" err="1"/>
              <a:t>akcija</a:t>
            </a:r>
            <a:r>
              <a:rPr lang="en-US" dirty="0"/>
              <a:t> </a:t>
            </a:r>
            <a:r>
              <a:rPr lang="en-US" dirty="0" err="1"/>
              <a:t>i</a:t>
            </a:r>
            <a:r>
              <a:rPr lang="en-US" dirty="0"/>
              <a:t> </a:t>
            </a:r>
            <a:r>
              <a:rPr lang="en-US" dirty="0" err="1"/>
              <a:t>potrebnih</a:t>
            </a:r>
            <a:r>
              <a:rPr lang="en-US" dirty="0"/>
              <a:t> </a:t>
            </a:r>
            <a:r>
              <a:rPr lang="en-US" dirty="0" err="1"/>
              <a:t>resursa</a:t>
            </a:r>
            <a:r>
              <a:rPr lang="en-US" dirty="0"/>
              <a:t> </a:t>
            </a:r>
            <a:r>
              <a:rPr lang="en-US" dirty="0" err="1"/>
              <a:t>za</a:t>
            </a:r>
            <a:r>
              <a:rPr lang="en-US" dirty="0"/>
              <a:t> </a:t>
            </a:r>
            <a:r>
              <a:rPr lang="en-US" dirty="0" err="1"/>
              <a:t>ostvarenje</a:t>
            </a:r>
            <a:r>
              <a:rPr lang="en-US" dirty="0"/>
              <a:t> </a:t>
            </a:r>
            <a:r>
              <a:rPr lang="en-US" dirty="0" err="1"/>
              <a:t>tih</a:t>
            </a:r>
            <a:r>
              <a:rPr lang="en-US" dirty="0"/>
              <a:t> </a:t>
            </a:r>
            <a:r>
              <a:rPr lang="en-US" dirty="0" err="1"/>
              <a:t>ciljeva</a:t>
            </a:r>
            <a:r>
              <a:rPr lang="en-US" dirty="0"/>
              <a:t>. </a:t>
            </a:r>
            <a:r>
              <a:rPr lang="en-US" dirty="0" err="1"/>
              <a:t>Svrha</a:t>
            </a:r>
            <a:r>
              <a:rPr lang="en-US" dirty="0"/>
              <a:t> </a:t>
            </a:r>
            <a:r>
              <a:rPr lang="en-US" dirty="0" err="1"/>
              <a:t>tih</a:t>
            </a:r>
            <a:r>
              <a:rPr lang="en-US" dirty="0"/>
              <a:t> </a:t>
            </a:r>
            <a:r>
              <a:rPr lang="en-US" dirty="0" err="1"/>
              <a:t>strategija</a:t>
            </a:r>
            <a:r>
              <a:rPr lang="en-US" dirty="0"/>
              <a:t> je da se </a:t>
            </a:r>
            <a:r>
              <a:rPr lang="en-US" dirty="0" err="1"/>
              <a:t>maksimalno</a:t>
            </a:r>
            <a:r>
              <a:rPr lang="en-US" dirty="0"/>
              <a:t> </a:t>
            </a:r>
            <a:r>
              <a:rPr lang="en-US" dirty="0" err="1"/>
              <a:t>iskoriste</a:t>
            </a:r>
            <a:r>
              <a:rPr lang="en-US" dirty="0"/>
              <a:t> </a:t>
            </a:r>
            <a:r>
              <a:rPr lang="en-US" dirty="0" err="1"/>
              <a:t>prednosti</a:t>
            </a:r>
            <a:r>
              <a:rPr lang="en-US" dirty="0"/>
              <a:t> </a:t>
            </a:r>
            <a:r>
              <a:rPr lang="en-US" dirty="0" err="1"/>
              <a:t>koje</a:t>
            </a:r>
            <a:r>
              <a:rPr lang="en-US" dirty="0"/>
              <a:t> </a:t>
            </a:r>
            <a:r>
              <a:rPr lang="en-US" dirty="0" err="1"/>
              <a:t>preduzeće</a:t>
            </a:r>
            <a:r>
              <a:rPr lang="en-US" dirty="0"/>
              <a:t> </a:t>
            </a:r>
            <a:r>
              <a:rPr lang="en-US" dirty="0" err="1"/>
              <a:t>ima</a:t>
            </a:r>
            <a:r>
              <a:rPr lang="en-US" dirty="0"/>
              <a:t> u </a:t>
            </a:r>
            <a:r>
              <a:rPr lang="en-US" dirty="0" err="1"/>
              <a:t>odnosu</a:t>
            </a:r>
            <a:r>
              <a:rPr lang="en-US" dirty="0"/>
              <a:t> </a:t>
            </a:r>
            <a:r>
              <a:rPr lang="en-US" dirty="0" err="1"/>
              <a:t>na</a:t>
            </a:r>
            <a:r>
              <a:rPr lang="en-US" dirty="0"/>
              <a:t> </a:t>
            </a:r>
            <a:r>
              <a:rPr lang="en-US" dirty="0" err="1"/>
              <a:t>konkurenciju</a:t>
            </a:r>
            <a:r>
              <a:rPr lang="en-US" dirty="0"/>
              <a:t>, </a:t>
            </a:r>
            <a:r>
              <a:rPr lang="en-US" dirty="0" err="1"/>
              <a:t>kao</a:t>
            </a:r>
            <a:r>
              <a:rPr lang="en-US" dirty="0"/>
              <a:t> </a:t>
            </a:r>
            <a:r>
              <a:rPr lang="en-US" dirty="0" err="1"/>
              <a:t>i</a:t>
            </a:r>
            <a:r>
              <a:rPr lang="en-US" dirty="0"/>
              <a:t> </a:t>
            </a:r>
            <a:r>
              <a:rPr lang="en-US" dirty="0" err="1"/>
              <a:t>povoljne</a:t>
            </a:r>
            <a:r>
              <a:rPr lang="en-US" dirty="0"/>
              <a:t> </a:t>
            </a:r>
            <a:r>
              <a:rPr lang="en-US" dirty="0" err="1"/>
              <a:t>prilike</a:t>
            </a:r>
            <a:r>
              <a:rPr lang="en-US" dirty="0"/>
              <a:t> </a:t>
            </a:r>
            <a:r>
              <a:rPr lang="en-US" dirty="0" err="1"/>
              <a:t>koje</a:t>
            </a:r>
            <a:r>
              <a:rPr lang="en-US" dirty="0"/>
              <a:t> mu se </a:t>
            </a:r>
            <a:r>
              <a:rPr lang="en-US" dirty="0" err="1"/>
              <a:t>pružaju</a:t>
            </a:r>
            <a:r>
              <a:rPr lang="en-US" dirty="0"/>
              <a:t> u </a:t>
            </a:r>
            <a:r>
              <a:rPr lang="en-US" dirty="0" err="1"/>
              <a:t>eksternoj</a:t>
            </a:r>
            <a:r>
              <a:rPr lang="en-US" dirty="0"/>
              <a:t> </a:t>
            </a:r>
            <a:r>
              <a:rPr lang="en-US" dirty="0" err="1"/>
              <a:t>okolini</a:t>
            </a:r>
            <a:r>
              <a:rPr lang="en-US" dirty="0"/>
              <a:t> </a:t>
            </a:r>
            <a:r>
              <a:rPr lang="en-US" dirty="0" err="1"/>
              <a:t>kako</a:t>
            </a:r>
            <a:r>
              <a:rPr lang="en-US" dirty="0"/>
              <a:t> bi se </a:t>
            </a:r>
            <a:r>
              <a:rPr lang="en-US" dirty="0" err="1"/>
              <a:t>zadovoljile</a:t>
            </a:r>
            <a:r>
              <a:rPr lang="en-US" dirty="0"/>
              <a:t> </a:t>
            </a:r>
            <a:r>
              <a:rPr lang="en-US" dirty="0" err="1"/>
              <a:t>želje</a:t>
            </a:r>
            <a:r>
              <a:rPr lang="en-US" dirty="0"/>
              <a:t> </a:t>
            </a:r>
            <a:r>
              <a:rPr lang="en-US" dirty="0" err="1"/>
              <a:t>i</a:t>
            </a:r>
            <a:r>
              <a:rPr lang="en-US" dirty="0"/>
              <a:t> </a:t>
            </a:r>
            <a:r>
              <a:rPr lang="en-US" dirty="0" err="1"/>
              <a:t>potrebe</a:t>
            </a:r>
            <a:r>
              <a:rPr lang="en-US" dirty="0"/>
              <a:t> </a:t>
            </a:r>
            <a:r>
              <a:rPr lang="en-US" dirty="0" err="1"/>
              <a:t>kupaca</a:t>
            </a:r>
            <a:r>
              <a:rPr lang="en-US" dirty="0"/>
              <a:t> </a:t>
            </a:r>
            <a:r>
              <a:rPr lang="en-US" dirty="0" err="1"/>
              <a:t>i</a:t>
            </a:r>
            <a:r>
              <a:rPr lang="en-US" dirty="0"/>
              <a:t> </a:t>
            </a:r>
            <a:r>
              <a:rPr lang="en-US" dirty="0" err="1"/>
              <a:t>drugih</a:t>
            </a:r>
            <a:r>
              <a:rPr lang="en-US" dirty="0"/>
              <a:t> </a:t>
            </a:r>
            <a:r>
              <a:rPr lang="en-US" dirty="0" err="1"/>
              <a:t>ključnih</a:t>
            </a:r>
            <a:r>
              <a:rPr lang="en-US" dirty="0"/>
              <a:t> </a:t>
            </a:r>
            <a:r>
              <a:rPr lang="en-US" dirty="0" err="1"/>
              <a:t>aktera</a:t>
            </a:r>
            <a:r>
              <a:rPr lang="en-US" dirty="0"/>
              <a:t> u </a:t>
            </a:r>
            <a:r>
              <a:rPr lang="en-US" dirty="0" err="1"/>
              <a:t>eksternoj</a:t>
            </a:r>
            <a:r>
              <a:rPr lang="en-US" dirty="0"/>
              <a:t> </a:t>
            </a:r>
            <a:r>
              <a:rPr lang="en-US" dirty="0" err="1"/>
              <a:t>okolini</a:t>
            </a:r>
            <a:r>
              <a:rPr lang="en-US" dirty="0"/>
              <a:t>.</a:t>
            </a:r>
          </a:p>
          <a:p>
            <a:pPr marL="0" indent="0">
              <a:buNone/>
              <a:defRPr lang="en-US"/>
            </a:pPr>
            <a:r>
              <a:rPr lang="en-US" b="1" dirty="0" err="1"/>
              <a:t>Taktički</a:t>
            </a:r>
            <a:r>
              <a:rPr lang="en-US" b="1" dirty="0"/>
              <a:t> </a:t>
            </a:r>
            <a:r>
              <a:rPr lang="en-US" b="1" dirty="0" err="1"/>
              <a:t>nivo</a:t>
            </a:r>
            <a:r>
              <a:rPr lang="en-US" b="1" dirty="0"/>
              <a:t> </a:t>
            </a:r>
            <a:r>
              <a:rPr lang="en-US" b="1" dirty="0" err="1"/>
              <a:t>planiranja</a:t>
            </a:r>
            <a:r>
              <a:rPr lang="en-US" b="1" dirty="0"/>
              <a:t> </a:t>
            </a:r>
            <a:r>
              <a:rPr lang="en-US" dirty="0" err="1"/>
              <a:t>prevodi</a:t>
            </a:r>
            <a:r>
              <a:rPr lang="en-US" dirty="0"/>
              <a:t> </a:t>
            </a:r>
            <a:r>
              <a:rPr lang="en-US" dirty="0" err="1"/>
              <a:t>strategijske</a:t>
            </a:r>
            <a:r>
              <a:rPr lang="en-US" dirty="0"/>
              <a:t> </a:t>
            </a:r>
            <a:r>
              <a:rPr lang="en-US" dirty="0" err="1"/>
              <a:t>ciljeve</a:t>
            </a:r>
            <a:r>
              <a:rPr lang="en-US" dirty="0"/>
              <a:t> u </a:t>
            </a:r>
            <a:r>
              <a:rPr lang="en-US" dirty="0" err="1"/>
              <a:t>specifične</a:t>
            </a:r>
            <a:r>
              <a:rPr lang="en-US" dirty="0"/>
              <a:t> </a:t>
            </a:r>
            <a:r>
              <a:rPr lang="en-US" dirty="0" err="1"/>
              <a:t>ciljeve</a:t>
            </a:r>
            <a:r>
              <a:rPr lang="en-US" dirty="0"/>
              <a:t> </a:t>
            </a:r>
            <a:r>
              <a:rPr lang="en-US" dirty="0" err="1"/>
              <a:t>pojedinih</a:t>
            </a:r>
            <a:r>
              <a:rPr lang="en-US" dirty="0"/>
              <a:t> </a:t>
            </a:r>
            <a:r>
              <a:rPr lang="en-US" dirty="0" err="1"/>
              <a:t>organizacionih</a:t>
            </a:r>
            <a:r>
              <a:rPr lang="en-US" dirty="0"/>
              <a:t> </a:t>
            </a:r>
            <a:r>
              <a:rPr lang="en-US" dirty="0" err="1"/>
              <a:t>delova</a:t>
            </a:r>
            <a:r>
              <a:rPr lang="en-US" dirty="0"/>
              <a:t> </a:t>
            </a:r>
            <a:r>
              <a:rPr lang="en-US" dirty="0" err="1"/>
              <a:t>preduzeća</a:t>
            </a:r>
            <a:r>
              <a:rPr lang="en-US" dirty="0"/>
              <a:t>, </a:t>
            </a:r>
            <a:r>
              <a:rPr lang="en-US" dirty="0" err="1"/>
              <a:t>najčešće</a:t>
            </a:r>
            <a:r>
              <a:rPr lang="en-US" dirty="0"/>
              <a:t> </a:t>
            </a:r>
            <a:r>
              <a:rPr lang="en-US" dirty="0" err="1"/>
              <a:t>onih</a:t>
            </a:r>
            <a:r>
              <a:rPr lang="en-US" dirty="0"/>
              <a:t> </a:t>
            </a:r>
            <a:r>
              <a:rPr lang="en-US" dirty="0" err="1"/>
              <a:t>funkcijskih</a:t>
            </a:r>
            <a:r>
              <a:rPr lang="en-US" dirty="0"/>
              <a:t>, </a:t>
            </a:r>
            <a:r>
              <a:rPr lang="en-US" dirty="0" err="1"/>
              <a:t>kao</a:t>
            </a:r>
            <a:r>
              <a:rPr lang="en-US" dirty="0"/>
              <a:t> </a:t>
            </a:r>
            <a:r>
              <a:rPr lang="en-US" dirty="0" err="1"/>
              <a:t>što</a:t>
            </a:r>
            <a:r>
              <a:rPr lang="en-US" dirty="0"/>
              <a:t> </a:t>
            </a:r>
            <a:r>
              <a:rPr lang="en-US" dirty="0" err="1"/>
              <a:t>su</a:t>
            </a:r>
            <a:r>
              <a:rPr lang="en-US" dirty="0"/>
              <a:t> R&amp;D, marketing, </a:t>
            </a:r>
            <a:r>
              <a:rPr lang="en-US" dirty="0" err="1"/>
              <a:t>proizvodnja</a:t>
            </a:r>
            <a:r>
              <a:rPr lang="en-US" dirty="0"/>
              <a:t>, </a:t>
            </a:r>
            <a:r>
              <a:rPr lang="en-US" dirty="0" err="1"/>
              <a:t>finansije</a:t>
            </a:r>
            <a:r>
              <a:rPr lang="en-US" dirty="0"/>
              <a:t> </a:t>
            </a:r>
            <a:r>
              <a:rPr lang="en-US" dirty="0" err="1"/>
              <a:t>i</a:t>
            </a:r>
            <a:r>
              <a:rPr lang="en-US" dirty="0"/>
              <a:t> </a:t>
            </a:r>
            <a:r>
              <a:rPr lang="en-US" dirty="0" err="1"/>
              <a:t>drugi</a:t>
            </a:r>
            <a:r>
              <a:rPr lang="en-US" dirty="0"/>
              <a:t>. U tom se </a:t>
            </a:r>
            <a:r>
              <a:rPr lang="en-US" dirty="0" err="1"/>
              <a:t>smislu</a:t>
            </a:r>
            <a:r>
              <a:rPr lang="en-US" dirty="0"/>
              <a:t> </a:t>
            </a:r>
            <a:r>
              <a:rPr lang="en-US" dirty="0" err="1"/>
              <a:t>definišu</a:t>
            </a:r>
            <a:r>
              <a:rPr lang="en-US" dirty="0"/>
              <a:t> </a:t>
            </a:r>
            <a:r>
              <a:rPr lang="en-US" dirty="0" err="1"/>
              <a:t>glavne</a:t>
            </a:r>
            <a:r>
              <a:rPr lang="en-US" dirty="0"/>
              <a:t> </a:t>
            </a:r>
            <a:r>
              <a:rPr lang="en-US" dirty="0" err="1"/>
              <a:t>aktivnosti</a:t>
            </a:r>
            <a:r>
              <a:rPr lang="en-US" dirty="0"/>
              <a:t> </a:t>
            </a:r>
            <a:r>
              <a:rPr lang="en-US" dirty="0" err="1"/>
              <a:t>koje</a:t>
            </a:r>
            <a:r>
              <a:rPr lang="en-US" dirty="0"/>
              <a:t> </a:t>
            </a:r>
            <a:r>
              <a:rPr lang="en-US" dirty="0" err="1"/>
              <a:t>svaka</a:t>
            </a:r>
            <a:r>
              <a:rPr lang="en-US" dirty="0"/>
              <a:t> od </a:t>
            </a:r>
            <a:r>
              <a:rPr lang="en-US" dirty="0" err="1"/>
              <a:t>ovih</a:t>
            </a:r>
            <a:r>
              <a:rPr lang="en-US" dirty="0"/>
              <a:t> </a:t>
            </a:r>
            <a:r>
              <a:rPr lang="en-US" dirty="0" err="1"/>
              <a:t>funkcijskih</a:t>
            </a:r>
            <a:r>
              <a:rPr lang="en-US" dirty="0"/>
              <a:t> </a:t>
            </a:r>
            <a:r>
              <a:rPr lang="en-US" dirty="0" err="1"/>
              <a:t>jedinica</a:t>
            </a:r>
            <a:r>
              <a:rPr lang="en-US" dirty="0"/>
              <a:t> </a:t>
            </a:r>
            <a:r>
              <a:rPr lang="en-US" dirty="0" err="1"/>
              <a:t>treba</a:t>
            </a:r>
            <a:r>
              <a:rPr lang="en-US" dirty="0"/>
              <a:t> da </a:t>
            </a:r>
            <a:r>
              <a:rPr lang="en-US" dirty="0" err="1"/>
              <a:t>izvrši</a:t>
            </a:r>
            <a:r>
              <a:rPr lang="en-US" dirty="0"/>
              <a:t> </a:t>
            </a:r>
            <a:r>
              <a:rPr lang="en-US" dirty="0" err="1"/>
              <a:t>kako</a:t>
            </a:r>
            <a:r>
              <a:rPr lang="en-US" dirty="0"/>
              <a:t> bi se </a:t>
            </a:r>
            <a:r>
              <a:rPr lang="en-US" dirty="0" err="1"/>
              <a:t>ostvarili</a:t>
            </a:r>
            <a:r>
              <a:rPr lang="en-US" dirty="0"/>
              <a:t> </a:t>
            </a:r>
            <a:r>
              <a:rPr lang="en-US" dirty="0" err="1"/>
              <a:t>strategijski</a:t>
            </a:r>
            <a:r>
              <a:rPr lang="en-US" dirty="0"/>
              <a:t> </a:t>
            </a:r>
            <a:r>
              <a:rPr lang="en-US" dirty="0" err="1"/>
              <a:t>ciljevi</a:t>
            </a:r>
            <a:r>
              <a:rPr lang="en-US" dirty="0"/>
              <a:t>.</a:t>
            </a:r>
            <a:r>
              <a:rPr lang="sr-Latn-RS" dirty="0"/>
              <a:t> Ovaj nivo planiranja se najčešće odnosi na period 1-5 godina.</a:t>
            </a:r>
            <a:endParaRPr lang="en-US" dirty="0"/>
          </a:p>
          <a:p>
            <a:pPr marL="0" indent="0">
              <a:buNone/>
              <a:defRPr lang="en-US"/>
            </a:pPr>
            <a:r>
              <a:rPr lang="en-US" b="1" dirty="0" err="1"/>
              <a:t>Operativni</a:t>
            </a:r>
            <a:r>
              <a:rPr lang="en-US" b="1" dirty="0"/>
              <a:t> </a:t>
            </a:r>
            <a:r>
              <a:rPr lang="en-US" b="1" dirty="0" err="1"/>
              <a:t>nivo</a:t>
            </a:r>
            <a:r>
              <a:rPr lang="en-US" b="1" dirty="0"/>
              <a:t> </a:t>
            </a:r>
            <a:r>
              <a:rPr lang="en-US" b="1" dirty="0" err="1"/>
              <a:t>planiranja</a:t>
            </a:r>
            <a:r>
              <a:rPr lang="en-US" b="1" dirty="0"/>
              <a:t> </a:t>
            </a:r>
            <a:r>
              <a:rPr lang="en-US" dirty="0"/>
              <a:t>je </a:t>
            </a:r>
            <a:r>
              <a:rPr lang="en-US" dirty="0" err="1"/>
              <a:t>zadužen</a:t>
            </a:r>
            <a:r>
              <a:rPr lang="en-US" dirty="0"/>
              <a:t> </a:t>
            </a:r>
            <a:r>
              <a:rPr lang="en-US" dirty="0" err="1"/>
              <a:t>za</a:t>
            </a:r>
            <a:r>
              <a:rPr lang="en-US" dirty="0"/>
              <a:t> </a:t>
            </a:r>
            <a:r>
              <a:rPr lang="en-US" dirty="0" err="1"/>
              <a:t>specifične</a:t>
            </a:r>
            <a:r>
              <a:rPr lang="en-US" dirty="0"/>
              <a:t> procedure </a:t>
            </a:r>
            <a:r>
              <a:rPr lang="en-US" dirty="0" err="1"/>
              <a:t>i</a:t>
            </a:r>
            <a:r>
              <a:rPr lang="en-US" dirty="0"/>
              <a:t> </a:t>
            </a:r>
            <a:r>
              <a:rPr lang="en-US" dirty="0" err="1"/>
              <a:t>procese</a:t>
            </a:r>
            <a:r>
              <a:rPr lang="en-US" dirty="0"/>
              <a:t>, a </a:t>
            </a:r>
            <a:r>
              <a:rPr lang="en-US" dirty="0" err="1"/>
              <a:t>koji</a:t>
            </a:r>
            <a:r>
              <a:rPr lang="en-US" dirty="0"/>
              <a:t> </a:t>
            </a:r>
            <a:r>
              <a:rPr lang="en-US" dirty="0" err="1"/>
              <a:t>su</a:t>
            </a:r>
            <a:r>
              <a:rPr lang="en-US" dirty="0"/>
              <a:t> </a:t>
            </a:r>
            <a:r>
              <a:rPr lang="en-US" dirty="0" err="1"/>
              <a:t>inače</a:t>
            </a:r>
            <a:r>
              <a:rPr lang="en-US" dirty="0"/>
              <a:t> </a:t>
            </a:r>
            <a:r>
              <a:rPr lang="en-US" dirty="0" err="1"/>
              <a:t>karakteristični</a:t>
            </a:r>
            <a:r>
              <a:rPr lang="en-US" dirty="0"/>
              <a:t> </a:t>
            </a:r>
            <a:r>
              <a:rPr lang="en-US" dirty="0" err="1"/>
              <a:t>za</a:t>
            </a:r>
            <a:r>
              <a:rPr lang="en-US" dirty="0"/>
              <a:t> </a:t>
            </a:r>
            <a:r>
              <a:rPr lang="en-US" dirty="0" err="1"/>
              <a:t>najniži</a:t>
            </a:r>
            <a:r>
              <a:rPr lang="en-US" dirty="0"/>
              <a:t> </a:t>
            </a:r>
            <a:r>
              <a:rPr lang="en-US" dirty="0" err="1"/>
              <a:t>nivo</a:t>
            </a:r>
            <a:r>
              <a:rPr lang="en-US" dirty="0"/>
              <a:t> </a:t>
            </a:r>
            <a:r>
              <a:rPr lang="en-US" dirty="0" err="1"/>
              <a:t>menadžmenta</a:t>
            </a:r>
            <a:r>
              <a:rPr lang="en-US" dirty="0"/>
              <a:t>. </a:t>
            </a:r>
            <a:r>
              <a:rPr lang="en-US" dirty="0" err="1"/>
              <a:t>Usmeren</a:t>
            </a:r>
            <a:r>
              <a:rPr lang="en-US" dirty="0"/>
              <a:t> je </a:t>
            </a:r>
            <a:r>
              <a:rPr lang="en-US" dirty="0" err="1"/>
              <a:t>na</a:t>
            </a:r>
            <a:r>
              <a:rPr lang="en-US" dirty="0"/>
              <a:t> </a:t>
            </a:r>
            <a:r>
              <a:rPr lang="en-US" dirty="0" err="1"/>
              <a:t>rutinske</a:t>
            </a:r>
            <a:r>
              <a:rPr lang="en-US" dirty="0"/>
              <a:t> </a:t>
            </a:r>
            <a:r>
              <a:rPr lang="en-US" dirty="0" err="1"/>
              <a:t>zadatke</a:t>
            </a:r>
            <a:r>
              <a:rPr lang="en-US" dirty="0"/>
              <a:t>, </a:t>
            </a:r>
            <a:r>
              <a:rPr lang="en-US" dirty="0" err="1"/>
              <a:t>kao</a:t>
            </a:r>
            <a:r>
              <a:rPr lang="en-US" dirty="0"/>
              <a:t> </a:t>
            </a:r>
            <a:r>
              <a:rPr lang="en-US" dirty="0" err="1"/>
              <a:t>što</a:t>
            </a:r>
            <a:r>
              <a:rPr lang="en-US" dirty="0"/>
              <a:t> </a:t>
            </a:r>
            <a:r>
              <a:rPr lang="en-US" dirty="0" err="1"/>
              <a:t>su</a:t>
            </a:r>
            <a:r>
              <a:rPr lang="en-US" dirty="0"/>
              <a:t> </a:t>
            </a:r>
            <a:r>
              <a:rPr lang="en-US" dirty="0" err="1"/>
              <a:t>proizvodni</a:t>
            </a:r>
            <a:r>
              <a:rPr lang="en-US" dirty="0"/>
              <a:t> </a:t>
            </a:r>
            <a:r>
              <a:rPr lang="en-US" dirty="0" err="1"/>
              <a:t>tokovi</a:t>
            </a:r>
            <a:r>
              <a:rPr lang="en-US" dirty="0"/>
              <a:t>, </a:t>
            </a:r>
            <a:r>
              <a:rPr lang="en-US" dirty="0" err="1"/>
              <a:t>planiranje</a:t>
            </a:r>
            <a:r>
              <a:rPr lang="en-US" dirty="0"/>
              <a:t> </a:t>
            </a:r>
            <a:r>
              <a:rPr lang="en-US" dirty="0" err="1"/>
              <a:t>isporuka</a:t>
            </a:r>
            <a:r>
              <a:rPr lang="en-US" dirty="0"/>
              <a:t>, </a:t>
            </a:r>
            <a:r>
              <a:rPr lang="en-US" dirty="0" err="1"/>
              <a:t>utvrđivanje</a:t>
            </a:r>
            <a:r>
              <a:rPr lang="en-US" dirty="0"/>
              <a:t> </a:t>
            </a:r>
            <a:r>
              <a:rPr lang="en-US" dirty="0" err="1"/>
              <a:t>potreba</a:t>
            </a:r>
            <a:r>
              <a:rPr lang="en-US" dirty="0"/>
              <a:t> u </a:t>
            </a:r>
            <a:r>
              <a:rPr lang="en-US" dirty="0" err="1"/>
              <a:t>ljudskih</a:t>
            </a:r>
            <a:r>
              <a:rPr lang="en-US" dirty="0"/>
              <a:t> </a:t>
            </a:r>
            <a:r>
              <a:rPr lang="en-US" dirty="0" err="1"/>
              <a:t>resursima</a:t>
            </a:r>
            <a:r>
              <a:rPr lang="en-US" dirty="0"/>
              <a:t>, </a:t>
            </a:r>
            <a:r>
              <a:rPr lang="en-US" dirty="0" err="1"/>
              <a:t>itd</a:t>
            </a:r>
            <a:r>
              <a:rPr lang="en-US" dirty="0"/>
              <a:t>.</a:t>
            </a:r>
          </a:p>
        </p:txBody>
      </p:sp>
      <p:grpSp>
        <p:nvGrpSpPr>
          <p:cNvPr id="4" name="Group 5"/>
          <p:cNvGrpSpPr>
            <a:extLst>
              <a:ext uri="smNativeData">
                <pr:smNativeData xmlns="" xmlns:p14="http://schemas.microsoft.com/office/powerpoint/2010/main" xmlns:pr="smNativeData" val="SMDATA_7_d+5BYhMAAAAlAAAAAQAAAA8BAAAAkAAAAEgAAACQAAAASAAAAAAAAAAAAAAAAAAAABcAAAAUAAAAAAAAAAAAAAD/fwAA/38AAAAAAAAJAAAABAAAANH///8MAAAAEAAAAAAAAAAAAAAAAAAAAAAAAAAfAAAAVAAAAAAAAAAAAAAAAAAAAAAAAAAAAAAAAAAAAAAAAAAAAAAAAAAAAAAAAAAAAAAAAAAAAAAAAAAAAAAAAAAAAAAAAAAAAAAAAAAAAAAAAAAAAAAAAAAAACEAAAAYAAAAFAAAAPn///8BDQAA6g4AANshAAAQAAAAJgAAAAgAAAD/////AAAAAA=="/>
              </a:ext>
            </a:extLst>
          </p:cNvGrpSpPr>
          <p:nvPr/>
        </p:nvGrpSpPr>
        <p:grpSpPr>
          <a:xfrm>
            <a:off x="427653" y="1610061"/>
            <a:ext cx="2428875" cy="3389630"/>
            <a:chOff x="-4445" y="2113915"/>
            <a:chExt cx="2428875" cy="3389630"/>
          </a:xfrm>
        </p:grpSpPr>
        <p:pic>
          <p:nvPicPr>
            <p:cNvPr id="5" name="Picture 7"/>
            <p:cNvPicPr>
              <a:picLocks noChangeAspect="1"/>
              <a:extLst>
                <a:ext uri="smNativeData">
                  <pr:smNativeData xmlns="" xmlns:p14="http://schemas.microsoft.com/office/powerpoint/2010/main" xmlns:pr="smNativeData" val="SMDATA_18_d+5BYhMAAAAlAAAAEQAAAC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CIyBwx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Fub1QX///8BAAAAAAAAAAAAAAAAAAAAAAAAAAAAAAAAAAAAAAAAAAAAAAACf39/AOfm5gPMzMwAwMD/AH9/fwAAAAAAAAAAAAAAAAD///8AAAAAACEAAAAYAAAAFAAAAPn///8BDQAA6g4AAPUcAAAAAAAAJgAAAAgAAAD//////////w=="/>
                </a:ext>
              </a:extLst>
            </p:cNvPicPr>
            <p:nvPr/>
          </p:nvPicPr>
          <p:blipFill>
            <a:blip r:embed="rId2"/>
            <a:stretch>
              <a:fillRect/>
            </a:stretch>
          </p:blipFill>
          <p:spPr>
            <a:xfrm>
              <a:off x="-4445" y="2113915"/>
              <a:ext cx="2428875" cy="2593340"/>
            </a:xfrm>
            <a:prstGeom prst="rect">
              <a:avLst/>
            </a:prstGeom>
            <a:noFill/>
            <a:ln>
              <a:noFill/>
            </a:ln>
            <a:effectLst/>
          </p:spPr>
        </p:pic>
        <p:sp>
          <p:nvSpPr>
            <p:cNvPr id="6" name="TextBox 4"/>
            <p:cNvSpPr>
              <a:extLst>
                <a:ext uri="smNativeData">
                  <pr:smNativeData xmlns="" xmlns:p14="http://schemas.microsoft.com/office/powerpoint/2010/main" xmlns:pr="smNativeData" val="SMDATA_16_d+5BYhMAAAAlAAAAZAAAAE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B/f38A5+bmA8zMzADAwP8Af39/AAAAAAAAAAAAAAAAAAAAAAAAAAAAIQAAABgAAAAUAAAAGAEAAOEdAADfDgAA2yEAAAAgAAAmAAAACAAAAP//////////"/>
                </a:ext>
              </a:extLst>
            </p:cNvSpPr>
            <p:nvPr/>
          </p:nvSpPr>
          <p:spPr>
            <a:xfrm>
              <a:off x="177800" y="4857115"/>
              <a:ext cx="2239645" cy="646430"/>
            </a:xfrm>
            <a:prstGeom prst="rect">
              <a:avLst/>
            </a:prstGeom>
            <a:noFill/>
            <a:ln>
              <a:noFill/>
            </a:ln>
            <a:effectLst/>
          </p:spPr>
          <p:txBody>
            <a:bodyPr vert="horz" wrap="square" lIns="91440" tIns="45720" rIns="91440" bIns="45720" numCol="1" anchor="t"/>
            <a:lstStyle/>
            <a:p>
              <a:pPr>
                <a:defRPr noProof="1"/>
              </a:pPr>
              <a:r>
                <a:t>Hijerarhija</a:t>
              </a:r>
              <a:r>
                <a:rPr dirty="0"/>
                <a:t> </a:t>
              </a:r>
              <a:r>
                <a:rPr dirty="0" err="1"/>
                <a:t>planiranja</a:t>
              </a:r>
              <a:endParaRPr lang="en-US" dirty="0"/>
            </a:p>
          </p:txBody>
        </p:sp>
      </p:grpSp>
    </p:spTree>
    <p:extLst>
      <p:ext uri="{BB962C8B-B14F-4D97-AF65-F5344CB8AC3E}">
        <p14:creationId xmlns:p14="http://schemas.microsoft.com/office/powerpoint/2010/main" val="2249061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a:bodyPr>
          <a:lstStyle/>
          <a:p>
            <a:r>
              <a:rPr lang="sr-Latn-RS" sz="2000" dirty="0"/>
              <a:t>Odnos Strateškog, Taktičkog i Operativnog planiranja prema odlukama iz oblasti Resursa, Tehnologije i Upravljanja:</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1476900740"/>
              </p:ext>
            </p:extLst>
          </p:nvPr>
        </p:nvGraphicFramePr>
        <p:xfrm>
          <a:off x="1147665" y="2598716"/>
          <a:ext cx="9349272" cy="3448940"/>
        </p:xfrm>
        <a:graphic>
          <a:graphicData uri="http://schemas.openxmlformats.org/drawingml/2006/table">
            <a:tbl>
              <a:tblPr/>
              <a:tblGrid>
                <a:gridCol w="1527855">
                  <a:extLst>
                    <a:ext uri="{9D8B030D-6E8A-4147-A177-3AD203B41FA5}">
                      <a16:colId xmlns:a16="http://schemas.microsoft.com/office/drawing/2014/main" val="20000"/>
                    </a:ext>
                  </a:extLst>
                </a:gridCol>
                <a:gridCol w="2327200">
                  <a:extLst>
                    <a:ext uri="{9D8B030D-6E8A-4147-A177-3AD203B41FA5}">
                      <a16:colId xmlns:a16="http://schemas.microsoft.com/office/drawing/2014/main" val="20001"/>
                    </a:ext>
                  </a:extLst>
                </a:gridCol>
                <a:gridCol w="3131375">
                  <a:extLst>
                    <a:ext uri="{9D8B030D-6E8A-4147-A177-3AD203B41FA5}">
                      <a16:colId xmlns:a16="http://schemas.microsoft.com/office/drawing/2014/main" val="20002"/>
                    </a:ext>
                  </a:extLst>
                </a:gridCol>
                <a:gridCol w="2362842">
                  <a:extLst>
                    <a:ext uri="{9D8B030D-6E8A-4147-A177-3AD203B41FA5}">
                      <a16:colId xmlns:a16="http://schemas.microsoft.com/office/drawing/2014/main" val="20003"/>
                    </a:ext>
                  </a:extLst>
                </a:gridCol>
              </a:tblGrid>
              <a:tr h="198120">
                <a:tc>
                  <a:txBody>
                    <a:bodyPr/>
                    <a:lstStyle/>
                    <a:p>
                      <a:pPr rtl="0">
                        <a:lnSpc>
                          <a:spcPct val="120000"/>
                        </a:lnSpc>
                      </a:pPr>
                      <a:r>
                        <a:rPr lang="sr-Latn-CS" sz="2000" dirty="0">
                          <a:solidFill>
                            <a:srgbClr val="000000"/>
                          </a:solidFill>
                          <a:effectLst/>
                          <a:latin typeface="Times New Roman" panose="02020603050405020304" pitchFamily="18" charset="0"/>
                        </a:rPr>
                        <a:t>Odluke</a:t>
                      </a: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a:lnSpc>
                          <a:spcPct val="120000"/>
                        </a:lnSpc>
                      </a:pPr>
                      <a:r>
                        <a:rPr lang="sr-Latn-CS" sz="2000" b="1" i="1" dirty="0">
                          <a:solidFill>
                            <a:srgbClr val="000000"/>
                          </a:solidFill>
                          <a:effectLst/>
                          <a:latin typeface="Times New Roman" panose="02020603050405020304" pitchFamily="18" charset="0"/>
                        </a:rPr>
                        <a:t>Strateške</a:t>
                      </a: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a:lnSpc>
                          <a:spcPct val="120000"/>
                        </a:lnSpc>
                      </a:pPr>
                      <a:r>
                        <a:rPr lang="sr-Latn-CS" sz="2000" b="1" i="1">
                          <a:solidFill>
                            <a:srgbClr val="000000"/>
                          </a:solidFill>
                          <a:effectLst/>
                          <a:latin typeface="Times New Roman" panose="02020603050405020304" pitchFamily="18" charset="0"/>
                        </a:rPr>
                        <a:t>Taktičke</a:t>
                      </a: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a:lnSpc>
                          <a:spcPct val="120000"/>
                        </a:lnSpc>
                      </a:pPr>
                      <a:r>
                        <a:rPr lang="sr-Latn-CS" sz="2000" b="1" i="1" dirty="0">
                          <a:solidFill>
                            <a:srgbClr val="000000"/>
                          </a:solidFill>
                          <a:effectLst/>
                          <a:latin typeface="Times New Roman" panose="02020603050405020304" pitchFamily="18" charset="0"/>
                        </a:rPr>
                        <a:t>Operativne</a:t>
                      </a: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777240">
                <a:tc>
                  <a:txBody>
                    <a:bodyPr/>
                    <a:lstStyle/>
                    <a:p>
                      <a:pPr rtl="0">
                        <a:lnSpc>
                          <a:spcPct val="120000"/>
                        </a:lnSpc>
                      </a:pPr>
                      <a:r>
                        <a:rPr lang="sr-Latn-CS" sz="2000" b="1" i="1" dirty="0">
                          <a:solidFill>
                            <a:srgbClr val="000000"/>
                          </a:solidFill>
                          <a:effectLst/>
                          <a:latin typeface="Times New Roman" panose="02020603050405020304" pitchFamily="18" charset="0"/>
                        </a:rPr>
                        <a:t>Resursi</a:t>
                      </a: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a:lnSpc>
                          <a:spcPct val="120000"/>
                        </a:lnSpc>
                      </a:pPr>
                      <a:r>
                        <a:rPr lang="sr-Latn-CS" sz="2000" dirty="0">
                          <a:solidFill>
                            <a:srgbClr val="000000"/>
                          </a:solidFill>
                          <a:effectLst/>
                          <a:latin typeface="Times New Roman" panose="02020603050405020304" pitchFamily="18" charset="0"/>
                        </a:rPr>
                        <a:t>Kakvi su resursi potrebni?</a:t>
                      </a: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a:lnSpc>
                          <a:spcPct val="120000"/>
                        </a:lnSpc>
                      </a:pPr>
                      <a:r>
                        <a:rPr lang="sr-Latn-CS" sz="2000" dirty="0">
                          <a:solidFill>
                            <a:srgbClr val="000000"/>
                          </a:solidFill>
                          <a:effectLst/>
                          <a:latin typeface="Times New Roman" panose="02020603050405020304" pitchFamily="18" charset="0"/>
                        </a:rPr>
                        <a:t>Kako bi resursi trebali biti </a:t>
                      </a:r>
                      <a:r>
                        <a:rPr lang="sr-Latn-CS" sz="2000" spc="-10" dirty="0">
                          <a:solidFill>
                            <a:srgbClr val="000000"/>
                          </a:solidFill>
                          <a:effectLst/>
                          <a:latin typeface="Times New Roman" panose="02020603050405020304" pitchFamily="18" charset="0"/>
                        </a:rPr>
                        <a:t>alocirani u organizaciji?</a:t>
                      </a:r>
                      <a:endParaRPr lang="en-US" sz="2000" dirty="0">
                        <a:solidFill>
                          <a:srgbClr val="000000"/>
                        </a:solidFill>
                        <a:effectLst/>
                        <a:latin typeface="Times New Roman" panose="02020603050405020304" pitchFamily="18" charset="0"/>
                      </a:endParaRP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a:lnSpc>
                          <a:spcPct val="120000"/>
                        </a:lnSpc>
                      </a:pPr>
                      <a:r>
                        <a:rPr lang="sr-Latn-CS" sz="2000" dirty="0">
                          <a:solidFill>
                            <a:srgbClr val="000000"/>
                          </a:solidFill>
                          <a:effectLst/>
                          <a:latin typeface="Times New Roman" panose="02020603050405020304" pitchFamily="18" charset="0"/>
                        </a:rPr>
                        <a:t>Kako se resursi mogu efikasno iskoristiti?</a:t>
                      </a: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82980">
                <a:tc>
                  <a:txBody>
                    <a:bodyPr/>
                    <a:lstStyle/>
                    <a:p>
                      <a:pPr rtl="0">
                        <a:lnSpc>
                          <a:spcPct val="120000"/>
                        </a:lnSpc>
                      </a:pPr>
                      <a:r>
                        <a:rPr lang="sr-Latn-CS" sz="2000" b="1" i="1" dirty="0">
                          <a:solidFill>
                            <a:srgbClr val="000000"/>
                          </a:solidFill>
                          <a:effectLst/>
                          <a:latin typeface="Times New Roman" panose="02020603050405020304" pitchFamily="18" charset="0"/>
                        </a:rPr>
                        <a:t>Tehnologija</a:t>
                      </a: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a:lnSpc>
                          <a:spcPct val="120000"/>
                        </a:lnSpc>
                      </a:pPr>
                      <a:r>
                        <a:rPr lang="sr-Latn-CS" sz="2000">
                          <a:solidFill>
                            <a:srgbClr val="000000"/>
                          </a:solidFill>
                          <a:effectLst/>
                          <a:latin typeface="Times New Roman" panose="02020603050405020304" pitchFamily="18" charset="0"/>
                        </a:rPr>
                        <a:t>Koje bi tehnologije trebalo razviti </a:t>
                      </a:r>
                      <a:r>
                        <a:rPr lang="sr-Latn-CS" sz="2000" spc="-10">
                          <a:solidFill>
                            <a:srgbClr val="000000"/>
                          </a:solidFill>
                          <a:effectLst/>
                          <a:latin typeface="Times New Roman" panose="02020603050405020304" pitchFamily="18" charset="0"/>
                        </a:rPr>
                        <a:t>u budućnosi?</a:t>
                      </a:r>
                      <a:endParaRPr lang="en-US" sz="2000">
                        <a:solidFill>
                          <a:srgbClr val="000000"/>
                        </a:solidFill>
                        <a:effectLst/>
                        <a:latin typeface="Times New Roman" panose="02020603050405020304" pitchFamily="18" charset="0"/>
                      </a:endParaRP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a:lnSpc>
                          <a:spcPct val="120000"/>
                        </a:lnSpc>
                      </a:pPr>
                      <a:r>
                        <a:rPr lang="sr-Latn-CS" sz="2000" dirty="0">
                          <a:solidFill>
                            <a:srgbClr val="000000"/>
                          </a:solidFill>
                          <a:effectLst/>
                          <a:latin typeface="Times New Roman" panose="02020603050405020304" pitchFamily="18" charset="0"/>
                        </a:rPr>
                        <a:t>Koje bi od raspoloživih tehnologija trebalo koristiti?</a:t>
                      </a: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a:lnSpc>
                          <a:spcPct val="120000"/>
                        </a:lnSpc>
                      </a:pPr>
                      <a:r>
                        <a:rPr lang="sr-Latn-CS" sz="2000" dirty="0">
                          <a:solidFill>
                            <a:srgbClr val="000000"/>
                          </a:solidFill>
                          <a:effectLst/>
                          <a:latin typeface="Times New Roman" panose="02020603050405020304" pitchFamily="18" charset="0"/>
                        </a:rPr>
                        <a:t>Kako se tehnologija može produktivno koristiti?</a:t>
                      </a: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181100">
                <a:tc>
                  <a:txBody>
                    <a:bodyPr/>
                    <a:lstStyle/>
                    <a:p>
                      <a:pPr rtl="0">
                        <a:lnSpc>
                          <a:spcPct val="120000"/>
                        </a:lnSpc>
                      </a:pPr>
                      <a:r>
                        <a:rPr lang="sr-Latn-CS" sz="2000" b="1" i="1" dirty="0">
                          <a:solidFill>
                            <a:srgbClr val="000000"/>
                          </a:solidFill>
                          <a:effectLst/>
                          <a:latin typeface="Times New Roman" panose="02020603050405020304" pitchFamily="18" charset="0"/>
                        </a:rPr>
                        <a:t>Upravljanje</a:t>
                      </a: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a:lnSpc>
                          <a:spcPct val="120000"/>
                        </a:lnSpc>
                      </a:pPr>
                      <a:r>
                        <a:rPr lang="sr-Latn-CS" sz="2000" dirty="0">
                          <a:solidFill>
                            <a:srgbClr val="000000"/>
                          </a:solidFill>
                          <a:effectLst/>
                          <a:latin typeface="Times New Roman" panose="02020603050405020304" pitchFamily="18" charset="0"/>
                        </a:rPr>
                        <a:t>Kakav organization </a:t>
                      </a:r>
                      <a:r>
                        <a:rPr lang="sr-Latn-CS" sz="2000" spc="-10" dirty="0">
                          <a:solidFill>
                            <a:srgbClr val="000000"/>
                          </a:solidFill>
                          <a:effectLst/>
                          <a:latin typeface="Times New Roman" panose="02020603050405020304" pitchFamily="18" charset="0"/>
                        </a:rPr>
                        <a:t>okvir bi trebalo </a:t>
                      </a:r>
                      <a:r>
                        <a:rPr lang="sr-Latn-CS" sz="2000" dirty="0">
                          <a:solidFill>
                            <a:srgbClr val="000000"/>
                          </a:solidFill>
                          <a:effectLst/>
                          <a:latin typeface="Times New Roman" panose="02020603050405020304" pitchFamily="18" charset="0"/>
                        </a:rPr>
                        <a:t>razviti?</a:t>
                      </a:r>
                      <a:endParaRPr lang="en-US" sz="2000" dirty="0">
                        <a:solidFill>
                          <a:srgbClr val="000000"/>
                        </a:solidFill>
                        <a:effectLst/>
                        <a:latin typeface="Times New Roman" panose="02020603050405020304" pitchFamily="18" charset="0"/>
                      </a:endParaRP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a:lnSpc>
                          <a:spcPct val="120000"/>
                        </a:lnSpc>
                      </a:pPr>
                      <a:r>
                        <a:rPr lang="sr-Latn-CS" sz="2000" dirty="0">
                          <a:solidFill>
                            <a:srgbClr val="000000"/>
                          </a:solidFill>
                          <a:effectLst/>
                          <a:latin typeface="Times New Roman" panose="02020603050405020304" pitchFamily="18" charset="0"/>
                        </a:rPr>
                        <a:t>Kako mogu menadžeri najbolje reagovati na promenjivu okolinu?</a:t>
                      </a: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a:lnSpc>
                          <a:spcPct val="120000"/>
                        </a:lnSpc>
                      </a:pPr>
                      <a:r>
                        <a:rPr lang="sr-Latn-CS" sz="2000" dirty="0">
                          <a:solidFill>
                            <a:srgbClr val="000000"/>
                          </a:solidFill>
                          <a:effectLst/>
                          <a:latin typeface="Times New Roman" panose="02020603050405020304" pitchFamily="18" charset="0"/>
                        </a:rPr>
                        <a:t>Koji je najbolji način sprovođenja i kontrole planova?</a:t>
                      </a: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60194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lstStyle/>
          <a:p>
            <a:r>
              <a:rPr lang="sr-Latn-RS" dirty="0"/>
              <a:t>Prema vremenskom horizontu, strategijski planovi spadaju u dimenziju </a:t>
            </a:r>
            <a:r>
              <a:rPr lang="sr-Latn-RS" b="1" dirty="0"/>
              <a:t>dugoročnih planova </a:t>
            </a:r>
            <a:r>
              <a:rPr lang="sr-Latn-RS" dirty="0"/>
              <a:t>(5-10 godina) a taktički planovi su u kategoriji </a:t>
            </a:r>
            <a:r>
              <a:rPr lang="sr-Latn-RS" b="1" dirty="0"/>
              <a:t>srednjoročnih planova </a:t>
            </a:r>
            <a:r>
              <a:rPr lang="sr-Latn-RS" dirty="0"/>
              <a:t>(1-5 godina).</a:t>
            </a:r>
          </a:p>
          <a:p>
            <a:r>
              <a:rPr lang="sr-Latn-RS" b="1" dirty="0"/>
              <a:t>Kratkoročni planovi </a:t>
            </a:r>
            <a:r>
              <a:rPr lang="sr-Latn-RS" dirty="0"/>
              <a:t>– do  godinu dana, predstavljaju takozvane </a:t>
            </a:r>
            <a:r>
              <a:rPr lang="sr-Latn-RS" b="1" dirty="0"/>
              <a:t>osnovne planove</a:t>
            </a:r>
            <a:r>
              <a:rPr lang="sr-Latn-RS" dirty="0"/>
              <a:t>. Osnovni planovi se potom dalje razlažu na </a:t>
            </a:r>
            <a:r>
              <a:rPr lang="sr-Latn-RS" b="1" dirty="0"/>
              <a:t>operativne planove</a:t>
            </a:r>
            <a:r>
              <a:rPr lang="sr-Latn-RS" dirty="0"/>
              <a:t>, koji mogu biti za period od nekoliko dana do nekoliko kvrartala). Operativni planovi se najčešće vezuju za dužinu trajanja jednog ciklusa proizvodnje / kreitanja usluga. </a:t>
            </a:r>
          </a:p>
          <a:p>
            <a:r>
              <a:rPr lang="sr-Latn-RS" dirty="0"/>
              <a:t>Navedena podela ujedno predstavlja još jednu klasifikaciju planova, prema vremenskom horizontu.</a:t>
            </a:r>
            <a:endParaRPr lang="en-US" dirty="0"/>
          </a:p>
          <a:p>
            <a:endParaRPr lang="en-US" dirty="0"/>
          </a:p>
        </p:txBody>
      </p:sp>
    </p:spTree>
    <p:extLst>
      <p:ext uri="{BB962C8B-B14F-4D97-AF65-F5344CB8AC3E}">
        <p14:creationId xmlns:p14="http://schemas.microsoft.com/office/powerpoint/2010/main" val="2695785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lnSpcReduction="10000"/>
          </a:bodyPr>
          <a:lstStyle/>
          <a:p>
            <a:r>
              <a:rPr lang="sr-Latn-RS" b="1" dirty="0"/>
              <a:t>STRATEGIJSKO PLANIRANJE: </a:t>
            </a:r>
          </a:p>
          <a:p>
            <a:r>
              <a:rPr lang="sr-Latn-RS" dirty="0"/>
              <a:t>Strategijsko (ili strateško) planiranje uvodi koncept </a:t>
            </a:r>
            <a:r>
              <a:rPr lang="sr-Latn-RS" b="1" dirty="0"/>
              <a:t>strategije</a:t>
            </a:r>
            <a:r>
              <a:rPr lang="sr-Latn-RS" dirty="0"/>
              <a:t> kao vrhovnog plana iz koga proizilaze ostali planovi, a koja se bazira na prethodno uspostavljenoj </a:t>
            </a:r>
            <a:r>
              <a:rPr lang="sr-Latn-RS" b="1" dirty="0"/>
              <a:t>misiji</a:t>
            </a:r>
            <a:r>
              <a:rPr lang="sr-Latn-RS" dirty="0"/>
              <a:t> i </a:t>
            </a:r>
            <a:r>
              <a:rPr lang="sr-Latn-RS" b="1" dirty="0"/>
              <a:t>viziji</a:t>
            </a:r>
            <a:r>
              <a:rPr lang="sr-Latn-RS" dirty="0"/>
              <a:t> organizacije i odgovarajućim </a:t>
            </a:r>
            <a:r>
              <a:rPr lang="sr-Latn-RS" b="1" dirty="0"/>
              <a:t>strategijskim ciljevima</a:t>
            </a:r>
            <a:r>
              <a:rPr lang="sr-Latn-RS" dirty="0"/>
              <a:t>. </a:t>
            </a:r>
          </a:p>
          <a:p>
            <a:r>
              <a:rPr lang="sr-Latn-RS" dirty="0"/>
              <a:t>Takođe, strategijsko planiranje definiše ciljeve i aktivnosti koje se odnose na povezanost organizacije i okoline (okruženja).</a:t>
            </a:r>
            <a:endParaRPr lang="en-US" dirty="0"/>
          </a:p>
          <a:p>
            <a:r>
              <a:rPr lang="sr-Latn-RS" dirty="0"/>
              <a:t>U tom smislu, </a:t>
            </a:r>
            <a:r>
              <a:rPr lang="sr-Latn-RS" b="1" dirty="0"/>
              <a:t>strategija </a:t>
            </a:r>
            <a:r>
              <a:rPr lang="sr-Latn-RS" dirty="0"/>
              <a:t>se može smatrati kao </a:t>
            </a:r>
            <a:r>
              <a:rPr lang="sr-Latn-RS" b="1" i="1" dirty="0"/>
              <a:t>vodič u budućnost, odnosno kao način vođenja organizacije u budućnosti radi ostvarenja sopstvene vizije i strateških ciljeva, a bazirano na misiji postojanja organizacije.</a:t>
            </a:r>
          </a:p>
        </p:txBody>
      </p:sp>
      <p:sp>
        <p:nvSpPr>
          <p:cNvPr id="4" name="Rectangle 3">
            <a:extLst>
              <a:ext uri="{FF2B5EF4-FFF2-40B4-BE49-F238E27FC236}">
                <a16:creationId xmlns:a16="http://schemas.microsoft.com/office/drawing/2014/main" id="{0473DA92-9C43-4762-B114-8B46219CF4CB}"/>
              </a:ext>
            </a:extLst>
          </p:cNvPr>
          <p:cNvSpPr/>
          <p:nvPr/>
        </p:nvSpPr>
        <p:spPr>
          <a:xfrm>
            <a:off x="5128470" y="5715298"/>
            <a:ext cx="6096000" cy="923330"/>
          </a:xfrm>
          <a:prstGeom prst="rect">
            <a:avLst/>
          </a:prstGeom>
        </p:spPr>
        <p:txBody>
          <a:bodyPr>
            <a:spAutoFit/>
          </a:bodyPr>
          <a:lstStyle/>
          <a:p>
            <a:r>
              <a:rPr lang="en-US" dirty="0">
                <a:hlinkClick r:id="rId2"/>
              </a:rPr>
              <a:t>https://40strategy.com/strategic-facts/#:~:text=86%25%20of%20executive%20teams%20spend,rather%20than%20on%20past%20behaviors</a:t>
            </a:r>
            <a:r>
              <a:rPr lang="sr-Latn-RS" dirty="0"/>
              <a:t> </a:t>
            </a:r>
            <a:endParaRPr lang="en-US" dirty="0"/>
          </a:p>
        </p:txBody>
      </p:sp>
    </p:spTree>
    <p:extLst>
      <p:ext uri="{BB962C8B-B14F-4D97-AF65-F5344CB8AC3E}">
        <p14:creationId xmlns:p14="http://schemas.microsoft.com/office/powerpoint/2010/main" val="3535523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fontScale="92500"/>
          </a:bodyPr>
          <a:lstStyle/>
          <a:p>
            <a:r>
              <a:rPr lang="sr-Latn-RS" dirty="0"/>
              <a:t>Iako možda ne deluje tako, </a:t>
            </a:r>
            <a:r>
              <a:rPr lang="sr-Latn-RS" b="1" dirty="0"/>
              <a:t>strategiju</a:t>
            </a:r>
            <a:r>
              <a:rPr lang="sr-Latn-RS" dirty="0"/>
              <a:t> –kao pojam, nije lako definisati. Poreklo reči je od </a:t>
            </a:r>
            <a:r>
              <a:rPr lang="sr-Latn-RS" b="1" dirty="0"/>
              <a:t>grčke reči „strategos“ </a:t>
            </a:r>
            <a:r>
              <a:rPr lang="sr-Latn-RS" dirty="0"/>
              <a:t>koja je označavala vođenje vojske. Iako ne postoji direktna istorijska sprega između starogrčke vojne prakse i modernih ideja strategije, može se reći da oba pogleda na strategiju (vojna i poslovna strategija) mogu biti opisane na slične načine i uključuju sledeće:</a:t>
            </a:r>
          </a:p>
          <a:p>
            <a:pPr lvl="1"/>
            <a:r>
              <a:rPr lang="sr-Latn-RS" dirty="0"/>
              <a:t>Postavljanje širokih smernica koje usmeravaju poduhvat ka ukupnom cilju;</a:t>
            </a:r>
          </a:p>
          <a:p>
            <a:pPr lvl="1"/>
            <a:r>
              <a:rPr lang="sr-Latn-RS" dirty="0"/>
              <a:t>Planiranje puta kojim će se postići takvi ciljevi;</a:t>
            </a:r>
          </a:p>
          <a:p>
            <a:pPr lvl="1"/>
            <a:r>
              <a:rPr lang="sr-Latn-RS" dirty="0"/>
              <a:t>Usmeravanje ka dugoročnim a ne kratkoročnim ciljevima;</a:t>
            </a:r>
          </a:p>
          <a:p>
            <a:pPr lvl="1"/>
            <a:r>
              <a:rPr lang="sr-Latn-RS" dirty="0"/>
              <a:t>Razmatranje celokupne organizacije ( po principu sistemske analize) a ne fokusiranje na individualne aktivnosti;</a:t>
            </a:r>
          </a:p>
          <a:p>
            <a:pPr lvl="1"/>
            <a:r>
              <a:rPr lang="sr-Latn-RS" dirty="0"/>
              <a:t>Ograditi se ili izdići iznad konfuzije i smetnji koje mogu da izazovu svakodnevne aktivnosti.</a:t>
            </a:r>
            <a:endParaRPr lang="en-US" dirty="0"/>
          </a:p>
        </p:txBody>
      </p:sp>
    </p:spTree>
    <p:extLst>
      <p:ext uri="{BB962C8B-B14F-4D97-AF65-F5344CB8AC3E}">
        <p14:creationId xmlns:p14="http://schemas.microsoft.com/office/powerpoint/2010/main" val="171963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defRPr lang="en-US"/>
            </a:pPr>
            <a:r>
              <a:rPr lang="en-US" dirty="0"/>
              <a:t>U </a:t>
            </a:r>
            <a:r>
              <a:rPr lang="en-US" dirty="0" err="1"/>
              <a:t>širem</a:t>
            </a:r>
            <a:r>
              <a:rPr lang="en-US" dirty="0"/>
              <a:t> </a:t>
            </a:r>
            <a:r>
              <a:rPr lang="en-US" dirty="0" err="1"/>
              <a:t>smislu</a:t>
            </a:r>
            <a:r>
              <a:rPr lang="en-US" dirty="0"/>
              <a:t>, </a:t>
            </a:r>
            <a:r>
              <a:rPr lang="en-US" b="1" dirty="0" err="1"/>
              <a:t>strategija</a:t>
            </a:r>
            <a:r>
              <a:rPr lang="en-US" b="1" dirty="0"/>
              <a:t> je </a:t>
            </a:r>
            <a:r>
              <a:rPr lang="en-US" b="1" dirty="0" err="1"/>
              <a:t>fundamentalna</a:t>
            </a:r>
            <a:r>
              <a:rPr lang="en-US" b="1" dirty="0"/>
              <a:t> </a:t>
            </a:r>
            <a:r>
              <a:rPr lang="en-US" b="1" dirty="0" err="1"/>
              <a:t>upravljačka</a:t>
            </a:r>
            <a:r>
              <a:rPr lang="en-US" b="1" dirty="0"/>
              <a:t> </a:t>
            </a:r>
            <a:r>
              <a:rPr lang="en-US" b="1" dirty="0" err="1"/>
              <a:t>odluka</a:t>
            </a:r>
            <a:r>
              <a:rPr lang="en-US" b="1" dirty="0"/>
              <a:t> </a:t>
            </a:r>
            <a:r>
              <a:rPr lang="en-US" b="1" dirty="0" err="1"/>
              <a:t>koja</a:t>
            </a:r>
            <a:r>
              <a:rPr lang="en-US" b="1" dirty="0"/>
              <a:t> </a:t>
            </a:r>
            <a:r>
              <a:rPr lang="en-US" b="1" dirty="0" err="1"/>
              <a:t>obuhvata</a:t>
            </a:r>
            <a:r>
              <a:rPr lang="en-US" b="1" dirty="0"/>
              <a:t> </a:t>
            </a:r>
            <a:r>
              <a:rPr lang="en-US" b="1" dirty="0" err="1"/>
              <a:t>ciljeve</a:t>
            </a:r>
            <a:r>
              <a:rPr lang="en-US" b="1" dirty="0"/>
              <a:t>, </a:t>
            </a:r>
            <a:r>
              <a:rPr lang="en-US" b="1" dirty="0" err="1"/>
              <a:t>politike</a:t>
            </a:r>
            <a:r>
              <a:rPr lang="en-US" b="1" dirty="0"/>
              <a:t> </a:t>
            </a:r>
            <a:r>
              <a:rPr lang="en-US" b="1" dirty="0" err="1"/>
              <a:t>i</a:t>
            </a:r>
            <a:r>
              <a:rPr lang="en-US" b="1" dirty="0"/>
              <a:t> </a:t>
            </a:r>
            <a:r>
              <a:rPr lang="en-US" b="1" dirty="0" err="1"/>
              <a:t>načine</a:t>
            </a:r>
            <a:r>
              <a:rPr lang="en-US" b="1" dirty="0"/>
              <a:t> </a:t>
            </a:r>
            <a:r>
              <a:rPr lang="en-US" b="1" dirty="0" err="1"/>
              <a:t>njihovog</a:t>
            </a:r>
            <a:r>
              <a:rPr lang="en-US" b="1" dirty="0"/>
              <a:t> </a:t>
            </a:r>
            <a:r>
              <a:rPr lang="en-US" b="1" dirty="0" err="1"/>
              <a:t>realizovanja</a:t>
            </a:r>
            <a:r>
              <a:rPr lang="en-US" b="1" dirty="0"/>
              <a:t> u </a:t>
            </a:r>
            <a:r>
              <a:rPr lang="en-US" b="1" dirty="0" err="1"/>
              <a:t>privrednoj</a:t>
            </a:r>
            <a:r>
              <a:rPr lang="en-US" b="1" dirty="0"/>
              <a:t> </a:t>
            </a:r>
            <a:r>
              <a:rPr lang="en-US" b="1" dirty="0" err="1"/>
              <a:t>praksi</a:t>
            </a:r>
            <a:r>
              <a:rPr lang="en-US" dirty="0"/>
              <a:t>. </a:t>
            </a:r>
            <a:r>
              <a:rPr lang="en-US" dirty="0" err="1"/>
              <a:t>Pri</a:t>
            </a:r>
            <a:r>
              <a:rPr lang="en-US" dirty="0"/>
              <a:t> tome, </a:t>
            </a:r>
            <a:r>
              <a:rPr lang="en-US" dirty="0" err="1"/>
              <a:t>politika</a:t>
            </a:r>
            <a:r>
              <a:rPr lang="en-US" dirty="0"/>
              <a:t> je </a:t>
            </a:r>
            <a:r>
              <a:rPr lang="en-US" dirty="0" err="1"/>
              <a:t>skup</a:t>
            </a:r>
            <a:r>
              <a:rPr lang="en-US" dirty="0"/>
              <a:t> </a:t>
            </a:r>
            <a:r>
              <a:rPr lang="en-US" dirty="0" err="1"/>
              <a:t>principa</a:t>
            </a:r>
            <a:r>
              <a:rPr lang="en-US" dirty="0"/>
              <a:t> </a:t>
            </a:r>
            <a:r>
              <a:rPr lang="en-US" dirty="0" err="1"/>
              <a:t>i</a:t>
            </a:r>
            <a:r>
              <a:rPr lang="en-US" dirty="0"/>
              <a:t> </a:t>
            </a:r>
            <a:r>
              <a:rPr lang="en-US" dirty="0" err="1"/>
              <a:t>kriterij</a:t>
            </a:r>
            <a:r>
              <a:rPr lang="sr-Latn-RS" dirty="0"/>
              <a:t>um</a:t>
            </a:r>
            <a:r>
              <a:rPr lang="en-US" dirty="0"/>
              <a:t>a </a:t>
            </a:r>
            <a:r>
              <a:rPr lang="en-US" dirty="0" err="1"/>
              <a:t>preko</a:t>
            </a:r>
            <a:r>
              <a:rPr lang="en-US" dirty="0"/>
              <a:t> </a:t>
            </a:r>
            <a:r>
              <a:rPr lang="en-US" dirty="0" err="1"/>
              <a:t>kojih</a:t>
            </a:r>
            <a:r>
              <a:rPr lang="en-US" dirty="0"/>
              <a:t> se </a:t>
            </a:r>
            <a:r>
              <a:rPr lang="en-US" dirty="0" err="1"/>
              <a:t>operacionalizuju</a:t>
            </a:r>
            <a:r>
              <a:rPr lang="en-US" dirty="0"/>
              <a:t> </a:t>
            </a:r>
            <a:r>
              <a:rPr lang="en-US" dirty="0" err="1"/>
              <a:t>ciljevi</a:t>
            </a:r>
            <a:r>
              <a:rPr lang="en-US" dirty="0"/>
              <a:t> </a:t>
            </a:r>
            <a:r>
              <a:rPr lang="en-US" dirty="0" err="1"/>
              <a:t>i</a:t>
            </a:r>
            <a:r>
              <a:rPr lang="en-US" dirty="0"/>
              <a:t> </a:t>
            </a:r>
            <a:r>
              <a:rPr lang="en-US" dirty="0" err="1"/>
              <a:t>implementira</a:t>
            </a:r>
            <a:r>
              <a:rPr lang="en-US" dirty="0"/>
              <a:t> </a:t>
            </a:r>
            <a:r>
              <a:rPr lang="en-US" dirty="0" err="1"/>
              <a:t>strategija</a:t>
            </a:r>
            <a:r>
              <a:rPr lang="en-US" dirty="0"/>
              <a:t>. </a:t>
            </a:r>
          </a:p>
          <a:p>
            <a:pPr marL="0" indent="0">
              <a:buNone/>
              <a:defRPr lang="en-US"/>
            </a:pPr>
            <a:r>
              <a:rPr lang="en-US" dirty="0" err="1"/>
              <a:t>Uže</a:t>
            </a:r>
            <a:r>
              <a:rPr lang="en-US" dirty="0"/>
              <a:t> </a:t>
            </a:r>
            <a:r>
              <a:rPr lang="en-US" dirty="0" err="1"/>
              <a:t>shvatanje</a:t>
            </a:r>
            <a:r>
              <a:rPr lang="en-US" dirty="0"/>
              <a:t> </a:t>
            </a:r>
            <a:r>
              <a:rPr lang="en-US" dirty="0" err="1"/>
              <a:t>strategiju</a:t>
            </a:r>
            <a:r>
              <a:rPr lang="en-US" dirty="0"/>
              <a:t> </a:t>
            </a:r>
            <a:r>
              <a:rPr lang="en-US" dirty="0" err="1"/>
              <a:t>tretira</a:t>
            </a:r>
            <a:r>
              <a:rPr lang="en-US" dirty="0"/>
              <a:t> </a:t>
            </a:r>
            <a:r>
              <a:rPr lang="en-US" dirty="0" err="1"/>
              <a:t>kao</a:t>
            </a:r>
            <a:r>
              <a:rPr lang="en-US" dirty="0"/>
              <a:t> </a:t>
            </a:r>
            <a:r>
              <a:rPr lang="en-US" b="1" dirty="0" err="1"/>
              <a:t>poslovnu</a:t>
            </a:r>
            <a:r>
              <a:rPr lang="en-US" b="1" dirty="0"/>
              <a:t> </a:t>
            </a:r>
            <a:r>
              <a:rPr lang="en-US" b="1" dirty="0" err="1"/>
              <a:t>odluku</a:t>
            </a:r>
            <a:r>
              <a:rPr lang="en-US" b="1" dirty="0"/>
              <a:t> </a:t>
            </a:r>
            <a:r>
              <a:rPr lang="en-US" b="1" dirty="0" err="1"/>
              <a:t>kojom</a:t>
            </a:r>
            <a:r>
              <a:rPr lang="en-US" b="1" dirty="0"/>
              <a:t> se </a:t>
            </a:r>
            <a:r>
              <a:rPr lang="en-US" b="1" dirty="0" err="1"/>
              <a:t>definišu</a:t>
            </a:r>
            <a:r>
              <a:rPr lang="en-US" b="1" dirty="0"/>
              <a:t> </a:t>
            </a:r>
            <a:r>
              <a:rPr lang="en-US" b="1" dirty="0" err="1"/>
              <a:t>bazični</a:t>
            </a:r>
            <a:r>
              <a:rPr lang="en-US" b="1" dirty="0"/>
              <a:t> </a:t>
            </a:r>
            <a:r>
              <a:rPr lang="en-US" b="1" dirty="0" err="1"/>
              <a:t>načini</a:t>
            </a:r>
            <a:r>
              <a:rPr lang="en-US" b="1" dirty="0"/>
              <a:t> </a:t>
            </a:r>
            <a:r>
              <a:rPr lang="en-US" b="1" dirty="0" err="1"/>
              <a:t>ostvarenja</a:t>
            </a:r>
            <a:r>
              <a:rPr lang="en-US" b="1" dirty="0"/>
              <a:t> </a:t>
            </a:r>
            <a:r>
              <a:rPr lang="en-US" b="1" dirty="0" err="1"/>
              <a:t>ciljeva</a:t>
            </a:r>
            <a:r>
              <a:rPr lang="en-US" b="1" dirty="0"/>
              <a:t> </a:t>
            </a:r>
            <a:r>
              <a:rPr lang="en-US" b="1" dirty="0" err="1"/>
              <a:t>preduzeća</a:t>
            </a:r>
            <a:r>
              <a:rPr lang="en-US" dirty="0"/>
              <a:t>. </a:t>
            </a:r>
            <a:r>
              <a:rPr lang="en-US" dirty="0" err="1"/>
              <a:t>Ukoliko</a:t>
            </a:r>
            <a:r>
              <a:rPr lang="en-US" dirty="0"/>
              <a:t>, </a:t>
            </a:r>
            <a:r>
              <a:rPr lang="en-US" dirty="0" err="1"/>
              <a:t>dakle</a:t>
            </a:r>
            <a:r>
              <a:rPr lang="en-US" dirty="0"/>
              <a:t>, </a:t>
            </a:r>
            <a:r>
              <a:rPr lang="en-US" dirty="0" err="1"/>
              <a:t>strategiju</a:t>
            </a:r>
            <a:r>
              <a:rPr lang="en-US" dirty="0"/>
              <a:t> </a:t>
            </a:r>
            <a:r>
              <a:rPr lang="en-US" dirty="0" err="1"/>
              <a:t>shvatimo</a:t>
            </a:r>
            <a:r>
              <a:rPr lang="en-US" dirty="0"/>
              <a:t> </a:t>
            </a:r>
            <a:r>
              <a:rPr lang="en-US" dirty="0" err="1"/>
              <a:t>kao</a:t>
            </a:r>
            <a:r>
              <a:rPr lang="en-US" dirty="0"/>
              <a:t> </a:t>
            </a:r>
            <a:r>
              <a:rPr lang="en-US" dirty="0" err="1"/>
              <a:t>način</a:t>
            </a:r>
            <a:r>
              <a:rPr lang="en-US" dirty="0"/>
              <a:t> </a:t>
            </a:r>
            <a:r>
              <a:rPr lang="en-US" dirty="0" err="1"/>
              <a:t>ostvarivanja</a:t>
            </a:r>
            <a:r>
              <a:rPr lang="en-US" dirty="0"/>
              <a:t> </a:t>
            </a:r>
            <a:r>
              <a:rPr lang="en-US" dirty="0" err="1"/>
              <a:t>ciljeva</a:t>
            </a:r>
            <a:r>
              <a:rPr lang="en-US" dirty="0"/>
              <a:t>, </a:t>
            </a:r>
            <a:r>
              <a:rPr lang="en-US" dirty="0" err="1"/>
              <a:t>odnosno</a:t>
            </a:r>
            <a:r>
              <a:rPr lang="en-US" dirty="0"/>
              <a:t> </a:t>
            </a:r>
            <a:r>
              <a:rPr lang="en-US" dirty="0" err="1"/>
              <a:t>proces</a:t>
            </a:r>
            <a:r>
              <a:rPr lang="en-US" dirty="0"/>
              <a:t> </a:t>
            </a:r>
            <a:r>
              <a:rPr lang="en-US" dirty="0" err="1"/>
              <a:t>pomoću</a:t>
            </a:r>
            <a:r>
              <a:rPr lang="en-US" dirty="0"/>
              <a:t> </a:t>
            </a:r>
            <a:r>
              <a:rPr lang="en-US" dirty="0" err="1"/>
              <a:t>kojeg</a:t>
            </a:r>
            <a:r>
              <a:rPr lang="en-US" dirty="0"/>
              <a:t> se </a:t>
            </a:r>
            <a:r>
              <a:rPr lang="en-US" dirty="0" err="1"/>
              <a:t>realizuju</a:t>
            </a:r>
            <a:r>
              <a:rPr lang="en-US" dirty="0"/>
              <a:t> </a:t>
            </a:r>
            <a:r>
              <a:rPr lang="en-US" dirty="0" err="1"/>
              <a:t>ciljevi</a:t>
            </a:r>
            <a:r>
              <a:rPr lang="en-US" dirty="0"/>
              <a:t>, </a:t>
            </a:r>
            <a:r>
              <a:rPr lang="en-US" dirty="0" err="1"/>
              <a:t>strategija</a:t>
            </a:r>
            <a:r>
              <a:rPr lang="en-US" dirty="0"/>
              <a:t>, </a:t>
            </a:r>
            <a:r>
              <a:rPr lang="en-US" dirty="0" err="1"/>
              <a:t>zapravo</a:t>
            </a:r>
            <a:r>
              <a:rPr lang="en-US" dirty="0"/>
              <a:t>, </a:t>
            </a:r>
            <a:r>
              <a:rPr lang="en-US" dirty="0" err="1"/>
              <a:t>predstavlja</a:t>
            </a:r>
            <a:r>
              <a:rPr lang="en-US" dirty="0"/>
              <a:t> </a:t>
            </a:r>
            <a:r>
              <a:rPr lang="en-US" i="1" dirty="0" err="1"/>
              <a:t>alokaciju</a:t>
            </a:r>
            <a:r>
              <a:rPr lang="en-US" i="1" dirty="0"/>
              <a:t> </a:t>
            </a:r>
            <a:r>
              <a:rPr lang="en-US" i="1" dirty="0" err="1"/>
              <a:t>resursa</a:t>
            </a:r>
            <a:r>
              <a:rPr lang="en-US" i="1" dirty="0"/>
              <a:t> </a:t>
            </a:r>
            <a:r>
              <a:rPr lang="en-US" i="1" dirty="0" err="1"/>
              <a:t>na</a:t>
            </a:r>
            <a:r>
              <a:rPr lang="en-US" i="1" dirty="0"/>
              <a:t> </a:t>
            </a:r>
            <a:r>
              <a:rPr lang="en-US" i="1" dirty="0" err="1"/>
              <a:t>alternativne</a:t>
            </a:r>
            <a:r>
              <a:rPr lang="en-US" i="1" dirty="0"/>
              <a:t> </a:t>
            </a:r>
            <a:r>
              <a:rPr lang="en-US" i="1" dirty="0" err="1"/>
              <a:t>projekte</a:t>
            </a:r>
            <a:r>
              <a:rPr lang="en-US" i="1" dirty="0"/>
              <a:t> </a:t>
            </a:r>
            <a:r>
              <a:rPr lang="en-US" i="1" dirty="0" err="1"/>
              <a:t>i</a:t>
            </a:r>
            <a:r>
              <a:rPr lang="en-US" i="1" dirty="0"/>
              <a:t> </a:t>
            </a:r>
            <a:r>
              <a:rPr lang="en-US" i="1" dirty="0" err="1"/>
              <a:t>podsticaj</a:t>
            </a:r>
            <a:r>
              <a:rPr lang="en-US" i="1" dirty="0"/>
              <a:t> da se </a:t>
            </a:r>
            <a:r>
              <a:rPr lang="en-US" i="1" dirty="0" err="1"/>
              <a:t>prevaziđe</a:t>
            </a:r>
            <a:r>
              <a:rPr lang="en-US" i="1" dirty="0"/>
              <a:t> </a:t>
            </a:r>
            <a:r>
              <a:rPr lang="en-US" i="1" dirty="0" err="1"/>
              <a:t>nedostatak</a:t>
            </a:r>
            <a:r>
              <a:rPr lang="en-US" i="1" dirty="0"/>
              <a:t> </a:t>
            </a:r>
            <a:r>
              <a:rPr lang="en-US" i="1" dirty="0" err="1"/>
              <a:t>gotovo</a:t>
            </a:r>
            <a:r>
              <a:rPr lang="en-US" i="1" dirty="0"/>
              <a:t> </a:t>
            </a:r>
            <a:r>
              <a:rPr lang="en-US" i="1" dirty="0" err="1"/>
              <a:t>uvek</a:t>
            </a:r>
            <a:r>
              <a:rPr lang="en-US" i="1" dirty="0"/>
              <a:t> </a:t>
            </a:r>
            <a:r>
              <a:rPr lang="en-US" i="1" dirty="0" err="1"/>
              <a:t>ograničenih</a:t>
            </a:r>
            <a:r>
              <a:rPr lang="en-US" i="1" dirty="0"/>
              <a:t> </a:t>
            </a:r>
            <a:r>
              <a:rPr lang="en-US" i="1" dirty="0" err="1"/>
              <a:t>resursa</a:t>
            </a:r>
            <a:r>
              <a:rPr lang="en-US" dirty="0"/>
              <a:t>. </a:t>
            </a:r>
            <a:endParaRPr lang="sr-Latn-RS" dirty="0"/>
          </a:p>
          <a:p>
            <a:pPr marL="0" indent="0">
              <a:buNone/>
              <a:defRPr lang="en-US"/>
            </a:pPr>
            <a:r>
              <a:rPr lang="en-US" b="1" i="1" dirty="0" err="1"/>
              <a:t>Strategija</a:t>
            </a:r>
            <a:r>
              <a:rPr lang="en-US" b="1" i="1" dirty="0"/>
              <a:t> </a:t>
            </a:r>
            <a:r>
              <a:rPr lang="en-US" b="1" i="1" dirty="0" err="1"/>
              <a:t>opisuje</a:t>
            </a:r>
            <a:r>
              <a:rPr lang="en-US" b="1" i="1" dirty="0"/>
              <a:t> </a:t>
            </a:r>
            <a:r>
              <a:rPr lang="en-US" b="1" i="1" dirty="0" err="1"/>
              <a:t>smer</a:t>
            </a:r>
            <a:r>
              <a:rPr lang="en-US" b="1" i="1" dirty="0"/>
              <a:t> </a:t>
            </a:r>
            <a:r>
              <a:rPr lang="en-US" b="1" i="1" dirty="0" err="1"/>
              <a:t>koji</a:t>
            </a:r>
            <a:r>
              <a:rPr lang="en-US" b="1" i="1" dirty="0"/>
              <a:t> </a:t>
            </a:r>
            <a:r>
              <a:rPr lang="en-US" b="1" i="1" dirty="0" err="1"/>
              <a:t>preduzeće</a:t>
            </a:r>
            <a:r>
              <a:rPr lang="en-US" b="1" i="1" dirty="0"/>
              <a:t> </a:t>
            </a:r>
            <a:r>
              <a:rPr lang="en-US" b="1" i="1" dirty="0" err="1"/>
              <a:t>sledi</a:t>
            </a:r>
            <a:r>
              <a:rPr lang="en-US" b="1" i="1" dirty="0"/>
              <a:t> (KUDA), </a:t>
            </a:r>
            <a:r>
              <a:rPr lang="en-US" b="1" i="1" dirty="0" err="1"/>
              <a:t>opisuje</a:t>
            </a:r>
            <a:r>
              <a:rPr lang="en-US" b="1" i="1" dirty="0"/>
              <a:t> </a:t>
            </a:r>
            <a:r>
              <a:rPr lang="en-US" b="1" i="1" dirty="0" err="1"/>
              <a:t>područja</a:t>
            </a:r>
            <a:r>
              <a:rPr lang="en-US" b="1" i="1" dirty="0"/>
              <a:t> </a:t>
            </a:r>
            <a:r>
              <a:rPr lang="en-US" b="1" i="1" dirty="0" err="1"/>
              <a:t>na</a:t>
            </a:r>
            <a:r>
              <a:rPr lang="en-US" b="1" i="1" dirty="0"/>
              <a:t> </a:t>
            </a:r>
            <a:r>
              <a:rPr lang="en-US" b="1" i="1" dirty="0" err="1"/>
              <a:t>kojima</a:t>
            </a:r>
            <a:r>
              <a:rPr lang="en-US" b="1" i="1" dirty="0"/>
              <a:t> </a:t>
            </a:r>
            <a:r>
              <a:rPr lang="en-US" b="1" i="1" dirty="0" err="1"/>
              <a:t>će</a:t>
            </a:r>
            <a:r>
              <a:rPr lang="en-US" b="1" i="1" dirty="0"/>
              <a:t> </a:t>
            </a:r>
            <a:r>
              <a:rPr lang="en-US" b="1" i="1" dirty="0" err="1"/>
              <a:t>razvijati</a:t>
            </a:r>
            <a:r>
              <a:rPr lang="en-US" b="1" i="1" dirty="0"/>
              <a:t> </a:t>
            </a:r>
            <a:r>
              <a:rPr lang="en-US" b="1" i="1" dirty="0" err="1"/>
              <a:t>izvrsnost</a:t>
            </a:r>
            <a:r>
              <a:rPr lang="en-US" b="1" i="1" dirty="0"/>
              <a:t> (ŠTA), </a:t>
            </a:r>
            <a:r>
              <a:rPr lang="en-US" b="1" i="1" dirty="0" err="1"/>
              <a:t>ali</a:t>
            </a:r>
            <a:r>
              <a:rPr lang="en-US" b="1" i="1" dirty="0"/>
              <a:t> se </a:t>
            </a:r>
            <a:r>
              <a:rPr lang="en-US" b="1" i="1" dirty="0" err="1"/>
              <a:t>temelji</a:t>
            </a:r>
            <a:r>
              <a:rPr lang="en-US" b="1" i="1" dirty="0"/>
              <a:t> </a:t>
            </a:r>
            <a:r>
              <a:rPr lang="en-US" b="1" i="1" dirty="0" err="1"/>
              <a:t>na</a:t>
            </a:r>
            <a:r>
              <a:rPr lang="en-US" b="1" i="1" dirty="0"/>
              <a:t> </a:t>
            </a:r>
            <a:r>
              <a:rPr lang="en-US" b="1" i="1" dirty="0" err="1"/>
              <a:t>razumevanju</a:t>
            </a:r>
            <a:r>
              <a:rPr lang="en-US" b="1" i="1" dirty="0"/>
              <a:t> (ZAŠTO).</a:t>
            </a:r>
            <a:endParaRPr lang="en-US" dirty="0"/>
          </a:p>
          <a:p>
            <a:endParaRPr lang="en-US" dirty="0"/>
          </a:p>
        </p:txBody>
      </p:sp>
    </p:spTree>
    <p:extLst>
      <p:ext uri="{BB962C8B-B14F-4D97-AF65-F5344CB8AC3E}">
        <p14:creationId xmlns:p14="http://schemas.microsoft.com/office/powerpoint/2010/main" val="3385700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Sadržaj predmeta</a:t>
            </a:r>
            <a:endParaRPr lang="en-US" dirty="0"/>
          </a:p>
        </p:txBody>
      </p:sp>
      <p:sp>
        <p:nvSpPr>
          <p:cNvPr id="3" name="Content Placeholder 2"/>
          <p:cNvSpPr>
            <a:spLocks noGrp="1"/>
          </p:cNvSpPr>
          <p:nvPr>
            <p:ph idx="1"/>
          </p:nvPr>
        </p:nvSpPr>
        <p:spPr>
          <a:xfrm>
            <a:off x="609600" y="1432560"/>
            <a:ext cx="11582400" cy="5252720"/>
          </a:xfrm>
        </p:spPr>
        <p:txBody>
          <a:bodyPr>
            <a:normAutofit fontScale="62500" lnSpcReduction="20000"/>
          </a:bodyPr>
          <a:lstStyle/>
          <a:p>
            <a:r>
              <a:rPr lang="sr-Latn-RS" dirty="0">
                <a:solidFill>
                  <a:srgbClr val="002060"/>
                </a:solidFill>
              </a:rPr>
              <a:t>Menadžment i preduzetništvo: spoljašnje okruženje, društvena odgovornost i poslovna etika. </a:t>
            </a:r>
          </a:p>
          <a:p>
            <a:r>
              <a:rPr lang="sr-Latn-RS" dirty="0">
                <a:solidFill>
                  <a:srgbClr val="002060"/>
                </a:solidFill>
              </a:rPr>
              <a:t>Tipovi menadžera. Menadžerske uloge. </a:t>
            </a:r>
          </a:p>
          <a:p>
            <a:r>
              <a:rPr lang="sr-Latn-RS" dirty="0">
                <a:solidFill>
                  <a:srgbClr val="002060"/>
                </a:solidFill>
              </a:rPr>
              <a:t>Industrija i njena transformacija. </a:t>
            </a:r>
          </a:p>
          <a:p>
            <a:r>
              <a:rPr lang="sr-Latn-RS" b="1" dirty="0">
                <a:solidFill>
                  <a:srgbClr val="002060"/>
                </a:solidFill>
              </a:rPr>
              <a:t>Planiranje, strateško planiranje i strateški menadžment. </a:t>
            </a:r>
          </a:p>
          <a:p>
            <a:r>
              <a:rPr lang="sr-Latn-RS" dirty="0">
                <a:solidFill>
                  <a:srgbClr val="002060"/>
                </a:solidFill>
              </a:rPr>
              <a:t>Predviđanje i prognoziranje. </a:t>
            </a:r>
          </a:p>
          <a:p>
            <a:r>
              <a:rPr lang="sr-Latn-RS" dirty="0">
                <a:solidFill>
                  <a:srgbClr val="002060"/>
                </a:solidFill>
              </a:rPr>
              <a:t>Organizacija i organizovanje kao menadžerski resurs. </a:t>
            </a:r>
          </a:p>
          <a:p>
            <a:r>
              <a:rPr lang="sr-Latn-RS" dirty="0">
                <a:solidFill>
                  <a:srgbClr val="002060"/>
                </a:solidFill>
              </a:rPr>
              <a:t>Odlučivanje kao proces rešavanja problema. </a:t>
            </a:r>
          </a:p>
          <a:p>
            <a:r>
              <a:rPr lang="sr-Latn-RS" dirty="0">
                <a:solidFill>
                  <a:srgbClr val="002060"/>
                </a:solidFill>
              </a:rPr>
              <a:t>Ljudski resursi kao imovina preduzeća. Konflikti i upravljanje konfliktima. </a:t>
            </a:r>
          </a:p>
          <a:p>
            <a:r>
              <a:rPr lang="sr-Latn-RS" dirty="0">
                <a:solidFill>
                  <a:srgbClr val="002060"/>
                </a:solidFill>
              </a:rPr>
              <a:t>Upravljanje kreativnošću i inovacijama. Koncept ''učeće organizacije''. Principi upravljanja tehnološkim inovacijama. </a:t>
            </a:r>
          </a:p>
          <a:p>
            <a:r>
              <a:rPr lang="sr-Latn-RS" dirty="0">
                <a:solidFill>
                  <a:srgbClr val="002060"/>
                </a:solidFill>
              </a:rPr>
              <a:t>Osnovni principi upravljanja znanjem (knowledge management). </a:t>
            </a:r>
          </a:p>
          <a:p>
            <a:r>
              <a:rPr lang="sr-Latn-RS" dirty="0">
                <a:solidFill>
                  <a:srgbClr val="002060"/>
                </a:solidFill>
              </a:rPr>
              <a:t>Vođenje. Stilovi vođenja. Motivacija. Sistemi komunikacija. </a:t>
            </a:r>
          </a:p>
          <a:p>
            <a:r>
              <a:rPr lang="sr-Latn-RS" dirty="0">
                <a:solidFill>
                  <a:srgbClr val="002060"/>
                </a:solidFill>
              </a:rPr>
              <a:t>Kontrolisanje kao povratna sprega upravljanja. </a:t>
            </a:r>
          </a:p>
          <a:p>
            <a:r>
              <a:rPr lang="sr-Latn-RS" dirty="0">
                <a:solidFill>
                  <a:srgbClr val="002060"/>
                </a:solidFill>
              </a:rPr>
              <a:t>Upravljanje industrijskim projektima. </a:t>
            </a:r>
          </a:p>
          <a:p>
            <a:r>
              <a:rPr lang="sr-Latn-RS" dirty="0">
                <a:solidFill>
                  <a:srgbClr val="002060"/>
                </a:solidFill>
              </a:rPr>
              <a:t>Kvalitet kao upravljačka varijabla. </a:t>
            </a:r>
          </a:p>
          <a:p>
            <a:r>
              <a:rPr lang="sr-Latn-RS" dirty="0">
                <a:solidFill>
                  <a:srgbClr val="002060"/>
                </a:solidFill>
              </a:rPr>
              <a:t>Ekološki menadžment.  Globalizacija i menadžment</a:t>
            </a:r>
          </a:p>
        </p:txBody>
      </p:sp>
    </p:spTree>
    <p:extLst>
      <p:ext uri="{BB962C8B-B14F-4D97-AF65-F5344CB8AC3E}">
        <p14:creationId xmlns:p14="http://schemas.microsoft.com/office/powerpoint/2010/main" val="1030696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a:bodyPr>
          <a:lstStyle/>
          <a:p>
            <a:r>
              <a:rPr lang="sr-Latn-RS" dirty="0"/>
              <a:t>P</a:t>
            </a:r>
            <a:r>
              <a:rPr lang="en-US" dirty="0"/>
              <a:t>od „</a:t>
            </a:r>
            <a:r>
              <a:rPr lang="en-US" dirty="0" err="1"/>
              <a:t>strateškim</a:t>
            </a:r>
            <a:r>
              <a:rPr lang="en-US" dirty="0"/>
              <a:t> </a:t>
            </a:r>
            <a:r>
              <a:rPr lang="en-US" dirty="0" err="1"/>
              <a:t>odlukama</a:t>
            </a:r>
            <a:r>
              <a:rPr lang="en-US" dirty="0"/>
              <a:t>” </a:t>
            </a:r>
            <a:r>
              <a:rPr lang="en-US" dirty="0" err="1"/>
              <a:t>podrazumeva</a:t>
            </a:r>
            <a:r>
              <a:rPr lang="sr-Latn-RS" dirty="0"/>
              <a:t>ju se</a:t>
            </a:r>
            <a:r>
              <a:rPr lang="en-US" dirty="0"/>
              <a:t> one </a:t>
            </a:r>
            <a:r>
              <a:rPr lang="en-US" dirty="0" err="1"/>
              <a:t>odluke</a:t>
            </a:r>
            <a:r>
              <a:rPr lang="en-US" dirty="0"/>
              <a:t> </a:t>
            </a:r>
            <a:r>
              <a:rPr lang="en-US" dirty="0" err="1"/>
              <a:t>koje</a:t>
            </a:r>
            <a:r>
              <a:rPr lang="en-US" dirty="0"/>
              <a:t> </a:t>
            </a:r>
            <a:r>
              <a:rPr lang="en-US" dirty="0" err="1"/>
              <a:t>su</a:t>
            </a:r>
            <a:r>
              <a:rPr lang="en-US" dirty="0"/>
              <a:t> </a:t>
            </a:r>
            <a:r>
              <a:rPr lang="en-US" dirty="0" err="1"/>
              <a:t>široko</a:t>
            </a:r>
            <a:r>
              <a:rPr lang="sr-Latn-RS" dirty="0"/>
              <a:t>g obuhavata u smislu</a:t>
            </a:r>
            <a:r>
              <a:rPr lang="en-US" dirty="0"/>
              <a:t> </a:t>
            </a:r>
            <a:r>
              <a:rPr lang="en-US" dirty="0" err="1"/>
              <a:t>uticaj</a:t>
            </a:r>
            <a:r>
              <a:rPr lang="sr-Latn-RS" dirty="0"/>
              <a:t>a</a:t>
            </a:r>
            <a:r>
              <a:rPr lang="en-US" dirty="0"/>
              <a:t> </a:t>
            </a:r>
            <a:r>
              <a:rPr lang="en-US" dirty="0" err="1"/>
              <a:t>na</a:t>
            </a:r>
            <a:r>
              <a:rPr lang="sr-Latn-RS" dirty="0"/>
              <a:t> </a:t>
            </a:r>
            <a:r>
              <a:rPr lang="en-US" dirty="0" err="1"/>
              <a:t>organizacij</a:t>
            </a:r>
            <a:r>
              <a:rPr lang="sr-Latn-RS" dirty="0"/>
              <a:t>u</a:t>
            </a:r>
            <a:r>
              <a:rPr lang="en-US" dirty="0"/>
              <a:t> </a:t>
            </a:r>
            <a:r>
              <a:rPr lang="en-US" dirty="0" err="1"/>
              <a:t>na</a:t>
            </a:r>
            <a:r>
              <a:rPr lang="en-US" dirty="0"/>
              <a:t> </a:t>
            </a:r>
            <a:r>
              <a:rPr lang="en-US" dirty="0" err="1"/>
              <a:t>koju</a:t>
            </a:r>
            <a:r>
              <a:rPr lang="en-US" dirty="0"/>
              <a:t> se </a:t>
            </a:r>
            <a:r>
              <a:rPr lang="en-US" dirty="0" err="1"/>
              <a:t>strategija</a:t>
            </a:r>
            <a:r>
              <a:rPr lang="en-US" dirty="0"/>
              <a:t> </a:t>
            </a:r>
            <a:r>
              <a:rPr lang="en-US" dirty="0" err="1"/>
              <a:t>odnosi</a:t>
            </a:r>
            <a:r>
              <a:rPr lang="en-US" dirty="0"/>
              <a:t>, </a:t>
            </a:r>
            <a:r>
              <a:rPr lang="sr-Latn-RS" dirty="0"/>
              <a:t>takođe </a:t>
            </a:r>
            <a:r>
              <a:rPr lang="en-US" dirty="0" err="1"/>
              <a:t>definišu</a:t>
            </a:r>
            <a:r>
              <a:rPr lang="en-US" dirty="0"/>
              <a:t> </a:t>
            </a:r>
            <a:r>
              <a:rPr lang="en-US" dirty="0" err="1"/>
              <a:t>odnos</a:t>
            </a:r>
            <a:r>
              <a:rPr lang="en-US" dirty="0"/>
              <a:t> </a:t>
            </a:r>
            <a:r>
              <a:rPr lang="en-US" dirty="0" err="1"/>
              <a:t>organizacije</a:t>
            </a:r>
            <a:r>
              <a:rPr lang="sr-Latn-RS" dirty="0"/>
              <a:t> sa </a:t>
            </a:r>
            <a:r>
              <a:rPr lang="en-US" dirty="0" err="1"/>
              <a:t>sv</a:t>
            </a:r>
            <a:r>
              <a:rPr lang="sr-Latn-RS" dirty="0"/>
              <a:t>ojim</a:t>
            </a:r>
            <a:r>
              <a:rPr lang="en-US" dirty="0"/>
              <a:t> </a:t>
            </a:r>
            <a:r>
              <a:rPr lang="en-US" dirty="0" err="1"/>
              <a:t>okruženj</a:t>
            </a:r>
            <a:r>
              <a:rPr lang="sr-Latn-RS" dirty="0"/>
              <a:t>em</a:t>
            </a:r>
            <a:r>
              <a:rPr lang="en-US" dirty="0"/>
              <a:t> </a:t>
            </a:r>
            <a:r>
              <a:rPr lang="en-US" dirty="0" err="1"/>
              <a:t>i</a:t>
            </a:r>
            <a:r>
              <a:rPr lang="en-US" dirty="0"/>
              <a:t> </a:t>
            </a:r>
            <a:r>
              <a:rPr lang="en-US" dirty="0" err="1"/>
              <a:t>približ</a:t>
            </a:r>
            <a:r>
              <a:rPr lang="sr-Latn-RS" dirty="0"/>
              <a:t>avaju</a:t>
            </a:r>
            <a:r>
              <a:rPr lang="en-US" dirty="0"/>
              <a:t> </a:t>
            </a:r>
            <a:r>
              <a:rPr lang="en-US" dirty="0" err="1"/>
              <a:t>organizaciju</a:t>
            </a:r>
            <a:r>
              <a:rPr lang="en-US" dirty="0"/>
              <a:t> </a:t>
            </a:r>
            <a:r>
              <a:rPr lang="en-US" dirty="0" err="1"/>
              <a:t>svojim</a:t>
            </a:r>
            <a:r>
              <a:rPr lang="en-US" dirty="0"/>
              <a:t> </a:t>
            </a:r>
            <a:r>
              <a:rPr lang="en-US" dirty="0" err="1"/>
              <a:t>dugoročnim</a:t>
            </a:r>
            <a:r>
              <a:rPr lang="en-US" dirty="0"/>
              <a:t> </a:t>
            </a:r>
            <a:r>
              <a:rPr lang="en-US" dirty="0" err="1"/>
              <a:t>ciljevima</a:t>
            </a:r>
            <a:r>
              <a:rPr lang="en-US" dirty="0"/>
              <a:t>. </a:t>
            </a:r>
            <a:endParaRPr lang="sr-Latn-RS" dirty="0"/>
          </a:p>
          <a:p>
            <a:r>
              <a:rPr lang="en-US" dirty="0"/>
              <a:t>„</a:t>
            </a:r>
            <a:r>
              <a:rPr lang="sr-Latn-RS" dirty="0"/>
              <a:t>S</a:t>
            </a:r>
            <a:r>
              <a:rPr lang="en-US" dirty="0" err="1"/>
              <a:t>trategija</a:t>
            </a:r>
            <a:r>
              <a:rPr lang="en-US" dirty="0"/>
              <a:t>“ </a:t>
            </a:r>
            <a:r>
              <a:rPr lang="en-US" dirty="0" err="1"/>
              <a:t>jeste</a:t>
            </a:r>
            <a:r>
              <a:rPr lang="sr-Latn-RS" dirty="0"/>
              <a:t> </a:t>
            </a:r>
            <a:r>
              <a:rPr lang="en-US" dirty="0" err="1"/>
              <a:t>više</a:t>
            </a:r>
            <a:r>
              <a:rPr lang="en-US" dirty="0"/>
              <a:t> od </a:t>
            </a:r>
            <a:r>
              <a:rPr lang="en-US" dirty="0" err="1"/>
              <a:t>jedne</a:t>
            </a:r>
            <a:r>
              <a:rPr lang="en-US" dirty="0"/>
              <a:t> </a:t>
            </a:r>
            <a:r>
              <a:rPr lang="en-US" dirty="0" err="1"/>
              <a:t>odluke</a:t>
            </a:r>
            <a:r>
              <a:rPr lang="en-US" dirty="0"/>
              <a:t>; to je </a:t>
            </a:r>
            <a:r>
              <a:rPr lang="en-US" dirty="0" err="1"/>
              <a:t>ukupni</a:t>
            </a:r>
            <a:r>
              <a:rPr lang="en-US" dirty="0"/>
              <a:t> </a:t>
            </a:r>
            <a:r>
              <a:rPr lang="en-US" dirty="0" err="1"/>
              <a:t>obrazac</a:t>
            </a:r>
            <a:r>
              <a:rPr lang="en-US" dirty="0"/>
              <a:t> </a:t>
            </a:r>
            <a:r>
              <a:rPr lang="en-US" dirty="0" err="1"/>
              <a:t>odluka</a:t>
            </a:r>
            <a:r>
              <a:rPr lang="en-US" dirty="0"/>
              <a:t> </a:t>
            </a:r>
            <a:r>
              <a:rPr lang="en-US" dirty="0" err="1"/>
              <a:t>i</a:t>
            </a:r>
            <a:r>
              <a:rPr lang="en-US" dirty="0"/>
              <a:t> </a:t>
            </a:r>
            <a:r>
              <a:rPr lang="en-US" dirty="0" err="1"/>
              <a:t>akcija</a:t>
            </a:r>
            <a:r>
              <a:rPr lang="en-US" dirty="0"/>
              <a:t> </a:t>
            </a:r>
            <a:r>
              <a:rPr lang="en-US" dirty="0" err="1"/>
              <a:t>koje</a:t>
            </a:r>
            <a:r>
              <a:rPr lang="en-US" dirty="0"/>
              <a:t> </a:t>
            </a:r>
            <a:r>
              <a:rPr lang="en-US" dirty="0" err="1"/>
              <a:t>utiču</a:t>
            </a:r>
            <a:r>
              <a:rPr lang="sr-Latn-RS" dirty="0"/>
              <a:t> </a:t>
            </a:r>
            <a:r>
              <a:rPr lang="en-US" dirty="0" err="1"/>
              <a:t>dugoročni</a:t>
            </a:r>
            <a:r>
              <a:rPr lang="en-US" dirty="0"/>
              <a:t> </a:t>
            </a:r>
            <a:r>
              <a:rPr lang="en-US" dirty="0" err="1"/>
              <a:t>pravac</a:t>
            </a:r>
            <a:r>
              <a:rPr lang="en-US" dirty="0"/>
              <a:t> </a:t>
            </a:r>
            <a:r>
              <a:rPr lang="en-US" dirty="0" err="1"/>
              <a:t>poslovanja</a:t>
            </a:r>
            <a:r>
              <a:rPr lang="en-US" dirty="0"/>
              <a:t>. </a:t>
            </a:r>
            <a:r>
              <a:rPr lang="sr-Latn-RS" dirty="0"/>
              <a:t> </a:t>
            </a:r>
            <a:r>
              <a:rPr lang="en-US" dirty="0" err="1"/>
              <a:t>Posmatrajući</a:t>
            </a:r>
            <a:r>
              <a:rPr lang="en-US" dirty="0"/>
              <a:t> </a:t>
            </a:r>
            <a:r>
              <a:rPr lang="en-US" dirty="0" err="1"/>
              <a:t>ukupno</a:t>
            </a:r>
            <a:r>
              <a:rPr lang="sr-Latn-RS" dirty="0"/>
              <a:t> </a:t>
            </a:r>
            <a:r>
              <a:rPr lang="en-US" dirty="0" err="1"/>
              <a:t>obrazac</a:t>
            </a:r>
            <a:r>
              <a:rPr lang="en-US" dirty="0"/>
              <a:t> </a:t>
            </a:r>
            <a:r>
              <a:rPr lang="en-US" dirty="0" err="1"/>
              <a:t>odluka</a:t>
            </a:r>
            <a:r>
              <a:rPr lang="en-US" dirty="0"/>
              <a:t> </a:t>
            </a:r>
            <a:r>
              <a:rPr lang="en-US" dirty="0" err="1"/>
              <a:t>daje</a:t>
            </a:r>
            <a:r>
              <a:rPr lang="en-US" dirty="0"/>
              <a:t> </a:t>
            </a:r>
            <a:r>
              <a:rPr lang="en-US" dirty="0" err="1"/>
              <a:t>indikaciju</a:t>
            </a:r>
            <a:r>
              <a:rPr lang="en-US" dirty="0"/>
              <a:t> </a:t>
            </a:r>
            <a:r>
              <a:rPr lang="en-US" dirty="0" err="1"/>
              <a:t>stvarnog</a:t>
            </a:r>
            <a:r>
              <a:rPr lang="en-US" dirty="0"/>
              <a:t> </a:t>
            </a:r>
            <a:r>
              <a:rPr lang="en-US" dirty="0" err="1"/>
              <a:t>strateškog</a:t>
            </a:r>
            <a:r>
              <a:rPr lang="en-US" dirty="0"/>
              <a:t> </a:t>
            </a:r>
            <a:r>
              <a:rPr lang="en-US" dirty="0" err="1"/>
              <a:t>ponašanja</a:t>
            </a:r>
            <a:r>
              <a:rPr lang="sr-Latn-RS" dirty="0"/>
              <a:t>.</a:t>
            </a:r>
          </a:p>
          <a:p>
            <a:r>
              <a:rPr lang="sr-Latn-RS" b="1" dirty="0"/>
              <a:t>Prilikom razvoja adekvatne strategije ili strategijskih alternativa, potrebno je razmotriti sve četiri perspektive poslovanja organizacije:</a:t>
            </a:r>
            <a:endParaRPr lang="en-US" b="1" dirty="0"/>
          </a:p>
        </p:txBody>
      </p:sp>
    </p:spTree>
    <p:extLst>
      <p:ext uri="{BB962C8B-B14F-4D97-AF65-F5344CB8AC3E}">
        <p14:creationId xmlns:p14="http://schemas.microsoft.com/office/powerpoint/2010/main" val="2478392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pic>
        <p:nvPicPr>
          <p:cNvPr id="4" name="Picture 3"/>
          <p:cNvPicPr>
            <a:picLocks noChangeAspect="1"/>
          </p:cNvPicPr>
          <p:nvPr/>
        </p:nvPicPr>
        <p:blipFill>
          <a:blip r:embed="rId2"/>
          <a:stretch>
            <a:fillRect/>
          </a:stretch>
        </p:blipFill>
        <p:spPr>
          <a:xfrm>
            <a:off x="2040099" y="1027906"/>
            <a:ext cx="6940172" cy="5943600"/>
          </a:xfrm>
          <a:prstGeom prst="rect">
            <a:avLst/>
          </a:prstGeom>
        </p:spPr>
      </p:pic>
    </p:spTree>
    <p:extLst>
      <p:ext uri="{BB962C8B-B14F-4D97-AF65-F5344CB8AC3E}">
        <p14:creationId xmlns:p14="http://schemas.microsoft.com/office/powerpoint/2010/main" val="2006355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lstStyle/>
          <a:p>
            <a:r>
              <a:rPr lang="en-US" dirty="0" err="1"/>
              <a:t>Osnovna</a:t>
            </a:r>
            <a:r>
              <a:rPr lang="en-US" dirty="0"/>
              <a:t> </a:t>
            </a:r>
            <a:r>
              <a:rPr lang="en-US" dirty="0" err="1"/>
              <a:t>svrha</a:t>
            </a:r>
            <a:r>
              <a:rPr lang="en-US" dirty="0"/>
              <a:t> </a:t>
            </a:r>
            <a:r>
              <a:rPr lang="en-US" dirty="0" err="1"/>
              <a:t>strateškog</a:t>
            </a:r>
            <a:r>
              <a:rPr lang="en-US" dirty="0"/>
              <a:t> </a:t>
            </a:r>
            <a:r>
              <a:rPr lang="en-US" dirty="0" err="1"/>
              <a:t>menadžmenta</a:t>
            </a:r>
            <a:r>
              <a:rPr lang="en-US" dirty="0"/>
              <a:t> je da </a:t>
            </a:r>
            <a:r>
              <a:rPr lang="en-US" dirty="0" err="1"/>
              <a:t>omogući</a:t>
            </a:r>
            <a:r>
              <a:rPr lang="en-US" dirty="0"/>
              <a:t> </a:t>
            </a:r>
            <a:r>
              <a:rPr lang="en-US" dirty="0" err="1"/>
              <a:t>preduzeću</a:t>
            </a:r>
            <a:r>
              <a:rPr lang="en-US" dirty="0"/>
              <a:t> da </a:t>
            </a:r>
            <a:r>
              <a:rPr lang="en-US" dirty="0" err="1"/>
              <a:t>bude</a:t>
            </a:r>
            <a:r>
              <a:rPr lang="en-US" dirty="0"/>
              <a:t> </a:t>
            </a:r>
            <a:r>
              <a:rPr lang="en-US" dirty="0" err="1"/>
              <a:t>bolje</a:t>
            </a:r>
            <a:r>
              <a:rPr lang="en-US" dirty="0"/>
              <a:t> od </a:t>
            </a:r>
            <a:r>
              <a:rPr lang="en-US" dirty="0" err="1"/>
              <a:t>konkurencije</a:t>
            </a:r>
            <a:r>
              <a:rPr lang="en-US" dirty="0"/>
              <a:t>. Da bi se </a:t>
            </a:r>
            <a:r>
              <a:rPr lang="en-US" dirty="0" err="1"/>
              <a:t>došlo</a:t>
            </a:r>
            <a:r>
              <a:rPr lang="en-US" dirty="0"/>
              <a:t> do </a:t>
            </a:r>
            <a:r>
              <a:rPr lang="en-US" dirty="0" err="1"/>
              <a:t>dobre</a:t>
            </a:r>
            <a:r>
              <a:rPr lang="en-US" dirty="0"/>
              <a:t> </a:t>
            </a:r>
            <a:r>
              <a:rPr lang="en-US" dirty="0" err="1"/>
              <a:t>strategije</a:t>
            </a:r>
            <a:r>
              <a:rPr lang="en-US" dirty="0"/>
              <a:t> </a:t>
            </a:r>
            <a:r>
              <a:rPr lang="en-US" dirty="0" err="1"/>
              <a:t>potrebno</a:t>
            </a:r>
            <a:r>
              <a:rPr lang="en-US" dirty="0"/>
              <a:t> je:</a:t>
            </a:r>
          </a:p>
          <a:p>
            <a:pPr marL="971550" lvl="1" indent="-514350">
              <a:buFont typeface="Calibri Light" pitchFamily="2" charset="0"/>
              <a:buAutoNum type="arabicPeriod"/>
              <a:defRPr noProof="1"/>
            </a:pPr>
            <a:r>
              <a:rPr lang="en-US" b="1" i="1" dirty="0" err="1"/>
              <a:t>Identifikovati</a:t>
            </a:r>
            <a:r>
              <a:rPr lang="en-US" b="1" i="1" dirty="0"/>
              <a:t> </a:t>
            </a:r>
            <a:r>
              <a:rPr lang="en-US" b="1" i="1" dirty="0" err="1"/>
              <a:t>ključne</a:t>
            </a:r>
            <a:r>
              <a:rPr lang="en-US" b="1" i="1" dirty="0"/>
              <a:t> </a:t>
            </a:r>
            <a:r>
              <a:rPr lang="en-US" b="1" i="1" dirty="0" err="1"/>
              <a:t>faktore</a:t>
            </a:r>
            <a:r>
              <a:rPr lang="en-US" b="1" i="1" dirty="0"/>
              <a:t> </a:t>
            </a:r>
            <a:r>
              <a:rPr lang="en-US" b="1" i="1" dirty="0" err="1"/>
              <a:t>uspeha</a:t>
            </a:r>
            <a:r>
              <a:rPr lang="en-US" b="1" i="1" dirty="0"/>
              <a:t> </a:t>
            </a:r>
            <a:r>
              <a:rPr lang="en-US" i="1" dirty="0" err="1"/>
              <a:t>i</a:t>
            </a:r>
            <a:r>
              <a:rPr lang="en-US" i="1" dirty="0"/>
              <a:t> </a:t>
            </a:r>
            <a:r>
              <a:rPr lang="en-US" i="1" dirty="0" err="1"/>
              <a:t>koncentrisati</a:t>
            </a:r>
            <a:r>
              <a:rPr lang="en-US" i="1" dirty="0"/>
              <a:t> </a:t>
            </a:r>
            <a:r>
              <a:rPr lang="en-US" i="1" dirty="0" err="1"/>
              <a:t>resurse</a:t>
            </a:r>
            <a:r>
              <a:rPr lang="en-US" i="1" dirty="0"/>
              <a:t> </a:t>
            </a:r>
            <a:r>
              <a:rPr lang="en-US" i="1" dirty="0" err="1"/>
              <a:t>tamo</a:t>
            </a:r>
            <a:r>
              <a:rPr lang="en-US" i="1" dirty="0"/>
              <a:t> </a:t>
            </a:r>
            <a:r>
              <a:rPr lang="en-US" i="1" dirty="0" err="1"/>
              <a:t>gde</a:t>
            </a:r>
            <a:r>
              <a:rPr lang="en-US" i="1" dirty="0"/>
              <a:t> </a:t>
            </a:r>
            <a:r>
              <a:rPr lang="en-US" i="1" dirty="0" err="1"/>
              <a:t>preduzeće</a:t>
            </a:r>
            <a:r>
              <a:rPr lang="en-US" i="1" dirty="0"/>
              <a:t> </a:t>
            </a:r>
            <a:r>
              <a:rPr lang="en-US" i="1" dirty="0" err="1"/>
              <a:t>može</a:t>
            </a:r>
            <a:r>
              <a:rPr lang="en-US" i="1" dirty="0"/>
              <a:t> </a:t>
            </a:r>
            <a:r>
              <a:rPr lang="en-US" i="1" dirty="0" err="1"/>
              <a:t>ostvariti</a:t>
            </a:r>
            <a:r>
              <a:rPr lang="en-US" i="1" dirty="0"/>
              <a:t> </a:t>
            </a:r>
            <a:r>
              <a:rPr lang="en-US" i="1" dirty="0" err="1"/>
              <a:t>značajnu</a:t>
            </a:r>
            <a:r>
              <a:rPr lang="en-US" i="1" dirty="0"/>
              <a:t> </a:t>
            </a:r>
            <a:r>
              <a:rPr lang="en-US" i="1" dirty="0" err="1"/>
              <a:t>konkurentsku</a:t>
            </a:r>
            <a:r>
              <a:rPr lang="en-US" i="1" dirty="0"/>
              <a:t> </a:t>
            </a:r>
            <a:r>
              <a:rPr lang="en-US" i="1" dirty="0" err="1"/>
              <a:t>prednost</a:t>
            </a:r>
            <a:endParaRPr lang="en-US" i="1" dirty="0"/>
          </a:p>
          <a:p>
            <a:pPr marL="971550" lvl="1" indent="-514350">
              <a:buFont typeface="Calibri Light" pitchFamily="2" charset="0"/>
              <a:buAutoNum type="arabicPeriod"/>
              <a:defRPr noProof="1"/>
            </a:pPr>
            <a:r>
              <a:rPr lang="en-US" i="1" dirty="0" err="1"/>
              <a:t>Pronaći</a:t>
            </a:r>
            <a:r>
              <a:rPr lang="en-US" i="1" dirty="0"/>
              <a:t> </a:t>
            </a:r>
            <a:r>
              <a:rPr lang="en-US" i="1" dirty="0" err="1"/>
              <a:t>područje</a:t>
            </a:r>
            <a:r>
              <a:rPr lang="en-US" i="1" dirty="0"/>
              <a:t> u </a:t>
            </a:r>
            <a:r>
              <a:rPr lang="en-US" i="1" dirty="0" err="1"/>
              <a:t>kojem</a:t>
            </a:r>
            <a:r>
              <a:rPr lang="en-US" i="1" dirty="0"/>
              <a:t> </a:t>
            </a:r>
            <a:r>
              <a:rPr lang="en-US" i="1" dirty="0" err="1"/>
              <a:t>preduzeće</a:t>
            </a:r>
            <a:r>
              <a:rPr lang="en-US" i="1" dirty="0"/>
              <a:t> </a:t>
            </a:r>
            <a:r>
              <a:rPr lang="en-US" i="1" dirty="0" err="1"/>
              <a:t>ima</a:t>
            </a:r>
            <a:r>
              <a:rPr lang="en-US" i="1" dirty="0"/>
              <a:t> </a:t>
            </a:r>
            <a:r>
              <a:rPr lang="en-US" b="1" i="1" dirty="0" err="1"/>
              <a:t>relativnu</a:t>
            </a:r>
            <a:r>
              <a:rPr lang="en-US" b="1" i="1" dirty="0"/>
              <a:t> </a:t>
            </a:r>
            <a:r>
              <a:rPr lang="en-US" b="1" i="1" dirty="0" err="1"/>
              <a:t>superiornost</a:t>
            </a:r>
            <a:r>
              <a:rPr lang="en-US" i="1" dirty="0"/>
              <a:t> (</a:t>
            </a:r>
            <a:r>
              <a:rPr lang="en-US" i="1" dirty="0" err="1"/>
              <a:t>tehnologija</a:t>
            </a:r>
            <a:r>
              <a:rPr lang="en-US" i="1" dirty="0"/>
              <a:t>, </a:t>
            </a:r>
            <a:r>
              <a:rPr lang="en-US" i="1" dirty="0" err="1"/>
              <a:t>kadrovi</a:t>
            </a:r>
            <a:r>
              <a:rPr lang="en-US" i="1" dirty="0"/>
              <a:t>, </a:t>
            </a:r>
            <a:r>
              <a:rPr lang="en-US" i="1" dirty="0" err="1"/>
              <a:t>prodajna</a:t>
            </a:r>
            <a:r>
              <a:rPr lang="en-US" i="1" dirty="0"/>
              <a:t> </a:t>
            </a:r>
            <a:r>
              <a:rPr lang="en-US" i="1" dirty="0" err="1"/>
              <a:t>mreža</a:t>
            </a:r>
            <a:r>
              <a:rPr lang="en-US" i="1" dirty="0"/>
              <a:t>, </a:t>
            </a:r>
            <a:r>
              <a:rPr lang="en-US" i="1" dirty="0" err="1"/>
              <a:t>servis</a:t>
            </a:r>
            <a:r>
              <a:rPr lang="en-US" i="1" dirty="0"/>
              <a:t>)</a:t>
            </a:r>
          </a:p>
          <a:p>
            <a:pPr marL="971550" lvl="1" indent="-514350">
              <a:buFont typeface="Calibri Light" pitchFamily="2" charset="0"/>
              <a:buAutoNum type="arabicPeriod"/>
              <a:defRPr noProof="1"/>
            </a:pPr>
            <a:r>
              <a:rPr lang="en-US" b="1" i="1" dirty="0" err="1"/>
              <a:t>Unaprediti</a:t>
            </a:r>
            <a:r>
              <a:rPr lang="en-US" b="1" i="1" dirty="0"/>
              <a:t> </a:t>
            </a:r>
            <a:r>
              <a:rPr lang="en-US" b="1" i="1" dirty="0" err="1"/>
              <a:t>inovativnost</a:t>
            </a:r>
            <a:r>
              <a:rPr lang="en-US" b="1" i="1" dirty="0"/>
              <a:t> </a:t>
            </a:r>
            <a:r>
              <a:rPr lang="en-US" i="1" dirty="0"/>
              <a:t>– </a:t>
            </a:r>
            <a:r>
              <a:rPr lang="en-US" i="1" dirty="0" err="1"/>
              <a:t>pronaći</a:t>
            </a:r>
            <a:r>
              <a:rPr lang="en-US" i="1" dirty="0"/>
              <a:t> nova </a:t>
            </a:r>
            <a:r>
              <a:rPr lang="en-US" i="1" dirty="0" err="1"/>
              <a:t>tržišta</a:t>
            </a:r>
            <a:r>
              <a:rPr lang="en-US" i="1" dirty="0"/>
              <a:t> </a:t>
            </a:r>
            <a:r>
              <a:rPr lang="en-US" i="1" dirty="0" err="1"/>
              <a:t>ili</a:t>
            </a:r>
            <a:r>
              <a:rPr lang="en-US" i="1" dirty="0"/>
              <a:t> </a:t>
            </a:r>
            <a:r>
              <a:rPr lang="en-US" i="1" dirty="0" err="1"/>
              <a:t>razviti</a:t>
            </a:r>
            <a:r>
              <a:rPr lang="en-US" i="1" dirty="0"/>
              <a:t> </a:t>
            </a:r>
            <a:r>
              <a:rPr lang="en-US" i="1" dirty="0" err="1"/>
              <a:t>nove</a:t>
            </a:r>
            <a:r>
              <a:rPr lang="en-US" i="1" dirty="0"/>
              <a:t> </a:t>
            </a:r>
            <a:r>
              <a:rPr lang="en-US" i="1" dirty="0" err="1"/>
              <a:t>proizvode</a:t>
            </a:r>
            <a:r>
              <a:rPr lang="en-US" i="1" dirty="0"/>
              <a:t>/</a:t>
            </a:r>
            <a:r>
              <a:rPr lang="sr-Latn-RS" i="1" dirty="0"/>
              <a:t>usluge/</a:t>
            </a:r>
            <a:r>
              <a:rPr lang="en-US" i="1" dirty="0" err="1"/>
              <a:t>procese</a:t>
            </a:r>
            <a:r>
              <a:rPr lang="en-US" i="1" dirty="0"/>
              <a:t>.</a:t>
            </a:r>
          </a:p>
          <a:p>
            <a:endParaRPr lang="en-US" dirty="0"/>
          </a:p>
        </p:txBody>
      </p:sp>
    </p:spTree>
    <p:extLst>
      <p:ext uri="{BB962C8B-B14F-4D97-AF65-F5344CB8AC3E}">
        <p14:creationId xmlns:p14="http://schemas.microsoft.com/office/powerpoint/2010/main" val="2131617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a:extLst>
              <a:ext uri="smNativeData">
                <pr:smNativeData xmlns="" xmlns:p14="http://schemas.microsoft.com/office/powerpoint/2010/main" xmlns:pr="smNativeData" val="SMDATA_18_L49OYhMAAAAlAAAAEQAAAC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Fub1QX///8BAAAAAAAAAAAAAAAAAAAAAAAAAAAAAAAAAAAAAAAAAAAAAAACf39/AOfm5gPMzMwAwMD/AH9/fwAAAAAAAAAAAAAAAAD///8AAAAAACEAAAAYAAAAFAAAANn+//8XBgAAfhkAAMMXAAAQAAAAJgAAAAgAAAD//////////w=="/>
              </a:ext>
            </a:extLst>
          </p:cNvPicPr>
          <p:nvPr/>
        </p:nvPicPr>
        <p:blipFill>
          <a:blip r:embed="rId2"/>
          <a:stretch>
            <a:fillRect/>
          </a:stretch>
        </p:blipFill>
        <p:spPr>
          <a:xfrm>
            <a:off x="3018258" y="2753548"/>
            <a:ext cx="5161608" cy="3423415"/>
          </a:xfrm>
          <a:prstGeom prst="rect">
            <a:avLst/>
          </a:prstGeom>
          <a:noFill/>
          <a:ln>
            <a:noFill/>
          </a:ln>
          <a:effectLst/>
        </p:spPr>
      </p:pic>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lstStyle/>
          <a:p>
            <a:r>
              <a:rPr lang="sr-Latn-RS" b="1" dirty="0"/>
              <a:t>M. </a:t>
            </a:r>
            <a:r>
              <a:rPr lang="en-US" b="1" dirty="0"/>
              <a:t>Porter</a:t>
            </a:r>
            <a:r>
              <a:rPr lang="en-US" dirty="0"/>
              <a:t> je </a:t>
            </a:r>
            <a:r>
              <a:rPr lang="en-US" dirty="0" err="1"/>
              <a:t>razvio</a:t>
            </a:r>
            <a:r>
              <a:rPr lang="en-US" dirty="0"/>
              <a:t> </a:t>
            </a:r>
            <a:r>
              <a:rPr lang="en-US" b="1" u="sng" dirty="0"/>
              <a:t>model pet </a:t>
            </a:r>
            <a:r>
              <a:rPr lang="en-US" b="1" u="sng" dirty="0" err="1"/>
              <a:t>konkurentskih</a:t>
            </a:r>
            <a:r>
              <a:rPr lang="en-US" b="1" u="sng" dirty="0"/>
              <a:t> </a:t>
            </a:r>
            <a:r>
              <a:rPr lang="en-US" b="1" u="sng" dirty="0" err="1"/>
              <a:t>sposobnosti</a:t>
            </a:r>
            <a:r>
              <a:rPr lang="en-US" b="1" dirty="0"/>
              <a:t> </a:t>
            </a:r>
            <a:r>
              <a:rPr lang="en-US" dirty="0" err="1"/>
              <a:t>kao</a:t>
            </a:r>
            <a:r>
              <a:rPr lang="en-US" dirty="0"/>
              <a:t> </a:t>
            </a:r>
            <a:r>
              <a:rPr lang="en-US" dirty="0" err="1"/>
              <a:t>metodološko</a:t>
            </a:r>
            <a:r>
              <a:rPr lang="en-US" dirty="0"/>
              <a:t> </a:t>
            </a:r>
            <a:r>
              <a:rPr lang="en-US" dirty="0" err="1"/>
              <a:t>sredstvo</a:t>
            </a:r>
            <a:r>
              <a:rPr lang="en-US" dirty="0"/>
              <a:t> za </a:t>
            </a:r>
            <a:r>
              <a:rPr lang="en-US" dirty="0" err="1"/>
              <a:t>analizu</a:t>
            </a:r>
            <a:r>
              <a:rPr lang="en-US" dirty="0"/>
              <a:t> </a:t>
            </a:r>
            <a:r>
              <a:rPr lang="en-US" dirty="0" err="1"/>
              <a:t>prirode</a:t>
            </a:r>
            <a:r>
              <a:rPr lang="en-US" dirty="0"/>
              <a:t> </a:t>
            </a:r>
            <a:r>
              <a:rPr lang="en-US" dirty="0" err="1"/>
              <a:t>i</a:t>
            </a:r>
            <a:r>
              <a:rPr lang="en-US" dirty="0"/>
              <a:t> </a:t>
            </a:r>
            <a:r>
              <a:rPr lang="en-US" dirty="0" err="1"/>
              <a:t>intenziteta</a:t>
            </a:r>
            <a:r>
              <a:rPr lang="en-US" dirty="0"/>
              <a:t> </a:t>
            </a:r>
            <a:r>
              <a:rPr lang="en-US" dirty="0" err="1"/>
              <a:t>konkurencije</a:t>
            </a:r>
            <a:r>
              <a:rPr lang="en-US" dirty="0"/>
              <a:t> u </a:t>
            </a:r>
            <a:r>
              <a:rPr lang="en-US" dirty="0" err="1"/>
              <a:t>datoj</a:t>
            </a:r>
            <a:r>
              <a:rPr lang="en-US" dirty="0"/>
              <a:t> </a:t>
            </a:r>
            <a:r>
              <a:rPr lang="en-US" dirty="0" err="1"/>
              <a:t>industriji</a:t>
            </a:r>
            <a:r>
              <a:rPr lang="en-US" dirty="0"/>
              <a:t> u </a:t>
            </a:r>
            <a:r>
              <a:rPr lang="en-US" dirty="0" err="1"/>
              <a:t>terminima</a:t>
            </a:r>
            <a:r>
              <a:rPr lang="en-US" dirty="0"/>
              <a:t> </a:t>
            </a:r>
            <a:r>
              <a:rPr lang="en-US" dirty="0">
                <a:hlinkClick r:id="rId3"/>
              </a:rPr>
              <a:t>pet </a:t>
            </a:r>
            <a:r>
              <a:rPr lang="en-US" dirty="0" err="1">
                <a:hlinkClick r:id="rId3"/>
              </a:rPr>
              <a:t>glavnih</a:t>
            </a:r>
            <a:r>
              <a:rPr lang="en-US" dirty="0">
                <a:hlinkClick r:id="rId3"/>
              </a:rPr>
              <a:t> </a:t>
            </a:r>
            <a:r>
              <a:rPr lang="en-US" dirty="0" err="1">
                <a:hlinkClick r:id="rId3"/>
              </a:rPr>
              <a:t>snaga</a:t>
            </a:r>
            <a:r>
              <a:rPr lang="en-US" dirty="0"/>
              <a:t>. </a:t>
            </a:r>
          </a:p>
        </p:txBody>
      </p:sp>
    </p:spTree>
    <p:extLst>
      <p:ext uri="{BB962C8B-B14F-4D97-AF65-F5344CB8AC3E}">
        <p14:creationId xmlns:p14="http://schemas.microsoft.com/office/powerpoint/2010/main" val="289335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lstStyle/>
          <a:p>
            <a:r>
              <a:rPr lang="sr-Latn-RS" dirty="0"/>
              <a:t>Porter</a:t>
            </a:r>
            <a:r>
              <a:rPr lang="en-US" dirty="0"/>
              <a:t> </a:t>
            </a:r>
            <a:r>
              <a:rPr lang="en-US" dirty="0" err="1"/>
              <a:t>polazi</a:t>
            </a:r>
            <a:r>
              <a:rPr lang="en-US" dirty="0"/>
              <a:t> od </a:t>
            </a:r>
            <a:r>
              <a:rPr lang="en-US" dirty="0" err="1"/>
              <a:t>analize</a:t>
            </a:r>
            <a:r>
              <a:rPr lang="en-US" dirty="0"/>
              <a:t> </a:t>
            </a:r>
            <a:r>
              <a:rPr lang="en-US" dirty="0" err="1"/>
              <a:t>lanca</a:t>
            </a:r>
            <a:r>
              <a:rPr lang="en-US" dirty="0"/>
              <a:t> </a:t>
            </a:r>
            <a:r>
              <a:rPr lang="en-US" dirty="0" err="1"/>
              <a:t>vrednosti</a:t>
            </a:r>
            <a:r>
              <a:rPr lang="en-US" dirty="0"/>
              <a:t> </a:t>
            </a:r>
            <a:r>
              <a:rPr lang="en-US" dirty="0" err="1"/>
              <a:t>i</a:t>
            </a:r>
            <a:r>
              <a:rPr lang="en-US" dirty="0"/>
              <a:t> </a:t>
            </a:r>
            <a:r>
              <a:rPr lang="en-US" dirty="0" err="1"/>
              <a:t>izdvaja</a:t>
            </a:r>
            <a:r>
              <a:rPr lang="en-US" dirty="0"/>
              <a:t> :</a:t>
            </a:r>
            <a:endParaRPr lang="sr-Latn-RS" dirty="0"/>
          </a:p>
          <a:p>
            <a:pPr lvl="1"/>
            <a:r>
              <a:rPr lang="sr-Latn-RS" dirty="0"/>
              <a:t>Primarne aktivnosti i</a:t>
            </a:r>
          </a:p>
          <a:p>
            <a:pPr lvl="1"/>
            <a:r>
              <a:rPr lang="sr-Latn-RS" dirty="0"/>
              <a:t>Aktivnosti podrške</a:t>
            </a:r>
            <a:endParaRPr lang="en-US" dirty="0"/>
          </a:p>
          <a:p>
            <a:endParaRPr lang="en-US" dirty="0"/>
          </a:p>
        </p:txBody>
      </p:sp>
      <p:pic>
        <p:nvPicPr>
          <p:cNvPr id="4" name="Picture 3"/>
          <p:cNvPicPr>
            <a:picLocks noChangeAspect="1"/>
            <a:extLst>
              <a:ext uri="smNativeData">
                <pr:smNativeData xmlns="" xmlns:p14="http://schemas.microsoft.com/office/powerpoint/2010/main" xmlns:pr="smNativeData" val="SMDATA_18_L49OYhMAAAAlAAAAEQAAAC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Fub1QX///8BAAAAAAAAAAAAAAAAAAAAAAAAAAAAAAAAAAAAAAAAAAAAAAACf39/AOfm5gPMzMwAwMD/AH9/fwAAAAAAAAAAAAAAAAD///8AAAAAACEAAAAYAAAAFAAAAAAAAAAzGwAAOhwAADAqAAAQAAAAJgAAAAgAAAD//////////w=="/>
              </a:ext>
            </a:extLst>
          </p:cNvPicPr>
          <p:nvPr/>
        </p:nvPicPr>
        <p:blipFill>
          <a:blip r:embed="rId2"/>
          <a:stretch>
            <a:fillRect/>
          </a:stretch>
        </p:blipFill>
        <p:spPr>
          <a:xfrm>
            <a:off x="3256384" y="3348485"/>
            <a:ext cx="5580828" cy="2963415"/>
          </a:xfrm>
          <a:prstGeom prst="rect">
            <a:avLst/>
          </a:prstGeom>
          <a:noFill/>
          <a:ln>
            <a:noFill/>
          </a:ln>
          <a:effectLst/>
        </p:spPr>
      </p:pic>
    </p:spTree>
    <p:extLst>
      <p:ext uri="{BB962C8B-B14F-4D97-AF65-F5344CB8AC3E}">
        <p14:creationId xmlns:p14="http://schemas.microsoft.com/office/powerpoint/2010/main" val="2362857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fontScale="85000" lnSpcReduction="20000"/>
          </a:bodyPr>
          <a:lstStyle/>
          <a:p>
            <a:r>
              <a:rPr lang="sr-Latn-RS" dirty="0"/>
              <a:t>Kao alat strategijskog menadžmenta, kojim može da se definiše neka od potencijalnih strategija preduzeća – kao odgovor na promene iz okruženja ili na promene koje se javljaju unutar same organizacije, može se koristiti </a:t>
            </a:r>
            <a:r>
              <a:rPr lang="sr-Latn-RS" b="1" dirty="0"/>
              <a:t>Ansoff matrica</a:t>
            </a:r>
            <a:r>
              <a:rPr lang="sr-Latn-RS" dirty="0"/>
              <a:t>.</a:t>
            </a:r>
          </a:p>
          <a:p>
            <a:r>
              <a:rPr lang="sr-Latn-RS" dirty="0"/>
              <a:t>Ova matrica obuhvata elemente potencijalnih </a:t>
            </a:r>
            <a:r>
              <a:rPr lang="sr-Latn-RS" b="1" dirty="0"/>
              <a:t>strategija rasta, strategije stabilizacije i defanzivnih strategija</a:t>
            </a:r>
            <a:r>
              <a:rPr lang="sr-Latn-RS" dirty="0"/>
              <a:t>.</a:t>
            </a:r>
          </a:p>
          <a:p>
            <a:r>
              <a:rPr lang="en-US" dirty="0" err="1"/>
              <a:t>Ansoffova</a:t>
            </a:r>
            <a:r>
              <a:rPr lang="en-US" dirty="0"/>
              <a:t> </a:t>
            </a:r>
            <a:r>
              <a:rPr lang="en-US" dirty="0" err="1"/>
              <a:t>matrica</a:t>
            </a:r>
            <a:r>
              <a:rPr lang="en-US" dirty="0"/>
              <a:t>, </a:t>
            </a:r>
            <a:r>
              <a:rPr lang="sr-Latn-RS" dirty="0"/>
              <a:t>predstavlja</a:t>
            </a:r>
            <a:r>
              <a:rPr lang="en-US" dirty="0"/>
              <a:t> </a:t>
            </a:r>
            <a:r>
              <a:rPr lang="en-US" dirty="0" err="1"/>
              <a:t>okvir</a:t>
            </a:r>
            <a:r>
              <a:rPr lang="en-US" dirty="0"/>
              <a:t> </a:t>
            </a:r>
            <a:r>
              <a:rPr lang="sr-Latn-RS" dirty="0"/>
              <a:t>2x2</a:t>
            </a:r>
            <a:r>
              <a:rPr lang="en-US" dirty="0"/>
              <a:t> </a:t>
            </a:r>
            <a:r>
              <a:rPr lang="en-US" dirty="0" err="1"/>
              <a:t>koji</a:t>
            </a:r>
            <a:r>
              <a:rPr lang="en-US" dirty="0"/>
              <a:t> </a:t>
            </a:r>
            <a:r>
              <a:rPr lang="en-US" dirty="0" err="1"/>
              <a:t>koriste</a:t>
            </a:r>
            <a:r>
              <a:rPr lang="en-US" dirty="0"/>
              <a:t> </a:t>
            </a:r>
            <a:r>
              <a:rPr lang="en-US" dirty="0" err="1"/>
              <a:t>menadž</a:t>
            </a:r>
            <a:r>
              <a:rPr lang="sr-Latn-RS" dirty="0"/>
              <a:t>ment</a:t>
            </a:r>
            <a:r>
              <a:rPr lang="en-US" dirty="0"/>
              <a:t> </a:t>
            </a:r>
            <a:r>
              <a:rPr lang="en-US" dirty="0" err="1"/>
              <a:t>timovi</a:t>
            </a:r>
            <a:r>
              <a:rPr lang="en-US" dirty="0"/>
              <a:t> </a:t>
            </a:r>
            <a:r>
              <a:rPr lang="sr-Latn-RS" dirty="0"/>
              <a:t>kao p</a:t>
            </a:r>
            <a:r>
              <a:rPr lang="en-US" dirty="0" err="1"/>
              <a:t>omo</a:t>
            </a:r>
            <a:r>
              <a:rPr lang="sr-Latn-RS" dirty="0"/>
              <a:t>ć</a:t>
            </a:r>
            <a:r>
              <a:rPr lang="en-US" dirty="0"/>
              <a:t> u </a:t>
            </a:r>
            <a:r>
              <a:rPr lang="en-US" dirty="0" err="1"/>
              <a:t>planiranju</a:t>
            </a:r>
            <a:r>
              <a:rPr lang="en-US" dirty="0"/>
              <a:t> </a:t>
            </a:r>
            <a:r>
              <a:rPr lang="en-US" dirty="0" err="1"/>
              <a:t>i</a:t>
            </a:r>
            <a:r>
              <a:rPr lang="en-US" dirty="0"/>
              <a:t> </a:t>
            </a:r>
            <a:r>
              <a:rPr lang="en-US" dirty="0" err="1"/>
              <a:t>evaluaciji</a:t>
            </a:r>
            <a:r>
              <a:rPr lang="en-US" dirty="0"/>
              <a:t> </a:t>
            </a:r>
            <a:r>
              <a:rPr lang="sr-Latn-RS" dirty="0"/>
              <a:t>navedenih strategija</a:t>
            </a:r>
            <a:r>
              <a:rPr lang="en-US" dirty="0"/>
              <a:t>. </a:t>
            </a:r>
            <a:r>
              <a:rPr lang="en-US" dirty="0" err="1"/>
              <a:t>Konkretno</a:t>
            </a:r>
            <a:r>
              <a:rPr lang="en-US" dirty="0"/>
              <a:t>, </a:t>
            </a:r>
            <a:r>
              <a:rPr lang="en-US" dirty="0" err="1"/>
              <a:t>alat</a:t>
            </a:r>
            <a:r>
              <a:rPr lang="en-US" dirty="0"/>
              <a:t> </a:t>
            </a:r>
            <a:r>
              <a:rPr lang="en-US" dirty="0" err="1"/>
              <a:t>pomaže</a:t>
            </a:r>
            <a:r>
              <a:rPr lang="en-US" dirty="0"/>
              <a:t> </a:t>
            </a:r>
            <a:r>
              <a:rPr lang="en-US" dirty="0" err="1"/>
              <a:t>zainteresovanim</a:t>
            </a:r>
            <a:r>
              <a:rPr lang="en-US" dirty="0"/>
              <a:t> </a:t>
            </a:r>
            <a:r>
              <a:rPr lang="en-US" dirty="0" err="1"/>
              <a:t>stranama</a:t>
            </a:r>
            <a:r>
              <a:rPr lang="en-US" dirty="0"/>
              <a:t> da </a:t>
            </a:r>
            <a:r>
              <a:rPr lang="en-US" dirty="0" err="1"/>
              <a:t>konceptualizuju</a:t>
            </a:r>
            <a:r>
              <a:rPr lang="en-US" dirty="0"/>
              <a:t> </a:t>
            </a:r>
            <a:r>
              <a:rPr lang="en-US" dirty="0" err="1"/>
              <a:t>nivo</a:t>
            </a:r>
            <a:r>
              <a:rPr lang="en-US" dirty="0"/>
              <a:t> </a:t>
            </a:r>
            <a:r>
              <a:rPr lang="en-US" dirty="0" err="1"/>
              <a:t>rizika</a:t>
            </a:r>
            <a:r>
              <a:rPr lang="en-US" dirty="0"/>
              <a:t> </a:t>
            </a:r>
            <a:r>
              <a:rPr lang="en-US" dirty="0" err="1"/>
              <a:t>povezan</a:t>
            </a:r>
            <a:r>
              <a:rPr lang="en-US" dirty="0"/>
              <a:t> </a:t>
            </a:r>
            <a:r>
              <a:rPr lang="en-US" dirty="0" err="1"/>
              <a:t>sa</a:t>
            </a:r>
            <a:r>
              <a:rPr lang="en-US" dirty="0"/>
              <a:t> </a:t>
            </a:r>
            <a:r>
              <a:rPr lang="en-US" dirty="0" err="1"/>
              <a:t>različitim</a:t>
            </a:r>
            <a:r>
              <a:rPr lang="en-US" dirty="0"/>
              <a:t> </a:t>
            </a:r>
            <a:r>
              <a:rPr lang="en-US" dirty="0" err="1"/>
              <a:t>strategijama</a:t>
            </a:r>
            <a:r>
              <a:rPr lang="en-US" dirty="0"/>
              <a:t>.</a:t>
            </a:r>
          </a:p>
          <a:p>
            <a:r>
              <a:rPr lang="en-US" dirty="0" err="1"/>
              <a:t>Matricu</a:t>
            </a:r>
            <a:r>
              <a:rPr lang="en-US" dirty="0"/>
              <a:t> je </a:t>
            </a:r>
            <a:r>
              <a:rPr lang="en-US" dirty="0" err="1"/>
              <a:t>razvio</a:t>
            </a:r>
            <a:r>
              <a:rPr lang="en-US" dirty="0"/>
              <a:t> </a:t>
            </a:r>
            <a:r>
              <a:rPr lang="en-US" dirty="0" err="1"/>
              <a:t>primenjeni</a:t>
            </a:r>
            <a:r>
              <a:rPr lang="en-US" dirty="0"/>
              <a:t> </a:t>
            </a:r>
            <a:r>
              <a:rPr lang="en-US" dirty="0" err="1"/>
              <a:t>matematičar</a:t>
            </a:r>
            <a:r>
              <a:rPr lang="en-US" dirty="0"/>
              <a:t> </a:t>
            </a:r>
            <a:r>
              <a:rPr lang="en-US" dirty="0" err="1"/>
              <a:t>i</a:t>
            </a:r>
            <a:r>
              <a:rPr lang="en-US" dirty="0"/>
              <a:t> </a:t>
            </a:r>
            <a:r>
              <a:rPr lang="en-US" dirty="0" err="1"/>
              <a:t>poslovni</a:t>
            </a:r>
            <a:r>
              <a:rPr lang="en-US" dirty="0"/>
              <a:t> </a:t>
            </a:r>
            <a:r>
              <a:rPr lang="en-US" dirty="0" err="1"/>
              <a:t>menadžer</a:t>
            </a:r>
            <a:r>
              <a:rPr lang="en-US" dirty="0"/>
              <a:t> H. Igor </a:t>
            </a:r>
            <a:r>
              <a:rPr lang="en-US" dirty="0" err="1"/>
              <a:t>Ansoff</a:t>
            </a:r>
            <a:r>
              <a:rPr lang="en-US" dirty="0"/>
              <a:t> </a:t>
            </a:r>
            <a:r>
              <a:rPr lang="en-US" dirty="0" err="1"/>
              <a:t>i</a:t>
            </a:r>
            <a:r>
              <a:rPr lang="en-US" dirty="0"/>
              <a:t> </a:t>
            </a:r>
            <a:r>
              <a:rPr lang="en-US" dirty="0" err="1"/>
              <a:t>objavljena</a:t>
            </a:r>
            <a:r>
              <a:rPr lang="en-US" dirty="0"/>
              <a:t> je u Harvard Business </a:t>
            </a:r>
            <a:r>
              <a:rPr lang="en-US" dirty="0" err="1"/>
              <a:t>Reviev</a:t>
            </a:r>
            <a:r>
              <a:rPr lang="en-US" dirty="0"/>
              <a:t> 1957. </a:t>
            </a:r>
            <a:r>
              <a:rPr lang="en-US" dirty="0" err="1"/>
              <a:t>Ansoffova</a:t>
            </a:r>
            <a:r>
              <a:rPr lang="en-US" dirty="0"/>
              <a:t> </a:t>
            </a:r>
            <a:r>
              <a:rPr lang="en-US" dirty="0" err="1"/>
              <a:t>matrica</a:t>
            </a:r>
            <a:r>
              <a:rPr lang="en-US" dirty="0"/>
              <a:t> se </a:t>
            </a:r>
            <a:r>
              <a:rPr lang="en-US" dirty="0" err="1"/>
              <a:t>često</a:t>
            </a:r>
            <a:r>
              <a:rPr lang="en-US" dirty="0"/>
              <a:t> </a:t>
            </a:r>
            <a:r>
              <a:rPr lang="en-US" dirty="0" err="1"/>
              <a:t>koristi</a:t>
            </a:r>
            <a:r>
              <a:rPr lang="en-US" dirty="0"/>
              <a:t> u </a:t>
            </a:r>
            <a:r>
              <a:rPr lang="en-US" dirty="0" err="1"/>
              <a:t>kombinaciji</a:t>
            </a:r>
            <a:r>
              <a:rPr lang="en-US" dirty="0"/>
              <a:t> </a:t>
            </a:r>
            <a:r>
              <a:rPr lang="en-US" dirty="0" err="1"/>
              <a:t>sa</a:t>
            </a:r>
            <a:r>
              <a:rPr lang="en-US" dirty="0"/>
              <a:t> </a:t>
            </a:r>
            <a:r>
              <a:rPr lang="en-US" dirty="0" err="1"/>
              <a:t>drugim</a:t>
            </a:r>
            <a:r>
              <a:rPr lang="en-US" dirty="0"/>
              <a:t> </a:t>
            </a:r>
            <a:r>
              <a:rPr lang="en-US" dirty="0" err="1"/>
              <a:t>alatima</a:t>
            </a:r>
            <a:r>
              <a:rPr lang="en-US" dirty="0"/>
              <a:t> </a:t>
            </a:r>
            <a:r>
              <a:rPr lang="en-US" dirty="0" err="1"/>
              <a:t>za</a:t>
            </a:r>
            <a:r>
              <a:rPr lang="en-US" dirty="0"/>
              <a:t> </a:t>
            </a:r>
            <a:r>
              <a:rPr lang="en-US" dirty="0" err="1"/>
              <a:t>analizu</a:t>
            </a:r>
            <a:r>
              <a:rPr lang="en-US" dirty="0"/>
              <a:t> </a:t>
            </a:r>
            <a:r>
              <a:rPr lang="en-US" dirty="0" err="1"/>
              <a:t>poslovanja</a:t>
            </a:r>
            <a:r>
              <a:rPr lang="en-US" dirty="0"/>
              <a:t> </a:t>
            </a:r>
            <a:r>
              <a:rPr lang="en-US" dirty="0" err="1"/>
              <a:t>i</a:t>
            </a:r>
            <a:r>
              <a:rPr lang="en-US" dirty="0"/>
              <a:t> </a:t>
            </a:r>
            <a:r>
              <a:rPr lang="en-US" dirty="0" err="1"/>
              <a:t>industrije</a:t>
            </a:r>
            <a:r>
              <a:rPr lang="en-US" dirty="0"/>
              <a:t>, </a:t>
            </a:r>
            <a:r>
              <a:rPr lang="en-US" dirty="0" err="1"/>
              <a:t>kao</a:t>
            </a:r>
            <a:r>
              <a:rPr lang="en-US" dirty="0"/>
              <a:t> </a:t>
            </a:r>
            <a:r>
              <a:rPr lang="en-US" dirty="0" err="1"/>
              <a:t>što</a:t>
            </a:r>
            <a:r>
              <a:rPr lang="en-US" dirty="0"/>
              <a:t> </a:t>
            </a:r>
            <a:r>
              <a:rPr lang="en-US" dirty="0" err="1"/>
              <a:t>su</a:t>
            </a:r>
            <a:r>
              <a:rPr lang="en-US" dirty="0"/>
              <a:t> PESTEL, S</a:t>
            </a:r>
            <a:r>
              <a:rPr lang="sr-Latn-RS" dirty="0"/>
              <a:t>W</a:t>
            </a:r>
            <a:r>
              <a:rPr lang="en-US" dirty="0"/>
              <a:t>OT </a:t>
            </a:r>
            <a:r>
              <a:rPr lang="en-US" dirty="0" err="1"/>
              <a:t>i</a:t>
            </a:r>
            <a:r>
              <a:rPr lang="en-US" dirty="0"/>
              <a:t> Porter's 5</a:t>
            </a:r>
            <a:r>
              <a:rPr lang="sr-Latn-RS" dirty="0"/>
              <a:t> forces.</a:t>
            </a:r>
            <a:r>
              <a:rPr lang="en-US" dirty="0"/>
              <a:t> </a:t>
            </a:r>
          </a:p>
        </p:txBody>
      </p:sp>
    </p:spTree>
    <p:extLst>
      <p:ext uri="{BB962C8B-B14F-4D97-AF65-F5344CB8AC3E}">
        <p14:creationId xmlns:p14="http://schemas.microsoft.com/office/powerpoint/2010/main" val="3507844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lstStyle/>
          <a:p>
            <a:r>
              <a:rPr lang="sr-Latn-RS" dirty="0"/>
              <a:t>Ansfoff matrica</a:t>
            </a:r>
            <a:endParaRPr lang="en-US" dirty="0"/>
          </a:p>
        </p:txBody>
      </p:sp>
      <p:pic>
        <p:nvPicPr>
          <p:cNvPr id="4" name="Picture1"/>
          <p:cNvPicPr>
            <a:picLocks noChangeAspect="1"/>
            <a:extLst>
              <a:ext uri="smNativeData">
                <pr:smNativeData xmlns="" xmlns:p14="http://schemas.microsoft.com/office/powerpoint/2010/main" xmlns:pr="smNativeData" val="SMDATA_18_ZZaYYhMAAAAlAAAAEQAAAC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D/////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LYJAAAnCgAAeCgAAHokAAAQAAAAJgAAAAgAAAD//////////w=="/>
              </a:ext>
            </a:extLst>
          </p:cNvPicPr>
          <p:nvPr/>
        </p:nvPicPr>
        <p:blipFill>
          <a:blip r:embed="rId2"/>
          <a:stretch>
            <a:fillRect/>
          </a:stretch>
        </p:blipFill>
        <p:spPr>
          <a:xfrm>
            <a:off x="4292082" y="1727694"/>
            <a:ext cx="5803640" cy="4967073"/>
          </a:xfrm>
          <a:prstGeom prst="rect">
            <a:avLst/>
          </a:prstGeom>
          <a:noFill/>
          <a:ln>
            <a:noFill/>
          </a:ln>
          <a:effectLst/>
        </p:spPr>
      </p:pic>
    </p:spTree>
    <p:extLst>
      <p:ext uri="{BB962C8B-B14F-4D97-AF65-F5344CB8AC3E}">
        <p14:creationId xmlns:p14="http://schemas.microsoft.com/office/powerpoint/2010/main" val="2289266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lstStyle/>
          <a:p>
            <a:r>
              <a:rPr lang="sr-Latn-RS" dirty="0"/>
              <a:t>Prva opcija kod kombinacije starih proizvoda na starom tržištu predstavlja defanzivnu strategiju – „</a:t>
            </a:r>
            <a:r>
              <a:rPr lang="sr-Latn-RS" b="1" dirty="0"/>
              <a:t>ne činiti ništa</a:t>
            </a:r>
            <a:r>
              <a:rPr lang="sr-Latn-RS" dirty="0"/>
              <a:t>“ ili „</a:t>
            </a:r>
            <a:r>
              <a:rPr lang="sr-Latn-RS" b="1" dirty="0"/>
              <a:t>povući se</a:t>
            </a:r>
            <a:r>
              <a:rPr lang="sr-Latn-RS" dirty="0"/>
              <a:t>“. Koje su nekad jedina očigledna opcija – sa najmanje rizika.</a:t>
            </a:r>
          </a:p>
          <a:p>
            <a:r>
              <a:rPr lang="sr-Latn-RS" dirty="0"/>
              <a:t>Potom tu je strategija stabilizacije kojom se pokušava „</a:t>
            </a:r>
            <a:r>
              <a:rPr lang="sr-Latn-RS" b="1" dirty="0"/>
              <a:t>konsolidacija</a:t>
            </a:r>
            <a:r>
              <a:rPr lang="sr-Latn-RS" dirty="0"/>
              <a:t>“ poslovanja, koja može uključivati smanjenje troškova, optimizaciju, korekciju prodajne cene... </a:t>
            </a:r>
            <a:endParaRPr lang="en-US" dirty="0"/>
          </a:p>
        </p:txBody>
      </p:sp>
    </p:spTree>
    <p:extLst>
      <p:ext uri="{BB962C8B-B14F-4D97-AF65-F5344CB8AC3E}">
        <p14:creationId xmlns:p14="http://schemas.microsoft.com/office/powerpoint/2010/main" val="2335492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lnSpcReduction="10000"/>
          </a:bodyPr>
          <a:lstStyle/>
          <a:p>
            <a:r>
              <a:rPr lang="sr-Latn-RS" dirty="0"/>
              <a:t>Sledeći pojmovi odgovaraju </a:t>
            </a:r>
            <a:r>
              <a:rPr lang="en-US" dirty="0" err="1"/>
              <a:t>specifičnoj</a:t>
            </a:r>
            <a:r>
              <a:rPr lang="en-US" dirty="0"/>
              <a:t> </a:t>
            </a:r>
            <a:r>
              <a:rPr lang="en-US" dirty="0" err="1"/>
              <a:t>strategiji</a:t>
            </a:r>
            <a:r>
              <a:rPr lang="sr-Latn-RS" dirty="0"/>
              <a:t> rasta</a:t>
            </a:r>
            <a:r>
              <a:rPr lang="en-US" dirty="0"/>
              <a:t>:</a:t>
            </a:r>
          </a:p>
          <a:p>
            <a:r>
              <a:rPr lang="sr-Latn-RS" b="1" dirty="0"/>
              <a:t>Prodiranje/</a:t>
            </a:r>
            <a:r>
              <a:rPr lang="en-US" b="1" dirty="0" err="1"/>
              <a:t>Penetracija</a:t>
            </a:r>
            <a:r>
              <a:rPr lang="en-US" b="1" dirty="0"/>
              <a:t> </a:t>
            </a:r>
            <a:r>
              <a:rPr lang="en-US" b="1" dirty="0" err="1"/>
              <a:t>na</a:t>
            </a:r>
            <a:r>
              <a:rPr lang="en-US" b="1" dirty="0"/>
              <a:t> </a:t>
            </a:r>
            <a:r>
              <a:rPr lang="en-US" b="1" dirty="0" err="1"/>
              <a:t>tržište</a:t>
            </a:r>
            <a:r>
              <a:rPr lang="en-US" b="1" dirty="0"/>
              <a:t> </a:t>
            </a:r>
            <a:r>
              <a:rPr lang="en-US" dirty="0"/>
              <a:t>– </a:t>
            </a:r>
            <a:r>
              <a:rPr lang="en-US" dirty="0" err="1"/>
              <a:t>Koncept</a:t>
            </a:r>
            <a:r>
              <a:rPr lang="en-US" dirty="0"/>
              <a:t> </a:t>
            </a:r>
            <a:r>
              <a:rPr lang="en-US" dirty="0" err="1"/>
              <a:t>povećanja</a:t>
            </a:r>
            <a:r>
              <a:rPr lang="en-US" dirty="0"/>
              <a:t> </a:t>
            </a:r>
            <a:r>
              <a:rPr lang="en-US" dirty="0" err="1"/>
              <a:t>prodaje</a:t>
            </a:r>
            <a:r>
              <a:rPr lang="en-US" dirty="0"/>
              <a:t> </a:t>
            </a:r>
            <a:r>
              <a:rPr lang="en-US" dirty="0" err="1"/>
              <a:t>postojećih</a:t>
            </a:r>
            <a:r>
              <a:rPr lang="en-US" dirty="0"/>
              <a:t> </a:t>
            </a:r>
            <a:r>
              <a:rPr lang="en-US" dirty="0" err="1"/>
              <a:t>proizvoda</a:t>
            </a:r>
            <a:r>
              <a:rPr lang="en-US" dirty="0"/>
              <a:t> </a:t>
            </a:r>
            <a:r>
              <a:rPr lang="en-US" dirty="0" err="1"/>
              <a:t>na</a:t>
            </a:r>
            <a:r>
              <a:rPr lang="en-US" dirty="0"/>
              <a:t> </a:t>
            </a:r>
            <a:r>
              <a:rPr lang="en-US" dirty="0" err="1"/>
              <a:t>postojećem</a:t>
            </a:r>
            <a:r>
              <a:rPr lang="en-US" dirty="0"/>
              <a:t> </a:t>
            </a:r>
            <a:r>
              <a:rPr lang="en-US" dirty="0" err="1"/>
              <a:t>tržištu</a:t>
            </a:r>
            <a:endParaRPr lang="en-US" dirty="0"/>
          </a:p>
          <a:p>
            <a:r>
              <a:rPr lang="en-US" b="1" dirty="0" err="1"/>
              <a:t>Razvoj</a:t>
            </a:r>
            <a:r>
              <a:rPr lang="en-US" b="1" dirty="0"/>
              <a:t> </a:t>
            </a:r>
            <a:r>
              <a:rPr lang="en-US" b="1" dirty="0" err="1"/>
              <a:t>tržišta</a:t>
            </a:r>
            <a:r>
              <a:rPr lang="en-US" b="1" dirty="0"/>
              <a:t> </a:t>
            </a:r>
            <a:r>
              <a:rPr lang="en-US" dirty="0"/>
              <a:t>– </a:t>
            </a:r>
            <a:r>
              <a:rPr lang="en-US" dirty="0" err="1"/>
              <a:t>Fokusira</a:t>
            </a:r>
            <a:r>
              <a:rPr lang="en-US" dirty="0"/>
              <a:t> se </a:t>
            </a:r>
            <a:r>
              <a:rPr lang="en-US" dirty="0" err="1"/>
              <a:t>na</a:t>
            </a:r>
            <a:r>
              <a:rPr lang="en-US" dirty="0"/>
              <a:t> </a:t>
            </a:r>
            <a:r>
              <a:rPr lang="en-US" dirty="0" err="1"/>
              <a:t>prodaju</a:t>
            </a:r>
            <a:r>
              <a:rPr lang="en-US" dirty="0"/>
              <a:t> </a:t>
            </a:r>
            <a:r>
              <a:rPr lang="en-US" dirty="0" err="1"/>
              <a:t>postojećih</a:t>
            </a:r>
            <a:r>
              <a:rPr lang="en-US" dirty="0"/>
              <a:t> </a:t>
            </a:r>
            <a:r>
              <a:rPr lang="en-US" dirty="0" err="1"/>
              <a:t>proizvoda</a:t>
            </a:r>
            <a:r>
              <a:rPr lang="en-US" dirty="0"/>
              <a:t> </a:t>
            </a:r>
            <a:r>
              <a:rPr lang="en-US" dirty="0" err="1"/>
              <a:t>na</a:t>
            </a:r>
            <a:r>
              <a:rPr lang="en-US" dirty="0"/>
              <a:t> nova </a:t>
            </a:r>
            <a:r>
              <a:rPr lang="en-US" dirty="0" err="1"/>
              <a:t>tržišta</a:t>
            </a:r>
            <a:endParaRPr lang="en-US" dirty="0"/>
          </a:p>
          <a:p>
            <a:r>
              <a:rPr lang="en-US" b="1" dirty="0" err="1"/>
              <a:t>Razvoj</a:t>
            </a:r>
            <a:r>
              <a:rPr lang="en-US" b="1" dirty="0"/>
              <a:t> </a:t>
            </a:r>
            <a:r>
              <a:rPr lang="en-US" b="1" dirty="0" err="1"/>
              <a:t>proizvoda</a:t>
            </a:r>
            <a:r>
              <a:rPr lang="en-US" b="1" dirty="0"/>
              <a:t> </a:t>
            </a:r>
            <a:r>
              <a:rPr lang="en-US" dirty="0"/>
              <a:t>– </a:t>
            </a:r>
            <a:r>
              <a:rPr lang="en-US" dirty="0" err="1"/>
              <a:t>Fokusira</a:t>
            </a:r>
            <a:r>
              <a:rPr lang="en-US" dirty="0"/>
              <a:t> se </a:t>
            </a:r>
            <a:r>
              <a:rPr lang="en-US" dirty="0" err="1"/>
              <a:t>na</a:t>
            </a:r>
            <a:r>
              <a:rPr lang="en-US" dirty="0"/>
              <a:t> </a:t>
            </a:r>
            <a:r>
              <a:rPr lang="en-US" dirty="0" err="1"/>
              <a:t>uvođenje</a:t>
            </a:r>
            <a:r>
              <a:rPr lang="en-US" dirty="0"/>
              <a:t> </a:t>
            </a:r>
            <a:r>
              <a:rPr lang="en-US" dirty="0" err="1"/>
              <a:t>novih</a:t>
            </a:r>
            <a:r>
              <a:rPr lang="en-US" dirty="0"/>
              <a:t> </a:t>
            </a:r>
            <a:r>
              <a:rPr lang="en-US" dirty="0" err="1"/>
              <a:t>proizvoda</a:t>
            </a:r>
            <a:r>
              <a:rPr lang="en-US" dirty="0"/>
              <a:t> </a:t>
            </a:r>
            <a:r>
              <a:rPr lang="en-US" dirty="0" err="1"/>
              <a:t>na</a:t>
            </a:r>
            <a:r>
              <a:rPr lang="en-US" dirty="0"/>
              <a:t> </a:t>
            </a:r>
            <a:r>
              <a:rPr lang="en-US" dirty="0" err="1"/>
              <a:t>postojeće</a:t>
            </a:r>
            <a:r>
              <a:rPr lang="en-US" dirty="0"/>
              <a:t> </a:t>
            </a:r>
            <a:r>
              <a:rPr lang="en-US" dirty="0" err="1"/>
              <a:t>tržište</a:t>
            </a:r>
            <a:endParaRPr lang="en-US" dirty="0"/>
          </a:p>
          <a:p>
            <a:r>
              <a:rPr lang="en-US" b="1" dirty="0" err="1"/>
              <a:t>Diverzifikacija</a:t>
            </a:r>
            <a:r>
              <a:rPr lang="en-US" dirty="0"/>
              <a:t> – </a:t>
            </a:r>
            <a:r>
              <a:rPr lang="en-US" dirty="0" err="1"/>
              <a:t>Koncept</a:t>
            </a:r>
            <a:r>
              <a:rPr lang="en-US" dirty="0"/>
              <a:t> </a:t>
            </a:r>
            <a:r>
              <a:rPr lang="en-US" dirty="0" err="1"/>
              <a:t>ulaska</a:t>
            </a:r>
            <a:r>
              <a:rPr lang="en-US" dirty="0"/>
              <a:t> </a:t>
            </a:r>
            <a:r>
              <a:rPr lang="en-US" dirty="0" err="1"/>
              <a:t>na</a:t>
            </a:r>
            <a:r>
              <a:rPr lang="en-US" dirty="0"/>
              <a:t> novo </a:t>
            </a:r>
            <a:r>
              <a:rPr lang="en-US" dirty="0" err="1"/>
              <a:t>tržište</a:t>
            </a:r>
            <a:r>
              <a:rPr lang="en-US" dirty="0"/>
              <a:t> </a:t>
            </a:r>
            <a:r>
              <a:rPr lang="en-US" dirty="0" err="1"/>
              <a:t>sa</a:t>
            </a:r>
            <a:r>
              <a:rPr lang="en-US" dirty="0"/>
              <a:t> </a:t>
            </a:r>
            <a:r>
              <a:rPr lang="en-US" dirty="0" err="1"/>
              <a:t>potpuno</a:t>
            </a:r>
            <a:r>
              <a:rPr lang="en-US" dirty="0"/>
              <a:t> </a:t>
            </a:r>
            <a:r>
              <a:rPr lang="en-US" dirty="0" err="1"/>
              <a:t>novim</a:t>
            </a:r>
            <a:r>
              <a:rPr lang="en-US" dirty="0"/>
              <a:t> </a:t>
            </a:r>
            <a:r>
              <a:rPr lang="en-US" dirty="0" err="1"/>
              <a:t>proizvodima</a:t>
            </a:r>
            <a:r>
              <a:rPr lang="sr-Latn-RS" dirty="0"/>
              <a:t> (koja podrazumeva povezanu ili nepovezanu diverzifikaciju, uključujući vertikalnu i horizontalnu integraciju</a:t>
            </a:r>
            <a:endParaRPr lang="en-US" dirty="0"/>
          </a:p>
        </p:txBody>
      </p:sp>
    </p:spTree>
    <p:extLst>
      <p:ext uri="{BB962C8B-B14F-4D97-AF65-F5344CB8AC3E}">
        <p14:creationId xmlns:p14="http://schemas.microsoft.com/office/powerpoint/2010/main" val="2906240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a:bodyPr>
          <a:lstStyle/>
          <a:p>
            <a:r>
              <a:rPr lang="sr-Latn-RS" dirty="0"/>
              <a:t>Prva je strategija </a:t>
            </a:r>
            <a:r>
              <a:rPr lang="en-GB" b="1" dirty="0"/>
              <a:t>P</a:t>
            </a:r>
            <a:r>
              <a:rPr lang="sr-Latn-RS" b="1" dirty="0"/>
              <a:t>rodiranje</a:t>
            </a:r>
            <a:r>
              <a:rPr lang="en-GB" b="1" dirty="0"/>
              <a:t> </a:t>
            </a:r>
            <a:r>
              <a:rPr lang="en-GB" b="1" dirty="0" err="1"/>
              <a:t>na</a:t>
            </a:r>
            <a:r>
              <a:rPr lang="en-GB" b="1" dirty="0"/>
              <a:t> </a:t>
            </a:r>
            <a:r>
              <a:rPr lang="en-GB" b="1" dirty="0" err="1"/>
              <a:t>tržište</a:t>
            </a:r>
            <a:endParaRPr lang="en-GB" b="1" dirty="0"/>
          </a:p>
          <a:p>
            <a:pPr lvl="1"/>
            <a:r>
              <a:rPr lang="sr-Latn-RS" dirty="0"/>
              <a:t>Manje</a:t>
            </a:r>
            <a:r>
              <a:rPr lang="en-GB" dirty="0"/>
              <a:t> </a:t>
            </a:r>
            <a:r>
              <a:rPr lang="en-GB" dirty="0" err="1"/>
              <a:t>rizičn</a:t>
            </a:r>
            <a:r>
              <a:rPr lang="sr-Latn-RS" dirty="0"/>
              <a:t>a</a:t>
            </a:r>
            <a:r>
              <a:rPr lang="en-GB" dirty="0"/>
              <a:t>, u </a:t>
            </a:r>
            <a:r>
              <a:rPr lang="en-GB" dirty="0" err="1"/>
              <a:t>relativnom</a:t>
            </a:r>
            <a:r>
              <a:rPr lang="en-GB" dirty="0"/>
              <a:t> </a:t>
            </a:r>
            <a:r>
              <a:rPr lang="en-GB" dirty="0" err="1"/>
              <a:t>smislu</a:t>
            </a:r>
            <a:r>
              <a:rPr lang="en-GB" dirty="0"/>
              <a:t>, je </a:t>
            </a:r>
            <a:r>
              <a:rPr lang="sr-Latn-RS" dirty="0"/>
              <a:t>strategija </a:t>
            </a:r>
            <a:r>
              <a:rPr lang="en-GB" dirty="0" err="1"/>
              <a:t>prodor</a:t>
            </a:r>
            <a:r>
              <a:rPr lang="en-GB" dirty="0"/>
              <a:t> </a:t>
            </a:r>
            <a:r>
              <a:rPr lang="en-GB" dirty="0" err="1"/>
              <a:t>na</a:t>
            </a:r>
            <a:r>
              <a:rPr lang="en-GB" dirty="0"/>
              <a:t> </a:t>
            </a:r>
            <a:r>
              <a:rPr lang="en-GB" dirty="0" err="1"/>
              <a:t>tržište</a:t>
            </a:r>
            <a:r>
              <a:rPr lang="en-GB" dirty="0"/>
              <a:t>.</a:t>
            </a:r>
          </a:p>
          <a:p>
            <a:pPr lvl="1"/>
            <a:r>
              <a:rPr lang="en-GB" dirty="0" err="1"/>
              <a:t>Kada</a:t>
            </a:r>
            <a:r>
              <a:rPr lang="en-GB" dirty="0"/>
              <a:t> </a:t>
            </a:r>
            <a:r>
              <a:rPr lang="en-GB" dirty="0" err="1"/>
              <a:t>primenjuje</a:t>
            </a:r>
            <a:r>
              <a:rPr lang="en-GB" dirty="0"/>
              <a:t> </a:t>
            </a:r>
            <a:r>
              <a:rPr lang="en-GB" dirty="0" err="1"/>
              <a:t>strategiju</a:t>
            </a:r>
            <a:r>
              <a:rPr lang="en-GB" dirty="0"/>
              <a:t> </a:t>
            </a:r>
            <a:r>
              <a:rPr lang="en-GB" dirty="0" err="1"/>
              <a:t>prodora</a:t>
            </a:r>
            <a:r>
              <a:rPr lang="en-GB" dirty="0"/>
              <a:t> </a:t>
            </a:r>
            <a:r>
              <a:rPr lang="en-GB" dirty="0" err="1"/>
              <a:t>na</a:t>
            </a:r>
            <a:r>
              <a:rPr lang="en-GB" dirty="0"/>
              <a:t> </a:t>
            </a:r>
            <a:r>
              <a:rPr lang="en-GB" dirty="0" err="1"/>
              <a:t>tržište</a:t>
            </a:r>
            <a:r>
              <a:rPr lang="en-GB" dirty="0"/>
              <a:t>, </a:t>
            </a:r>
            <a:r>
              <a:rPr lang="en-GB" dirty="0" err="1"/>
              <a:t>menadžment</a:t>
            </a:r>
            <a:r>
              <a:rPr lang="en-GB" dirty="0"/>
              <a:t> </a:t>
            </a:r>
            <a:r>
              <a:rPr lang="en-GB" dirty="0" err="1"/>
              <a:t>nastoji</a:t>
            </a:r>
            <a:r>
              <a:rPr lang="en-GB" dirty="0"/>
              <a:t> da </a:t>
            </a:r>
            <a:r>
              <a:rPr lang="en-GB" dirty="0" err="1"/>
              <a:t>proda</a:t>
            </a:r>
            <a:r>
              <a:rPr lang="en-GB" dirty="0"/>
              <a:t> </a:t>
            </a:r>
            <a:r>
              <a:rPr lang="en-GB" dirty="0" err="1"/>
              <a:t>više</a:t>
            </a:r>
            <a:r>
              <a:rPr lang="en-GB" dirty="0"/>
              <a:t> </a:t>
            </a:r>
            <a:r>
              <a:rPr lang="en-GB" dirty="0" err="1"/>
              <a:t>svojih</a:t>
            </a:r>
            <a:r>
              <a:rPr lang="en-GB" dirty="0"/>
              <a:t> </a:t>
            </a:r>
            <a:r>
              <a:rPr lang="en-GB" dirty="0" err="1"/>
              <a:t>postojećih</a:t>
            </a:r>
            <a:r>
              <a:rPr lang="en-GB" dirty="0"/>
              <a:t> </a:t>
            </a:r>
            <a:r>
              <a:rPr lang="en-GB" dirty="0" err="1"/>
              <a:t>proizvoda</a:t>
            </a:r>
            <a:r>
              <a:rPr lang="en-GB" dirty="0"/>
              <a:t> </a:t>
            </a:r>
            <a:r>
              <a:rPr lang="en-GB" dirty="0" err="1"/>
              <a:t>na</a:t>
            </a:r>
            <a:r>
              <a:rPr lang="en-GB" dirty="0"/>
              <a:t> </a:t>
            </a:r>
            <a:r>
              <a:rPr lang="en-GB" dirty="0" err="1"/>
              <a:t>tržištima</a:t>
            </a:r>
            <a:r>
              <a:rPr lang="en-GB" dirty="0"/>
              <a:t> </a:t>
            </a:r>
            <a:r>
              <a:rPr lang="en-GB" dirty="0" err="1"/>
              <a:t>koja</a:t>
            </a:r>
            <a:r>
              <a:rPr lang="en-GB" dirty="0"/>
              <a:t> </a:t>
            </a:r>
            <a:r>
              <a:rPr lang="en-GB" dirty="0" err="1"/>
              <a:t>su</a:t>
            </a:r>
            <a:r>
              <a:rPr lang="en-GB" dirty="0"/>
              <a:t> </a:t>
            </a:r>
            <a:r>
              <a:rPr lang="en-GB" dirty="0" err="1"/>
              <a:t>im</a:t>
            </a:r>
            <a:r>
              <a:rPr lang="en-GB" dirty="0"/>
              <a:t> </a:t>
            </a:r>
            <a:r>
              <a:rPr lang="en-GB" dirty="0" err="1"/>
              <a:t>poznata</a:t>
            </a:r>
            <a:r>
              <a:rPr lang="en-GB" dirty="0"/>
              <a:t> </a:t>
            </a:r>
            <a:r>
              <a:rPr lang="en-GB" dirty="0" err="1"/>
              <a:t>i</a:t>
            </a:r>
            <a:r>
              <a:rPr lang="en-GB" dirty="0"/>
              <a:t> </a:t>
            </a:r>
            <a:r>
              <a:rPr lang="en-GB" dirty="0" err="1"/>
              <a:t>na</a:t>
            </a:r>
            <a:r>
              <a:rPr lang="en-GB" dirty="0"/>
              <a:t> </a:t>
            </a:r>
            <a:r>
              <a:rPr lang="en-GB" dirty="0" err="1"/>
              <a:t>kojima</a:t>
            </a:r>
            <a:r>
              <a:rPr lang="en-GB" dirty="0"/>
              <a:t> </a:t>
            </a:r>
            <a:r>
              <a:rPr lang="en-GB" dirty="0" err="1"/>
              <a:t>imaju</a:t>
            </a:r>
            <a:r>
              <a:rPr lang="en-GB" dirty="0"/>
              <a:t> </a:t>
            </a:r>
            <a:r>
              <a:rPr lang="en-GB" dirty="0" err="1"/>
              <a:t>postojeće</a:t>
            </a:r>
            <a:r>
              <a:rPr lang="en-GB" dirty="0"/>
              <a:t> </a:t>
            </a:r>
            <a:r>
              <a:rPr lang="en-GB" dirty="0" err="1"/>
              <a:t>odnose</a:t>
            </a:r>
            <a:r>
              <a:rPr lang="en-GB" dirty="0"/>
              <a:t>. </a:t>
            </a:r>
            <a:r>
              <a:rPr lang="en-GB" dirty="0" err="1"/>
              <a:t>Tipične</a:t>
            </a:r>
            <a:r>
              <a:rPr lang="en-GB" dirty="0"/>
              <a:t> </a:t>
            </a:r>
            <a:r>
              <a:rPr lang="sr-Latn-RS" dirty="0"/>
              <a:t>aktivnosti</a:t>
            </a:r>
            <a:r>
              <a:rPr lang="en-GB" dirty="0"/>
              <a:t> </a:t>
            </a:r>
            <a:r>
              <a:rPr lang="en-GB" dirty="0" err="1"/>
              <a:t>izvršenja</a:t>
            </a:r>
            <a:r>
              <a:rPr lang="en-GB" dirty="0"/>
              <a:t> </a:t>
            </a:r>
            <a:r>
              <a:rPr lang="sr-Latn-RS" dirty="0"/>
              <a:t>ove strategije </a:t>
            </a:r>
            <a:r>
              <a:rPr lang="en-GB" dirty="0" err="1"/>
              <a:t>uključuju</a:t>
            </a:r>
            <a:r>
              <a:rPr lang="en-GB" dirty="0"/>
              <a:t>:</a:t>
            </a:r>
          </a:p>
          <a:p>
            <a:pPr lvl="2"/>
            <a:r>
              <a:rPr lang="en-GB" dirty="0" err="1"/>
              <a:t>Povećanje</a:t>
            </a:r>
            <a:r>
              <a:rPr lang="en-GB" dirty="0"/>
              <a:t> </a:t>
            </a:r>
            <a:r>
              <a:rPr lang="en-GB" dirty="0" err="1"/>
              <a:t>marketinških</a:t>
            </a:r>
            <a:r>
              <a:rPr lang="en-GB" dirty="0"/>
              <a:t> </a:t>
            </a:r>
            <a:r>
              <a:rPr lang="en-GB" dirty="0" err="1"/>
              <a:t>napora</a:t>
            </a:r>
            <a:r>
              <a:rPr lang="en-GB" dirty="0"/>
              <a:t> </a:t>
            </a:r>
            <a:r>
              <a:rPr lang="en-GB" dirty="0" err="1"/>
              <a:t>ili</a:t>
            </a:r>
            <a:r>
              <a:rPr lang="en-GB" dirty="0"/>
              <a:t> </a:t>
            </a:r>
            <a:r>
              <a:rPr lang="en-GB" dirty="0" err="1"/>
              <a:t>pojednostavljenje</a:t>
            </a:r>
            <a:r>
              <a:rPr lang="en-GB" dirty="0"/>
              <a:t> </a:t>
            </a:r>
            <a:r>
              <a:rPr lang="en-GB" dirty="0" err="1"/>
              <a:t>procesa</a:t>
            </a:r>
            <a:r>
              <a:rPr lang="en-GB" dirty="0"/>
              <a:t> </a:t>
            </a:r>
            <a:r>
              <a:rPr lang="en-GB" dirty="0" err="1"/>
              <a:t>distribucije</a:t>
            </a:r>
            <a:endParaRPr lang="en-GB" dirty="0"/>
          </a:p>
          <a:p>
            <a:pPr lvl="2"/>
            <a:r>
              <a:rPr lang="en-GB" dirty="0" err="1"/>
              <a:t>Smanjenje</a:t>
            </a:r>
            <a:r>
              <a:rPr lang="en-GB" dirty="0"/>
              <a:t> </a:t>
            </a:r>
            <a:r>
              <a:rPr lang="en-GB" dirty="0" err="1"/>
              <a:t>cena</a:t>
            </a:r>
            <a:r>
              <a:rPr lang="en-GB" dirty="0"/>
              <a:t> </a:t>
            </a:r>
            <a:r>
              <a:rPr lang="en-GB" dirty="0" err="1"/>
              <a:t>za</a:t>
            </a:r>
            <a:r>
              <a:rPr lang="en-GB" dirty="0"/>
              <a:t> </a:t>
            </a:r>
            <a:r>
              <a:rPr lang="en-GB" dirty="0" err="1"/>
              <a:t>privlačenje</a:t>
            </a:r>
            <a:r>
              <a:rPr lang="en-GB" dirty="0"/>
              <a:t> </a:t>
            </a:r>
            <a:r>
              <a:rPr lang="en-GB" dirty="0" err="1"/>
              <a:t>novih</a:t>
            </a:r>
            <a:r>
              <a:rPr lang="en-GB" dirty="0"/>
              <a:t> </a:t>
            </a:r>
            <a:r>
              <a:rPr lang="en-GB" dirty="0" err="1"/>
              <a:t>kupaca</a:t>
            </a:r>
            <a:r>
              <a:rPr lang="en-GB" dirty="0"/>
              <a:t> </a:t>
            </a:r>
            <a:r>
              <a:rPr lang="en-GB" dirty="0" err="1"/>
              <a:t>unutar</a:t>
            </a:r>
            <a:r>
              <a:rPr lang="en-GB" dirty="0"/>
              <a:t> </a:t>
            </a:r>
            <a:r>
              <a:rPr lang="en-GB" dirty="0" err="1"/>
              <a:t>tržišnog</a:t>
            </a:r>
            <a:r>
              <a:rPr lang="en-GB" dirty="0"/>
              <a:t> </a:t>
            </a:r>
            <a:r>
              <a:rPr lang="en-GB" dirty="0" err="1"/>
              <a:t>segmenta</a:t>
            </a:r>
            <a:endParaRPr lang="en-GB" dirty="0"/>
          </a:p>
          <a:p>
            <a:pPr lvl="2"/>
            <a:r>
              <a:rPr lang="sr-Latn-RS" dirty="0"/>
              <a:t>Preuzimanje</a:t>
            </a:r>
            <a:r>
              <a:rPr lang="en-GB" dirty="0"/>
              <a:t> </a:t>
            </a:r>
            <a:r>
              <a:rPr lang="en-GB" dirty="0" err="1"/>
              <a:t>konkurenta</a:t>
            </a:r>
            <a:r>
              <a:rPr lang="en-GB" dirty="0"/>
              <a:t> </a:t>
            </a:r>
            <a:r>
              <a:rPr lang="en-GB" dirty="0" err="1"/>
              <a:t>na</a:t>
            </a:r>
            <a:r>
              <a:rPr lang="en-GB" dirty="0"/>
              <a:t> </a:t>
            </a:r>
            <a:r>
              <a:rPr lang="en-GB" dirty="0" err="1"/>
              <a:t>istom</a:t>
            </a:r>
            <a:r>
              <a:rPr lang="en-GB" dirty="0"/>
              <a:t> </a:t>
            </a:r>
            <a:r>
              <a:rPr lang="en-GB" dirty="0" err="1"/>
              <a:t>tržištu</a:t>
            </a:r>
            <a:endParaRPr lang="en-GB" dirty="0"/>
          </a:p>
        </p:txBody>
      </p:sp>
    </p:spTree>
    <p:extLst>
      <p:ext uri="{BB962C8B-B14F-4D97-AF65-F5344CB8AC3E}">
        <p14:creationId xmlns:p14="http://schemas.microsoft.com/office/powerpoint/2010/main" val="4107106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defRPr lang="en-US"/>
            </a:pPr>
            <a:r>
              <a:rPr lang="en-US" dirty="0"/>
              <a:t>Koontz/</a:t>
            </a:r>
            <a:r>
              <a:rPr lang="en-US" dirty="0" err="1"/>
              <a:t>Weihrich</a:t>
            </a:r>
            <a:r>
              <a:rPr lang="en-US" dirty="0"/>
              <a:t> (1988) </a:t>
            </a:r>
            <a:r>
              <a:rPr lang="en-US" dirty="0" err="1"/>
              <a:t>kažu</a:t>
            </a:r>
            <a:r>
              <a:rPr lang="en-US" dirty="0"/>
              <a:t> da </a:t>
            </a:r>
            <a:r>
              <a:rPr lang="en-US" b="1" dirty="0"/>
              <a:t>„</a:t>
            </a:r>
            <a:r>
              <a:rPr lang="en-US" b="1" dirty="0" err="1"/>
              <a:t>planiranje</a:t>
            </a:r>
            <a:r>
              <a:rPr lang="en-US" b="1" dirty="0"/>
              <a:t> </a:t>
            </a:r>
            <a:r>
              <a:rPr lang="en-US" b="1" dirty="0" err="1"/>
              <a:t>uključuje</a:t>
            </a:r>
            <a:r>
              <a:rPr lang="en-US" b="1" dirty="0"/>
              <a:t> </a:t>
            </a:r>
            <a:r>
              <a:rPr lang="en-US" b="1" dirty="0" err="1"/>
              <a:t>selekciju</a:t>
            </a:r>
            <a:r>
              <a:rPr lang="en-US" b="1" dirty="0"/>
              <a:t> </a:t>
            </a:r>
            <a:r>
              <a:rPr lang="en-US" b="1" dirty="0" err="1"/>
              <a:t>misije</a:t>
            </a:r>
            <a:r>
              <a:rPr lang="en-US" b="1" dirty="0"/>
              <a:t> </a:t>
            </a:r>
            <a:r>
              <a:rPr lang="en-US" b="1" dirty="0" err="1"/>
              <a:t>i</a:t>
            </a:r>
            <a:r>
              <a:rPr lang="en-US" b="1" dirty="0"/>
              <a:t> </a:t>
            </a:r>
            <a:r>
              <a:rPr lang="en-US" b="1" dirty="0" err="1"/>
              <a:t>ciljeva</a:t>
            </a:r>
            <a:r>
              <a:rPr lang="en-US" b="1" dirty="0"/>
              <a:t>, </a:t>
            </a:r>
            <a:r>
              <a:rPr lang="en-US" b="1" dirty="0" err="1"/>
              <a:t>te</a:t>
            </a:r>
            <a:r>
              <a:rPr lang="sr-Latn-RS" b="1" dirty="0"/>
              <a:t> selekciju</a:t>
            </a:r>
            <a:r>
              <a:rPr lang="en-US" b="1" dirty="0"/>
              <a:t> </a:t>
            </a:r>
            <a:r>
              <a:rPr lang="en-US" b="1" dirty="0" err="1"/>
              <a:t>akcije</a:t>
            </a:r>
            <a:r>
              <a:rPr lang="en-US" b="1" dirty="0"/>
              <a:t> </a:t>
            </a:r>
            <a:r>
              <a:rPr lang="en-US" b="1" dirty="0" err="1"/>
              <a:t>za</a:t>
            </a:r>
            <a:r>
              <a:rPr lang="en-US" b="1" dirty="0"/>
              <a:t> </a:t>
            </a:r>
            <a:r>
              <a:rPr lang="en-US" b="1" dirty="0" err="1"/>
              <a:t>njihovo</a:t>
            </a:r>
            <a:r>
              <a:rPr lang="en-US" b="1" dirty="0"/>
              <a:t> </a:t>
            </a:r>
            <a:r>
              <a:rPr lang="en-US" b="1" dirty="0" err="1"/>
              <a:t>ostvarenje</a:t>
            </a:r>
            <a:r>
              <a:rPr lang="en-US" b="1" dirty="0"/>
              <a:t>; ono </a:t>
            </a:r>
            <a:r>
              <a:rPr lang="en-US" b="1" dirty="0" err="1"/>
              <a:t>zahteva</a:t>
            </a:r>
            <a:r>
              <a:rPr lang="en-US" b="1" dirty="0"/>
              <a:t> </a:t>
            </a:r>
            <a:r>
              <a:rPr lang="en-US" b="1" dirty="0" err="1"/>
              <a:t>donošenje</a:t>
            </a:r>
            <a:r>
              <a:rPr lang="en-US" b="1" dirty="0"/>
              <a:t> </a:t>
            </a:r>
            <a:r>
              <a:rPr lang="en-US" b="1" dirty="0" err="1"/>
              <a:t>odluka</a:t>
            </a:r>
            <a:r>
              <a:rPr lang="en-US" b="1" dirty="0"/>
              <a:t>, </a:t>
            </a:r>
            <a:r>
              <a:rPr lang="en-US" b="1" dirty="0" err="1"/>
              <a:t>tj</a:t>
            </a:r>
            <a:r>
              <a:rPr lang="en-US" b="1" dirty="0"/>
              <a:t>. </a:t>
            </a:r>
            <a:r>
              <a:rPr lang="en-US" b="1" dirty="0" err="1"/>
              <a:t>izbor</a:t>
            </a:r>
            <a:r>
              <a:rPr lang="en-US" b="1" dirty="0"/>
              <a:t> </a:t>
            </a:r>
            <a:r>
              <a:rPr lang="en-US" b="1" dirty="0" err="1"/>
              <a:t>između</a:t>
            </a:r>
            <a:r>
              <a:rPr lang="en-US" b="1" dirty="0"/>
              <a:t> </a:t>
            </a:r>
            <a:r>
              <a:rPr lang="en-US" b="1" dirty="0" err="1"/>
              <a:t>alternativnih</a:t>
            </a:r>
            <a:r>
              <a:rPr lang="en-US" b="1" dirty="0"/>
              <a:t> </a:t>
            </a:r>
            <a:r>
              <a:rPr lang="en-US" b="1" dirty="0" err="1"/>
              <a:t>budućih</a:t>
            </a:r>
            <a:r>
              <a:rPr lang="en-US" b="1" dirty="0"/>
              <a:t> </a:t>
            </a:r>
            <a:r>
              <a:rPr lang="en-US" b="1" dirty="0" err="1"/>
              <a:t>pravaca</a:t>
            </a:r>
            <a:r>
              <a:rPr lang="en-US" b="1" dirty="0"/>
              <a:t> </a:t>
            </a:r>
            <a:r>
              <a:rPr lang="en-US" b="1" dirty="0" err="1"/>
              <a:t>akcija</a:t>
            </a:r>
            <a:r>
              <a:rPr lang="en-US" b="1" dirty="0"/>
              <a:t>”. </a:t>
            </a:r>
          </a:p>
          <a:p>
            <a:pPr marL="0" indent="0">
              <a:buNone/>
              <a:defRPr lang="en-US"/>
            </a:pPr>
            <a:r>
              <a:rPr lang="en-US" dirty="0" err="1"/>
              <a:t>Kreitner</a:t>
            </a:r>
            <a:r>
              <a:rPr lang="en-US" dirty="0"/>
              <a:t> (1989) </a:t>
            </a:r>
            <a:r>
              <a:rPr lang="en-US" dirty="0" err="1"/>
              <a:t>smatra</a:t>
            </a:r>
            <a:r>
              <a:rPr lang="en-US" dirty="0"/>
              <a:t> da je </a:t>
            </a:r>
            <a:r>
              <a:rPr lang="en-US" dirty="0" err="1"/>
              <a:t>planiranje</a:t>
            </a:r>
            <a:r>
              <a:rPr lang="en-US" dirty="0"/>
              <a:t> „</a:t>
            </a:r>
            <a:r>
              <a:rPr lang="en-US" dirty="0" err="1"/>
              <a:t>proces</a:t>
            </a:r>
            <a:r>
              <a:rPr lang="en-US" dirty="0"/>
              <a:t> </a:t>
            </a:r>
            <a:r>
              <a:rPr lang="en-US" dirty="0" err="1"/>
              <a:t>priprema</a:t>
            </a:r>
            <a:r>
              <a:rPr lang="en-US" dirty="0"/>
              <a:t> </a:t>
            </a:r>
            <a:r>
              <a:rPr lang="en-US" dirty="0" err="1"/>
              <a:t>za</a:t>
            </a:r>
            <a:r>
              <a:rPr lang="en-US" dirty="0"/>
              <a:t> </a:t>
            </a:r>
            <a:r>
              <a:rPr lang="en-US" dirty="0" err="1"/>
              <a:t>promenu</a:t>
            </a:r>
            <a:r>
              <a:rPr lang="en-US" dirty="0"/>
              <a:t> </a:t>
            </a:r>
            <a:r>
              <a:rPr lang="en-US" dirty="0" err="1"/>
              <a:t>i</a:t>
            </a:r>
            <a:r>
              <a:rPr lang="en-US" dirty="0"/>
              <a:t> </a:t>
            </a:r>
            <a:r>
              <a:rPr lang="en-US" dirty="0" err="1"/>
              <a:t>rešavanje</a:t>
            </a:r>
            <a:r>
              <a:rPr lang="en-US" dirty="0"/>
              <a:t> </a:t>
            </a:r>
            <a:r>
              <a:rPr lang="en-US" dirty="0" err="1"/>
              <a:t>problema</a:t>
            </a:r>
            <a:r>
              <a:rPr lang="en-US" dirty="0"/>
              <a:t> s </a:t>
            </a:r>
            <a:r>
              <a:rPr lang="en-US" dirty="0" err="1"/>
              <a:t>neizvesnošću</a:t>
            </a:r>
            <a:r>
              <a:rPr lang="en-US" dirty="0"/>
              <a:t> u </a:t>
            </a:r>
            <a:r>
              <a:rPr lang="en-US" dirty="0" err="1"/>
              <a:t>formulisanju</a:t>
            </a:r>
            <a:r>
              <a:rPr lang="en-US" dirty="0"/>
              <a:t> </a:t>
            </a:r>
            <a:r>
              <a:rPr lang="en-US" dirty="0" err="1"/>
              <a:t>budućih</a:t>
            </a:r>
            <a:r>
              <a:rPr lang="en-US" dirty="0"/>
              <a:t> </a:t>
            </a:r>
            <a:r>
              <a:rPr lang="en-US" dirty="0" err="1"/>
              <a:t>pravaca</a:t>
            </a:r>
            <a:r>
              <a:rPr lang="en-US" dirty="0"/>
              <a:t> </a:t>
            </a:r>
            <a:r>
              <a:rPr lang="en-US" dirty="0" err="1"/>
              <a:t>akcija</a:t>
            </a:r>
            <a:r>
              <a:rPr lang="en-US" dirty="0"/>
              <a:t>”. </a:t>
            </a:r>
          </a:p>
          <a:p>
            <a:pPr marL="0" indent="0">
              <a:buNone/>
              <a:defRPr lang="en-US"/>
            </a:pPr>
            <a:r>
              <a:rPr lang="en-US" dirty="0" err="1"/>
              <a:t>Hellriegel</a:t>
            </a:r>
            <a:r>
              <a:rPr lang="en-US" dirty="0"/>
              <a:t>/Slocum </a:t>
            </a:r>
            <a:r>
              <a:rPr lang="en-US" dirty="0" err="1"/>
              <a:t>smatraju</a:t>
            </a:r>
            <a:r>
              <a:rPr lang="en-US" dirty="0"/>
              <a:t> da je </a:t>
            </a:r>
            <a:r>
              <a:rPr lang="en-US" dirty="0" err="1"/>
              <a:t>planiranje</a:t>
            </a:r>
            <a:r>
              <a:rPr lang="en-US" dirty="0"/>
              <a:t> </a:t>
            </a:r>
            <a:r>
              <a:rPr lang="en-US" dirty="0" err="1"/>
              <a:t>formalni</a:t>
            </a:r>
            <a:r>
              <a:rPr lang="en-US" dirty="0"/>
              <a:t> </a:t>
            </a:r>
            <a:r>
              <a:rPr lang="en-US" dirty="0" err="1"/>
              <a:t>proces</a:t>
            </a:r>
            <a:r>
              <a:rPr lang="en-US" dirty="0"/>
              <a:t> </a:t>
            </a:r>
            <a:r>
              <a:rPr lang="en-US" dirty="0" err="1"/>
              <a:t>izbora</a:t>
            </a:r>
            <a:r>
              <a:rPr lang="en-US" dirty="0"/>
              <a:t> (1) </a:t>
            </a:r>
            <a:r>
              <a:rPr lang="en-US" dirty="0" err="1"/>
              <a:t>ciljeva</a:t>
            </a:r>
            <a:r>
              <a:rPr lang="en-US" dirty="0"/>
              <a:t> </a:t>
            </a:r>
            <a:r>
              <a:rPr lang="en-US" dirty="0" err="1"/>
              <a:t>preduzeća</a:t>
            </a:r>
            <a:r>
              <a:rPr lang="en-US" dirty="0"/>
              <a:t>, (2) </a:t>
            </a:r>
            <a:r>
              <a:rPr lang="en-US" dirty="0" err="1"/>
              <a:t>ciljeva</a:t>
            </a:r>
            <a:r>
              <a:rPr lang="en-US" dirty="0"/>
              <a:t> </a:t>
            </a:r>
            <a:r>
              <a:rPr lang="en-US" dirty="0" err="1"/>
              <a:t>organizacionih</a:t>
            </a:r>
            <a:r>
              <a:rPr lang="en-US" dirty="0"/>
              <a:t> </a:t>
            </a:r>
            <a:r>
              <a:rPr lang="en-US" dirty="0" err="1"/>
              <a:t>jedinica</a:t>
            </a:r>
            <a:r>
              <a:rPr lang="en-US" dirty="0"/>
              <a:t> u </a:t>
            </a:r>
            <a:r>
              <a:rPr lang="en-US" dirty="0" err="1"/>
              <a:t>preduzeću</a:t>
            </a:r>
            <a:r>
              <a:rPr lang="en-US" dirty="0"/>
              <a:t>, pa </a:t>
            </a:r>
            <a:r>
              <a:rPr lang="en-US" dirty="0" err="1"/>
              <a:t>čak</a:t>
            </a:r>
            <a:r>
              <a:rPr lang="en-US" dirty="0"/>
              <a:t> </a:t>
            </a:r>
            <a:r>
              <a:rPr lang="en-US" dirty="0" err="1"/>
              <a:t>i</a:t>
            </a:r>
            <a:r>
              <a:rPr lang="en-US" dirty="0"/>
              <a:t> </a:t>
            </a:r>
            <a:r>
              <a:rPr lang="en-US" dirty="0" err="1"/>
              <a:t>pojedinaca</a:t>
            </a:r>
            <a:r>
              <a:rPr lang="en-US" dirty="0"/>
              <a:t>, </a:t>
            </a:r>
            <a:r>
              <a:rPr lang="en-US" dirty="0" err="1"/>
              <a:t>te</a:t>
            </a:r>
            <a:r>
              <a:rPr lang="en-US" dirty="0"/>
              <a:t> (3) </a:t>
            </a:r>
            <a:r>
              <a:rPr lang="en-US" dirty="0" err="1"/>
              <a:t>strategija</a:t>
            </a:r>
            <a:r>
              <a:rPr lang="en-US" dirty="0"/>
              <a:t> </a:t>
            </a:r>
            <a:r>
              <a:rPr lang="en-US" dirty="0" err="1"/>
              <a:t>za</a:t>
            </a:r>
            <a:r>
              <a:rPr lang="en-US" dirty="0"/>
              <a:t> </a:t>
            </a:r>
            <a:r>
              <a:rPr lang="en-US" dirty="0" err="1"/>
              <a:t>ostvarivanje</a:t>
            </a:r>
            <a:r>
              <a:rPr lang="en-US" dirty="0"/>
              <a:t> </a:t>
            </a:r>
            <a:r>
              <a:rPr lang="en-US" dirty="0" err="1"/>
              <a:t>tih</a:t>
            </a:r>
            <a:r>
              <a:rPr lang="en-US" dirty="0"/>
              <a:t> </a:t>
            </a:r>
            <a:r>
              <a:rPr lang="en-US" dirty="0" err="1"/>
              <a:t>ciljeva</a:t>
            </a:r>
            <a:r>
              <a:rPr lang="en-US" dirty="0"/>
              <a:t>. </a:t>
            </a:r>
          </a:p>
          <a:p>
            <a:pPr marL="0" indent="0">
              <a:buNone/>
              <a:defRPr lang="en-US"/>
            </a:pPr>
            <a:r>
              <a:rPr lang="en-US" dirty="0" err="1"/>
              <a:t>Slično</a:t>
            </a:r>
            <a:r>
              <a:rPr lang="en-US" dirty="0"/>
              <a:t> tome Bateman/</a:t>
            </a:r>
            <a:r>
              <a:rPr lang="en-US" dirty="0" err="1"/>
              <a:t>Zeithaml</a:t>
            </a:r>
            <a:r>
              <a:rPr lang="en-US" dirty="0"/>
              <a:t> (1993) </a:t>
            </a:r>
            <a:r>
              <a:rPr lang="en-US" dirty="0" err="1"/>
              <a:t>smatraju</a:t>
            </a:r>
            <a:r>
              <a:rPr lang="en-US" dirty="0"/>
              <a:t> da je </a:t>
            </a:r>
            <a:r>
              <a:rPr lang="en-US" dirty="0" err="1"/>
              <a:t>planiranje</a:t>
            </a:r>
            <a:r>
              <a:rPr lang="en-US" dirty="0"/>
              <a:t> </a:t>
            </a:r>
            <a:r>
              <a:rPr lang="en-US" dirty="0" err="1"/>
              <a:t>sistematski</a:t>
            </a:r>
            <a:r>
              <a:rPr lang="en-US" dirty="0"/>
              <a:t> </a:t>
            </a:r>
            <a:r>
              <a:rPr lang="en-US" dirty="0" err="1"/>
              <a:t>proces</a:t>
            </a:r>
            <a:r>
              <a:rPr lang="en-US" dirty="0"/>
              <a:t> </a:t>
            </a:r>
            <a:r>
              <a:rPr lang="en-US" dirty="0" err="1"/>
              <a:t>tokom</a:t>
            </a:r>
            <a:r>
              <a:rPr lang="en-US" dirty="0"/>
              <a:t> </a:t>
            </a:r>
            <a:r>
              <a:rPr lang="en-US" dirty="0" err="1"/>
              <a:t>koga</a:t>
            </a:r>
            <a:r>
              <a:rPr lang="en-US" dirty="0"/>
              <a:t> se </a:t>
            </a:r>
            <a:r>
              <a:rPr lang="en-US" dirty="0" err="1"/>
              <a:t>odlučuje</a:t>
            </a:r>
            <a:r>
              <a:rPr lang="en-US" dirty="0"/>
              <a:t> o </a:t>
            </a:r>
            <a:r>
              <a:rPr lang="en-US" dirty="0" err="1"/>
              <a:t>ciljevima</a:t>
            </a:r>
            <a:r>
              <a:rPr lang="en-US" dirty="0"/>
              <a:t> </a:t>
            </a:r>
            <a:r>
              <a:rPr lang="en-US" dirty="0" err="1"/>
              <a:t>i</a:t>
            </a:r>
            <a:r>
              <a:rPr lang="en-US" dirty="0"/>
              <a:t> </a:t>
            </a:r>
            <a:r>
              <a:rPr lang="en-US" dirty="0" err="1"/>
              <a:t>aktivnostima</a:t>
            </a:r>
            <a:r>
              <a:rPr lang="en-US" dirty="0"/>
              <a:t> </a:t>
            </a:r>
            <a:r>
              <a:rPr lang="en-US" dirty="0" err="1"/>
              <a:t>koje</a:t>
            </a:r>
            <a:r>
              <a:rPr lang="en-US" dirty="0"/>
              <a:t> </a:t>
            </a:r>
            <a:r>
              <a:rPr lang="en-US" dirty="0" err="1"/>
              <a:t>će</a:t>
            </a:r>
            <a:r>
              <a:rPr lang="en-US" dirty="0"/>
              <a:t> </a:t>
            </a:r>
            <a:r>
              <a:rPr lang="en-US" dirty="0" err="1"/>
              <a:t>pojedinci</a:t>
            </a:r>
            <a:r>
              <a:rPr lang="en-US" dirty="0"/>
              <a:t>, </a:t>
            </a:r>
            <a:r>
              <a:rPr lang="en-US" dirty="0" err="1"/>
              <a:t>grupe</a:t>
            </a:r>
            <a:r>
              <a:rPr lang="en-US" dirty="0"/>
              <a:t>, </a:t>
            </a:r>
            <a:r>
              <a:rPr lang="en-US" dirty="0" err="1"/>
              <a:t>radne</a:t>
            </a:r>
            <a:r>
              <a:rPr lang="en-US" dirty="0"/>
              <a:t> </a:t>
            </a:r>
            <a:r>
              <a:rPr lang="en-US" dirty="0" err="1"/>
              <a:t>jedinice</a:t>
            </a:r>
            <a:r>
              <a:rPr lang="en-US" dirty="0"/>
              <a:t> </a:t>
            </a:r>
            <a:r>
              <a:rPr lang="en-US" dirty="0" err="1"/>
              <a:t>i</a:t>
            </a:r>
            <a:r>
              <a:rPr lang="en-US" dirty="0"/>
              <a:t> </a:t>
            </a:r>
            <a:r>
              <a:rPr lang="en-US" dirty="0" err="1"/>
              <a:t>preduzeće</a:t>
            </a:r>
            <a:r>
              <a:rPr lang="en-US" dirty="0"/>
              <a:t> </a:t>
            </a:r>
            <a:r>
              <a:rPr lang="en-US" dirty="0" err="1"/>
              <a:t>ostvariti</a:t>
            </a:r>
            <a:r>
              <a:rPr lang="en-US" dirty="0"/>
              <a:t> u </a:t>
            </a:r>
            <a:r>
              <a:rPr lang="en-US" dirty="0" err="1"/>
              <a:t>budućnosti</a:t>
            </a:r>
            <a:r>
              <a:rPr lang="en-US" dirty="0"/>
              <a:t>.</a:t>
            </a:r>
          </a:p>
          <a:p>
            <a:pPr marL="0" indent="0">
              <a:buNone/>
              <a:defRPr lang="en-US"/>
            </a:pPr>
            <a:r>
              <a:rPr lang="en-US" dirty="0" err="1"/>
              <a:t>Može</a:t>
            </a:r>
            <a:r>
              <a:rPr lang="en-US" dirty="0"/>
              <a:t> se </a:t>
            </a:r>
            <a:r>
              <a:rPr lang="en-US" dirty="0" err="1"/>
              <a:t>uočiti</a:t>
            </a:r>
            <a:r>
              <a:rPr lang="en-US" dirty="0"/>
              <a:t> da </a:t>
            </a:r>
            <a:r>
              <a:rPr lang="en-US" dirty="0" err="1"/>
              <a:t>navedeni</a:t>
            </a:r>
            <a:r>
              <a:rPr lang="en-US" dirty="0"/>
              <a:t> </a:t>
            </a:r>
            <a:r>
              <a:rPr lang="en-US" dirty="0" err="1"/>
              <a:t>autori</a:t>
            </a:r>
            <a:r>
              <a:rPr lang="en-US" dirty="0"/>
              <a:t> </a:t>
            </a:r>
            <a:r>
              <a:rPr lang="en-US" dirty="0" err="1"/>
              <a:t>različito</a:t>
            </a:r>
            <a:r>
              <a:rPr lang="en-US" dirty="0"/>
              <a:t> </a:t>
            </a:r>
            <a:r>
              <a:rPr lang="en-US" dirty="0" err="1"/>
              <a:t>definišu</a:t>
            </a:r>
            <a:r>
              <a:rPr lang="en-US" dirty="0"/>
              <a:t> </a:t>
            </a:r>
            <a:r>
              <a:rPr lang="en-US" dirty="0" err="1"/>
              <a:t>funciju</a:t>
            </a:r>
            <a:r>
              <a:rPr lang="en-US" dirty="0"/>
              <a:t> </a:t>
            </a:r>
            <a:r>
              <a:rPr lang="en-US" dirty="0" err="1"/>
              <a:t>planiranja</a:t>
            </a:r>
            <a:r>
              <a:rPr lang="en-US" dirty="0"/>
              <a:t>; </a:t>
            </a:r>
            <a:r>
              <a:rPr lang="en-US" dirty="0" err="1"/>
              <a:t>neke</a:t>
            </a:r>
            <a:r>
              <a:rPr lang="en-US" dirty="0"/>
              <a:t> </a:t>
            </a:r>
            <a:r>
              <a:rPr lang="en-US" dirty="0" err="1"/>
              <a:t>su</a:t>
            </a:r>
            <a:r>
              <a:rPr lang="en-US" dirty="0"/>
              <a:t> od </a:t>
            </a:r>
            <a:r>
              <a:rPr lang="en-US" dirty="0" err="1"/>
              <a:t>tih</a:t>
            </a:r>
            <a:r>
              <a:rPr lang="en-US" dirty="0"/>
              <a:t> </a:t>
            </a:r>
            <a:r>
              <a:rPr lang="en-US" dirty="0" err="1"/>
              <a:t>definicija</a:t>
            </a:r>
            <a:r>
              <a:rPr lang="en-US" dirty="0"/>
              <a:t> </a:t>
            </a:r>
            <a:r>
              <a:rPr lang="en-US" dirty="0" err="1"/>
              <a:t>više</a:t>
            </a:r>
            <a:r>
              <a:rPr lang="en-US" dirty="0"/>
              <a:t> </a:t>
            </a:r>
            <a:r>
              <a:rPr lang="en-US" dirty="0" err="1"/>
              <a:t>apstraktne</a:t>
            </a:r>
            <a:r>
              <a:rPr lang="en-US" dirty="0"/>
              <a:t>, a </a:t>
            </a:r>
            <a:r>
              <a:rPr lang="en-US" dirty="0" err="1"/>
              <a:t>neke</a:t>
            </a:r>
            <a:r>
              <a:rPr lang="en-US" dirty="0"/>
              <a:t> </a:t>
            </a:r>
            <a:r>
              <a:rPr lang="en-US" dirty="0" err="1"/>
              <a:t>su</a:t>
            </a:r>
            <a:r>
              <a:rPr lang="en-US" dirty="0"/>
              <a:t> </a:t>
            </a:r>
            <a:r>
              <a:rPr lang="en-US" dirty="0" err="1"/>
              <a:t>više</a:t>
            </a:r>
            <a:r>
              <a:rPr lang="en-US" dirty="0"/>
              <a:t> </a:t>
            </a:r>
            <a:r>
              <a:rPr lang="en-US" dirty="0" err="1"/>
              <a:t>pragmatične</a:t>
            </a:r>
            <a:r>
              <a:rPr lang="en-US" dirty="0"/>
              <a:t>. </a:t>
            </a:r>
            <a:r>
              <a:rPr lang="en-US" dirty="0" err="1"/>
              <a:t>Ipak</a:t>
            </a:r>
            <a:r>
              <a:rPr lang="en-US" dirty="0"/>
              <a:t>, </a:t>
            </a:r>
            <a:r>
              <a:rPr lang="en-US" dirty="0" err="1"/>
              <a:t>postoji</a:t>
            </a:r>
            <a:r>
              <a:rPr lang="en-US" dirty="0"/>
              <a:t> </a:t>
            </a:r>
            <a:r>
              <a:rPr lang="en-US" dirty="0" err="1"/>
              <a:t>i</a:t>
            </a:r>
            <a:r>
              <a:rPr lang="en-US" dirty="0"/>
              <a:t> </a:t>
            </a:r>
            <a:r>
              <a:rPr lang="en-US" dirty="0" err="1"/>
              <a:t>nešto</a:t>
            </a:r>
            <a:r>
              <a:rPr lang="en-US" dirty="0"/>
              <a:t> </a:t>
            </a:r>
            <a:r>
              <a:rPr lang="en-US" dirty="0" err="1"/>
              <a:t>zajedničko</a:t>
            </a:r>
            <a:r>
              <a:rPr lang="en-US" dirty="0"/>
              <a:t> u </a:t>
            </a:r>
            <a:r>
              <a:rPr lang="en-US" dirty="0" err="1"/>
              <a:t>svima</a:t>
            </a:r>
            <a:r>
              <a:rPr lang="en-US" dirty="0"/>
              <a:t> </a:t>
            </a:r>
            <a:r>
              <a:rPr lang="en-US" dirty="0" err="1"/>
              <a:t>njima</a:t>
            </a:r>
            <a:r>
              <a:rPr lang="en-US" dirty="0"/>
              <a:t>, a to je </a:t>
            </a:r>
            <a:r>
              <a:rPr lang="en-US" dirty="0" err="1"/>
              <a:t>shvatanje</a:t>
            </a:r>
            <a:r>
              <a:rPr lang="en-US" dirty="0"/>
              <a:t> da je </a:t>
            </a:r>
            <a:r>
              <a:rPr lang="en-US" dirty="0" err="1"/>
              <a:t>planiranje</a:t>
            </a:r>
            <a:r>
              <a:rPr lang="en-US" dirty="0"/>
              <a:t>: </a:t>
            </a:r>
            <a:r>
              <a:rPr lang="en-US" b="1" dirty="0"/>
              <a:t>(1) </a:t>
            </a:r>
            <a:r>
              <a:rPr lang="en-US" b="1" dirty="0" err="1"/>
              <a:t>formalni</a:t>
            </a:r>
            <a:r>
              <a:rPr lang="en-US" b="1" dirty="0"/>
              <a:t> </a:t>
            </a:r>
            <a:r>
              <a:rPr lang="en-US" b="1" dirty="0" err="1"/>
              <a:t>proces</a:t>
            </a:r>
            <a:r>
              <a:rPr lang="en-US" b="1" dirty="0"/>
              <a:t>, (2) </a:t>
            </a:r>
            <a:r>
              <a:rPr lang="en-US" b="1" dirty="0" err="1"/>
              <a:t>utvrđivanja</a:t>
            </a:r>
            <a:r>
              <a:rPr lang="en-US" b="1" dirty="0"/>
              <a:t> </a:t>
            </a:r>
            <a:r>
              <a:rPr lang="en-US" b="1" dirty="0" err="1"/>
              <a:t>ciljeva</a:t>
            </a:r>
            <a:r>
              <a:rPr lang="en-US" b="1" dirty="0"/>
              <a:t> </a:t>
            </a:r>
            <a:r>
              <a:rPr lang="en-US" b="1" dirty="0" err="1"/>
              <a:t>i</a:t>
            </a:r>
            <a:r>
              <a:rPr lang="en-US" b="1" dirty="0"/>
              <a:t> (3) </a:t>
            </a:r>
            <a:r>
              <a:rPr lang="en-US" b="1" dirty="0" err="1"/>
              <a:t>izbor</a:t>
            </a:r>
            <a:r>
              <a:rPr lang="en-US" b="1" dirty="0"/>
              <a:t> </a:t>
            </a:r>
            <a:r>
              <a:rPr lang="en-US" b="1" dirty="0" err="1"/>
              <a:t>strategija</a:t>
            </a:r>
            <a:r>
              <a:rPr lang="en-US" b="1" dirty="0"/>
              <a:t> </a:t>
            </a:r>
            <a:r>
              <a:rPr lang="en-US" b="1" dirty="0" err="1"/>
              <a:t>adekvatnih</a:t>
            </a:r>
            <a:r>
              <a:rPr lang="en-US" b="1" dirty="0"/>
              <a:t> </a:t>
            </a:r>
            <a:r>
              <a:rPr lang="en-US" b="1" dirty="0" err="1"/>
              <a:t>za</a:t>
            </a:r>
            <a:r>
              <a:rPr lang="en-US" b="1" dirty="0"/>
              <a:t> </a:t>
            </a:r>
            <a:r>
              <a:rPr lang="en-US" b="1" dirty="0" err="1"/>
              <a:t>ostvarenje</a:t>
            </a:r>
            <a:r>
              <a:rPr lang="en-US" b="1" dirty="0"/>
              <a:t> </a:t>
            </a:r>
            <a:r>
              <a:rPr lang="en-US" b="1" dirty="0" err="1"/>
              <a:t>tih</a:t>
            </a:r>
            <a:r>
              <a:rPr lang="en-US" b="1" dirty="0"/>
              <a:t> </a:t>
            </a:r>
            <a:r>
              <a:rPr lang="en-US" b="1" dirty="0" err="1"/>
              <a:t>ciljeva</a:t>
            </a:r>
            <a:r>
              <a:rPr lang="en-US" b="1" dirty="0"/>
              <a:t>. </a:t>
            </a:r>
          </a:p>
          <a:p>
            <a:endParaRPr lang="en-US" dirty="0"/>
          </a:p>
        </p:txBody>
      </p:sp>
    </p:spTree>
    <p:extLst>
      <p:ext uri="{BB962C8B-B14F-4D97-AF65-F5344CB8AC3E}">
        <p14:creationId xmlns:p14="http://schemas.microsoft.com/office/powerpoint/2010/main" val="2615198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a:bodyPr>
          <a:lstStyle/>
          <a:p>
            <a:r>
              <a:rPr lang="en-US" b="1" dirty="0" err="1"/>
              <a:t>Razvoj</a:t>
            </a:r>
            <a:r>
              <a:rPr lang="en-US" b="1" dirty="0"/>
              <a:t> </a:t>
            </a:r>
            <a:r>
              <a:rPr lang="en-US" b="1" dirty="0" err="1"/>
              <a:t>tržišta</a:t>
            </a:r>
            <a:endParaRPr lang="en-US" b="1" dirty="0"/>
          </a:p>
          <a:p>
            <a:r>
              <a:rPr lang="en-US" dirty="0" err="1"/>
              <a:t>Strategija</a:t>
            </a:r>
            <a:r>
              <a:rPr lang="en-US" dirty="0"/>
              <a:t> </a:t>
            </a:r>
            <a:r>
              <a:rPr lang="en-US" dirty="0" err="1"/>
              <a:t>razvoja</a:t>
            </a:r>
            <a:r>
              <a:rPr lang="en-US" dirty="0"/>
              <a:t> </a:t>
            </a:r>
            <a:r>
              <a:rPr lang="en-US" dirty="0" err="1"/>
              <a:t>tržišta</a:t>
            </a:r>
            <a:r>
              <a:rPr lang="en-US" dirty="0"/>
              <a:t> je </a:t>
            </a:r>
            <a:r>
              <a:rPr lang="en-US" dirty="0" err="1"/>
              <a:t>sledeća</a:t>
            </a:r>
            <a:r>
              <a:rPr lang="en-US" dirty="0"/>
              <a:t> </a:t>
            </a:r>
            <a:r>
              <a:rPr lang="en-US" dirty="0" err="1"/>
              <a:t>manje</a:t>
            </a:r>
            <a:r>
              <a:rPr lang="en-US" dirty="0"/>
              <a:t> </a:t>
            </a:r>
            <a:r>
              <a:rPr lang="en-US" dirty="0" err="1"/>
              <a:t>rizična</a:t>
            </a:r>
            <a:r>
              <a:rPr lang="sr-Latn-RS" dirty="0"/>
              <a:t> strategija</a:t>
            </a:r>
            <a:r>
              <a:rPr lang="en-US" dirty="0"/>
              <a:t> </a:t>
            </a:r>
            <a:r>
              <a:rPr lang="en-US" dirty="0" err="1"/>
              <a:t>jer</a:t>
            </a:r>
            <a:r>
              <a:rPr lang="en-US" dirty="0"/>
              <a:t> ne </a:t>
            </a:r>
            <a:r>
              <a:rPr lang="en-US" dirty="0" err="1"/>
              <a:t>zahteva</a:t>
            </a:r>
            <a:r>
              <a:rPr lang="en-US" dirty="0"/>
              <a:t> </a:t>
            </a:r>
            <a:r>
              <a:rPr lang="en-US" dirty="0" err="1"/>
              <a:t>značajna</a:t>
            </a:r>
            <a:r>
              <a:rPr lang="en-US" dirty="0"/>
              <a:t> </a:t>
            </a:r>
            <a:r>
              <a:rPr lang="en-US" dirty="0" err="1"/>
              <a:t>ulaganja</a:t>
            </a:r>
            <a:r>
              <a:rPr lang="en-US" dirty="0"/>
              <a:t> u </a:t>
            </a:r>
            <a:r>
              <a:rPr lang="en-US" dirty="0" err="1"/>
              <a:t>istraživanje</a:t>
            </a:r>
            <a:r>
              <a:rPr lang="en-US" dirty="0"/>
              <a:t> </a:t>
            </a:r>
            <a:r>
              <a:rPr lang="en-US" dirty="0" err="1"/>
              <a:t>i</a:t>
            </a:r>
            <a:r>
              <a:rPr lang="en-US" dirty="0"/>
              <a:t> </a:t>
            </a:r>
            <a:r>
              <a:rPr lang="en-US" dirty="0" err="1"/>
              <a:t>razvoj</a:t>
            </a:r>
            <a:r>
              <a:rPr lang="en-US" dirty="0"/>
              <a:t> </a:t>
            </a:r>
            <a:r>
              <a:rPr lang="en-US" dirty="0" err="1"/>
              <a:t>ili</a:t>
            </a:r>
            <a:r>
              <a:rPr lang="en-US" dirty="0"/>
              <a:t> </a:t>
            </a:r>
            <a:r>
              <a:rPr lang="en-US" dirty="0" err="1"/>
              <a:t>razvoj</a:t>
            </a:r>
            <a:r>
              <a:rPr lang="en-US" dirty="0"/>
              <a:t> </a:t>
            </a:r>
            <a:r>
              <a:rPr lang="en-US" dirty="0" err="1"/>
              <a:t>proizvoda</a:t>
            </a:r>
            <a:r>
              <a:rPr lang="en-US" dirty="0"/>
              <a:t>. </a:t>
            </a:r>
            <a:r>
              <a:rPr lang="en-US" dirty="0" err="1"/>
              <a:t>Umesto</a:t>
            </a:r>
            <a:r>
              <a:rPr lang="en-US" dirty="0"/>
              <a:t> toga, </a:t>
            </a:r>
            <a:r>
              <a:rPr lang="en-US" dirty="0" err="1"/>
              <a:t>omogućava</a:t>
            </a:r>
            <a:r>
              <a:rPr lang="en-US" dirty="0"/>
              <a:t> </a:t>
            </a:r>
            <a:r>
              <a:rPr lang="en-US" dirty="0" err="1"/>
              <a:t>menadžerskom</a:t>
            </a:r>
            <a:r>
              <a:rPr lang="en-US" dirty="0"/>
              <a:t> </a:t>
            </a:r>
            <a:r>
              <a:rPr lang="en-US" dirty="0" err="1"/>
              <a:t>timu</a:t>
            </a:r>
            <a:r>
              <a:rPr lang="en-US" dirty="0"/>
              <a:t> da </a:t>
            </a:r>
            <a:r>
              <a:rPr lang="en-US" dirty="0" err="1"/>
              <a:t>iskoristi</a:t>
            </a:r>
            <a:r>
              <a:rPr lang="en-US" dirty="0"/>
              <a:t> </a:t>
            </a:r>
            <a:r>
              <a:rPr lang="en-US" dirty="0" err="1"/>
              <a:t>postojeće</a:t>
            </a:r>
            <a:r>
              <a:rPr lang="en-US" dirty="0"/>
              <a:t> </a:t>
            </a:r>
            <a:r>
              <a:rPr lang="en-US" dirty="0" err="1"/>
              <a:t>proizvode</a:t>
            </a:r>
            <a:r>
              <a:rPr lang="en-US" dirty="0"/>
              <a:t> </a:t>
            </a:r>
            <a:r>
              <a:rPr lang="en-US" dirty="0" err="1"/>
              <a:t>i</a:t>
            </a:r>
            <a:r>
              <a:rPr lang="en-US" dirty="0"/>
              <a:t> </a:t>
            </a:r>
            <a:r>
              <a:rPr lang="en-US" dirty="0" err="1"/>
              <a:t>prenese</a:t>
            </a:r>
            <a:r>
              <a:rPr lang="en-US" dirty="0"/>
              <a:t> </a:t>
            </a:r>
            <a:r>
              <a:rPr lang="en-US" dirty="0" err="1"/>
              <a:t>ih</a:t>
            </a:r>
            <a:r>
              <a:rPr lang="en-US" dirty="0"/>
              <a:t> </a:t>
            </a:r>
            <a:r>
              <a:rPr lang="en-US" dirty="0" err="1"/>
              <a:t>na</a:t>
            </a:r>
            <a:r>
              <a:rPr lang="en-US" dirty="0"/>
              <a:t> </a:t>
            </a:r>
            <a:r>
              <a:rPr lang="en-US" dirty="0" err="1"/>
              <a:t>drugo</a:t>
            </a:r>
            <a:r>
              <a:rPr lang="en-US" dirty="0"/>
              <a:t> </a:t>
            </a:r>
            <a:r>
              <a:rPr lang="en-US" dirty="0" err="1"/>
              <a:t>tržište</a:t>
            </a:r>
            <a:r>
              <a:rPr lang="en-US" dirty="0"/>
              <a:t>. </a:t>
            </a:r>
            <a:r>
              <a:rPr lang="en-US" dirty="0" err="1"/>
              <a:t>Pristupi</a:t>
            </a:r>
            <a:r>
              <a:rPr lang="en-US" dirty="0"/>
              <a:t> </a:t>
            </a:r>
            <a:r>
              <a:rPr lang="en-US" dirty="0" err="1"/>
              <a:t>uključuju</a:t>
            </a:r>
            <a:r>
              <a:rPr lang="en-US" dirty="0"/>
              <a:t>:</a:t>
            </a:r>
          </a:p>
          <a:p>
            <a:pPr lvl="1"/>
            <a:r>
              <a:rPr lang="en-US" dirty="0" err="1"/>
              <a:t>Usluživanje</a:t>
            </a:r>
            <a:r>
              <a:rPr lang="en-US" dirty="0"/>
              <a:t> </a:t>
            </a:r>
            <a:r>
              <a:rPr lang="en-US" dirty="0" err="1"/>
              <a:t>drugog</a:t>
            </a:r>
            <a:r>
              <a:rPr lang="en-US" dirty="0"/>
              <a:t> </a:t>
            </a:r>
            <a:r>
              <a:rPr lang="en-US" dirty="0" err="1"/>
              <a:t>segmenta</a:t>
            </a:r>
            <a:r>
              <a:rPr lang="en-US" dirty="0"/>
              <a:t> </a:t>
            </a:r>
            <a:r>
              <a:rPr lang="en-US" dirty="0" err="1"/>
              <a:t>kupaca</a:t>
            </a:r>
            <a:r>
              <a:rPr lang="en-US" dirty="0"/>
              <a:t> </a:t>
            </a:r>
            <a:r>
              <a:rPr lang="en-US" dirty="0" err="1"/>
              <a:t>ili</a:t>
            </a:r>
            <a:r>
              <a:rPr lang="en-US" dirty="0"/>
              <a:t> </a:t>
            </a:r>
            <a:r>
              <a:rPr lang="en-US" dirty="0" err="1"/>
              <a:t>ciljane</a:t>
            </a:r>
            <a:r>
              <a:rPr lang="en-US" dirty="0"/>
              <a:t> </a:t>
            </a:r>
            <a:r>
              <a:rPr lang="en-US" dirty="0" err="1"/>
              <a:t>demografske</a:t>
            </a:r>
            <a:r>
              <a:rPr lang="en-US" dirty="0"/>
              <a:t> </a:t>
            </a:r>
            <a:r>
              <a:rPr lang="en-US" dirty="0" err="1"/>
              <a:t>kategorije</a:t>
            </a:r>
            <a:endParaRPr lang="en-US" dirty="0"/>
          </a:p>
          <a:p>
            <a:pPr lvl="1"/>
            <a:r>
              <a:rPr lang="en-US" dirty="0" err="1"/>
              <a:t>Ulazak</a:t>
            </a:r>
            <a:r>
              <a:rPr lang="en-US" dirty="0"/>
              <a:t> </a:t>
            </a:r>
            <a:r>
              <a:rPr lang="en-US" dirty="0" err="1"/>
              <a:t>na</a:t>
            </a:r>
            <a:r>
              <a:rPr lang="en-US" dirty="0"/>
              <a:t> novo </a:t>
            </a:r>
            <a:r>
              <a:rPr lang="en-US" dirty="0" err="1"/>
              <a:t>domaće</a:t>
            </a:r>
            <a:r>
              <a:rPr lang="en-US" dirty="0"/>
              <a:t> </a:t>
            </a:r>
            <a:r>
              <a:rPr lang="en-US" dirty="0" err="1"/>
              <a:t>tržište</a:t>
            </a:r>
            <a:r>
              <a:rPr lang="en-US" dirty="0"/>
              <a:t> (</a:t>
            </a:r>
            <a:r>
              <a:rPr lang="en-US" dirty="0" err="1"/>
              <a:t>regionalna</a:t>
            </a:r>
            <a:r>
              <a:rPr lang="en-US" dirty="0"/>
              <a:t> </a:t>
            </a:r>
            <a:r>
              <a:rPr lang="en-US" dirty="0" err="1"/>
              <a:t>ekspanzija</a:t>
            </a:r>
            <a:r>
              <a:rPr lang="en-US" dirty="0"/>
              <a:t>)</a:t>
            </a:r>
          </a:p>
          <a:p>
            <a:pPr lvl="1"/>
            <a:r>
              <a:rPr lang="en-US" dirty="0" err="1"/>
              <a:t>Ulazak</a:t>
            </a:r>
            <a:r>
              <a:rPr lang="en-US" dirty="0"/>
              <a:t> </a:t>
            </a:r>
            <a:r>
              <a:rPr lang="en-US" dirty="0" err="1"/>
              <a:t>na</a:t>
            </a:r>
            <a:r>
              <a:rPr lang="en-US" dirty="0"/>
              <a:t> </a:t>
            </a:r>
            <a:r>
              <a:rPr lang="en-US" dirty="0" err="1"/>
              <a:t>inostrano</a:t>
            </a:r>
            <a:r>
              <a:rPr lang="en-US" dirty="0"/>
              <a:t> </a:t>
            </a:r>
            <a:r>
              <a:rPr lang="en-US" dirty="0" err="1"/>
              <a:t>tržište</a:t>
            </a:r>
            <a:r>
              <a:rPr lang="en-US" dirty="0"/>
              <a:t> (</a:t>
            </a:r>
            <a:r>
              <a:rPr lang="en-US" dirty="0" err="1"/>
              <a:t>međunarodna</a:t>
            </a:r>
            <a:r>
              <a:rPr lang="en-US" dirty="0"/>
              <a:t> </a:t>
            </a:r>
            <a:r>
              <a:rPr lang="en-US" dirty="0" err="1"/>
              <a:t>ekspanzija</a:t>
            </a:r>
            <a:r>
              <a:rPr lang="en-US" dirty="0"/>
              <a:t>)</a:t>
            </a:r>
          </a:p>
        </p:txBody>
      </p:sp>
    </p:spTree>
    <p:extLst>
      <p:ext uri="{BB962C8B-B14F-4D97-AF65-F5344CB8AC3E}">
        <p14:creationId xmlns:p14="http://schemas.microsoft.com/office/powerpoint/2010/main" val="2597408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a:bodyPr>
          <a:lstStyle/>
          <a:p>
            <a:r>
              <a:rPr lang="en-US" b="1" dirty="0" err="1"/>
              <a:t>Razvoj</a:t>
            </a:r>
            <a:r>
              <a:rPr lang="en-US" b="1" dirty="0"/>
              <a:t> </a:t>
            </a:r>
            <a:r>
              <a:rPr lang="en-US" b="1" dirty="0" err="1"/>
              <a:t>proizvoda</a:t>
            </a:r>
            <a:endParaRPr lang="en-US" b="1" dirty="0"/>
          </a:p>
          <a:p>
            <a:r>
              <a:rPr lang="en-US" dirty="0" err="1"/>
              <a:t>Preduzeće</a:t>
            </a:r>
            <a:r>
              <a:rPr lang="en-US" dirty="0"/>
              <a:t> </a:t>
            </a:r>
            <a:r>
              <a:rPr lang="en-US" dirty="0" err="1"/>
              <a:t>koje</a:t>
            </a:r>
            <a:r>
              <a:rPr lang="en-US" dirty="0"/>
              <a:t> </a:t>
            </a:r>
            <a:r>
              <a:rPr lang="en-US" dirty="0" err="1"/>
              <a:t>čvrsto</a:t>
            </a:r>
            <a:r>
              <a:rPr lang="en-US" dirty="0"/>
              <a:t> </a:t>
            </a:r>
            <a:r>
              <a:rPr lang="en-US" dirty="0" err="1"/>
              <a:t>sluša</a:t>
            </a:r>
            <a:r>
              <a:rPr lang="en-US" dirty="0"/>
              <a:t> </a:t>
            </a:r>
            <a:r>
              <a:rPr lang="sr-Latn-RS" dirty="0"/>
              <a:t>zahteve </a:t>
            </a:r>
            <a:r>
              <a:rPr lang="en-US" dirty="0" err="1"/>
              <a:t>određeno</a:t>
            </a:r>
            <a:r>
              <a:rPr lang="sr-Latn-RS" dirty="0"/>
              <a:t>g</a:t>
            </a:r>
            <a:r>
              <a:rPr lang="en-US" dirty="0"/>
              <a:t> </a:t>
            </a:r>
            <a:r>
              <a:rPr lang="en-US" dirty="0" err="1"/>
              <a:t>tržišt</a:t>
            </a:r>
            <a:r>
              <a:rPr lang="sr-Latn-RS" dirty="0"/>
              <a:t>a i ima razvijene kontakte komunikacije sa ciljanim segmentima, </a:t>
            </a:r>
            <a:r>
              <a:rPr lang="en-US" dirty="0" err="1"/>
              <a:t>može</a:t>
            </a:r>
            <a:r>
              <a:rPr lang="en-US" dirty="0"/>
              <a:t> t</a:t>
            </a:r>
            <a:r>
              <a:rPr lang="sr-Latn-RS" dirty="0"/>
              <a:t>ežiti</a:t>
            </a:r>
            <a:r>
              <a:rPr lang="en-US" dirty="0"/>
              <a:t> da </a:t>
            </a:r>
            <a:r>
              <a:rPr lang="en-US" dirty="0" err="1"/>
              <a:t>proširi</a:t>
            </a:r>
            <a:r>
              <a:rPr lang="en-US" dirty="0"/>
              <a:t> </a:t>
            </a:r>
            <a:r>
              <a:rPr lang="en-US" dirty="0" err="1"/>
              <a:t>svoj</a:t>
            </a:r>
            <a:r>
              <a:rPr lang="en-US" dirty="0"/>
              <a:t> </a:t>
            </a:r>
            <a:r>
              <a:rPr lang="en-US" dirty="0" err="1"/>
              <a:t>udeo</a:t>
            </a:r>
            <a:r>
              <a:rPr lang="en-US" dirty="0"/>
              <a:t> u </a:t>
            </a:r>
            <a:r>
              <a:rPr lang="sr-Latn-RS" dirty="0"/>
              <a:t>novcu koji je raspoloživ na tržištu</a:t>
            </a:r>
            <a:r>
              <a:rPr lang="en-US" dirty="0"/>
              <a:t> </a:t>
            </a:r>
            <a:r>
              <a:rPr lang="en-US" dirty="0" err="1"/>
              <a:t>iz</a:t>
            </a:r>
            <a:r>
              <a:rPr lang="en-US" dirty="0"/>
              <a:t> </a:t>
            </a:r>
            <a:r>
              <a:rPr lang="en-US" dirty="0" err="1"/>
              <a:t>te</a:t>
            </a:r>
            <a:r>
              <a:rPr lang="en-US" dirty="0"/>
              <a:t> </a:t>
            </a:r>
            <a:r>
              <a:rPr lang="en-US" dirty="0" err="1"/>
              <a:t>baze</a:t>
            </a:r>
            <a:r>
              <a:rPr lang="en-US" dirty="0"/>
              <a:t> </a:t>
            </a:r>
            <a:r>
              <a:rPr lang="en-US" dirty="0" err="1"/>
              <a:t>klijenata</a:t>
            </a:r>
            <a:r>
              <a:rPr lang="en-US" dirty="0"/>
              <a:t>. </a:t>
            </a:r>
            <a:r>
              <a:rPr lang="en-US" dirty="0" err="1"/>
              <a:t>Zamislite</a:t>
            </a:r>
            <a:r>
              <a:rPr lang="en-US" dirty="0"/>
              <a:t> to </a:t>
            </a:r>
            <a:r>
              <a:rPr lang="en-US" dirty="0" err="1"/>
              <a:t>kao</a:t>
            </a:r>
            <a:r>
              <a:rPr lang="en-US" dirty="0"/>
              <a:t> </a:t>
            </a:r>
            <a:r>
              <a:rPr lang="sr-Latn-RS" dirty="0"/>
              <a:t>negovanje</a:t>
            </a:r>
            <a:r>
              <a:rPr lang="en-US" dirty="0"/>
              <a:t> </a:t>
            </a:r>
            <a:r>
              <a:rPr lang="en-US" dirty="0" err="1"/>
              <a:t>lojalnosti</a:t>
            </a:r>
            <a:r>
              <a:rPr lang="en-US" dirty="0"/>
              <a:t> </a:t>
            </a:r>
            <a:r>
              <a:rPr lang="en-US" dirty="0" err="1"/>
              <a:t>brendu</a:t>
            </a:r>
            <a:r>
              <a:rPr lang="en-US" dirty="0"/>
              <a:t>, </a:t>
            </a:r>
            <a:r>
              <a:rPr lang="en-US" dirty="0" err="1"/>
              <a:t>koja</a:t>
            </a:r>
            <a:r>
              <a:rPr lang="en-US" dirty="0"/>
              <a:t> se </a:t>
            </a:r>
            <a:r>
              <a:rPr lang="en-US" dirty="0" err="1"/>
              <a:t>može</a:t>
            </a:r>
            <a:r>
              <a:rPr lang="en-US" dirty="0"/>
              <a:t> </a:t>
            </a:r>
            <a:r>
              <a:rPr lang="en-US" dirty="0" err="1"/>
              <a:t>postići</a:t>
            </a:r>
            <a:r>
              <a:rPr lang="en-US" dirty="0"/>
              <a:t> </a:t>
            </a:r>
            <a:r>
              <a:rPr lang="en-US" dirty="0" err="1"/>
              <a:t>na</a:t>
            </a:r>
            <a:r>
              <a:rPr lang="en-US" dirty="0"/>
              <a:t> </a:t>
            </a:r>
            <a:r>
              <a:rPr lang="en-US" dirty="0" err="1"/>
              <a:t>različite</a:t>
            </a:r>
            <a:r>
              <a:rPr lang="en-US" dirty="0"/>
              <a:t> </a:t>
            </a:r>
            <a:r>
              <a:rPr lang="en-US" dirty="0" err="1"/>
              <a:t>načine</a:t>
            </a:r>
            <a:r>
              <a:rPr lang="en-US" dirty="0"/>
              <a:t>, </a:t>
            </a:r>
            <a:r>
              <a:rPr lang="en-US" dirty="0" err="1"/>
              <a:t>uključujući</a:t>
            </a:r>
            <a:r>
              <a:rPr lang="en-US" dirty="0"/>
              <a:t>:</a:t>
            </a:r>
          </a:p>
          <a:p>
            <a:pPr lvl="1"/>
            <a:r>
              <a:rPr lang="en-US" dirty="0" err="1"/>
              <a:t>Ulaganje</a:t>
            </a:r>
            <a:r>
              <a:rPr lang="en-US" dirty="0"/>
              <a:t> u </a:t>
            </a:r>
            <a:r>
              <a:rPr lang="en-US" dirty="0" err="1"/>
              <a:t>istraživanje</a:t>
            </a:r>
            <a:r>
              <a:rPr lang="en-US" dirty="0"/>
              <a:t> </a:t>
            </a:r>
            <a:r>
              <a:rPr lang="en-US" dirty="0" err="1"/>
              <a:t>i</a:t>
            </a:r>
            <a:r>
              <a:rPr lang="en-US" dirty="0"/>
              <a:t> </a:t>
            </a:r>
            <a:r>
              <a:rPr lang="en-US" dirty="0" err="1"/>
              <a:t>razvoj</a:t>
            </a:r>
            <a:r>
              <a:rPr lang="en-US" dirty="0"/>
              <a:t> </a:t>
            </a:r>
            <a:r>
              <a:rPr lang="en-US" dirty="0" err="1"/>
              <a:t>za</a:t>
            </a:r>
            <a:r>
              <a:rPr lang="en-US" dirty="0"/>
              <a:t> </a:t>
            </a:r>
            <a:r>
              <a:rPr lang="en-US" dirty="0" err="1"/>
              <a:t>razvoj</a:t>
            </a:r>
            <a:r>
              <a:rPr lang="en-US" dirty="0"/>
              <a:t> </a:t>
            </a:r>
            <a:r>
              <a:rPr lang="en-US" dirty="0" err="1"/>
              <a:t>potpuno</a:t>
            </a:r>
            <a:r>
              <a:rPr lang="en-US" dirty="0"/>
              <a:t> </a:t>
            </a:r>
            <a:r>
              <a:rPr lang="en-US" dirty="0" err="1"/>
              <a:t>novih</a:t>
            </a:r>
            <a:r>
              <a:rPr lang="en-US" dirty="0"/>
              <a:t> </a:t>
            </a:r>
            <a:r>
              <a:rPr lang="en-US" dirty="0" err="1"/>
              <a:t>proizvoda</a:t>
            </a:r>
            <a:r>
              <a:rPr lang="en-US" dirty="0"/>
              <a:t>.</a:t>
            </a:r>
          </a:p>
          <a:p>
            <a:pPr lvl="1"/>
            <a:r>
              <a:rPr lang="sr-Latn-RS" dirty="0"/>
              <a:t>Preuzimanje</a:t>
            </a:r>
            <a:r>
              <a:rPr lang="en-US" dirty="0"/>
              <a:t> </a:t>
            </a:r>
            <a:r>
              <a:rPr lang="en-US" dirty="0" err="1"/>
              <a:t>prava</a:t>
            </a:r>
            <a:r>
              <a:rPr lang="en-US" dirty="0"/>
              <a:t> </a:t>
            </a:r>
            <a:r>
              <a:rPr lang="en-US" dirty="0" err="1"/>
              <a:t>za</a:t>
            </a:r>
            <a:r>
              <a:rPr lang="en-US" dirty="0"/>
              <a:t> </a:t>
            </a:r>
            <a:r>
              <a:rPr lang="en-US" dirty="0" err="1"/>
              <a:t>proizvodnju</a:t>
            </a:r>
            <a:r>
              <a:rPr lang="en-US" dirty="0"/>
              <a:t> </a:t>
            </a:r>
            <a:r>
              <a:rPr lang="en-US" dirty="0" err="1"/>
              <a:t>i</a:t>
            </a:r>
            <a:r>
              <a:rPr lang="en-US" dirty="0"/>
              <a:t> </a:t>
            </a:r>
            <a:r>
              <a:rPr lang="en-US" dirty="0" err="1"/>
              <a:t>prodaju</a:t>
            </a:r>
            <a:r>
              <a:rPr lang="en-US" dirty="0"/>
              <a:t> </a:t>
            </a:r>
            <a:r>
              <a:rPr lang="en-US" dirty="0" err="1"/>
              <a:t>proizvoda</a:t>
            </a:r>
            <a:r>
              <a:rPr lang="en-US" dirty="0"/>
              <a:t> </a:t>
            </a:r>
            <a:r>
              <a:rPr lang="en-US" dirty="0" err="1"/>
              <a:t>druge</a:t>
            </a:r>
            <a:r>
              <a:rPr lang="en-US" dirty="0"/>
              <a:t> </a:t>
            </a:r>
            <a:r>
              <a:rPr lang="en-US" dirty="0" err="1"/>
              <a:t>firme</a:t>
            </a:r>
            <a:r>
              <a:rPr lang="en-US" dirty="0"/>
              <a:t>.</a:t>
            </a:r>
          </a:p>
          <a:p>
            <a:pPr lvl="1"/>
            <a:r>
              <a:rPr lang="en-US" dirty="0" err="1"/>
              <a:t>Kreiranje</a:t>
            </a:r>
            <a:r>
              <a:rPr lang="en-US" dirty="0"/>
              <a:t> </a:t>
            </a:r>
            <a:r>
              <a:rPr lang="en-US" dirty="0" err="1"/>
              <a:t>nove</a:t>
            </a:r>
            <a:r>
              <a:rPr lang="en-US" dirty="0"/>
              <a:t> </a:t>
            </a:r>
            <a:r>
              <a:rPr lang="en-US" dirty="0" err="1"/>
              <a:t>ponude</a:t>
            </a:r>
            <a:r>
              <a:rPr lang="en-US" dirty="0"/>
              <a:t> </a:t>
            </a:r>
            <a:r>
              <a:rPr lang="en-US" dirty="0" err="1"/>
              <a:t>brendiranjem</a:t>
            </a:r>
            <a:r>
              <a:rPr lang="en-US" dirty="0"/>
              <a:t> </a:t>
            </a:r>
            <a:r>
              <a:rPr lang="en-US" dirty="0" err="1"/>
              <a:t>proizvoda</a:t>
            </a:r>
            <a:r>
              <a:rPr lang="en-US" dirty="0"/>
              <a:t> </a:t>
            </a:r>
            <a:r>
              <a:rPr lang="sr-Latn-RS" dirty="0"/>
              <a:t>masovne proizvodnje (takozvanih „</a:t>
            </a:r>
            <a:r>
              <a:rPr lang="en-US" dirty="0"/>
              <a:t>white-label products</a:t>
            </a:r>
            <a:r>
              <a:rPr lang="sr-Latn-RS" dirty="0"/>
              <a:t>“) </a:t>
            </a:r>
            <a:r>
              <a:rPr lang="en-US" dirty="0" err="1"/>
              <a:t>koj</a:t>
            </a:r>
            <a:r>
              <a:rPr lang="sr-Latn-RS" dirty="0"/>
              <a:t>e</a:t>
            </a:r>
            <a:r>
              <a:rPr lang="en-US" dirty="0"/>
              <a:t> je </a:t>
            </a:r>
            <a:r>
              <a:rPr lang="en-US" dirty="0" err="1"/>
              <a:t>zapravo</a:t>
            </a:r>
            <a:r>
              <a:rPr lang="en-US" dirty="0"/>
              <a:t> </a:t>
            </a:r>
            <a:r>
              <a:rPr lang="en-US" dirty="0" err="1"/>
              <a:t>proizvela</a:t>
            </a:r>
            <a:r>
              <a:rPr lang="en-US" dirty="0"/>
              <a:t> </a:t>
            </a:r>
            <a:r>
              <a:rPr lang="en-US" dirty="0" err="1"/>
              <a:t>treća</a:t>
            </a:r>
            <a:r>
              <a:rPr lang="en-US" dirty="0"/>
              <a:t> </a:t>
            </a:r>
            <a:r>
              <a:rPr lang="en-US" dirty="0" err="1"/>
              <a:t>strana</a:t>
            </a:r>
            <a:endParaRPr lang="en-US" dirty="0"/>
          </a:p>
        </p:txBody>
      </p:sp>
    </p:spTree>
    <p:extLst>
      <p:ext uri="{BB962C8B-B14F-4D97-AF65-F5344CB8AC3E}">
        <p14:creationId xmlns:p14="http://schemas.microsoft.com/office/powerpoint/2010/main" val="1076288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a:xfrm>
            <a:off x="838200" y="1825625"/>
            <a:ext cx="11117094" cy="4876732"/>
          </a:xfrm>
        </p:spPr>
        <p:txBody>
          <a:bodyPr>
            <a:normAutofit fontScale="70000" lnSpcReduction="20000"/>
          </a:bodyPr>
          <a:lstStyle/>
          <a:p>
            <a:r>
              <a:rPr lang="en-US" b="1" dirty="0" err="1"/>
              <a:t>Diversifikacija</a:t>
            </a:r>
            <a:endParaRPr lang="en-US" b="1" dirty="0"/>
          </a:p>
          <a:p>
            <a:r>
              <a:rPr lang="en-US" dirty="0"/>
              <a:t>U </a:t>
            </a:r>
            <a:r>
              <a:rPr lang="en-US" dirty="0" err="1"/>
              <a:t>relativnom</a:t>
            </a:r>
            <a:r>
              <a:rPr lang="en-US" dirty="0"/>
              <a:t> </a:t>
            </a:r>
            <a:r>
              <a:rPr lang="en-US" dirty="0" err="1"/>
              <a:t>smislu</a:t>
            </a:r>
            <a:r>
              <a:rPr lang="en-US" dirty="0"/>
              <a:t>, </a:t>
            </a:r>
            <a:r>
              <a:rPr lang="en-US" dirty="0" err="1"/>
              <a:t>strategija</a:t>
            </a:r>
            <a:r>
              <a:rPr lang="en-US" dirty="0"/>
              <a:t> </a:t>
            </a:r>
            <a:r>
              <a:rPr lang="en-US" dirty="0" err="1"/>
              <a:t>diversifikacije</a:t>
            </a:r>
            <a:r>
              <a:rPr lang="en-US" dirty="0"/>
              <a:t> je </a:t>
            </a:r>
            <a:r>
              <a:rPr lang="en-US" dirty="0" err="1"/>
              <a:t>generalno</a:t>
            </a:r>
            <a:r>
              <a:rPr lang="en-US" dirty="0"/>
              <a:t> </a:t>
            </a:r>
            <a:r>
              <a:rPr lang="en-US" dirty="0" err="1"/>
              <a:t>najveći</a:t>
            </a:r>
            <a:r>
              <a:rPr lang="en-US" dirty="0"/>
              <a:t> </a:t>
            </a:r>
            <a:r>
              <a:rPr lang="sr-Latn-RS" dirty="0"/>
              <a:t>i najrizičniji </a:t>
            </a:r>
            <a:r>
              <a:rPr lang="en-US" dirty="0" err="1"/>
              <a:t>poduhvat</a:t>
            </a:r>
            <a:r>
              <a:rPr lang="sr-Latn-RS" dirty="0"/>
              <a:t>.</a:t>
            </a:r>
          </a:p>
          <a:p>
            <a:r>
              <a:rPr lang="sr-Latn-RS" dirty="0"/>
              <a:t>U ovom slučaju.</a:t>
            </a:r>
            <a:r>
              <a:rPr lang="en-US" dirty="0"/>
              <a:t>, </a:t>
            </a:r>
            <a:r>
              <a:rPr lang="sr-Latn-RS" dirty="0"/>
              <a:t>kombinuju se </a:t>
            </a:r>
            <a:r>
              <a:rPr lang="en-US" dirty="0"/>
              <a:t> </a:t>
            </a:r>
            <a:r>
              <a:rPr lang="en-US" dirty="0" err="1"/>
              <a:t>razvoj</a:t>
            </a:r>
            <a:r>
              <a:rPr lang="en-US" dirty="0"/>
              <a:t> </a:t>
            </a:r>
            <a:r>
              <a:rPr lang="en-US" dirty="0" err="1"/>
              <a:t>proizvoda</a:t>
            </a:r>
            <a:r>
              <a:rPr lang="en-US" dirty="0"/>
              <a:t> </a:t>
            </a:r>
            <a:r>
              <a:rPr lang="en-US" dirty="0" err="1"/>
              <a:t>i</a:t>
            </a:r>
            <a:r>
              <a:rPr lang="en-US" dirty="0"/>
              <a:t> </a:t>
            </a:r>
            <a:r>
              <a:rPr lang="en-US" dirty="0" err="1"/>
              <a:t>razvoj</a:t>
            </a:r>
            <a:r>
              <a:rPr lang="en-US" dirty="0"/>
              <a:t> </a:t>
            </a:r>
            <a:r>
              <a:rPr lang="en-US" dirty="0" err="1"/>
              <a:t>tržišta</a:t>
            </a:r>
            <a:r>
              <a:rPr lang="en-US" dirty="0"/>
              <a:t>. </a:t>
            </a:r>
            <a:r>
              <a:rPr lang="en-US" dirty="0" err="1"/>
              <a:t>Iako</a:t>
            </a:r>
            <a:r>
              <a:rPr lang="en-US" dirty="0"/>
              <a:t> je to </a:t>
            </a:r>
            <a:r>
              <a:rPr lang="en-US" dirty="0" err="1"/>
              <a:t>strategija</a:t>
            </a:r>
            <a:r>
              <a:rPr lang="en-US" dirty="0"/>
              <a:t> </a:t>
            </a:r>
            <a:r>
              <a:rPr lang="en-US" dirty="0" err="1"/>
              <a:t>sa</a:t>
            </a:r>
            <a:r>
              <a:rPr lang="en-US" dirty="0"/>
              <a:t> </a:t>
            </a:r>
            <a:r>
              <a:rPr lang="en-US" dirty="0" err="1"/>
              <a:t>najvećim</a:t>
            </a:r>
            <a:r>
              <a:rPr lang="en-US" dirty="0"/>
              <a:t> </a:t>
            </a:r>
            <a:r>
              <a:rPr lang="en-US" dirty="0" err="1"/>
              <a:t>rizikom</a:t>
            </a:r>
            <a:r>
              <a:rPr lang="en-US" dirty="0"/>
              <a:t>, </a:t>
            </a:r>
            <a:r>
              <a:rPr lang="en-US" dirty="0" err="1"/>
              <a:t>ona</a:t>
            </a:r>
            <a:r>
              <a:rPr lang="en-US" dirty="0"/>
              <a:t> </a:t>
            </a:r>
            <a:r>
              <a:rPr lang="en-US" dirty="0" err="1"/>
              <a:t>može</a:t>
            </a:r>
            <a:r>
              <a:rPr lang="en-US" dirty="0"/>
              <a:t> </a:t>
            </a:r>
            <a:r>
              <a:rPr lang="sr-Latn-RS" dirty="0"/>
              <a:t>dovesti i do najvećeg profita</a:t>
            </a:r>
            <a:r>
              <a:rPr lang="en-US" dirty="0"/>
              <a:t>– </a:t>
            </a:r>
            <a:r>
              <a:rPr lang="en-US" dirty="0" err="1"/>
              <a:t>bilo</a:t>
            </a:r>
            <a:r>
              <a:rPr lang="en-US" dirty="0"/>
              <a:t> </a:t>
            </a:r>
            <a:r>
              <a:rPr lang="en-US" dirty="0" err="1"/>
              <a:t>postizanjem</a:t>
            </a:r>
            <a:r>
              <a:rPr lang="en-US" dirty="0"/>
              <a:t> </a:t>
            </a:r>
            <a:r>
              <a:rPr lang="en-US" dirty="0" err="1"/>
              <a:t>potpuno</a:t>
            </a:r>
            <a:r>
              <a:rPr lang="en-US" dirty="0"/>
              <a:t> </a:t>
            </a:r>
            <a:r>
              <a:rPr lang="en-US" dirty="0" err="1"/>
              <a:t>novih</a:t>
            </a:r>
            <a:r>
              <a:rPr lang="en-US" dirty="0"/>
              <a:t> </a:t>
            </a:r>
            <a:r>
              <a:rPr lang="en-US" dirty="0" err="1"/>
              <a:t>mogućnosti</a:t>
            </a:r>
            <a:r>
              <a:rPr lang="en-US" dirty="0"/>
              <a:t> </a:t>
            </a:r>
            <a:r>
              <a:rPr lang="en-US" dirty="0" err="1"/>
              <a:t>za</a:t>
            </a:r>
            <a:r>
              <a:rPr lang="en-US" dirty="0"/>
              <a:t> </a:t>
            </a:r>
            <a:r>
              <a:rPr lang="en-US" dirty="0" err="1"/>
              <a:t>prihod</a:t>
            </a:r>
            <a:r>
              <a:rPr lang="en-US" dirty="0"/>
              <a:t> </a:t>
            </a:r>
            <a:r>
              <a:rPr lang="en-US" dirty="0" err="1"/>
              <a:t>ili</a:t>
            </a:r>
            <a:r>
              <a:rPr lang="en-US" dirty="0"/>
              <a:t> </a:t>
            </a:r>
            <a:r>
              <a:rPr lang="en-US" dirty="0" err="1"/>
              <a:t>smanjenjem</a:t>
            </a:r>
            <a:r>
              <a:rPr lang="en-US" dirty="0"/>
              <a:t> </a:t>
            </a:r>
            <a:r>
              <a:rPr lang="en-US" dirty="0" err="1"/>
              <a:t>oslanjanja</a:t>
            </a:r>
            <a:r>
              <a:rPr lang="en-US" dirty="0"/>
              <a:t> </a:t>
            </a:r>
            <a:r>
              <a:rPr lang="en-US" dirty="0" err="1"/>
              <a:t>firme</a:t>
            </a:r>
            <a:r>
              <a:rPr lang="en-US" dirty="0"/>
              <a:t> </a:t>
            </a:r>
            <a:r>
              <a:rPr lang="en-US" dirty="0" err="1"/>
              <a:t>na</a:t>
            </a:r>
            <a:r>
              <a:rPr lang="en-US" dirty="0"/>
              <a:t> </a:t>
            </a:r>
            <a:r>
              <a:rPr lang="en-US" dirty="0" err="1"/>
              <a:t>jedan</a:t>
            </a:r>
            <a:r>
              <a:rPr lang="en-US" dirty="0"/>
              <a:t> </a:t>
            </a:r>
            <a:r>
              <a:rPr lang="en-US" dirty="0" err="1"/>
              <a:t>proizvod</a:t>
            </a:r>
            <a:r>
              <a:rPr lang="en-US" dirty="0"/>
              <a:t>/</a:t>
            </a:r>
            <a:r>
              <a:rPr lang="en-US" dirty="0" err="1"/>
              <a:t>tržište</a:t>
            </a:r>
            <a:r>
              <a:rPr lang="en-US" dirty="0"/>
              <a:t> (</a:t>
            </a:r>
            <a:r>
              <a:rPr lang="en-US" dirty="0" err="1"/>
              <a:t>iz</a:t>
            </a:r>
            <a:r>
              <a:rPr lang="en-US" dirty="0"/>
              <a:t> </a:t>
            </a:r>
            <a:r>
              <a:rPr lang="en-US" dirty="0" err="1"/>
              <a:t>bilo</a:t>
            </a:r>
            <a:r>
              <a:rPr lang="en-US" dirty="0"/>
              <a:t> </a:t>
            </a:r>
            <a:r>
              <a:rPr lang="en-US" dirty="0" err="1"/>
              <a:t>kog</a:t>
            </a:r>
            <a:r>
              <a:rPr lang="en-US" dirty="0"/>
              <a:t> </a:t>
            </a:r>
            <a:r>
              <a:rPr lang="en-US" dirty="0" err="1"/>
              <a:t>razloga</a:t>
            </a:r>
            <a:r>
              <a:rPr lang="en-US" dirty="0"/>
              <a:t>).</a:t>
            </a:r>
          </a:p>
          <a:p>
            <a:r>
              <a:rPr lang="en-US" dirty="0" err="1"/>
              <a:t>Generalno</a:t>
            </a:r>
            <a:r>
              <a:rPr lang="en-US" dirty="0"/>
              <a:t>, </a:t>
            </a:r>
            <a:r>
              <a:rPr lang="en-US" dirty="0" err="1"/>
              <a:t>postoje</a:t>
            </a:r>
            <a:r>
              <a:rPr lang="en-US" dirty="0"/>
              <a:t> </a:t>
            </a:r>
            <a:r>
              <a:rPr lang="en-US" dirty="0" err="1"/>
              <a:t>dve</a:t>
            </a:r>
            <a:r>
              <a:rPr lang="en-US" dirty="0"/>
              <a:t> </a:t>
            </a:r>
            <a:r>
              <a:rPr lang="en-US" dirty="0" err="1"/>
              <a:t>vrste</a:t>
            </a:r>
            <a:r>
              <a:rPr lang="en-US" dirty="0"/>
              <a:t> </a:t>
            </a:r>
            <a:r>
              <a:rPr lang="en-US" dirty="0" err="1"/>
              <a:t>strategija</a:t>
            </a:r>
            <a:r>
              <a:rPr lang="en-US" dirty="0"/>
              <a:t> </a:t>
            </a:r>
            <a:r>
              <a:rPr lang="en-US" dirty="0" err="1"/>
              <a:t>diverzifikacije</a:t>
            </a:r>
            <a:r>
              <a:rPr lang="en-US" dirty="0"/>
              <a:t> </a:t>
            </a:r>
            <a:r>
              <a:rPr lang="en-US" dirty="0" err="1"/>
              <a:t>koje</a:t>
            </a:r>
            <a:r>
              <a:rPr lang="en-US" dirty="0"/>
              <a:t> bi </a:t>
            </a:r>
            <a:r>
              <a:rPr lang="en-US" dirty="0" err="1"/>
              <a:t>menadž</a:t>
            </a:r>
            <a:r>
              <a:rPr lang="sr-Latn-RS" dirty="0"/>
              <a:t>ment</a:t>
            </a:r>
            <a:r>
              <a:rPr lang="en-US" dirty="0"/>
              <a:t> </a:t>
            </a:r>
            <a:r>
              <a:rPr lang="en-US" dirty="0" err="1"/>
              <a:t>tim</a:t>
            </a:r>
            <a:r>
              <a:rPr lang="en-US" dirty="0"/>
              <a:t> </a:t>
            </a:r>
            <a:r>
              <a:rPr lang="en-US" dirty="0" err="1"/>
              <a:t>mogao</a:t>
            </a:r>
            <a:r>
              <a:rPr lang="en-US" dirty="0"/>
              <a:t> da </a:t>
            </a:r>
            <a:r>
              <a:rPr lang="en-US" dirty="0" err="1"/>
              <a:t>razmotri</a:t>
            </a:r>
            <a:r>
              <a:rPr lang="en-US" dirty="0"/>
              <a:t>:</a:t>
            </a:r>
          </a:p>
          <a:p>
            <a:r>
              <a:rPr lang="en-US" dirty="0"/>
              <a:t>1. </a:t>
            </a:r>
            <a:r>
              <a:rPr lang="en-US" b="1" dirty="0" err="1"/>
              <a:t>Povezana</a:t>
            </a:r>
            <a:r>
              <a:rPr lang="en-US" b="1" dirty="0"/>
              <a:t> </a:t>
            </a:r>
            <a:r>
              <a:rPr lang="en-US" b="1" dirty="0" err="1"/>
              <a:t>diverzifikacija</a:t>
            </a:r>
            <a:r>
              <a:rPr lang="en-US" b="1" dirty="0"/>
              <a:t> </a:t>
            </a:r>
            <a:r>
              <a:rPr lang="en-US" dirty="0"/>
              <a:t>– </a:t>
            </a:r>
            <a:r>
              <a:rPr lang="en-US" dirty="0" err="1"/>
              <a:t>Tamo</a:t>
            </a:r>
            <a:r>
              <a:rPr lang="en-US" dirty="0"/>
              <a:t> </a:t>
            </a:r>
            <a:r>
              <a:rPr lang="en-US" dirty="0" err="1"/>
              <a:t>gde</a:t>
            </a:r>
            <a:r>
              <a:rPr lang="en-US" dirty="0"/>
              <a:t> </a:t>
            </a:r>
            <a:r>
              <a:rPr lang="en-US" dirty="0" err="1"/>
              <a:t>postoje</a:t>
            </a:r>
            <a:r>
              <a:rPr lang="en-US" dirty="0"/>
              <a:t> </a:t>
            </a:r>
            <a:r>
              <a:rPr lang="en-US" dirty="0" err="1"/>
              <a:t>potencijalne</a:t>
            </a:r>
            <a:r>
              <a:rPr lang="en-US" dirty="0"/>
              <a:t> </a:t>
            </a:r>
            <a:r>
              <a:rPr lang="en-US" dirty="0" err="1"/>
              <a:t>sinergije</a:t>
            </a:r>
            <a:r>
              <a:rPr lang="en-US" dirty="0"/>
              <a:t> </a:t>
            </a:r>
            <a:r>
              <a:rPr lang="en-US" dirty="0" err="1"/>
              <a:t>koje</a:t>
            </a:r>
            <a:r>
              <a:rPr lang="en-US" dirty="0"/>
              <a:t> se </a:t>
            </a:r>
            <a:r>
              <a:rPr lang="en-US" dirty="0" err="1"/>
              <a:t>mogu</a:t>
            </a:r>
            <a:r>
              <a:rPr lang="en-US" dirty="0"/>
              <a:t> </a:t>
            </a:r>
            <a:r>
              <a:rPr lang="en-US" dirty="0" err="1"/>
              <a:t>ostvariti</a:t>
            </a:r>
            <a:r>
              <a:rPr lang="en-US" dirty="0"/>
              <a:t> </a:t>
            </a:r>
            <a:r>
              <a:rPr lang="en-US" dirty="0" err="1"/>
              <a:t>između</a:t>
            </a:r>
            <a:r>
              <a:rPr lang="en-US" dirty="0"/>
              <a:t> </a:t>
            </a:r>
            <a:r>
              <a:rPr lang="en-US" dirty="0" err="1"/>
              <a:t>postojećeg</a:t>
            </a:r>
            <a:r>
              <a:rPr lang="en-US" dirty="0"/>
              <a:t> </a:t>
            </a:r>
            <a:r>
              <a:rPr lang="sr-Latn-RS" dirty="0"/>
              <a:t>preduzeća</a:t>
            </a:r>
            <a:r>
              <a:rPr lang="en-US" dirty="0"/>
              <a:t> </a:t>
            </a:r>
            <a:r>
              <a:rPr lang="en-US" dirty="0" err="1"/>
              <a:t>i</a:t>
            </a:r>
            <a:r>
              <a:rPr lang="en-US" dirty="0"/>
              <a:t> </a:t>
            </a:r>
            <a:r>
              <a:rPr lang="en-US" dirty="0" err="1"/>
              <a:t>novog</a:t>
            </a:r>
            <a:r>
              <a:rPr lang="en-US" dirty="0"/>
              <a:t> </a:t>
            </a:r>
            <a:r>
              <a:rPr lang="en-US" dirty="0" err="1"/>
              <a:t>proizvoda</a:t>
            </a:r>
            <a:r>
              <a:rPr lang="en-US" dirty="0"/>
              <a:t>/</a:t>
            </a:r>
            <a:r>
              <a:rPr lang="en-US" dirty="0" err="1"/>
              <a:t>tržišta</a:t>
            </a:r>
            <a:r>
              <a:rPr lang="en-US" dirty="0"/>
              <a:t>.</a:t>
            </a:r>
            <a:r>
              <a:rPr lang="sr-Latn-RS" dirty="0"/>
              <a:t> </a:t>
            </a:r>
            <a:r>
              <a:rPr lang="en-US" dirty="0"/>
              <a:t>Primer je </a:t>
            </a:r>
            <a:r>
              <a:rPr lang="en-US" dirty="0" err="1"/>
              <a:t>proizvođač</a:t>
            </a:r>
            <a:r>
              <a:rPr lang="en-US" dirty="0"/>
              <a:t> </a:t>
            </a:r>
            <a:r>
              <a:rPr lang="en-US" dirty="0" err="1"/>
              <a:t>kožnih</a:t>
            </a:r>
            <a:r>
              <a:rPr lang="en-US" dirty="0"/>
              <a:t> </a:t>
            </a:r>
            <a:r>
              <a:rPr lang="en-US" dirty="0" err="1"/>
              <a:t>cipela</a:t>
            </a:r>
            <a:r>
              <a:rPr lang="en-US" dirty="0"/>
              <a:t> </a:t>
            </a:r>
            <a:r>
              <a:rPr lang="en-US" dirty="0" err="1"/>
              <a:t>koji</a:t>
            </a:r>
            <a:r>
              <a:rPr lang="en-US" dirty="0"/>
              <a:t> se </a:t>
            </a:r>
            <a:r>
              <a:rPr lang="en-US" dirty="0" err="1"/>
              <a:t>odlučuje</a:t>
            </a:r>
            <a:r>
              <a:rPr lang="en-US" dirty="0"/>
              <a:t> </a:t>
            </a:r>
            <a:r>
              <a:rPr lang="en-US" dirty="0" err="1"/>
              <a:t>za</a:t>
            </a:r>
            <a:r>
              <a:rPr lang="en-US" dirty="0"/>
              <a:t> </a:t>
            </a:r>
            <a:r>
              <a:rPr lang="en-US" dirty="0" err="1"/>
              <a:t>proizvodnju</a:t>
            </a:r>
            <a:r>
              <a:rPr lang="en-US" dirty="0"/>
              <a:t> </a:t>
            </a:r>
            <a:r>
              <a:rPr lang="en-US" dirty="0" err="1"/>
              <a:t>kožnih</a:t>
            </a:r>
            <a:r>
              <a:rPr lang="en-US" dirty="0"/>
              <a:t> auto </a:t>
            </a:r>
            <a:r>
              <a:rPr lang="en-US" dirty="0" err="1"/>
              <a:t>sedišta</a:t>
            </a:r>
            <a:r>
              <a:rPr lang="en-US" dirty="0"/>
              <a:t>. </a:t>
            </a:r>
            <a:r>
              <a:rPr lang="en-US" dirty="0" err="1"/>
              <a:t>Gotovo</a:t>
            </a:r>
            <a:r>
              <a:rPr lang="en-US" dirty="0"/>
              <a:t> je </a:t>
            </a:r>
            <a:r>
              <a:rPr lang="en-US" dirty="0" err="1"/>
              <a:t>sigurno</a:t>
            </a:r>
            <a:r>
              <a:rPr lang="en-US" dirty="0"/>
              <a:t> da </a:t>
            </a:r>
            <a:r>
              <a:rPr lang="en-US" dirty="0" err="1"/>
              <a:t>postoje</a:t>
            </a:r>
            <a:r>
              <a:rPr lang="en-US" dirty="0"/>
              <a:t> </a:t>
            </a:r>
            <a:r>
              <a:rPr lang="en-US" dirty="0" err="1"/>
              <a:t>sinergije</a:t>
            </a:r>
            <a:r>
              <a:rPr lang="en-US" dirty="0"/>
              <a:t> u </a:t>
            </a:r>
            <a:r>
              <a:rPr lang="en-US" dirty="0" err="1"/>
              <a:t>nabavci</a:t>
            </a:r>
            <a:r>
              <a:rPr lang="en-US" dirty="0"/>
              <a:t> </a:t>
            </a:r>
            <a:r>
              <a:rPr lang="en-US" dirty="0" err="1"/>
              <a:t>sirovina</a:t>
            </a:r>
            <a:r>
              <a:rPr lang="en-US" dirty="0"/>
              <a:t>, </a:t>
            </a:r>
            <a:r>
              <a:rPr lang="en-US" dirty="0" err="1"/>
              <a:t>iako</a:t>
            </a:r>
            <a:r>
              <a:rPr lang="en-US" dirty="0"/>
              <a:t> </a:t>
            </a:r>
            <a:r>
              <a:rPr lang="en-US" dirty="0" err="1"/>
              <a:t>će</a:t>
            </a:r>
            <a:r>
              <a:rPr lang="en-US" dirty="0"/>
              <a:t> </a:t>
            </a:r>
            <a:r>
              <a:rPr lang="en-US" dirty="0" err="1"/>
              <a:t>sam</a:t>
            </a:r>
            <a:r>
              <a:rPr lang="en-US" dirty="0"/>
              <a:t> </a:t>
            </a:r>
            <a:r>
              <a:rPr lang="en-US" dirty="0" err="1"/>
              <a:t>proizvod</a:t>
            </a:r>
            <a:r>
              <a:rPr lang="en-US" dirty="0"/>
              <a:t> </a:t>
            </a:r>
            <a:r>
              <a:rPr lang="en-US" dirty="0" err="1"/>
              <a:t>i</a:t>
            </a:r>
            <a:r>
              <a:rPr lang="en-US" dirty="0"/>
              <a:t> </a:t>
            </a:r>
            <a:r>
              <a:rPr lang="en-US" dirty="0" err="1"/>
              <a:t>proizvodni</a:t>
            </a:r>
            <a:r>
              <a:rPr lang="en-US" dirty="0"/>
              <a:t> </a:t>
            </a:r>
            <a:r>
              <a:rPr lang="en-US" dirty="0" err="1"/>
              <a:t>proces</a:t>
            </a:r>
            <a:r>
              <a:rPr lang="en-US" dirty="0"/>
              <a:t> </a:t>
            </a:r>
            <a:r>
              <a:rPr lang="en-US" dirty="0" err="1"/>
              <a:t>zahtevati</a:t>
            </a:r>
            <a:r>
              <a:rPr lang="en-US" dirty="0"/>
              <a:t> </a:t>
            </a:r>
            <a:r>
              <a:rPr lang="en-US" dirty="0" err="1"/>
              <a:t>značajna</a:t>
            </a:r>
            <a:r>
              <a:rPr lang="en-US" dirty="0"/>
              <a:t> </a:t>
            </a:r>
            <a:r>
              <a:rPr lang="en-US" dirty="0" err="1"/>
              <a:t>ulaganja</a:t>
            </a:r>
            <a:r>
              <a:rPr lang="en-US" dirty="0"/>
              <a:t> u </a:t>
            </a:r>
            <a:r>
              <a:rPr lang="en-US" dirty="0" err="1"/>
              <a:t>istraživanje</a:t>
            </a:r>
            <a:r>
              <a:rPr lang="en-US" dirty="0"/>
              <a:t> </a:t>
            </a:r>
            <a:r>
              <a:rPr lang="en-US" dirty="0" err="1"/>
              <a:t>i</a:t>
            </a:r>
            <a:r>
              <a:rPr lang="en-US" dirty="0"/>
              <a:t> </a:t>
            </a:r>
            <a:r>
              <a:rPr lang="en-US" dirty="0" err="1"/>
              <a:t>razvoj</a:t>
            </a:r>
            <a:r>
              <a:rPr lang="en-US" dirty="0"/>
              <a:t> </a:t>
            </a:r>
            <a:r>
              <a:rPr lang="en-US" dirty="0" err="1"/>
              <a:t>i</a:t>
            </a:r>
            <a:r>
              <a:rPr lang="en-US" dirty="0"/>
              <a:t> </a:t>
            </a:r>
            <a:r>
              <a:rPr lang="en-US" dirty="0" err="1"/>
              <a:t>proizvodnju</a:t>
            </a:r>
            <a:r>
              <a:rPr lang="en-US" dirty="0"/>
              <a:t>.</a:t>
            </a:r>
            <a:r>
              <a:rPr lang="sr-Latn-RS" dirty="0"/>
              <a:t> U ovom slučaju, moguće je vršiti vertikalnu integraciju sa postojećim distributerima ili snabdevačima na tržištu. Kao i horizontalnu integraciju sa konkurencijom.</a:t>
            </a:r>
            <a:endParaRPr lang="en-US" dirty="0"/>
          </a:p>
          <a:p>
            <a:r>
              <a:rPr lang="en-US" dirty="0"/>
              <a:t>2. </a:t>
            </a:r>
            <a:r>
              <a:rPr lang="en-US" b="1" dirty="0" err="1"/>
              <a:t>Nepovezana</a:t>
            </a:r>
            <a:r>
              <a:rPr lang="en-US" b="1" dirty="0"/>
              <a:t> </a:t>
            </a:r>
            <a:r>
              <a:rPr lang="en-US" b="1" dirty="0" err="1"/>
              <a:t>diverzifikacija</a:t>
            </a:r>
            <a:r>
              <a:rPr lang="en-US" b="1" dirty="0"/>
              <a:t> </a:t>
            </a:r>
            <a:r>
              <a:rPr lang="en-US" dirty="0"/>
              <a:t>– </a:t>
            </a:r>
            <a:r>
              <a:rPr lang="en-US" dirty="0" err="1"/>
              <a:t>gde</a:t>
            </a:r>
            <a:r>
              <a:rPr lang="en-US" dirty="0"/>
              <a:t> je </a:t>
            </a:r>
            <a:r>
              <a:rPr lang="en-US" dirty="0" err="1"/>
              <a:t>malo</a:t>
            </a:r>
            <a:r>
              <a:rPr lang="en-US" dirty="0"/>
              <a:t> </a:t>
            </a:r>
            <a:r>
              <a:rPr lang="en-US" dirty="0" err="1"/>
              <a:t>verovatno</a:t>
            </a:r>
            <a:r>
              <a:rPr lang="en-US" dirty="0"/>
              <a:t> da </a:t>
            </a:r>
            <a:r>
              <a:rPr lang="en-US" dirty="0" err="1"/>
              <a:t>će</a:t>
            </a:r>
            <a:r>
              <a:rPr lang="en-US" dirty="0"/>
              <a:t> </a:t>
            </a:r>
            <a:r>
              <a:rPr lang="en-US" dirty="0" err="1"/>
              <a:t>biti</a:t>
            </a:r>
            <a:r>
              <a:rPr lang="en-US" dirty="0"/>
              <a:t> </a:t>
            </a:r>
            <a:r>
              <a:rPr lang="en-US" dirty="0" err="1"/>
              <a:t>ostvarena</a:t>
            </a:r>
            <a:r>
              <a:rPr lang="en-US" dirty="0"/>
              <a:t> </a:t>
            </a:r>
            <a:r>
              <a:rPr lang="en-US" dirty="0" err="1"/>
              <a:t>stvarna</a:t>
            </a:r>
            <a:r>
              <a:rPr lang="en-US" dirty="0"/>
              <a:t> </a:t>
            </a:r>
            <a:r>
              <a:rPr lang="en-US" dirty="0" err="1"/>
              <a:t>sinergija</a:t>
            </a:r>
            <a:r>
              <a:rPr lang="en-US" dirty="0"/>
              <a:t> </a:t>
            </a:r>
            <a:r>
              <a:rPr lang="en-US" dirty="0" err="1"/>
              <a:t>između</a:t>
            </a:r>
            <a:r>
              <a:rPr lang="en-US" dirty="0"/>
              <a:t> </a:t>
            </a:r>
            <a:r>
              <a:rPr lang="en-US" dirty="0" err="1"/>
              <a:t>postojećeg</a:t>
            </a:r>
            <a:r>
              <a:rPr lang="en-US" dirty="0"/>
              <a:t> </a:t>
            </a:r>
            <a:r>
              <a:rPr lang="en-US" dirty="0" err="1"/>
              <a:t>poslovanja</a:t>
            </a:r>
            <a:r>
              <a:rPr lang="en-US" dirty="0"/>
              <a:t> </a:t>
            </a:r>
            <a:r>
              <a:rPr lang="en-US" dirty="0" err="1"/>
              <a:t>i</a:t>
            </a:r>
            <a:r>
              <a:rPr lang="en-US" dirty="0"/>
              <a:t> </a:t>
            </a:r>
            <a:r>
              <a:rPr lang="en-US" dirty="0" err="1"/>
              <a:t>novog</a:t>
            </a:r>
            <a:r>
              <a:rPr lang="en-US" dirty="0"/>
              <a:t> </a:t>
            </a:r>
            <a:r>
              <a:rPr lang="en-US" dirty="0" err="1"/>
              <a:t>proizvoda</a:t>
            </a:r>
            <a:r>
              <a:rPr lang="en-US" dirty="0"/>
              <a:t>/</a:t>
            </a:r>
            <a:r>
              <a:rPr lang="en-US" dirty="0" err="1"/>
              <a:t>tržišta</a:t>
            </a:r>
            <a:r>
              <a:rPr lang="en-US" dirty="0"/>
              <a:t>.</a:t>
            </a:r>
            <a:r>
              <a:rPr lang="sr-Latn-RS" dirty="0"/>
              <a:t> Ovde se prelazi na neki potpuno novi proizvod, koji može biti ponuđen na sasvim novom tržištu.</a:t>
            </a:r>
            <a:endParaRPr lang="en-US" dirty="0"/>
          </a:p>
        </p:txBody>
      </p:sp>
    </p:spTree>
    <p:extLst>
      <p:ext uri="{BB962C8B-B14F-4D97-AF65-F5344CB8AC3E}">
        <p14:creationId xmlns:p14="http://schemas.microsoft.com/office/powerpoint/2010/main" val="4270327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lstStyle/>
          <a:p>
            <a:r>
              <a:rPr lang="sr-Latn-RS" dirty="0">
                <a:solidFill>
                  <a:srgbClr val="FF0000"/>
                </a:solidFill>
              </a:rPr>
              <a:t>Za sledeći termin (8. novebra 2024. godine), studenti koji su u mogućnosti trebaju da ponesu laptop računar.</a:t>
            </a:r>
          </a:p>
          <a:p>
            <a:r>
              <a:rPr lang="sr-Latn-RS" dirty="0">
                <a:solidFill>
                  <a:srgbClr val="FF0000"/>
                </a:solidFill>
              </a:rPr>
              <a:t>Pre termina, potrebno je sa linka: </a:t>
            </a:r>
            <a:r>
              <a:rPr lang="sr-Latn-RS" dirty="0">
                <a:solidFill>
                  <a:srgbClr val="FF0000"/>
                </a:solidFill>
                <a:hlinkClick r:id="rId2"/>
              </a:rPr>
              <a:t>https://drive.google.com/drive/folders/1eJbhFV2LlBN1_Be_QWvzNQgONdNi02Nq?usp=share_link</a:t>
            </a:r>
            <a:r>
              <a:rPr lang="sr-Latn-RS" dirty="0">
                <a:solidFill>
                  <a:srgbClr val="FF0000"/>
                </a:solidFill>
              </a:rPr>
              <a:t> </a:t>
            </a:r>
          </a:p>
          <a:p>
            <a:r>
              <a:rPr lang="sr-Latn-RS" dirty="0">
                <a:solidFill>
                  <a:srgbClr val="FF0000"/>
                </a:solidFill>
              </a:rPr>
              <a:t>Skinuti aplikaciju i iskopirati na hard disk računara.</a:t>
            </a:r>
          </a:p>
          <a:p>
            <a:r>
              <a:rPr lang="sr-Latn-RS" dirty="0">
                <a:solidFill>
                  <a:srgbClr val="FF0000"/>
                </a:solidFill>
              </a:rPr>
              <a:t>Aplikaciju ćemo koristiti na sledećem terminu nastave 8. novebra 2024. godine</a:t>
            </a:r>
            <a:endParaRPr lang="en-US" dirty="0">
              <a:solidFill>
                <a:srgbClr val="FF0000"/>
              </a:solidFill>
            </a:endParaRPr>
          </a:p>
          <a:p>
            <a:r>
              <a:rPr lang="en-US" dirty="0" err="1">
                <a:solidFill>
                  <a:srgbClr val="FF0000"/>
                </a:solidFill>
              </a:rPr>
              <a:t>Kod</a:t>
            </a:r>
            <a:r>
              <a:rPr lang="en-US" dirty="0">
                <a:solidFill>
                  <a:srgbClr val="FF0000"/>
                </a:solidFill>
              </a:rPr>
              <a:t> </a:t>
            </a:r>
            <a:r>
              <a:rPr lang="en-US" dirty="0" err="1">
                <a:solidFill>
                  <a:srgbClr val="FF0000"/>
                </a:solidFill>
              </a:rPr>
              <a:t>upotrebe</a:t>
            </a:r>
            <a:r>
              <a:rPr lang="en-US" dirty="0">
                <a:solidFill>
                  <a:srgbClr val="FF0000"/>
                </a:solidFill>
              </a:rPr>
              <a:t> </a:t>
            </a:r>
            <a:r>
              <a:rPr lang="en-US" dirty="0" err="1">
                <a:solidFill>
                  <a:srgbClr val="FF0000"/>
                </a:solidFill>
              </a:rPr>
              <a:t>aplikacije</a:t>
            </a:r>
            <a:r>
              <a:rPr lang="en-US" dirty="0">
                <a:solidFill>
                  <a:srgbClr val="FF0000"/>
                </a:solidFill>
              </a:rPr>
              <a:t> OBAVEZNO KORISTITI ENGLESKI JEZIK</a:t>
            </a:r>
          </a:p>
        </p:txBody>
      </p:sp>
    </p:spTree>
    <p:extLst>
      <p:ext uri="{BB962C8B-B14F-4D97-AF65-F5344CB8AC3E}">
        <p14:creationId xmlns:p14="http://schemas.microsoft.com/office/powerpoint/2010/main" val="1391163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53" y="288633"/>
            <a:ext cx="10515600" cy="1325563"/>
          </a:xfrm>
        </p:spPr>
        <p:txBody>
          <a:bodyPr/>
          <a:lstStyle/>
          <a:p>
            <a:r>
              <a:rPr lang="sr-Latn-RS" b="1" dirty="0">
                <a:solidFill>
                  <a:srgbClr val="0070C0"/>
                </a:solidFill>
              </a:rPr>
              <a:t>Zadatak za studente: </a:t>
            </a:r>
          </a:p>
        </p:txBody>
      </p:sp>
      <p:sp>
        <p:nvSpPr>
          <p:cNvPr id="3" name="Content Placeholder 2"/>
          <p:cNvSpPr>
            <a:spLocks noGrp="1"/>
          </p:cNvSpPr>
          <p:nvPr>
            <p:ph idx="1"/>
          </p:nvPr>
        </p:nvSpPr>
        <p:spPr>
          <a:xfrm>
            <a:off x="811763" y="1614196"/>
            <a:ext cx="11046254" cy="5243804"/>
          </a:xfrm>
        </p:spPr>
        <p:txBody>
          <a:bodyPr>
            <a:normAutofit fontScale="85000" lnSpcReduction="20000"/>
          </a:bodyPr>
          <a:lstStyle/>
          <a:p>
            <a:r>
              <a:rPr lang="sr-Latn-RS" dirty="0">
                <a:solidFill>
                  <a:srgbClr val="FF0000"/>
                </a:solidFill>
              </a:rPr>
              <a:t>Sledeću studiju slučaja, rešiti primenom Ansoff matrice. Predložiti potencijalno rešenje izazova iz studije slučaja, za svako od polja Ansoff matrice:</a:t>
            </a:r>
          </a:p>
          <a:p>
            <a:r>
              <a:rPr lang="sr-Latn-CS" dirty="0">
                <a:solidFill>
                  <a:srgbClr val="0070C0"/>
                </a:solidFill>
              </a:rPr>
              <a:t>Kuća hrane je mali nezavisni prodajni objekat - supermarket koji radi u predgrađu Leskovca. Radnja je uspela da posluje profitabilno tokom prethodnih dvadeset godina. Najbliža konkurencija, veliki nacionalni snabdevač koji je deo velikog lanca snabdevanja, udaljen je nekih 15 kilometara - odnosno petnaest minuta vožnje jer se nalazi u centru Leskovca. Kuća hrane je dosta povoljno locirana jer je okolni predeo gusto naseljen.</a:t>
            </a:r>
            <a:endParaRPr lang="en-US" dirty="0">
              <a:solidFill>
                <a:srgbClr val="0070C0"/>
              </a:solidFill>
            </a:endParaRPr>
          </a:p>
          <a:p>
            <a:r>
              <a:rPr lang="sr-Latn-CS" dirty="0">
                <a:solidFill>
                  <a:srgbClr val="0070C0"/>
                </a:solidFill>
              </a:rPr>
              <a:t>Prodavnica se sastoji od manje zgrade koja je podeljenja na dva jednaka dela. Jedan deo je maloprodajni objekt dok drugi deo ima funkciju skladišta. Skladište je na zadnjoj strani zgrade i u njemu se smešta rezerva zaliha (sigurnosne zalihe). Svake nedelje Jugoslav Stojanović, menadžer/vlasnik Kuće hrane, prolazi kroz magacin, pregleda police i procenjuje koje robe ima manje ili je ponestalo. Nakon utvrđivanja trenutnog stanja zaliha na policama, Jugoslav radi nalog za nabavku nove količine. Jugoslav zasniva količinu naručene robe na svojoj sopstevnoj proceni potražnje za svakim proizvodom, uzimajući u obzir minimalnu veličinu svake porudžbine (jer određene proizvode neće dobiti od snabdevača ukoliko su ispod minimuma količine). Zbog relativno malog obrta kapitala i malih dimenzija radnje, Jugoslav limitira ponudu proizvoda na po jedan brend od svake vrste proizvoda. </a:t>
            </a:r>
            <a:endParaRPr lang="en-US" dirty="0">
              <a:solidFill>
                <a:srgbClr val="0070C0"/>
              </a:solidFill>
            </a:endParaRPr>
          </a:p>
          <a:p>
            <a:pPr marL="0" indent="0">
              <a:buNone/>
            </a:pPr>
            <a:endParaRPr lang="en-US" dirty="0"/>
          </a:p>
        </p:txBody>
      </p:sp>
    </p:spTree>
    <p:extLst>
      <p:ext uri="{BB962C8B-B14F-4D97-AF65-F5344CB8AC3E}">
        <p14:creationId xmlns:p14="http://schemas.microsoft.com/office/powerpoint/2010/main" val="220777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fontScale="70000" lnSpcReduction="20000"/>
          </a:bodyPr>
          <a:lstStyle/>
          <a:p>
            <a:r>
              <a:rPr lang="sr-Latn-CS" dirty="0">
                <a:solidFill>
                  <a:srgbClr val="0070C0"/>
                </a:solidFill>
              </a:rPr>
              <a:t>Jugoslav je upravo saznao da lokalna samouprava izdaje dozvolu za rušenje napuštene zgrade elektrodistribucije i da će na toj lokaciji veliki konzorcijum snabdevača napraviti moderni tržni centar. Problem je što je ta lokacija par stotina metara udaljena od Kuće hrane. Jugoslav je takođe saznao od „poverljivih kanala iz opštine“ da je najveći akcionar centra jedan od vodećih internacionalnih lanaca supermarketa.</a:t>
            </a:r>
            <a:endParaRPr lang="en-US" dirty="0">
              <a:solidFill>
                <a:srgbClr val="0070C0"/>
              </a:solidFill>
            </a:endParaRPr>
          </a:p>
          <a:p>
            <a:r>
              <a:rPr lang="sr-Latn-CS" dirty="0">
                <a:solidFill>
                  <a:srgbClr val="0070C0"/>
                </a:solidFill>
              </a:rPr>
              <a:t>Iz sopstvenog iskustva, Jugoslav koji je u mladosti radio u velikom supermarketu, zna da je osnovni moto njihovog rada „visok nivo usluge, garantovane niže cene“. Takođe čuo je da takve kompanije koriste principe kao što je kontrola zaliha po principu JIT-a, velika centralizovana i više lokalnih distributivnih skladišta, kao i menadžment zaliha od strane snabdevača. Takođe, koristi se i sistem bar kodova i RF tagova u skladištima, posebno u cilju menadžmenta zaliha i kod automatskog naručivanja. Ova terminologija je njemu nepoznata jer se u njegovoj mladosti nije koristila. Na osnovu informacija koje poseduje on zna da će novi tržni centar biti sedam puta veći od Kuće hrane, ali će koristiti gotovo isti prostor za skladištenje.</a:t>
            </a:r>
            <a:endParaRPr lang="en-US" dirty="0">
              <a:solidFill>
                <a:srgbClr val="0070C0"/>
              </a:solidFill>
            </a:endParaRPr>
          </a:p>
          <a:p>
            <a:r>
              <a:rPr lang="sr-Latn-CS" dirty="0">
                <a:solidFill>
                  <a:srgbClr val="0070C0"/>
                </a:solidFill>
              </a:rPr>
              <a:t>Kako bi izdržao konkurenciju, Jugoslav želi da osavremeni svoje poslovanje. Jugoslav dolazi kod Vas za pomoć jer Vi imate solidno znanje iz industrijskog menadžmenta. Jugoslav traži vaše konsultacije, savete i objašnjenje ovih novih, njemu nepoznatih pojmova. Takođe nije mu jasno kako će taj novi centar moći da obezbedi visoku uslugu, niske cene, i mali nivo nedostatka zaliha sa tako malim skladišnim prostorom u samom objektu.</a:t>
            </a:r>
            <a:endParaRPr lang="sr-Latn-RS" dirty="0">
              <a:solidFill>
                <a:srgbClr val="0070C0"/>
              </a:solidFill>
            </a:endParaRPr>
          </a:p>
          <a:p>
            <a:endParaRPr lang="en-US" dirty="0"/>
          </a:p>
        </p:txBody>
      </p:sp>
    </p:spTree>
    <p:extLst>
      <p:ext uri="{BB962C8B-B14F-4D97-AF65-F5344CB8AC3E}">
        <p14:creationId xmlns:p14="http://schemas.microsoft.com/office/powerpoint/2010/main" val="31688046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lstStyle/>
          <a:p>
            <a:r>
              <a:rPr lang="sr-Latn-CS" b="1" dirty="0">
                <a:solidFill>
                  <a:srgbClr val="0070C0"/>
                </a:solidFill>
              </a:rPr>
              <a:t>PITANJA</a:t>
            </a:r>
            <a:endParaRPr lang="en-US" dirty="0">
              <a:solidFill>
                <a:srgbClr val="0070C0"/>
              </a:solidFill>
            </a:endParaRPr>
          </a:p>
          <a:p>
            <a:pPr lvl="1"/>
            <a:r>
              <a:rPr lang="sr-Latn-CS" dirty="0">
                <a:solidFill>
                  <a:srgbClr val="0070C0"/>
                </a:solidFill>
              </a:rPr>
              <a:t> 1. Izvršite analizu strategijskih opcija koje su Jugoslavu na raspolaganju. Prilikom analize strategije koju Jugoslav može da primeni, koristiti kao alat „Ansoff matricu“</a:t>
            </a:r>
            <a:endParaRPr lang="en-US" dirty="0">
              <a:solidFill>
                <a:srgbClr val="0070C0"/>
              </a:solidFill>
            </a:endParaRPr>
          </a:p>
          <a:p>
            <a:pPr lvl="1"/>
            <a:r>
              <a:rPr lang="sr-Latn-CS" dirty="0">
                <a:solidFill>
                  <a:srgbClr val="0070C0"/>
                </a:solidFill>
              </a:rPr>
              <a:t>Napišite izveštaj za Jugoslava, objasnite svaki od principa menadžmenta zalihama i koncepta rada u skladištima velikih tržnih centara i kako se oni mogu koristiti za postizanje niže cene. U zaključku predložite Jugoslavu kako on može učiniti Kuću hrane kompetativnijom sa nailazećom konkurencijom. </a:t>
            </a:r>
          </a:p>
        </p:txBody>
      </p:sp>
    </p:spTree>
    <p:extLst>
      <p:ext uri="{BB962C8B-B14F-4D97-AF65-F5344CB8AC3E}">
        <p14:creationId xmlns:p14="http://schemas.microsoft.com/office/powerpoint/2010/main" val="1782507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lstStyle/>
          <a:p>
            <a:pPr marL="0" indent="0">
              <a:buNone/>
              <a:defRPr lang="en-US"/>
            </a:pPr>
            <a:r>
              <a:rPr lang="sr-Latn-RS" sz="2400" dirty="0"/>
              <a:t>Planiranje predstavlja inicijalnu fazu procesa upravljanja u kojoj se definišu ciljevi koje organizacija treba da postigne i predlažu mere i akcije za dostizanje navedenih ciljeva.</a:t>
            </a:r>
          </a:p>
          <a:p>
            <a:pPr marL="0" indent="0">
              <a:buNone/>
              <a:defRPr lang="en-US"/>
            </a:pPr>
            <a:r>
              <a:rPr lang="sr-Latn-RS" sz="2400" dirty="0"/>
              <a:t>Planiranje je osnovni podproces menadžmenta, na osnovu koga se definišu realizuju ostali podprocesi</a:t>
            </a:r>
          </a:p>
          <a:p>
            <a:pPr marL="0" indent="0">
              <a:buNone/>
              <a:defRPr lang="en-US"/>
            </a:pPr>
            <a:r>
              <a:rPr lang="sr-Latn-RS" sz="2400" dirty="0"/>
              <a:t>U procesu plairanja </a:t>
            </a:r>
            <a:r>
              <a:rPr lang="en-US" sz="2400" dirty="0" err="1"/>
              <a:t>postavljaju</a:t>
            </a:r>
            <a:r>
              <a:rPr lang="en-US" sz="2400" dirty="0"/>
              <a:t> se tri </a:t>
            </a:r>
            <a:r>
              <a:rPr lang="en-US" sz="2400" dirty="0" err="1"/>
              <a:t>osnovna</a:t>
            </a:r>
            <a:r>
              <a:rPr lang="en-US" sz="2400" dirty="0"/>
              <a:t> </a:t>
            </a:r>
            <a:r>
              <a:rPr lang="en-US" sz="2400" dirty="0" err="1"/>
              <a:t>pitanja</a:t>
            </a:r>
            <a:r>
              <a:rPr lang="en-US" sz="2400" dirty="0"/>
              <a:t> </a:t>
            </a:r>
            <a:r>
              <a:rPr lang="en-US" sz="2400" dirty="0" err="1"/>
              <a:t>na</a:t>
            </a:r>
            <a:r>
              <a:rPr lang="en-US" sz="2400" dirty="0"/>
              <a:t> </a:t>
            </a:r>
            <a:r>
              <a:rPr lang="en-US" sz="2400" dirty="0" err="1"/>
              <a:t>koja</a:t>
            </a:r>
            <a:r>
              <a:rPr lang="en-US" sz="2400" dirty="0"/>
              <a:t> </a:t>
            </a:r>
            <a:r>
              <a:rPr lang="sr-Latn-RS" sz="2400" dirty="0"/>
              <a:t>se</a:t>
            </a:r>
            <a:r>
              <a:rPr lang="en-US" sz="2400" dirty="0"/>
              <a:t> mora da</a:t>
            </a:r>
            <a:r>
              <a:rPr lang="sr-Latn-RS" sz="2400" dirty="0"/>
              <a:t> pronađe adekvatan</a:t>
            </a:r>
            <a:r>
              <a:rPr lang="en-US" sz="2400" dirty="0"/>
              <a:t> </a:t>
            </a:r>
            <a:r>
              <a:rPr lang="en-US" sz="2400" dirty="0" err="1"/>
              <a:t>odgovor</a:t>
            </a:r>
            <a:r>
              <a:rPr lang="en-US" sz="2400" dirty="0"/>
              <a:t>:</a:t>
            </a:r>
          </a:p>
          <a:p>
            <a:pPr marL="457200" lvl="1" indent="0">
              <a:buNone/>
              <a:defRPr lang="en-US"/>
            </a:pPr>
            <a:r>
              <a:rPr lang="en-US" dirty="0"/>
              <a:t>1.	</a:t>
            </a:r>
            <a:r>
              <a:rPr lang="en-US" dirty="0" err="1"/>
              <a:t>gde</a:t>
            </a:r>
            <a:r>
              <a:rPr lang="en-US" dirty="0"/>
              <a:t> se </a:t>
            </a:r>
            <a:r>
              <a:rPr lang="en-US" dirty="0" err="1"/>
              <a:t>preduzeće</a:t>
            </a:r>
            <a:r>
              <a:rPr lang="en-US" dirty="0"/>
              <a:t> </a:t>
            </a:r>
            <a:r>
              <a:rPr lang="en-US" dirty="0" err="1"/>
              <a:t>trenutno</a:t>
            </a:r>
            <a:r>
              <a:rPr lang="en-US" dirty="0"/>
              <a:t> </a:t>
            </a:r>
            <a:r>
              <a:rPr lang="en-US" dirty="0" err="1"/>
              <a:t>nalazi</a:t>
            </a:r>
            <a:r>
              <a:rPr lang="en-US" dirty="0"/>
              <a:t>?</a:t>
            </a:r>
          </a:p>
          <a:p>
            <a:pPr marL="457200" lvl="1" indent="0">
              <a:buNone/>
              <a:defRPr lang="en-US"/>
            </a:pPr>
            <a:r>
              <a:rPr lang="en-US" dirty="0"/>
              <a:t>2.	</a:t>
            </a:r>
            <a:r>
              <a:rPr lang="en-US" dirty="0" err="1"/>
              <a:t>gde</a:t>
            </a:r>
            <a:r>
              <a:rPr lang="en-US" dirty="0"/>
              <a:t> </a:t>
            </a:r>
            <a:r>
              <a:rPr lang="en-US" dirty="0" err="1"/>
              <a:t>preduzeće</a:t>
            </a:r>
            <a:r>
              <a:rPr lang="en-US" dirty="0"/>
              <a:t> </a:t>
            </a:r>
            <a:r>
              <a:rPr lang="en-US" dirty="0" err="1"/>
              <a:t>želi</a:t>
            </a:r>
            <a:r>
              <a:rPr lang="en-US" dirty="0"/>
              <a:t> da </a:t>
            </a:r>
            <a:r>
              <a:rPr lang="en-US" dirty="0" err="1"/>
              <a:t>bude</a:t>
            </a:r>
            <a:r>
              <a:rPr lang="en-US" dirty="0"/>
              <a:t> u </a:t>
            </a:r>
            <a:r>
              <a:rPr lang="en-US" dirty="0" err="1"/>
              <a:t>nekoj</a:t>
            </a:r>
            <a:r>
              <a:rPr lang="en-US" dirty="0"/>
              <a:t> </a:t>
            </a:r>
            <a:r>
              <a:rPr lang="en-US" dirty="0" err="1"/>
              <a:t>budućnosti</a:t>
            </a:r>
            <a:r>
              <a:rPr lang="en-US" dirty="0"/>
              <a:t>?</a:t>
            </a:r>
          </a:p>
          <a:p>
            <a:pPr marL="457200" lvl="1" indent="0">
              <a:buNone/>
              <a:defRPr lang="en-US"/>
            </a:pPr>
            <a:r>
              <a:rPr lang="en-US" dirty="0"/>
              <a:t>3.	</a:t>
            </a:r>
            <a:r>
              <a:rPr lang="en-US" dirty="0" err="1"/>
              <a:t>kako</a:t>
            </a:r>
            <a:r>
              <a:rPr lang="en-US" dirty="0"/>
              <a:t> </a:t>
            </a:r>
            <a:r>
              <a:rPr lang="en-US" dirty="0" err="1"/>
              <a:t>i</a:t>
            </a:r>
            <a:r>
              <a:rPr lang="en-US" dirty="0"/>
              <a:t> </a:t>
            </a:r>
            <a:r>
              <a:rPr lang="en-US" dirty="0" err="1"/>
              <a:t>kada</a:t>
            </a:r>
            <a:r>
              <a:rPr lang="en-US" dirty="0"/>
              <a:t> </a:t>
            </a:r>
            <a:r>
              <a:rPr lang="en-US" dirty="0" err="1"/>
              <a:t>preduzeće</a:t>
            </a:r>
            <a:r>
              <a:rPr lang="en-US" dirty="0"/>
              <a:t> </a:t>
            </a:r>
            <a:r>
              <a:rPr lang="en-US" dirty="0" err="1"/>
              <a:t>namerava</a:t>
            </a:r>
            <a:r>
              <a:rPr lang="en-US" dirty="0"/>
              <a:t> da </a:t>
            </a:r>
            <a:r>
              <a:rPr lang="en-US" dirty="0" err="1"/>
              <a:t>tamo</a:t>
            </a:r>
            <a:r>
              <a:rPr lang="en-US" dirty="0"/>
              <a:t> </a:t>
            </a:r>
            <a:r>
              <a:rPr lang="en-US" dirty="0" err="1"/>
              <a:t>stigne</a:t>
            </a:r>
            <a:r>
              <a:rPr lang="en-US" dirty="0"/>
              <a:t>?</a:t>
            </a:r>
          </a:p>
          <a:p>
            <a:endParaRPr lang="en-US" dirty="0"/>
          </a:p>
        </p:txBody>
      </p:sp>
    </p:spTree>
    <p:extLst>
      <p:ext uri="{BB962C8B-B14F-4D97-AF65-F5344CB8AC3E}">
        <p14:creationId xmlns:p14="http://schemas.microsoft.com/office/powerpoint/2010/main" val="1192948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lnSpcReduction="10000"/>
          </a:bodyPr>
          <a:lstStyle/>
          <a:p>
            <a:r>
              <a:rPr lang="sr-Latn-RS" dirty="0"/>
              <a:t>Svi delovi organizacije izrađuju svoje planove, koji se odnose na zadatke koje je potrebno izvršiti u neposrednom periodu, kao i u budućnosti, kako bi se ostvarili planirani ciljevi organizacije u celini.</a:t>
            </a:r>
          </a:p>
          <a:p>
            <a:r>
              <a:rPr lang="sr-Latn-RS" dirty="0"/>
              <a:t>Krovni</a:t>
            </a:r>
            <a:r>
              <a:rPr lang="en-US" dirty="0"/>
              <a:t> </a:t>
            </a:r>
            <a:r>
              <a:rPr lang="sr-Latn-RS" dirty="0"/>
              <a:t>(</a:t>
            </a:r>
            <a:r>
              <a:rPr lang="en-US" dirty="0" err="1"/>
              <a:t>strategijski</a:t>
            </a:r>
            <a:r>
              <a:rPr lang="sr-Latn-RS" dirty="0"/>
              <a:t>) plan – koji se zasniva na </a:t>
            </a:r>
            <a:r>
              <a:rPr lang="sr-Latn-RS" b="1" dirty="0"/>
              <a:t>ključnim ciljevima organizacije</a:t>
            </a:r>
            <a:r>
              <a:rPr lang="sr-Latn-RS" dirty="0"/>
              <a:t>, koji proističu iz </a:t>
            </a:r>
            <a:r>
              <a:rPr lang="sr-Latn-RS" b="1" dirty="0"/>
              <a:t>vizije organizacije </a:t>
            </a:r>
            <a:r>
              <a:rPr lang="sr-Latn-RS" dirty="0"/>
              <a:t>a oslanjaju se na </a:t>
            </a:r>
            <a:r>
              <a:rPr lang="sr-Latn-RS" b="1" dirty="0"/>
              <a:t>misiju organizacije</a:t>
            </a:r>
            <a:r>
              <a:rPr lang="sr-Latn-RS" dirty="0"/>
              <a:t>, naziva se </a:t>
            </a:r>
            <a:r>
              <a:rPr lang="sr-Latn-RS" b="1" dirty="0"/>
              <a:t>strategijski plan</a:t>
            </a:r>
            <a:r>
              <a:rPr lang="sr-Latn-RS" dirty="0"/>
              <a:t>.</a:t>
            </a:r>
          </a:p>
          <a:p>
            <a:r>
              <a:rPr lang="sr-Latn-RS" dirty="0"/>
              <a:t>Suština uspešnog planiranja, sastoji se u tome da se parcijalni segmenti – pojedinih delova organizacije – uspešno uklapaju u strategijski plan čitave organizacije, odnosno da parcijalni ciljevi pojedinih segmenata organizacije budu usaglašeni sa ključnim ciljevima organizacije u celini.</a:t>
            </a:r>
            <a:endParaRPr lang="en-US" dirty="0"/>
          </a:p>
        </p:txBody>
      </p:sp>
    </p:spTree>
    <p:extLst>
      <p:ext uri="{BB962C8B-B14F-4D97-AF65-F5344CB8AC3E}">
        <p14:creationId xmlns:p14="http://schemas.microsoft.com/office/powerpoint/2010/main" val="4010290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fontScale="85000" lnSpcReduction="20000"/>
          </a:bodyPr>
          <a:lstStyle/>
          <a:p>
            <a:r>
              <a:rPr lang="sr-Latn-RS" dirty="0"/>
              <a:t>Imajući u vidu da je jedan od osnovnih ciljeva procesa planiranja u smanjenju neizvesnosti i rizika koji nose buduće akt</a:t>
            </a:r>
            <a:r>
              <a:rPr lang="en-GB" dirty="0" err="1"/>
              <a:t>i</a:t>
            </a:r>
            <a:r>
              <a:rPr lang="sr-Latn-RS" dirty="0"/>
              <a:t>vnosti i događaji, proces planiranja obuhvata- kako </a:t>
            </a:r>
            <a:r>
              <a:rPr lang="sr-Latn-RS" b="1" dirty="0"/>
              <a:t>analizu trenutnog stanja</a:t>
            </a:r>
            <a:r>
              <a:rPr lang="sr-Latn-RS" dirty="0"/>
              <a:t>, tako i </a:t>
            </a:r>
            <a:r>
              <a:rPr lang="sr-Latn-RS" b="1" dirty="0"/>
              <a:t>predviđanje budućih stanja </a:t>
            </a:r>
            <a:r>
              <a:rPr lang="sr-Latn-RS" dirty="0"/>
              <a:t>i događaja. </a:t>
            </a:r>
          </a:p>
          <a:p>
            <a:r>
              <a:rPr lang="sr-Latn-RS" dirty="0"/>
              <a:t>Predviđanje omogućuje da se definišu ciljevi koje u budućnosti želimo dostići, što predstavlja jedan od osnovnih zadataka procesa planiranja.</a:t>
            </a:r>
          </a:p>
          <a:p>
            <a:r>
              <a:rPr lang="sr-Latn-RS" dirty="0"/>
              <a:t>Kako će se ostvariti ostali podprocesi menadžemnta ( odlučivanje, organizovanje, kadrovanje, vođenje i kontrola), zavisi od toga koliko su dobro sprovedene aktivnosti planiranja i njihov rezultat – </a:t>
            </a:r>
            <a:r>
              <a:rPr lang="sr-Latn-RS" b="1" dirty="0"/>
              <a:t>planovi</a:t>
            </a:r>
            <a:r>
              <a:rPr lang="sr-Latn-RS" dirty="0"/>
              <a:t>.</a:t>
            </a:r>
          </a:p>
          <a:p>
            <a:r>
              <a:rPr lang="sr-Latn-RS" dirty="0"/>
              <a:t>Ukoliko planovi nisu adekvatno definisani, onda ni menažment neće biti u stanju da efikasno organizuje ljude i druge resurse za obavljanje predviđenih akcija, da odaberu i vode kadrove koji će realizovati aktivnosti i neće moći da vrše kontrolu sprovođenja predviđenih aktivnosti, kao ni kontrolu ispravnosti postignutih rezultata.</a:t>
            </a:r>
            <a:endParaRPr lang="en-US" dirty="0"/>
          </a:p>
        </p:txBody>
      </p:sp>
    </p:spTree>
    <p:extLst>
      <p:ext uri="{BB962C8B-B14F-4D97-AF65-F5344CB8AC3E}">
        <p14:creationId xmlns:p14="http://schemas.microsoft.com/office/powerpoint/2010/main" val="277414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fontScale="92500" lnSpcReduction="10000"/>
          </a:bodyPr>
          <a:lstStyle/>
          <a:p>
            <a:r>
              <a:rPr lang="sr-Latn-RS" dirty="0"/>
              <a:t>Imajući u vidu sve napred navedeno, planiranje se može definisati kao: „</a:t>
            </a:r>
            <a:r>
              <a:rPr lang="sr-Latn-RS" b="1" i="1" dirty="0"/>
              <a:t>kontinualan proces svesnog i svrhishodnog određivanja i usmeravanja budućih aktivnosti sistema</a:t>
            </a:r>
            <a:r>
              <a:rPr lang="sr-Latn-RS" dirty="0"/>
              <a:t>“*. </a:t>
            </a:r>
          </a:p>
          <a:p>
            <a:r>
              <a:rPr lang="sr-Latn-RS" dirty="0"/>
              <a:t>Planiranjem određeni poslovni sistem nastoji da usmeri svoje buduće kretanje i pokušava da unapred otkloni negativna delovanja iz okruženja i potencijalno dezorganizovano i stihijsko ponašanje unutar samoga sistema.</a:t>
            </a:r>
          </a:p>
          <a:p>
            <a:r>
              <a:rPr lang="sr-Latn-RS" dirty="0"/>
              <a:t>Planiranjem poslovni sistem pokušava da odredi svoja buduća ponašanja u dinamičkom – odnosno permanentno promenjivom okruženju, kako bi na najpovoljniji način realizovao svoje ciljeve.</a:t>
            </a:r>
          </a:p>
          <a:p>
            <a:r>
              <a:rPr lang="sr-Latn-RS" dirty="0"/>
              <a:t>Takođe, planiranje se može posmatrati i kao sagledavanje </a:t>
            </a:r>
            <a:r>
              <a:rPr lang="sr-Latn-RS" b="1" dirty="0"/>
              <a:t>budućih</a:t>
            </a:r>
            <a:r>
              <a:rPr lang="sr-Latn-RS" dirty="0"/>
              <a:t> </a:t>
            </a:r>
            <a:r>
              <a:rPr lang="sr-Latn-RS" b="1" dirty="0"/>
              <a:t>stanja</a:t>
            </a:r>
            <a:r>
              <a:rPr lang="sr-Latn-RS" dirty="0"/>
              <a:t> u kojima se preduzeće može naći i određivanje aktivnosti čijom bi realizacijom u budućnosti </a:t>
            </a:r>
            <a:r>
              <a:rPr lang="sr-Latn-RS" b="1" dirty="0"/>
              <a:t>zauzelo najbolje od potencijalnih stanja</a:t>
            </a:r>
            <a:r>
              <a:rPr lang="sr-Latn-RS" dirty="0"/>
              <a:t>.</a:t>
            </a:r>
          </a:p>
        </p:txBody>
      </p:sp>
      <p:sp>
        <p:nvSpPr>
          <p:cNvPr id="4" name="TextBox 3"/>
          <p:cNvSpPr txBox="1"/>
          <p:nvPr/>
        </p:nvSpPr>
        <p:spPr>
          <a:xfrm>
            <a:off x="838200" y="6326155"/>
            <a:ext cx="8921620" cy="369332"/>
          </a:xfrm>
          <a:prstGeom prst="rect">
            <a:avLst/>
          </a:prstGeom>
          <a:noFill/>
        </p:spPr>
        <p:txBody>
          <a:bodyPr wrap="square" rtlCol="0">
            <a:spAutoFit/>
          </a:bodyPr>
          <a:lstStyle/>
          <a:p>
            <a:r>
              <a:rPr lang="sr-Latn-RS" dirty="0"/>
              <a:t>*P. Jovanović, Savremeni menadžment, Visoka škola za projektni menadžment, Beograd, 2009.</a:t>
            </a:r>
            <a:endParaRPr lang="en-US" dirty="0"/>
          </a:p>
        </p:txBody>
      </p:sp>
    </p:spTree>
    <p:extLst>
      <p:ext uri="{BB962C8B-B14F-4D97-AF65-F5344CB8AC3E}">
        <p14:creationId xmlns:p14="http://schemas.microsoft.com/office/powerpoint/2010/main" val="745092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fontScale="77500" lnSpcReduction="20000"/>
          </a:bodyPr>
          <a:lstStyle/>
          <a:p>
            <a:r>
              <a:rPr lang="sr-Latn-RS" b="1" dirty="0"/>
              <a:t>Plan</a:t>
            </a:r>
            <a:r>
              <a:rPr lang="sr-Latn-RS" dirty="0"/>
              <a:t> predstavlja proizvod planiranja, dokument u kome su zapisane planirane akcije koje su predviđene za realizaciju kako bi se ostvarili unapred definisani ciljevi organizacije. </a:t>
            </a:r>
          </a:p>
          <a:p>
            <a:r>
              <a:rPr lang="sr-Latn-RS" dirty="0"/>
              <a:t>Plan izražava jedno određeno buduće stanje, u tačno ograničenom i fiksiranom vremenskom preseku.</a:t>
            </a:r>
          </a:p>
          <a:p>
            <a:r>
              <a:rPr lang="sr-Latn-RS" dirty="0"/>
              <a:t>Plan bi trebalo da bude fleksibilan, podložan stalnim promenama koje diktira okruženje i koje se moraju neprekidno unositi da bi se dostiglo najbolje buduće stanje.</a:t>
            </a:r>
          </a:p>
          <a:p>
            <a:r>
              <a:rPr lang="sr-Latn-RS" dirty="0"/>
              <a:t>Samim time, planiranje se ne završava izradom plana za određeni vremenski period već se, u</a:t>
            </a:r>
            <a:r>
              <a:rPr lang="en-GB" dirty="0"/>
              <a:t>v</a:t>
            </a:r>
            <a:r>
              <a:rPr lang="sr-Latn-RS" dirty="0"/>
              <a:t>ođenjem svih neophodnih promena koje su od značaja na funkcionisanje i razvoj preduzeća u definisani plan kao polaznu osnovu, neprekidno nastavlja.</a:t>
            </a:r>
          </a:p>
          <a:p>
            <a:r>
              <a:rPr lang="sr-Latn-RS" dirty="0"/>
              <a:t>Čak se može smatrati da kontinuitet planiranja zahteva, u određenim vremenskim razmacima, preispitivanje postavljenih ciljeva i pravaca i njihovu eventualnu reviziju u skladu sa uočenim neophodnim promenama.</a:t>
            </a:r>
            <a:endParaRPr lang="en-US" dirty="0"/>
          </a:p>
          <a:p>
            <a:endParaRPr lang="en-US" dirty="0"/>
          </a:p>
        </p:txBody>
      </p:sp>
    </p:spTree>
    <p:extLst>
      <p:ext uri="{BB962C8B-B14F-4D97-AF65-F5344CB8AC3E}">
        <p14:creationId xmlns:p14="http://schemas.microsoft.com/office/powerpoint/2010/main" val="603466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fontScale="70000" lnSpcReduction="20000"/>
          </a:bodyPr>
          <a:lstStyle/>
          <a:p>
            <a:r>
              <a:rPr lang="sr-Latn-RS" b="1" dirty="0"/>
              <a:t>Faze procesa planiranja </a:t>
            </a:r>
            <a:r>
              <a:rPr lang="sr-Latn-RS" dirty="0"/>
              <a:t>uključuju:</a:t>
            </a:r>
          </a:p>
          <a:p>
            <a:pPr marL="514350" indent="-514350">
              <a:buFontTx/>
              <a:buAutoNum type="arabicPeriod"/>
              <a:defRPr lang="en-US"/>
            </a:pPr>
            <a:r>
              <a:rPr lang="en-US" b="1" dirty="0" err="1"/>
              <a:t>Situaciona</a:t>
            </a:r>
            <a:r>
              <a:rPr lang="en-US" b="1" dirty="0"/>
              <a:t> </a:t>
            </a:r>
            <a:r>
              <a:rPr lang="en-US" b="1" dirty="0" err="1"/>
              <a:t>analiza</a:t>
            </a:r>
            <a:r>
              <a:rPr lang="en-US" b="1" dirty="0"/>
              <a:t>. </a:t>
            </a:r>
            <a:r>
              <a:rPr lang="en-US" dirty="0" err="1"/>
              <a:t>Ovo</a:t>
            </a:r>
            <a:r>
              <a:rPr lang="en-US" dirty="0"/>
              <a:t> je </a:t>
            </a:r>
            <a:r>
              <a:rPr lang="en-US" dirty="0" err="1"/>
              <a:t>faza</a:t>
            </a:r>
            <a:r>
              <a:rPr lang="en-US" dirty="0"/>
              <a:t> </a:t>
            </a:r>
            <a:r>
              <a:rPr lang="en-US" dirty="0" err="1"/>
              <a:t>koja</a:t>
            </a:r>
            <a:r>
              <a:rPr lang="en-US" dirty="0"/>
              <a:t> </a:t>
            </a:r>
            <a:r>
              <a:rPr lang="en-US" dirty="0" err="1"/>
              <a:t>prethodi</a:t>
            </a:r>
            <a:r>
              <a:rPr lang="en-US" dirty="0"/>
              <a:t> </a:t>
            </a:r>
            <a:r>
              <a:rPr lang="en-US" dirty="0" err="1"/>
              <a:t>planiranju</a:t>
            </a:r>
            <a:r>
              <a:rPr lang="en-US" dirty="0"/>
              <a:t>, a </a:t>
            </a:r>
            <a:r>
              <a:rPr lang="en-US" dirty="0" err="1"/>
              <a:t>svrha</a:t>
            </a:r>
            <a:r>
              <a:rPr lang="en-US" dirty="0"/>
              <a:t> </a:t>
            </a:r>
            <a:r>
              <a:rPr lang="en-US" dirty="0" err="1"/>
              <a:t>joj</a:t>
            </a:r>
            <a:r>
              <a:rPr lang="en-US" dirty="0"/>
              <a:t> je da </a:t>
            </a:r>
            <a:r>
              <a:rPr lang="en-US" dirty="0" err="1"/>
              <a:t>istraživanjem</a:t>
            </a:r>
            <a:r>
              <a:rPr lang="en-US" dirty="0"/>
              <a:t> </a:t>
            </a:r>
            <a:r>
              <a:rPr lang="en-US" dirty="0" err="1"/>
              <a:t>eksternih</a:t>
            </a:r>
            <a:r>
              <a:rPr lang="en-US" dirty="0"/>
              <a:t> </a:t>
            </a:r>
            <a:r>
              <a:rPr lang="en-US" dirty="0" err="1"/>
              <a:t>i</a:t>
            </a:r>
            <a:r>
              <a:rPr lang="en-US" dirty="0"/>
              <a:t> </a:t>
            </a:r>
            <a:r>
              <a:rPr lang="en-US" dirty="0" err="1"/>
              <a:t>internih</a:t>
            </a:r>
            <a:r>
              <a:rPr lang="en-US" dirty="0"/>
              <a:t> </a:t>
            </a:r>
            <a:r>
              <a:rPr lang="en-US" dirty="0" err="1"/>
              <a:t>faktora</a:t>
            </a:r>
            <a:r>
              <a:rPr lang="en-US" dirty="0"/>
              <a:t> </a:t>
            </a:r>
            <a:r>
              <a:rPr lang="en-US" dirty="0" err="1"/>
              <a:t>omogući</a:t>
            </a:r>
            <a:r>
              <a:rPr lang="en-US" dirty="0"/>
              <a:t> </a:t>
            </a:r>
            <a:r>
              <a:rPr lang="en-US" dirty="0" err="1"/>
              <a:t>preduzeću</a:t>
            </a:r>
            <a:r>
              <a:rPr lang="en-US" dirty="0"/>
              <a:t> </a:t>
            </a:r>
            <a:r>
              <a:rPr lang="en-US" dirty="0" err="1"/>
              <a:t>sagledavanje</a:t>
            </a:r>
            <a:r>
              <a:rPr lang="en-US" dirty="0"/>
              <a:t> </a:t>
            </a:r>
            <a:r>
              <a:rPr lang="en-US" dirty="0" err="1"/>
              <a:t>njegovih</a:t>
            </a:r>
            <a:r>
              <a:rPr lang="en-US" dirty="0"/>
              <a:t> </a:t>
            </a:r>
            <a:r>
              <a:rPr lang="en-US" dirty="0" err="1"/>
              <a:t>mogućnosti</a:t>
            </a:r>
            <a:r>
              <a:rPr lang="en-US" dirty="0"/>
              <a:t> u </a:t>
            </a:r>
            <a:r>
              <a:rPr lang="en-US" dirty="0" err="1"/>
              <a:t>budućem</a:t>
            </a:r>
            <a:r>
              <a:rPr lang="en-US" dirty="0"/>
              <a:t> </a:t>
            </a:r>
            <a:r>
              <a:rPr lang="en-US" dirty="0" err="1"/>
              <a:t>razvoju</a:t>
            </a:r>
            <a:r>
              <a:rPr lang="en-US" dirty="0"/>
              <a:t> (</a:t>
            </a:r>
            <a:r>
              <a:rPr lang="sr-Latn-RS" dirty="0"/>
              <a:t>PEST i </a:t>
            </a:r>
            <a:r>
              <a:rPr lang="en-US" dirty="0"/>
              <a:t>SWOT </a:t>
            </a:r>
            <a:r>
              <a:rPr lang="en-US" dirty="0" err="1"/>
              <a:t>analiza</a:t>
            </a:r>
            <a:r>
              <a:rPr lang="en-US" dirty="0"/>
              <a:t>). </a:t>
            </a:r>
          </a:p>
          <a:p>
            <a:pPr marL="514350" indent="-514350">
              <a:buFontTx/>
              <a:buAutoNum type="arabicPeriod"/>
              <a:defRPr lang="en-US"/>
            </a:pPr>
            <a:r>
              <a:rPr lang="en-US" b="1" dirty="0" err="1"/>
              <a:t>Postavljanje</a:t>
            </a:r>
            <a:r>
              <a:rPr lang="en-US" b="1" dirty="0"/>
              <a:t> </a:t>
            </a:r>
            <a:r>
              <a:rPr lang="en-US" b="1" dirty="0" err="1"/>
              <a:t>ciljeva</a:t>
            </a:r>
            <a:r>
              <a:rPr lang="en-US" b="1" dirty="0"/>
              <a:t>. </a:t>
            </a:r>
            <a:r>
              <a:rPr lang="en-US" dirty="0" err="1"/>
              <a:t>Ciljevi</a:t>
            </a:r>
            <a:r>
              <a:rPr lang="en-US" dirty="0"/>
              <a:t> </a:t>
            </a:r>
            <a:r>
              <a:rPr lang="en-US" dirty="0" err="1"/>
              <a:t>su</a:t>
            </a:r>
            <a:r>
              <a:rPr lang="en-US" dirty="0"/>
              <a:t> </a:t>
            </a:r>
            <a:r>
              <a:rPr lang="en-US" dirty="0" err="1"/>
              <a:t>ključni</a:t>
            </a:r>
            <a:r>
              <a:rPr lang="en-US" dirty="0"/>
              <a:t> element </a:t>
            </a:r>
            <a:r>
              <a:rPr lang="en-US" dirty="0" err="1"/>
              <a:t>planiranja</a:t>
            </a:r>
            <a:r>
              <a:rPr lang="en-US" dirty="0"/>
              <a:t> s </a:t>
            </a:r>
            <a:r>
              <a:rPr lang="en-US" dirty="0" err="1"/>
              <a:t>obzirom</a:t>
            </a:r>
            <a:r>
              <a:rPr lang="en-US" dirty="0"/>
              <a:t> da </a:t>
            </a:r>
            <a:r>
              <a:rPr lang="en-US" dirty="0" err="1"/>
              <a:t>pokazuju</a:t>
            </a:r>
            <a:r>
              <a:rPr lang="en-US" dirty="0"/>
              <a:t> </a:t>
            </a:r>
            <a:r>
              <a:rPr lang="en-US" dirty="0" err="1"/>
              <a:t>gde</a:t>
            </a:r>
            <a:r>
              <a:rPr lang="en-US" dirty="0"/>
              <a:t> </a:t>
            </a:r>
            <a:r>
              <a:rPr lang="en-US" dirty="0" err="1"/>
              <a:t>preduzeće</a:t>
            </a:r>
            <a:r>
              <a:rPr lang="en-US" dirty="0"/>
              <a:t> u </a:t>
            </a:r>
            <a:r>
              <a:rPr lang="en-US" dirty="0" err="1"/>
              <a:t>datom</a:t>
            </a:r>
            <a:r>
              <a:rPr lang="en-US" dirty="0"/>
              <a:t> </a:t>
            </a:r>
            <a:r>
              <a:rPr lang="en-US" dirty="0" err="1"/>
              <a:t>vremenskom</a:t>
            </a:r>
            <a:r>
              <a:rPr lang="en-US" dirty="0"/>
              <a:t> </a:t>
            </a:r>
            <a:r>
              <a:rPr lang="en-US" dirty="0" err="1"/>
              <a:t>razdoblju</a:t>
            </a:r>
            <a:r>
              <a:rPr lang="en-US" dirty="0"/>
              <a:t> (</a:t>
            </a:r>
            <a:r>
              <a:rPr lang="en-US" dirty="0" err="1"/>
              <a:t>kratkoročnom</a:t>
            </a:r>
            <a:r>
              <a:rPr lang="en-US" dirty="0"/>
              <a:t> </a:t>
            </a:r>
            <a:r>
              <a:rPr lang="en-US" dirty="0" err="1"/>
              <a:t>ili</a:t>
            </a:r>
            <a:r>
              <a:rPr lang="en-US" dirty="0"/>
              <a:t> </a:t>
            </a:r>
            <a:r>
              <a:rPr lang="en-US" dirty="0" err="1"/>
              <a:t>dugoročnom</a:t>
            </a:r>
            <a:r>
              <a:rPr lang="en-US" dirty="0"/>
              <a:t>) </a:t>
            </a:r>
            <a:r>
              <a:rPr lang="en-US" dirty="0" err="1"/>
              <a:t>treba</a:t>
            </a:r>
            <a:r>
              <a:rPr lang="en-US" dirty="0"/>
              <a:t> da </a:t>
            </a:r>
            <a:r>
              <a:rPr lang="en-US" dirty="0" err="1"/>
              <a:t>stigne</a:t>
            </a:r>
            <a:r>
              <a:rPr lang="en-US" dirty="0"/>
              <a:t>. Oni se </a:t>
            </a:r>
            <a:r>
              <a:rPr lang="en-US" dirty="0" err="1"/>
              <a:t>postavljaju</a:t>
            </a:r>
            <a:r>
              <a:rPr lang="en-US" dirty="0"/>
              <a:t> </a:t>
            </a:r>
            <a:r>
              <a:rPr lang="en-US" dirty="0" err="1"/>
              <a:t>kako</a:t>
            </a:r>
            <a:r>
              <a:rPr lang="en-US" dirty="0"/>
              <a:t> </a:t>
            </a:r>
            <a:r>
              <a:rPr lang="en-US" dirty="0" err="1"/>
              <a:t>za</a:t>
            </a:r>
            <a:r>
              <a:rPr lang="en-US" dirty="0"/>
              <a:t> </a:t>
            </a:r>
            <a:r>
              <a:rPr lang="en-US" dirty="0" err="1"/>
              <a:t>preduzeće</a:t>
            </a:r>
            <a:r>
              <a:rPr lang="en-US" dirty="0"/>
              <a:t> </a:t>
            </a:r>
            <a:r>
              <a:rPr lang="en-US" dirty="0" err="1"/>
              <a:t>kao</a:t>
            </a:r>
            <a:r>
              <a:rPr lang="en-US" dirty="0"/>
              <a:t> </a:t>
            </a:r>
            <a:r>
              <a:rPr lang="en-US" dirty="0" err="1"/>
              <a:t>celinu</a:t>
            </a:r>
            <a:r>
              <a:rPr lang="en-US" dirty="0"/>
              <a:t>, </a:t>
            </a:r>
            <a:r>
              <a:rPr lang="en-US" dirty="0" err="1"/>
              <a:t>tako</a:t>
            </a:r>
            <a:r>
              <a:rPr lang="en-US" dirty="0"/>
              <a:t> </a:t>
            </a:r>
            <a:r>
              <a:rPr lang="en-US" dirty="0" err="1"/>
              <a:t>i</a:t>
            </a:r>
            <a:r>
              <a:rPr lang="en-US" dirty="0"/>
              <a:t> </a:t>
            </a:r>
            <a:r>
              <a:rPr lang="en-US" dirty="0" err="1"/>
              <a:t>za</a:t>
            </a:r>
            <a:r>
              <a:rPr lang="en-US" dirty="0"/>
              <a:t> </a:t>
            </a:r>
            <a:r>
              <a:rPr lang="en-US" dirty="0" err="1"/>
              <a:t>uže</a:t>
            </a:r>
            <a:r>
              <a:rPr lang="en-US" dirty="0"/>
              <a:t> </a:t>
            </a:r>
            <a:r>
              <a:rPr lang="en-US" dirty="0" err="1"/>
              <a:t>organizacione</a:t>
            </a:r>
            <a:r>
              <a:rPr lang="en-US" dirty="0"/>
              <a:t> </a:t>
            </a:r>
            <a:r>
              <a:rPr lang="en-US" dirty="0" err="1"/>
              <a:t>jedinice</a:t>
            </a:r>
            <a:r>
              <a:rPr lang="en-US" dirty="0"/>
              <a:t> (</a:t>
            </a:r>
            <a:r>
              <a:rPr lang="en-US" dirty="0" err="1"/>
              <a:t>sektore</a:t>
            </a:r>
            <a:r>
              <a:rPr lang="en-US" dirty="0"/>
              <a:t>, </a:t>
            </a:r>
            <a:r>
              <a:rPr lang="en-US" dirty="0" err="1"/>
              <a:t>odeljenja</a:t>
            </a:r>
            <a:r>
              <a:rPr lang="en-US" dirty="0"/>
              <a:t>, </a:t>
            </a:r>
            <a:r>
              <a:rPr lang="en-US" dirty="0" err="1"/>
              <a:t>itd</a:t>
            </a:r>
            <a:r>
              <a:rPr lang="en-US" dirty="0"/>
              <a:t>.) </a:t>
            </a:r>
            <a:r>
              <a:rPr lang="en-US" dirty="0" err="1"/>
              <a:t>pri</a:t>
            </a:r>
            <a:r>
              <a:rPr lang="en-US" dirty="0"/>
              <a:t> </a:t>
            </a:r>
            <a:r>
              <a:rPr lang="en-US" dirty="0" err="1"/>
              <a:t>čemu</a:t>
            </a:r>
            <a:r>
              <a:rPr lang="en-US" dirty="0"/>
              <a:t> </a:t>
            </a:r>
            <a:r>
              <a:rPr lang="en-US" dirty="0" err="1"/>
              <a:t>proces</a:t>
            </a:r>
            <a:r>
              <a:rPr lang="en-US" dirty="0"/>
              <a:t> </a:t>
            </a:r>
            <a:r>
              <a:rPr lang="en-US" dirty="0" err="1"/>
              <a:t>postavljanja</a:t>
            </a:r>
            <a:r>
              <a:rPr lang="en-US" dirty="0"/>
              <a:t> </a:t>
            </a:r>
            <a:r>
              <a:rPr lang="en-US" dirty="0" err="1"/>
              <a:t>ciljeva</a:t>
            </a:r>
            <a:r>
              <a:rPr lang="en-US" dirty="0"/>
              <a:t> </a:t>
            </a:r>
            <a:r>
              <a:rPr lang="en-US" dirty="0" err="1"/>
              <a:t>može</a:t>
            </a:r>
            <a:r>
              <a:rPr lang="en-US" dirty="0"/>
              <a:t> </a:t>
            </a:r>
            <a:r>
              <a:rPr lang="en-US" dirty="0" err="1"/>
              <a:t>ići</a:t>
            </a:r>
            <a:r>
              <a:rPr lang="en-US" dirty="0"/>
              <a:t> </a:t>
            </a:r>
            <a:r>
              <a:rPr lang="en-US" dirty="0" err="1"/>
              <a:t>odozgo</a:t>
            </a:r>
            <a:r>
              <a:rPr lang="en-US" dirty="0"/>
              <a:t> </a:t>
            </a:r>
            <a:r>
              <a:rPr lang="en-US" dirty="0" err="1"/>
              <a:t>prema</a:t>
            </a:r>
            <a:r>
              <a:rPr lang="en-US" dirty="0"/>
              <a:t> dole (top-down), </a:t>
            </a:r>
            <a:r>
              <a:rPr lang="en-US" dirty="0" err="1"/>
              <a:t>odozgo</a:t>
            </a:r>
            <a:r>
              <a:rPr lang="en-US" dirty="0"/>
              <a:t> </a:t>
            </a:r>
            <a:r>
              <a:rPr lang="en-US" dirty="0" err="1"/>
              <a:t>prema</a:t>
            </a:r>
            <a:r>
              <a:rPr lang="en-US" dirty="0"/>
              <a:t> gore (bottom-up) </a:t>
            </a:r>
            <a:r>
              <a:rPr lang="en-US" dirty="0" err="1"/>
              <a:t>i</a:t>
            </a:r>
            <a:r>
              <a:rPr lang="en-US" dirty="0"/>
              <a:t> </a:t>
            </a:r>
            <a:r>
              <a:rPr lang="en-US" dirty="0" err="1"/>
              <a:t>kombinovano</a:t>
            </a:r>
            <a:r>
              <a:rPr lang="en-US" dirty="0"/>
              <a:t>. </a:t>
            </a:r>
          </a:p>
          <a:p>
            <a:pPr marL="514350" indent="-514350">
              <a:buFontTx/>
              <a:buAutoNum type="arabicPeriod"/>
              <a:defRPr lang="en-US"/>
            </a:pPr>
            <a:r>
              <a:rPr lang="en-US" b="1" dirty="0" err="1"/>
              <a:t>Razvoj</a:t>
            </a:r>
            <a:r>
              <a:rPr lang="en-US" b="1" dirty="0"/>
              <a:t> </a:t>
            </a:r>
            <a:r>
              <a:rPr lang="en-US" b="1" dirty="0" err="1"/>
              <a:t>planskih</a:t>
            </a:r>
            <a:r>
              <a:rPr lang="en-US" b="1" dirty="0"/>
              <a:t> </a:t>
            </a:r>
            <a:r>
              <a:rPr lang="en-US" b="1" dirty="0" err="1"/>
              <a:t>premisa</a:t>
            </a:r>
            <a:r>
              <a:rPr lang="en-US" b="1" dirty="0"/>
              <a:t>. </a:t>
            </a:r>
            <a:r>
              <a:rPr lang="en-US" dirty="0" err="1"/>
              <a:t>Za</a:t>
            </a:r>
            <a:r>
              <a:rPr lang="en-US" dirty="0"/>
              <a:t> </a:t>
            </a:r>
            <a:r>
              <a:rPr lang="en-US" dirty="0" err="1"/>
              <a:t>svaki</a:t>
            </a:r>
            <a:r>
              <a:rPr lang="en-US" dirty="0"/>
              <a:t> plan </a:t>
            </a:r>
            <a:r>
              <a:rPr lang="en-US" dirty="0" err="1"/>
              <a:t>su</a:t>
            </a:r>
            <a:r>
              <a:rPr lang="en-US" dirty="0"/>
              <a:t> </a:t>
            </a:r>
            <a:r>
              <a:rPr lang="en-US" dirty="0" err="1"/>
              <a:t>ključne</a:t>
            </a:r>
            <a:r>
              <a:rPr lang="en-US" dirty="0"/>
              <a:t> </a:t>
            </a:r>
            <a:r>
              <a:rPr lang="en-US" dirty="0" err="1"/>
              <a:t>određene</a:t>
            </a:r>
            <a:r>
              <a:rPr lang="en-US" dirty="0"/>
              <a:t> premise </a:t>
            </a:r>
            <a:r>
              <a:rPr lang="en-US" dirty="0" err="1"/>
              <a:t>ili</a:t>
            </a:r>
            <a:r>
              <a:rPr lang="en-US" dirty="0"/>
              <a:t> </a:t>
            </a:r>
            <a:r>
              <a:rPr lang="en-US" dirty="0" err="1"/>
              <a:t>pretpostavke</a:t>
            </a:r>
            <a:r>
              <a:rPr lang="en-US" dirty="0"/>
              <a:t> </a:t>
            </a:r>
            <a:r>
              <a:rPr lang="en-US" dirty="0" err="1"/>
              <a:t>na</a:t>
            </a:r>
            <a:r>
              <a:rPr lang="en-US" dirty="0"/>
              <a:t> </a:t>
            </a:r>
            <a:r>
              <a:rPr lang="en-US" dirty="0" err="1"/>
              <a:t>kojima</a:t>
            </a:r>
            <a:r>
              <a:rPr lang="en-US" dirty="0"/>
              <a:t> </a:t>
            </a:r>
            <a:r>
              <a:rPr lang="en-US" dirty="0" err="1"/>
              <a:t>će</a:t>
            </a:r>
            <a:r>
              <a:rPr lang="en-US" dirty="0"/>
              <a:t> se on </a:t>
            </a:r>
            <a:r>
              <a:rPr lang="en-US" dirty="0" err="1"/>
              <a:t>zasnivati</a:t>
            </a:r>
            <a:r>
              <a:rPr lang="en-US" dirty="0"/>
              <a:t>. U tom je </a:t>
            </a:r>
            <a:r>
              <a:rPr lang="en-US" dirty="0" err="1"/>
              <a:t>smislu</a:t>
            </a:r>
            <a:r>
              <a:rPr lang="en-US" dirty="0"/>
              <a:t> </a:t>
            </a:r>
            <a:r>
              <a:rPr lang="en-US" dirty="0" err="1"/>
              <a:t>neophodno</a:t>
            </a:r>
            <a:r>
              <a:rPr lang="en-US" dirty="0"/>
              <a:t> </a:t>
            </a:r>
            <a:r>
              <a:rPr lang="en-US" dirty="0" err="1"/>
              <a:t>izvršiti</a:t>
            </a:r>
            <a:r>
              <a:rPr lang="en-US" dirty="0"/>
              <a:t> </a:t>
            </a:r>
            <a:r>
              <a:rPr lang="en-US" dirty="0" err="1"/>
              <a:t>predviđanje</a:t>
            </a:r>
            <a:r>
              <a:rPr lang="en-US" dirty="0"/>
              <a:t> </a:t>
            </a:r>
            <a:r>
              <a:rPr lang="en-US" dirty="0" err="1"/>
              <a:t>stanja</a:t>
            </a:r>
            <a:r>
              <a:rPr lang="en-US" dirty="0"/>
              <a:t> </a:t>
            </a:r>
            <a:r>
              <a:rPr lang="en-US" dirty="0" err="1"/>
              <a:t>i</a:t>
            </a:r>
            <a:r>
              <a:rPr lang="en-US" dirty="0"/>
              <a:t> </a:t>
            </a:r>
            <a:r>
              <a:rPr lang="en-US" dirty="0" err="1"/>
              <a:t>procesa</a:t>
            </a:r>
            <a:r>
              <a:rPr lang="en-US" dirty="0"/>
              <a:t>, </a:t>
            </a:r>
            <a:r>
              <a:rPr lang="en-US" dirty="0" err="1"/>
              <a:t>te</a:t>
            </a:r>
            <a:r>
              <a:rPr lang="en-US" dirty="0"/>
              <a:t> </a:t>
            </a:r>
            <a:r>
              <a:rPr lang="en-US" dirty="0" err="1"/>
              <a:t>izradu</a:t>
            </a:r>
            <a:r>
              <a:rPr lang="en-US" dirty="0"/>
              <a:t> </a:t>
            </a:r>
            <a:r>
              <a:rPr lang="en-US" dirty="0" err="1"/>
              <a:t>odgovarajućih</a:t>
            </a:r>
            <a:r>
              <a:rPr lang="en-US" dirty="0"/>
              <a:t> </a:t>
            </a:r>
            <a:r>
              <a:rPr lang="en-US" dirty="0" err="1"/>
              <a:t>prognoza</a:t>
            </a:r>
            <a:r>
              <a:rPr lang="en-US" dirty="0"/>
              <a:t> </a:t>
            </a:r>
            <a:r>
              <a:rPr lang="en-US" dirty="0" err="1"/>
              <a:t>kojima</a:t>
            </a:r>
            <a:r>
              <a:rPr lang="en-US" dirty="0"/>
              <a:t> bi se </a:t>
            </a:r>
            <a:r>
              <a:rPr lang="en-US" dirty="0" err="1"/>
              <a:t>dali</a:t>
            </a:r>
            <a:r>
              <a:rPr lang="en-US" dirty="0"/>
              <a:t> </a:t>
            </a:r>
            <a:r>
              <a:rPr lang="en-US" dirty="0" err="1"/>
              <a:t>odgovori</a:t>
            </a:r>
            <a:r>
              <a:rPr lang="en-US" dirty="0"/>
              <a:t> </a:t>
            </a:r>
            <a:r>
              <a:rPr lang="en-US" dirty="0" err="1"/>
              <a:t>na</a:t>
            </a:r>
            <a:r>
              <a:rPr lang="en-US" dirty="0"/>
              <a:t> </a:t>
            </a:r>
            <a:r>
              <a:rPr lang="en-US" dirty="0" err="1"/>
              <a:t>sledeća</a:t>
            </a:r>
            <a:r>
              <a:rPr lang="en-US" dirty="0"/>
              <a:t> </a:t>
            </a:r>
            <a:r>
              <a:rPr lang="en-US" dirty="0" err="1"/>
              <a:t>pitanja</a:t>
            </a:r>
            <a:r>
              <a:rPr lang="en-US" dirty="0"/>
              <a:t>: </a:t>
            </a:r>
            <a:r>
              <a:rPr lang="en-US" dirty="0" err="1"/>
              <a:t>Koja</a:t>
            </a:r>
            <a:r>
              <a:rPr lang="en-US" dirty="0"/>
              <a:t> </a:t>
            </a:r>
            <a:r>
              <a:rPr lang="en-US" dirty="0" err="1"/>
              <a:t>vrsta</a:t>
            </a:r>
            <a:r>
              <a:rPr lang="en-US" dirty="0"/>
              <a:t> </a:t>
            </a:r>
            <a:r>
              <a:rPr lang="en-US" dirty="0" err="1"/>
              <a:t>tržišta</a:t>
            </a:r>
            <a:r>
              <a:rPr lang="en-US" dirty="0"/>
              <a:t>, </a:t>
            </a:r>
            <a:r>
              <a:rPr lang="en-US" dirty="0" err="1"/>
              <a:t>koji</a:t>
            </a:r>
            <a:r>
              <a:rPr lang="en-US" dirty="0"/>
              <a:t> </a:t>
            </a:r>
            <a:r>
              <a:rPr lang="en-US" dirty="0" err="1"/>
              <a:t>proizvodi</a:t>
            </a:r>
            <a:r>
              <a:rPr lang="en-US" dirty="0"/>
              <a:t>, u </a:t>
            </a:r>
            <a:r>
              <a:rPr lang="en-US" dirty="0" err="1"/>
              <a:t>kom</a:t>
            </a:r>
            <a:r>
              <a:rPr lang="en-US" dirty="0"/>
              <a:t> </a:t>
            </a:r>
            <a:r>
              <a:rPr lang="en-US" dirty="0" err="1"/>
              <a:t>obimu</a:t>
            </a:r>
            <a:r>
              <a:rPr lang="en-US" dirty="0"/>
              <a:t> </a:t>
            </a:r>
            <a:r>
              <a:rPr lang="en-US" dirty="0" err="1"/>
              <a:t>i</a:t>
            </a:r>
            <a:r>
              <a:rPr lang="en-US" dirty="0"/>
              <a:t> </a:t>
            </a:r>
            <a:r>
              <a:rPr lang="en-US" dirty="0" err="1"/>
              <a:t>po</a:t>
            </a:r>
            <a:r>
              <a:rPr lang="en-US" dirty="0"/>
              <a:t> </a:t>
            </a:r>
            <a:r>
              <a:rPr lang="en-US" dirty="0" err="1"/>
              <a:t>kojoj</a:t>
            </a:r>
            <a:r>
              <a:rPr lang="en-US" dirty="0"/>
              <a:t> </a:t>
            </a:r>
            <a:r>
              <a:rPr lang="en-US" dirty="0" err="1"/>
              <a:t>ceni</a:t>
            </a:r>
            <a:r>
              <a:rPr lang="en-US" dirty="0"/>
              <a:t>?, Koji </a:t>
            </a:r>
            <a:r>
              <a:rPr lang="en-US" dirty="0" err="1"/>
              <a:t>troškovi</a:t>
            </a:r>
            <a:r>
              <a:rPr lang="en-US" dirty="0"/>
              <a:t> </a:t>
            </a:r>
            <a:r>
              <a:rPr lang="en-US" dirty="0" err="1"/>
              <a:t>proizvodnje</a:t>
            </a:r>
            <a:r>
              <a:rPr lang="en-US" dirty="0"/>
              <a:t> </a:t>
            </a:r>
            <a:r>
              <a:rPr lang="en-US" dirty="0" err="1"/>
              <a:t>uključujući</a:t>
            </a:r>
            <a:r>
              <a:rPr lang="en-US" dirty="0"/>
              <a:t> plate </a:t>
            </a:r>
            <a:r>
              <a:rPr lang="en-US" dirty="0" err="1"/>
              <a:t>i</a:t>
            </a:r>
            <a:r>
              <a:rPr lang="en-US" dirty="0"/>
              <a:t> </a:t>
            </a:r>
            <a:r>
              <a:rPr lang="en-US" dirty="0" err="1"/>
              <a:t>poreze</a:t>
            </a:r>
            <a:r>
              <a:rPr lang="en-US" dirty="0"/>
              <a:t>?, </a:t>
            </a:r>
            <a:r>
              <a:rPr lang="en-US" dirty="0" err="1"/>
              <a:t>Koja</a:t>
            </a:r>
            <a:r>
              <a:rPr lang="en-US" dirty="0"/>
              <a:t> </a:t>
            </a:r>
            <a:r>
              <a:rPr lang="en-US" dirty="0" err="1"/>
              <a:t>tehnologija</a:t>
            </a:r>
            <a:r>
              <a:rPr lang="en-US" dirty="0"/>
              <a:t> </a:t>
            </a:r>
            <a:r>
              <a:rPr lang="en-US" dirty="0" err="1"/>
              <a:t>proizvodnje</a:t>
            </a:r>
            <a:r>
              <a:rPr lang="en-US" dirty="0"/>
              <a:t> </a:t>
            </a:r>
            <a:r>
              <a:rPr lang="en-US" dirty="0" err="1"/>
              <a:t>i</a:t>
            </a:r>
            <a:r>
              <a:rPr lang="en-US" dirty="0"/>
              <a:t> </a:t>
            </a:r>
            <a:r>
              <a:rPr lang="en-US" dirty="0" err="1"/>
              <a:t>koja</a:t>
            </a:r>
            <a:r>
              <a:rPr lang="en-US" dirty="0"/>
              <a:t> </a:t>
            </a:r>
            <a:r>
              <a:rPr lang="en-US" dirty="0" err="1"/>
              <a:t>proizvodna</a:t>
            </a:r>
            <a:r>
              <a:rPr lang="en-US" dirty="0"/>
              <a:t> </a:t>
            </a:r>
            <a:r>
              <a:rPr lang="en-US" dirty="0" err="1"/>
              <a:t>sredstva</a:t>
            </a:r>
            <a:r>
              <a:rPr lang="en-US" dirty="0"/>
              <a:t>?...</a:t>
            </a:r>
          </a:p>
          <a:p>
            <a:pPr marL="514350" indent="-514350">
              <a:buFontTx/>
              <a:buAutoNum type="arabicPeriod"/>
              <a:defRPr lang="en-US"/>
            </a:pPr>
            <a:r>
              <a:rPr lang="en-US" b="1" dirty="0" err="1"/>
              <a:t>Identifikovanje</a:t>
            </a:r>
            <a:r>
              <a:rPr lang="en-US" b="1" dirty="0"/>
              <a:t> </a:t>
            </a:r>
            <a:r>
              <a:rPr lang="en-US" b="1" dirty="0" err="1"/>
              <a:t>alternativa</a:t>
            </a:r>
            <a:r>
              <a:rPr lang="en-US" b="1" dirty="0"/>
              <a:t>. </a:t>
            </a:r>
            <a:r>
              <a:rPr lang="en-US" dirty="0" err="1"/>
              <a:t>Gotovo</a:t>
            </a:r>
            <a:r>
              <a:rPr lang="en-US" dirty="0"/>
              <a:t> </a:t>
            </a:r>
            <a:r>
              <a:rPr lang="en-US" dirty="0" err="1"/>
              <a:t>po</a:t>
            </a:r>
            <a:r>
              <a:rPr lang="en-US" dirty="0"/>
              <a:t> </a:t>
            </a:r>
            <a:r>
              <a:rPr lang="en-US" dirty="0" err="1"/>
              <a:t>pravilu</a:t>
            </a:r>
            <a:r>
              <a:rPr lang="en-US" dirty="0"/>
              <a:t>, </a:t>
            </a:r>
            <a:r>
              <a:rPr lang="en-US" dirty="0" err="1"/>
              <a:t>za</a:t>
            </a:r>
            <a:r>
              <a:rPr lang="en-US" dirty="0"/>
              <a:t> </a:t>
            </a:r>
            <a:r>
              <a:rPr lang="en-US" dirty="0" err="1"/>
              <a:t>ostvarenje</a:t>
            </a:r>
            <a:r>
              <a:rPr lang="en-US" dirty="0"/>
              <a:t> </a:t>
            </a:r>
            <a:r>
              <a:rPr lang="en-US" dirty="0" err="1"/>
              <a:t>postavljenih</a:t>
            </a:r>
            <a:r>
              <a:rPr lang="en-US" dirty="0"/>
              <a:t> </a:t>
            </a:r>
            <a:r>
              <a:rPr lang="en-US" dirty="0" err="1"/>
              <a:t>ciljeva</a:t>
            </a:r>
            <a:r>
              <a:rPr lang="en-US" dirty="0"/>
              <a:t> ne </a:t>
            </a:r>
            <a:r>
              <a:rPr lang="en-US" dirty="0" err="1"/>
              <a:t>postoji</a:t>
            </a:r>
            <a:r>
              <a:rPr lang="en-US" dirty="0"/>
              <a:t> </a:t>
            </a:r>
            <a:r>
              <a:rPr lang="en-US" dirty="0" err="1"/>
              <a:t>samo</a:t>
            </a:r>
            <a:r>
              <a:rPr lang="en-US" dirty="0"/>
              <a:t> </a:t>
            </a:r>
            <a:r>
              <a:rPr lang="en-US" dirty="0" err="1"/>
              <a:t>jedan</a:t>
            </a:r>
            <a:r>
              <a:rPr lang="en-US" dirty="0"/>
              <a:t> </a:t>
            </a:r>
            <a:r>
              <a:rPr lang="en-US" dirty="0" err="1"/>
              <a:t>jedini</a:t>
            </a:r>
            <a:r>
              <a:rPr lang="en-US" dirty="0"/>
              <a:t> put, </a:t>
            </a:r>
            <a:r>
              <a:rPr lang="en-US" dirty="0" err="1"/>
              <a:t>već</a:t>
            </a:r>
            <a:r>
              <a:rPr lang="en-US" dirty="0"/>
              <a:t> </a:t>
            </a:r>
            <a:r>
              <a:rPr lang="en-US" dirty="0" err="1"/>
              <a:t>više</a:t>
            </a:r>
            <a:r>
              <a:rPr lang="en-US" dirty="0"/>
              <a:t> </a:t>
            </a:r>
            <a:r>
              <a:rPr lang="en-US" dirty="0" err="1"/>
              <a:t>njih</a:t>
            </a:r>
            <a:r>
              <a:rPr lang="en-US" dirty="0"/>
              <a:t>, pa je </a:t>
            </a:r>
            <a:r>
              <a:rPr lang="en-US" dirty="0" err="1"/>
              <a:t>stoga</a:t>
            </a:r>
            <a:r>
              <a:rPr lang="en-US" dirty="0"/>
              <a:t> </a:t>
            </a:r>
            <a:r>
              <a:rPr lang="en-US" dirty="0" err="1"/>
              <a:t>nephodno</a:t>
            </a:r>
            <a:r>
              <a:rPr lang="en-US" dirty="0"/>
              <a:t> da se </a:t>
            </a:r>
            <a:r>
              <a:rPr lang="en-US" dirty="0" err="1"/>
              <a:t>istraže</a:t>
            </a:r>
            <a:r>
              <a:rPr lang="en-US" dirty="0"/>
              <a:t> </a:t>
            </a:r>
            <a:r>
              <a:rPr lang="en-US" dirty="0" err="1"/>
              <a:t>oni</a:t>
            </a:r>
            <a:r>
              <a:rPr lang="en-US" dirty="0"/>
              <a:t> </a:t>
            </a:r>
            <a:r>
              <a:rPr lang="en-US" dirty="0" err="1"/>
              <a:t>alternativni</a:t>
            </a:r>
            <a:r>
              <a:rPr lang="en-US" dirty="0"/>
              <a:t>. </a:t>
            </a:r>
          </a:p>
          <a:p>
            <a:endParaRPr lang="en-US" dirty="0"/>
          </a:p>
        </p:txBody>
      </p:sp>
    </p:spTree>
    <p:extLst>
      <p:ext uri="{BB962C8B-B14F-4D97-AF65-F5344CB8AC3E}">
        <p14:creationId xmlns:p14="http://schemas.microsoft.com/office/powerpoint/2010/main" val="3128388126"/>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docProps/app.xml><?xml version="1.0" encoding="utf-8"?>
<Properties xmlns="http://schemas.openxmlformats.org/officeDocument/2006/extended-properties" xmlns:vt="http://schemas.openxmlformats.org/officeDocument/2006/docPropsVTypes">
  <Template/>
  <TotalTime>782</TotalTime>
  <Words>4234</Words>
  <Application>Microsoft Office PowerPoint</Application>
  <PresentationFormat>Widescreen</PresentationFormat>
  <Paragraphs>222</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Times New Roman</vt:lpstr>
      <vt:lpstr>ie 16 9</vt:lpstr>
      <vt:lpstr>INDUSTRIJSKI MENADŽMENT</vt:lpstr>
      <vt:lpstr>Sadržaj predmeta</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Zadatak za studente: </vt:lpstr>
      <vt:lpstr>Planiranje, strateško planiranje i strateški menadžment</vt:lpstr>
      <vt:lpstr>Planiranje, strateško planiranje i strateški menadžment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INDUSTRIJSKI MENADŽMENT</dc:title>
  <dc:creator>SJM</dc:creator>
  <cp:lastModifiedBy>ivan mihajlovic</cp:lastModifiedBy>
  <cp:revision>256</cp:revision>
  <dcterms:created xsi:type="dcterms:W3CDTF">2022-07-20T09:42:14Z</dcterms:created>
  <dcterms:modified xsi:type="dcterms:W3CDTF">2024-11-01T07:59:02Z</dcterms:modified>
</cp:coreProperties>
</file>