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59"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1" r:id="rId21"/>
    <p:sldId id="282" r:id="rId22"/>
    <p:sldId id="283" r:id="rId23"/>
    <p:sldId id="284" r:id="rId24"/>
    <p:sldId id="285" r:id="rId25"/>
    <p:sldId id="286" r:id="rId26"/>
    <p:sldId id="287" r:id="rId27"/>
    <p:sldId id="288" r:id="rId28"/>
    <p:sldId id="289" r:id="rId29"/>
    <p:sldId id="306" r:id="rId30"/>
    <p:sldId id="307" r:id="rId31"/>
    <p:sldId id="308" r:id="rId32"/>
    <p:sldId id="309" r:id="rId33"/>
    <p:sldId id="2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01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DEEED-2257-4E4D-9170-61FC3C03E8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26B99E-7990-4524-AE86-11F1453F78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C70D42-A6D6-4793-9FA8-0990A83ACADE}"/>
              </a:ext>
            </a:extLst>
          </p:cNvPr>
          <p:cNvSpPr>
            <a:spLocks noGrp="1"/>
          </p:cNvSpPr>
          <p:nvPr>
            <p:ph type="dt" sz="half" idx="10"/>
          </p:nvPr>
        </p:nvSpPr>
        <p:spPr/>
        <p:txBody>
          <a:bodyPr/>
          <a:lstStyle/>
          <a:p>
            <a:fld id="{EF0ACED2-45BA-4768-BDB9-68ED8C5D9561}" type="datetimeFigureOut">
              <a:rPr lang="en-US" smtClean="0"/>
              <a:t>17-Oct-24</a:t>
            </a:fld>
            <a:endParaRPr lang="en-US"/>
          </a:p>
        </p:txBody>
      </p:sp>
      <p:sp>
        <p:nvSpPr>
          <p:cNvPr id="5" name="Footer Placeholder 4">
            <a:extLst>
              <a:ext uri="{FF2B5EF4-FFF2-40B4-BE49-F238E27FC236}">
                <a16:creationId xmlns:a16="http://schemas.microsoft.com/office/drawing/2014/main" id="{996591A7-17E0-4038-B811-8981D0A9A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9CF49-1E8E-4364-9815-ED3B418E3EE9}"/>
              </a:ext>
            </a:extLst>
          </p:cNvPr>
          <p:cNvSpPr>
            <a:spLocks noGrp="1"/>
          </p:cNvSpPr>
          <p:nvPr>
            <p:ph type="sldNum" sz="quarter" idx="12"/>
          </p:nvPr>
        </p:nvSpPr>
        <p:spPr/>
        <p:txBody>
          <a:bodyPr/>
          <a:lstStyle/>
          <a:p>
            <a:fld id="{F9F46F66-5BD4-4CFF-93CD-8ACE148565F7}" type="slidenum">
              <a:rPr lang="en-US" smtClean="0"/>
              <a:t>‹#›</a:t>
            </a:fld>
            <a:endParaRPr lang="en-US"/>
          </a:p>
        </p:txBody>
      </p:sp>
    </p:spTree>
    <p:extLst>
      <p:ext uri="{BB962C8B-B14F-4D97-AF65-F5344CB8AC3E}">
        <p14:creationId xmlns:p14="http://schemas.microsoft.com/office/powerpoint/2010/main" val="26377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978A1-5554-4091-82A7-A909B13E3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CE6F72-8D28-461F-9F0E-15F83F825F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14A86-8CB0-4843-A356-E0E248012ABD}"/>
              </a:ext>
            </a:extLst>
          </p:cNvPr>
          <p:cNvSpPr>
            <a:spLocks noGrp="1"/>
          </p:cNvSpPr>
          <p:nvPr>
            <p:ph type="dt" sz="half" idx="10"/>
          </p:nvPr>
        </p:nvSpPr>
        <p:spPr/>
        <p:txBody>
          <a:bodyPr/>
          <a:lstStyle/>
          <a:p>
            <a:fld id="{EF0ACED2-45BA-4768-BDB9-68ED8C5D9561}" type="datetimeFigureOut">
              <a:rPr lang="en-US" smtClean="0"/>
              <a:t>17-Oct-24</a:t>
            </a:fld>
            <a:endParaRPr lang="en-US"/>
          </a:p>
        </p:txBody>
      </p:sp>
      <p:sp>
        <p:nvSpPr>
          <p:cNvPr id="5" name="Footer Placeholder 4">
            <a:extLst>
              <a:ext uri="{FF2B5EF4-FFF2-40B4-BE49-F238E27FC236}">
                <a16:creationId xmlns:a16="http://schemas.microsoft.com/office/drawing/2014/main" id="{F23BDA56-B2E4-4469-88BE-8DFE7CC93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7C514-74EE-4577-AC58-F9A8D47C2D00}"/>
              </a:ext>
            </a:extLst>
          </p:cNvPr>
          <p:cNvSpPr>
            <a:spLocks noGrp="1"/>
          </p:cNvSpPr>
          <p:nvPr>
            <p:ph type="sldNum" sz="quarter" idx="12"/>
          </p:nvPr>
        </p:nvSpPr>
        <p:spPr/>
        <p:txBody>
          <a:bodyPr/>
          <a:lstStyle/>
          <a:p>
            <a:fld id="{F9F46F66-5BD4-4CFF-93CD-8ACE148565F7}" type="slidenum">
              <a:rPr lang="en-US" smtClean="0"/>
              <a:t>‹#›</a:t>
            </a:fld>
            <a:endParaRPr lang="en-US"/>
          </a:p>
        </p:txBody>
      </p:sp>
    </p:spTree>
    <p:extLst>
      <p:ext uri="{BB962C8B-B14F-4D97-AF65-F5344CB8AC3E}">
        <p14:creationId xmlns:p14="http://schemas.microsoft.com/office/powerpoint/2010/main" val="27363233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17-Oct-24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3336308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0DDA-8E38-4B18-A6F7-053AF0E1A875}"/>
              </a:ext>
            </a:extLst>
          </p:cNvPr>
          <p:cNvSpPr>
            <a:spLocks noGrp="1"/>
          </p:cNvSpPr>
          <p:nvPr>
            <p:ph type="ctrTitle"/>
          </p:nvPr>
        </p:nvSpPr>
        <p:spPr/>
        <p:txBody>
          <a:bodyPr/>
          <a:lstStyle/>
          <a:p>
            <a:r>
              <a:rPr lang="en-US" dirty="0" err="1"/>
              <a:t>Industrijsko</a:t>
            </a:r>
            <a:r>
              <a:rPr lang="en-US" dirty="0"/>
              <a:t> in</a:t>
            </a:r>
            <a:r>
              <a:rPr lang="sr-Latn-RS" dirty="0"/>
              <a:t>ženjerstvo – projektovanje i praksa</a:t>
            </a:r>
            <a:endParaRPr lang="en-US" dirty="0"/>
          </a:p>
        </p:txBody>
      </p:sp>
      <p:sp>
        <p:nvSpPr>
          <p:cNvPr id="3" name="Subtitle 2">
            <a:extLst>
              <a:ext uri="{FF2B5EF4-FFF2-40B4-BE49-F238E27FC236}">
                <a16:creationId xmlns:a16="http://schemas.microsoft.com/office/drawing/2014/main" id="{E2FC2343-090B-49A7-9FD3-6233923F337D}"/>
              </a:ext>
            </a:extLst>
          </p:cNvPr>
          <p:cNvSpPr>
            <a:spLocks noGrp="1"/>
          </p:cNvSpPr>
          <p:nvPr>
            <p:ph type="subTitle" idx="1"/>
          </p:nvPr>
        </p:nvSpPr>
        <p:spPr/>
        <p:txBody>
          <a:bodyPr/>
          <a:lstStyle/>
          <a:p>
            <a:r>
              <a:rPr lang="sr-Latn-RS" dirty="0"/>
              <a:t>Prof. Dr Ivan Mihajlović</a:t>
            </a:r>
          </a:p>
          <a:p>
            <a:r>
              <a:rPr lang="sr-Latn-RS" dirty="0">
                <a:hlinkClick r:id="rId2"/>
              </a:rPr>
              <a:t>imihajlovic</a:t>
            </a:r>
            <a:r>
              <a:rPr lang="en-US" dirty="0">
                <a:hlinkClick r:id="rId2"/>
              </a:rPr>
              <a:t>@mas.bg.ac.rs</a:t>
            </a:r>
            <a:endParaRPr lang="en-US" dirty="0"/>
          </a:p>
          <a:p>
            <a:r>
              <a:rPr lang="en-US" dirty="0" err="1"/>
              <a:t>kabinet</a:t>
            </a:r>
            <a:r>
              <a:rPr lang="en-US" dirty="0"/>
              <a:t>:</a:t>
            </a:r>
            <a:r>
              <a:rPr lang="sr-Latn-RS" dirty="0"/>
              <a:t> 401</a:t>
            </a:r>
            <a:endParaRPr lang="en-US" dirty="0"/>
          </a:p>
          <a:p>
            <a:endParaRPr lang="en-US" dirty="0"/>
          </a:p>
        </p:txBody>
      </p:sp>
    </p:spTree>
    <p:extLst>
      <p:ext uri="{BB962C8B-B14F-4D97-AF65-F5344CB8AC3E}">
        <p14:creationId xmlns:p14="http://schemas.microsoft.com/office/powerpoint/2010/main" val="265618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793D-AE11-4CBD-AA70-131F2BF4D91A}"/>
              </a:ext>
            </a:extLst>
          </p:cNvPr>
          <p:cNvSpPr>
            <a:spLocks noGrp="1"/>
          </p:cNvSpPr>
          <p:nvPr>
            <p:ph type="title"/>
          </p:nvPr>
        </p:nvSpPr>
        <p:spPr/>
        <p:txBody>
          <a:bodyPr>
            <a:normAutofit/>
          </a:bodyPr>
          <a:lstStyle/>
          <a:p>
            <a:r>
              <a:rPr lang="sr-Latn-RS" sz="4000" b="1" dirty="0"/>
              <a:t>OSNOVNI PODSISTEMI INDUSTRIJSKOG SISTEMA – KAPACITET PROIZVODNJE</a:t>
            </a:r>
            <a:endParaRPr lang="en-US" sz="4000" dirty="0"/>
          </a:p>
        </p:txBody>
      </p:sp>
      <p:sp>
        <p:nvSpPr>
          <p:cNvPr id="3" name="Content Placeholder 2">
            <a:extLst>
              <a:ext uri="{FF2B5EF4-FFF2-40B4-BE49-F238E27FC236}">
                <a16:creationId xmlns:a16="http://schemas.microsoft.com/office/drawing/2014/main" id="{806333AB-6C4C-46C6-914E-F5E7AF4CFCB4}"/>
              </a:ext>
            </a:extLst>
          </p:cNvPr>
          <p:cNvSpPr>
            <a:spLocks noGrp="1"/>
          </p:cNvSpPr>
          <p:nvPr>
            <p:ph idx="1"/>
          </p:nvPr>
        </p:nvSpPr>
        <p:spPr/>
        <p:txBody>
          <a:bodyPr/>
          <a:lstStyle/>
          <a:p>
            <a:r>
              <a:rPr lang="sr-Latn-CS" dirty="0"/>
              <a:t>Stvarni uslovi rada mašine se više ili manje razlikuju od projektovanih. Stoga se ostvareni kapacitet mašine C</a:t>
            </a:r>
            <a:r>
              <a:rPr lang="sr-Latn-CS" baseline="-25000" dirty="0"/>
              <a:t>ms</a:t>
            </a:r>
            <a:r>
              <a:rPr lang="sr-Latn-CS" dirty="0"/>
              <a:t> razlikuje od C</a:t>
            </a:r>
            <a:r>
              <a:rPr lang="sr-Latn-CS" baseline="-25000" dirty="0"/>
              <a:t>me</a:t>
            </a:r>
            <a:r>
              <a:rPr lang="sr-Latn-CS" dirty="0"/>
              <a:t> i to uglavnom iz sledećih razloga:</a:t>
            </a:r>
            <a:endParaRPr lang="en-US" dirty="0"/>
          </a:p>
          <a:p>
            <a:pPr lvl="1"/>
            <a:r>
              <a:rPr lang="sr-Latn-CS" dirty="0"/>
              <a:t>pretpostavke    na    kojima    je    zasnovan    projektovani eksploatacioni kapacitet se ne ostvaruju,</a:t>
            </a:r>
            <a:endParaRPr lang="en-US" dirty="0"/>
          </a:p>
          <a:p>
            <a:pPr lvl="1"/>
            <a:r>
              <a:rPr lang="sr-Latn-CS" dirty="0"/>
              <a:t>deluju   i   drugi   nepredvideni   uticajni   činioci,   pretežno stohastičkog karaktera</a:t>
            </a:r>
            <a:endParaRPr lang="en-US" dirty="0"/>
          </a:p>
        </p:txBody>
      </p:sp>
    </p:spTree>
    <p:extLst>
      <p:ext uri="{BB962C8B-B14F-4D97-AF65-F5344CB8AC3E}">
        <p14:creationId xmlns:p14="http://schemas.microsoft.com/office/powerpoint/2010/main" val="912749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B7AA-0133-4915-8AD7-7BCBC38C4801}"/>
              </a:ext>
            </a:extLst>
          </p:cNvPr>
          <p:cNvSpPr>
            <a:spLocks noGrp="1"/>
          </p:cNvSpPr>
          <p:nvPr>
            <p:ph type="title"/>
          </p:nvPr>
        </p:nvSpPr>
        <p:spPr/>
        <p:txBody>
          <a:bodyPr>
            <a:normAutofit/>
          </a:bodyPr>
          <a:lstStyle/>
          <a:p>
            <a:r>
              <a:rPr lang="sr-Latn-RS" sz="4000" b="1" dirty="0"/>
              <a:t>OSNOVNI PODSISTEMI INDUSTRIJSKOG SISTEMA – KAPACITET PROIZVODNJE</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505FF0-9BDE-4F7E-8C7F-42D1CD397337}"/>
                  </a:ext>
                </a:extLst>
              </p:cNvPr>
              <p:cNvSpPr>
                <a:spLocks noGrp="1"/>
              </p:cNvSpPr>
              <p:nvPr>
                <p:ph idx="1"/>
              </p:nvPr>
            </p:nvSpPr>
            <p:spPr/>
            <p:txBody>
              <a:bodyPr>
                <a:normAutofit lnSpcReduction="10000"/>
              </a:bodyPr>
              <a:lstStyle/>
              <a:p>
                <a:r>
                  <a:rPr lang="sr-Latn-CS" dirty="0"/>
                  <a:t>U skladu sa prikazanim kategorijama proizvodnih kapaciteta mašine mogu se izračunati sledeći procenti iskorišćenja tehničkog i eksploatacionog proizvodnog kapaciteta mašina:</a:t>
                </a:r>
              </a:p>
              <a:p>
                <a:r>
                  <a:rPr lang="el-GR" dirty="0"/>
                  <a:t>η</a:t>
                </a:r>
                <a:r>
                  <a:rPr lang="sr-Latn-CS" baseline="-25000" dirty="0"/>
                  <a:t>mt</a:t>
                </a:r>
                <a:r>
                  <a:rPr lang="sr-Latn-CS" dirty="0"/>
                  <a:t> = </a:t>
                </a:r>
                <a14:m>
                  <m:oMath xmlns:m="http://schemas.openxmlformats.org/officeDocument/2006/math">
                    <m:f>
                      <m:fPr>
                        <m:ctrlPr>
                          <a:rPr lang="sr-Latn-CS" i="1" smtClean="0">
                            <a:latin typeface="Cambria Math" panose="02040503050406030204" pitchFamily="18" charset="0"/>
                          </a:rPr>
                        </m:ctrlPr>
                      </m:fPr>
                      <m:num>
                        <m:sSub>
                          <m:sSubPr>
                            <m:ctrlPr>
                              <a:rPr lang="sr-Latn-RS" b="0" i="1" smtClean="0">
                                <a:latin typeface="Cambria Math" panose="02040503050406030204" pitchFamily="18" charset="0"/>
                              </a:rPr>
                            </m:ctrlPr>
                          </m:sSubPr>
                          <m:e>
                            <m:r>
                              <a:rPr lang="sr-Latn-RS" i="1">
                                <a:latin typeface="Cambria Math" panose="02040503050406030204" pitchFamily="18" charset="0"/>
                              </a:rPr>
                              <m:t>𝐶</m:t>
                            </m:r>
                          </m:e>
                          <m:sub>
                            <m:r>
                              <a:rPr lang="sr-Latn-RS" b="0" i="1" smtClean="0">
                                <a:latin typeface="Cambria Math" panose="02040503050406030204" pitchFamily="18" charset="0"/>
                              </a:rPr>
                              <m:t>𝑚𝑒</m:t>
                            </m:r>
                          </m:sub>
                        </m:sSub>
                      </m:num>
                      <m:den>
                        <m:sSub>
                          <m:sSubPr>
                            <m:ctrlPr>
                              <a:rPr lang="sr-Latn-CS" i="1" smtClean="0">
                                <a:latin typeface="Cambria Math" panose="02040503050406030204" pitchFamily="18" charset="0"/>
                              </a:rPr>
                            </m:ctrlPr>
                          </m:sSubPr>
                          <m:e>
                            <m:r>
                              <a:rPr lang="sr-Latn-RS" b="0" i="1" smtClean="0">
                                <a:latin typeface="Cambria Math" panose="02040503050406030204" pitchFamily="18" charset="0"/>
                              </a:rPr>
                              <m:t>𝐶</m:t>
                            </m:r>
                          </m:e>
                          <m:sub>
                            <m:r>
                              <a:rPr lang="sr-Latn-RS" b="0" i="1" smtClean="0">
                                <a:latin typeface="Cambria Math" panose="02040503050406030204" pitchFamily="18" charset="0"/>
                              </a:rPr>
                              <m:t>𝑚𝑡</m:t>
                            </m:r>
                          </m:sub>
                        </m:sSub>
                      </m:den>
                    </m:f>
                  </m:oMath>
                </a14:m>
                <a:r>
                  <a:rPr lang="sr-Latn-CS" dirty="0"/>
                  <a:t> ·100%          </a:t>
                </a:r>
                <a:r>
                  <a:rPr lang="el-GR" dirty="0"/>
                  <a:t>η</a:t>
                </a:r>
                <a:r>
                  <a:rPr lang="sr-Latn-CS" baseline="-25000" dirty="0"/>
                  <a:t>me</a:t>
                </a:r>
                <a:r>
                  <a:rPr lang="sr-Latn-CS" dirty="0"/>
                  <a:t> = </a:t>
                </a:r>
                <a14:m>
                  <m:oMath xmlns:m="http://schemas.openxmlformats.org/officeDocument/2006/math">
                    <m:f>
                      <m:fPr>
                        <m:ctrlPr>
                          <a:rPr lang="sr-Latn-CS" i="1">
                            <a:latin typeface="Cambria Math" panose="02040503050406030204" pitchFamily="18" charset="0"/>
                          </a:rPr>
                        </m:ctrlPr>
                      </m:fPr>
                      <m:num>
                        <m:sSub>
                          <m:sSubPr>
                            <m:ctrlPr>
                              <a:rPr lang="sr-Latn-RS" i="1">
                                <a:latin typeface="Cambria Math" panose="02040503050406030204" pitchFamily="18" charset="0"/>
                              </a:rPr>
                            </m:ctrlPr>
                          </m:sSubPr>
                          <m:e>
                            <m:r>
                              <a:rPr lang="sr-Latn-RS" i="1">
                                <a:latin typeface="Cambria Math" panose="02040503050406030204" pitchFamily="18" charset="0"/>
                              </a:rPr>
                              <m:t>𝐶</m:t>
                            </m:r>
                          </m:e>
                          <m:sub>
                            <m:r>
                              <a:rPr lang="sr-Latn-RS" i="1">
                                <a:latin typeface="Cambria Math" panose="02040503050406030204" pitchFamily="18" charset="0"/>
                              </a:rPr>
                              <m:t>𝑚</m:t>
                            </m:r>
                            <m:r>
                              <a:rPr lang="sr-Latn-RS" b="0" i="1" smtClean="0">
                                <a:latin typeface="Cambria Math" panose="02040503050406030204" pitchFamily="18" charset="0"/>
                              </a:rPr>
                              <m:t>𝑠</m:t>
                            </m:r>
                          </m:sub>
                        </m:sSub>
                      </m:num>
                      <m:den>
                        <m:sSub>
                          <m:sSubPr>
                            <m:ctrlPr>
                              <a:rPr lang="sr-Latn-CS" i="1">
                                <a:latin typeface="Cambria Math" panose="02040503050406030204" pitchFamily="18" charset="0"/>
                              </a:rPr>
                            </m:ctrlPr>
                          </m:sSubPr>
                          <m:e>
                            <m:r>
                              <a:rPr lang="sr-Latn-RS" i="1">
                                <a:latin typeface="Cambria Math" panose="02040503050406030204" pitchFamily="18" charset="0"/>
                              </a:rPr>
                              <m:t>𝐶</m:t>
                            </m:r>
                          </m:e>
                          <m:sub>
                            <m:r>
                              <a:rPr lang="sr-Latn-RS" i="1">
                                <a:latin typeface="Cambria Math" panose="02040503050406030204" pitchFamily="18" charset="0"/>
                              </a:rPr>
                              <m:t>𝑚</m:t>
                            </m:r>
                            <m:r>
                              <a:rPr lang="sr-Latn-RS" b="0" i="1" smtClean="0">
                                <a:latin typeface="Cambria Math" panose="02040503050406030204" pitchFamily="18" charset="0"/>
                              </a:rPr>
                              <m:t>𝑒</m:t>
                            </m:r>
                          </m:sub>
                        </m:sSub>
                      </m:den>
                    </m:f>
                  </m:oMath>
                </a14:m>
                <a:r>
                  <a:rPr lang="sr-Latn-CS" dirty="0"/>
                  <a:t> ·100%  </a:t>
                </a:r>
              </a:p>
              <a:p>
                <a:endParaRPr lang="sr-Latn-CS" dirty="0"/>
              </a:p>
              <a:p>
                <a:r>
                  <a:rPr lang="sr-Latn-CS" dirty="0"/>
                  <a:t>Za realnije sagledavanje iskorišćenja raspoloživog kapaciteta mašine u datim uslovima prikladniji je </a:t>
                </a:r>
                <a:r>
                  <a:rPr lang="el-GR" dirty="0"/>
                  <a:t>η</a:t>
                </a:r>
                <a:r>
                  <a:rPr lang="sr-Latn-CS" baseline="-25000" dirty="0"/>
                  <a:t>me</a:t>
                </a:r>
                <a:r>
                  <a:rPr lang="sr-Latn-CS" dirty="0"/>
                  <a:t>.</a:t>
                </a:r>
              </a:p>
              <a:p>
                <a:r>
                  <a:rPr lang="sr-Latn-CS" dirty="0"/>
                  <a:t>S druge strane  </a:t>
                </a:r>
                <a:r>
                  <a:rPr lang="el-GR" dirty="0"/>
                  <a:t>η</a:t>
                </a:r>
                <a:r>
                  <a:rPr lang="sr-Latn-CS" baseline="-25000" dirty="0"/>
                  <a:t>mt</a:t>
                </a:r>
                <a:r>
                  <a:rPr lang="sr-Latn-CS" dirty="0"/>
                  <a:t> može da posluži za utvrđivanje stepena uticaja projektovanih uslova eksploatacije, objektivno ili subjektivno uslovljenih, na iskorišćenje projektovanog tehničkog kapaciteta.</a:t>
                </a:r>
              </a:p>
              <a:p>
                <a:endParaRPr lang="sr-Latn-CS" dirty="0"/>
              </a:p>
              <a:p>
                <a:endParaRPr lang="en-US" dirty="0"/>
              </a:p>
            </p:txBody>
          </p:sp>
        </mc:Choice>
        <mc:Fallback xmlns="">
          <p:sp>
            <p:nvSpPr>
              <p:cNvPr id="3" name="Content Placeholder 2">
                <a:extLst>
                  <a:ext uri="{FF2B5EF4-FFF2-40B4-BE49-F238E27FC236}">
                    <a16:creationId xmlns="" xmlns:a16="http://schemas.microsoft.com/office/drawing/2014/main" xmlns:a14="http://schemas.microsoft.com/office/drawing/2010/main" id="{E5505FF0-9BDE-4F7E-8C7F-42D1CD397337}"/>
                  </a:ext>
                </a:extLst>
              </p:cNvPr>
              <p:cNvSpPr>
                <a:spLocks noGrp="1" noRot="1" noChangeAspect="1" noMove="1" noResize="1" noEditPoints="1" noAdjustHandles="1" noChangeArrowheads="1" noChangeShapeType="1" noTextEdit="1"/>
              </p:cNvSpPr>
              <p:nvPr>
                <p:ph idx="1"/>
              </p:nvPr>
            </p:nvSpPr>
            <p:spPr>
              <a:blipFill rotWithShape="0">
                <a:blip r:embed="rId2"/>
                <a:stretch>
                  <a:fillRect l="-1043" t="-3081" r="-1159" b="-700"/>
                </a:stretch>
              </a:blipFill>
            </p:spPr>
            <p:txBody>
              <a:bodyPr/>
              <a:lstStyle/>
              <a:p>
                <a:r>
                  <a:rPr lang="en-US">
                    <a:noFill/>
                  </a:rPr>
                  <a:t> </a:t>
                </a:r>
              </a:p>
            </p:txBody>
          </p:sp>
        </mc:Fallback>
      </mc:AlternateContent>
    </p:spTree>
    <p:extLst>
      <p:ext uri="{BB962C8B-B14F-4D97-AF65-F5344CB8AC3E}">
        <p14:creationId xmlns:p14="http://schemas.microsoft.com/office/powerpoint/2010/main" val="520632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F416-ABB8-46EF-B442-2484A8089973}"/>
              </a:ext>
            </a:extLst>
          </p:cNvPr>
          <p:cNvSpPr>
            <a:spLocks noGrp="1"/>
          </p:cNvSpPr>
          <p:nvPr>
            <p:ph type="title"/>
          </p:nvPr>
        </p:nvSpPr>
        <p:spPr/>
        <p:txBody>
          <a:bodyPr>
            <a:normAutofit/>
          </a:bodyPr>
          <a:lstStyle/>
          <a:p>
            <a:r>
              <a:rPr lang="sr-Latn-RS" sz="4000" b="1" dirty="0"/>
              <a:t>OSNOVNI PODSISTEMI INDUSTRIJSKOG SISTEMA – KAPACITET PROIZVODNJE</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C35B85-0E01-4083-A30D-9C2F453E763F}"/>
                  </a:ext>
                </a:extLst>
              </p:cNvPr>
              <p:cNvSpPr>
                <a:spLocks noGrp="1"/>
              </p:cNvSpPr>
              <p:nvPr>
                <p:ph idx="1"/>
              </p:nvPr>
            </p:nvSpPr>
            <p:spPr/>
            <p:txBody>
              <a:bodyPr>
                <a:normAutofit lnSpcReduction="10000"/>
              </a:bodyPr>
              <a:lstStyle/>
              <a:p>
                <a:r>
                  <a:rPr lang="sr-Latn-RS" dirty="0"/>
                  <a:t>Kapacitet fabrike:</a:t>
                </a:r>
              </a:p>
              <a:p>
                <a:pPr lvl="1"/>
                <a:r>
                  <a:rPr lang="en-US" dirty="0" err="1"/>
                  <a:t>tehnički</a:t>
                </a:r>
                <a:r>
                  <a:rPr lang="en-US" dirty="0"/>
                  <a:t> </a:t>
                </a:r>
                <a:r>
                  <a:rPr lang="en-US" dirty="0" err="1"/>
                  <a:t>kapacitet</a:t>
                </a:r>
                <a:r>
                  <a:rPr lang="en-US" dirty="0"/>
                  <a:t> </a:t>
                </a:r>
                <a:r>
                  <a:rPr lang="en-US" dirty="0" err="1"/>
                  <a:t>fabrike</a:t>
                </a:r>
                <a:r>
                  <a:rPr lang="en-US" dirty="0"/>
                  <a:t>:</a:t>
                </a:r>
              </a:p>
              <a:p>
                <a:pPr lvl="1"/>
                <a:r>
                  <a:rPr lang="en-US" dirty="0" err="1"/>
                  <a:t>C</a:t>
                </a:r>
                <a:r>
                  <a:rPr lang="en-US" baseline="-25000" dirty="0" err="1"/>
                  <a:t>ft</a:t>
                </a:r>
                <a:r>
                  <a:rPr lang="en-US" dirty="0"/>
                  <a:t> = </a:t>
                </a:r>
                <a14:m>
                  <m:oMath xmlns:m="http://schemas.openxmlformats.org/officeDocument/2006/math">
                    <m:nary>
                      <m:naryPr>
                        <m:chr m:val="∑"/>
                        <m:ctrlPr>
                          <a:rPr lang="en-US" i="1" smtClean="0">
                            <a:latin typeface="Cambria Math" panose="02040503050406030204" pitchFamily="18" charset="0"/>
                          </a:rPr>
                        </m:ctrlPr>
                      </m:naryPr>
                      <m:sub>
                        <m:r>
                          <m:rPr>
                            <m:brk m:alnAt="23"/>
                          </m:rPr>
                          <a:rPr lang="sr-Latn-RS" b="0" i="1" smtClean="0">
                            <a:latin typeface="Cambria Math" panose="02040503050406030204" pitchFamily="18" charset="0"/>
                          </a:rPr>
                          <m:t>𝑗</m:t>
                        </m:r>
                        <m:r>
                          <a:rPr lang="sr-Latn-RS" b="0" i="1" smtClean="0">
                            <a:latin typeface="Cambria Math" panose="02040503050406030204" pitchFamily="18" charset="0"/>
                          </a:rPr>
                          <m:t>=1</m:t>
                        </m:r>
                      </m:sub>
                      <m:sup>
                        <m:r>
                          <a:rPr lang="sr-Latn-RS" b="0" i="1" smtClean="0">
                            <a:latin typeface="Cambria Math" panose="02040503050406030204" pitchFamily="18" charset="0"/>
                          </a:rPr>
                          <m:t>𝑛</m:t>
                        </m:r>
                      </m:sup>
                      <m:e>
                        <m:sSub>
                          <m:sSubPr>
                            <m:ctrlPr>
                              <a:rPr lang="en-US" i="1" smtClean="0">
                                <a:latin typeface="Cambria Math" panose="02040503050406030204" pitchFamily="18" charset="0"/>
                              </a:rPr>
                            </m:ctrlPr>
                          </m:sSubPr>
                          <m:e>
                            <m:r>
                              <a:rPr lang="sr-Latn-RS" b="0" i="1" smtClean="0">
                                <a:latin typeface="Cambria Math" panose="02040503050406030204" pitchFamily="18" charset="0"/>
                              </a:rPr>
                              <m:t>𝐶</m:t>
                            </m:r>
                          </m:e>
                          <m:sub>
                            <m:sSub>
                              <m:sSubPr>
                                <m:ctrlPr>
                                  <a:rPr lang="en-US" i="1" smtClean="0">
                                    <a:latin typeface="Cambria Math" panose="02040503050406030204" pitchFamily="18" charset="0"/>
                                  </a:rPr>
                                </m:ctrlPr>
                              </m:sSubPr>
                              <m:e>
                                <m:r>
                                  <a:rPr lang="sr-Latn-RS" b="0" i="1" smtClean="0">
                                    <a:latin typeface="Cambria Math" panose="02040503050406030204" pitchFamily="18" charset="0"/>
                                  </a:rPr>
                                  <m:t>𝑚𝑡</m:t>
                                </m:r>
                              </m:e>
                              <m:sub>
                                <m:r>
                                  <a:rPr lang="sr-Latn-RS" b="0" i="1" smtClean="0">
                                    <a:latin typeface="Cambria Math" panose="02040503050406030204" pitchFamily="18" charset="0"/>
                                  </a:rPr>
                                  <m:t>𝑗</m:t>
                                </m:r>
                              </m:sub>
                            </m:sSub>
                          </m:sub>
                        </m:sSub>
                      </m:e>
                    </m:nary>
                  </m:oMath>
                </a14:m>
                <a:r>
                  <a:rPr lang="en-US" dirty="0"/>
                  <a:t>   [MČ/god] </a:t>
                </a:r>
                <a:endParaRPr lang="sr-Latn-RS" dirty="0"/>
              </a:p>
              <a:p>
                <a:r>
                  <a:rPr lang="sr-Latn-CS" dirty="0"/>
                  <a:t>Prilikom određivanja projektovanog </a:t>
                </a:r>
                <a:r>
                  <a:rPr lang="sr-Latn-CS" b="1" dirty="0"/>
                  <a:t>eksploatacionog kapaciteta fabrike </a:t>
                </a:r>
                <a:r>
                  <a:rPr lang="sr-Latn-CS" dirty="0"/>
                  <a:t>treba uzeti u obzir činjenicu da se pod kapacitetom fabrike ne može jednostavno smatrati suma odgovarajućih kapaciteta mašina. Osnovni razlog za ovu tvrdnju leži u okolnosti da kapacitet    fabrike uključuje i uticaje tehničko tehnološke strukture proizvoda - kvalitativno i kvantitativno. Odnosno, od značaja je tehnološki redosled proizvodnih operacija neophodnih za dobijanje različitih finalnih proizvoda.</a:t>
                </a:r>
                <a:endParaRPr lang="en-US" dirty="0"/>
              </a:p>
              <a:p>
                <a:endParaRPr lang="en-US" dirty="0"/>
              </a:p>
            </p:txBody>
          </p:sp>
        </mc:Choice>
        <mc:Fallback xmlns="">
          <p:sp>
            <p:nvSpPr>
              <p:cNvPr id="3" name="Content Placeholder 2">
                <a:extLst>
                  <a:ext uri="{FF2B5EF4-FFF2-40B4-BE49-F238E27FC236}">
                    <a16:creationId xmlns:a16="http://schemas.microsoft.com/office/drawing/2014/main" id="{95C35B85-0E01-4083-A30D-9C2F453E763F}"/>
                  </a:ext>
                </a:extLst>
              </p:cNvPr>
              <p:cNvSpPr>
                <a:spLocks noGrp="1" noRot="1" noChangeAspect="1" noMove="1" noResize="1" noEditPoints="1" noAdjustHandles="1" noChangeArrowheads="1" noChangeShapeType="1" noTextEdit="1"/>
              </p:cNvSpPr>
              <p:nvPr>
                <p:ph idx="1"/>
              </p:nvPr>
            </p:nvSpPr>
            <p:spPr>
              <a:blipFill>
                <a:blip r:embed="rId2"/>
                <a:stretch>
                  <a:fillRect l="-1043" t="-3081" r="-522"/>
                </a:stretch>
              </a:blipFill>
            </p:spPr>
            <p:txBody>
              <a:bodyPr/>
              <a:lstStyle/>
              <a:p>
                <a:r>
                  <a:rPr lang="en-US">
                    <a:noFill/>
                  </a:rPr>
                  <a:t> </a:t>
                </a:r>
              </a:p>
            </p:txBody>
          </p:sp>
        </mc:Fallback>
      </mc:AlternateContent>
    </p:spTree>
    <p:extLst>
      <p:ext uri="{BB962C8B-B14F-4D97-AF65-F5344CB8AC3E}">
        <p14:creationId xmlns:p14="http://schemas.microsoft.com/office/powerpoint/2010/main" val="388130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F6725-8473-46DE-A4E6-DC201CBBC5BE}"/>
              </a:ext>
            </a:extLst>
          </p:cNvPr>
          <p:cNvSpPr>
            <a:spLocks noGrp="1"/>
          </p:cNvSpPr>
          <p:nvPr>
            <p:ph type="title"/>
          </p:nvPr>
        </p:nvSpPr>
        <p:spPr/>
        <p:txBody>
          <a:bodyPr>
            <a:normAutofit/>
          </a:bodyPr>
          <a:lstStyle/>
          <a:p>
            <a:r>
              <a:rPr lang="sr-Latn-RS" sz="4000" b="1" dirty="0"/>
              <a:t>OSNOVNI PODSISTEMI INDUSTRIJSKOG SISTEMA – KAPACITET PROIZVODNJE</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9F9C17-BDCE-47FE-A824-EDB560BAA6DE}"/>
                  </a:ext>
                </a:extLst>
              </p:cNvPr>
              <p:cNvSpPr>
                <a:spLocks noGrp="1"/>
              </p:cNvSpPr>
              <p:nvPr>
                <p:ph idx="1"/>
              </p:nvPr>
            </p:nvSpPr>
            <p:spPr/>
            <p:txBody>
              <a:bodyPr>
                <a:normAutofit fontScale="85000" lnSpcReduction="20000"/>
              </a:bodyPr>
              <a:lstStyle/>
              <a:p>
                <a:r>
                  <a:rPr lang="sr-Latn-CS" dirty="0"/>
                  <a:t>Samim time, adekvatna interpretacija projektovanog eksploatacionog kapaciteta fabrike zahteva klasifikaciju svih mašina u grupe - komponentne kapacitete. </a:t>
                </a:r>
              </a:p>
              <a:p>
                <a:r>
                  <a:rPr lang="sr-Latn-CS" dirty="0"/>
                  <a:t>Glavni kriterijum za razvrstavanje pojedinih mašina u odgovarajuću grupu, komponentni kapacitet, je utvrđivanje mogućnosti uzajamne zamenljivosti po osnovu tehničko-eksploatacionih karakteristika za obavljanje odgovarajućih operacija. </a:t>
                </a:r>
              </a:p>
              <a:p>
                <a:r>
                  <a:rPr lang="sr-Latn-CS" dirty="0"/>
                  <a:t>Prema tome, sama veličina pojedinačnog komponentnog kapaciteta grupacije istorodnih mašina se dobija na osnovu izraza:</a:t>
                </a:r>
                <a:endParaRPr lang="en-US" dirty="0"/>
              </a:p>
              <a:p>
                <a:pPr lvl="1"/>
                <a:r>
                  <a:rPr lang="sr-Latn-CS" dirty="0"/>
                  <a:t>C</a:t>
                </a:r>
                <a:r>
                  <a:rPr lang="sr-Latn-CS" baseline="-25000" dirty="0"/>
                  <a:t>ke</a:t>
                </a:r>
                <a:r>
                  <a:rPr lang="sr-Latn-CS" dirty="0"/>
                  <a:t> = </a:t>
                </a:r>
                <a14:m>
                  <m:oMath xmlns:m="http://schemas.openxmlformats.org/officeDocument/2006/math">
                    <m:nary>
                      <m:naryPr>
                        <m:chr m:val="∑"/>
                        <m:ctrlPr>
                          <a:rPr lang="en-US" i="1">
                            <a:latin typeface="Cambria Math" panose="02040503050406030204" pitchFamily="18" charset="0"/>
                          </a:rPr>
                        </m:ctrlPr>
                      </m:naryPr>
                      <m:sub>
                        <m:r>
                          <m:rPr>
                            <m:brk m:alnAt="23"/>
                          </m:rPr>
                          <a:rPr lang="sr-Latn-RS" i="1">
                            <a:latin typeface="Cambria Math" panose="02040503050406030204" pitchFamily="18" charset="0"/>
                          </a:rPr>
                          <m:t>𝑗</m:t>
                        </m:r>
                        <m:r>
                          <a:rPr lang="sr-Latn-RS" i="1">
                            <a:latin typeface="Cambria Math" panose="02040503050406030204" pitchFamily="18" charset="0"/>
                          </a:rPr>
                          <m:t>=1</m:t>
                        </m:r>
                      </m:sub>
                      <m:sup>
                        <m:r>
                          <a:rPr lang="sr-Latn-RS" i="1">
                            <a:latin typeface="Cambria Math" panose="02040503050406030204" pitchFamily="18" charset="0"/>
                          </a:rPr>
                          <m:t>𝑛</m:t>
                        </m:r>
                      </m:sup>
                      <m:e>
                        <m:sSub>
                          <m:sSubPr>
                            <m:ctrlPr>
                              <a:rPr lang="en-US" i="1">
                                <a:latin typeface="Cambria Math" panose="02040503050406030204" pitchFamily="18" charset="0"/>
                              </a:rPr>
                            </m:ctrlPr>
                          </m:sSubPr>
                          <m:e>
                            <m:r>
                              <a:rPr lang="sr-Latn-RS" i="1">
                                <a:latin typeface="Cambria Math" panose="02040503050406030204" pitchFamily="18" charset="0"/>
                              </a:rPr>
                              <m:t>𝐶</m:t>
                            </m:r>
                          </m:e>
                          <m:sub>
                            <m:sSub>
                              <m:sSubPr>
                                <m:ctrlPr>
                                  <a:rPr lang="en-US" i="1">
                                    <a:latin typeface="Cambria Math" panose="02040503050406030204" pitchFamily="18" charset="0"/>
                                  </a:rPr>
                                </m:ctrlPr>
                              </m:sSubPr>
                              <m:e>
                                <m:r>
                                  <a:rPr lang="sr-Latn-RS" i="1">
                                    <a:latin typeface="Cambria Math" panose="02040503050406030204" pitchFamily="18" charset="0"/>
                                  </a:rPr>
                                  <m:t>𝑚</m:t>
                                </m:r>
                                <m:r>
                                  <a:rPr lang="sr-Latn-RS" b="0" i="1" smtClean="0">
                                    <a:latin typeface="Cambria Math" panose="02040503050406030204" pitchFamily="18" charset="0"/>
                                  </a:rPr>
                                  <m:t>𝑒</m:t>
                                </m:r>
                              </m:e>
                              <m:sub>
                                <m:r>
                                  <a:rPr lang="sr-Latn-RS" i="1">
                                    <a:latin typeface="Cambria Math" panose="02040503050406030204" pitchFamily="18" charset="0"/>
                                  </a:rPr>
                                  <m:t>𝑗</m:t>
                                </m:r>
                              </m:sub>
                            </m:sSub>
                          </m:sub>
                        </m:sSub>
                      </m:e>
                    </m:nary>
                  </m:oMath>
                </a14:m>
                <a:r>
                  <a:rPr lang="sr-Latn-RS" dirty="0"/>
                  <a:t> </a:t>
                </a:r>
                <a:r>
                  <a:rPr lang="en-US" dirty="0"/>
                  <a:t>[MČ/god] </a:t>
                </a:r>
                <a:endParaRPr lang="sr-Latn-RS" dirty="0"/>
              </a:p>
              <a:p>
                <a:r>
                  <a:rPr lang="sr-Latn-CS" dirty="0"/>
                  <a:t>Prema tome, projektovani </a:t>
                </a:r>
                <a:r>
                  <a:rPr lang="sr-Latn-CS" b="1" dirty="0"/>
                  <a:t>eksploatacioni kapacitet fabrike </a:t>
                </a:r>
                <a:r>
                  <a:rPr lang="sr-Latn-CS" dirty="0"/>
                  <a:t>(za uslove više proizvoda i diskontinualne tehnologije proizvodnje) interpretira se kao skup od </a:t>
                </a:r>
                <a:r>
                  <a:rPr lang="sr-Latn-CS" i="1" dirty="0"/>
                  <a:t>n</a:t>
                </a:r>
                <a:r>
                  <a:rPr lang="sr-Latn-CS" dirty="0"/>
                  <a:t> komponentnih kapaciteta – C</a:t>
                </a:r>
                <a:r>
                  <a:rPr lang="sr-Latn-CS" baseline="-25000" dirty="0"/>
                  <a:t>ke</a:t>
                </a:r>
                <a:r>
                  <a:rPr lang="sr-Latn-CS" dirty="0"/>
                  <a:t>:</a:t>
                </a:r>
              </a:p>
              <a:p>
                <a:pPr lvl="1"/>
                <a:r>
                  <a:rPr lang="sr-Latn-CS" dirty="0"/>
                  <a:t>C</a:t>
                </a:r>
                <a:r>
                  <a:rPr lang="sr-Latn-CS" baseline="-25000" dirty="0"/>
                  <a:t>fe</a:t>
                </a:r>
                <a:r>
                  <a:rPr lang="sr-Latn-CS" dirty="0"/>
                  <a:t> =</a:t>
                </a:r>
                <a:r>
                  <a:rPr lang="en-US" dirty="0"/>
                  <a:t> </a:t>
                </a:r>
                <a14:m>
                  <m:oMath xmlns:m="http://schemas.openxmlformats.org/officeDocument/2006/math">
                    <m:nary>
                      <m:naryPr>
                        <m:chr m:val="∑"/>
                        <m:ctrlPr>
                          <a:rPr lang="en-US" i="1">
                            <a:latin typeface="Cambria Math" panose="02040503050406030204" pitchFamily="18" charset="0"/>
                          </a:rPr>
                        </m:ctrlPr>
                      </m:naryPr>
                      <m:sub>
                        <m:r>
                          <m:rPr>
                            <m:brk m:alnAt="23"/>
                          </m:rPr>
                          <a:rPr lang="sr-Latn-RS" i="1">
                            <a:latin typeface="Cambria Math" panose="02040503050406030204" pitchFamily="18" charset="0"/>
                          </a:rPr>
                          <m:t>𝑗</m:t>
                        </m:r>
                        <m:r>
                          <a:rPr lang="sr-Latn-RS" i="1">
                            <a:latin typeface="Cambria Math" panose="02040503050406030204" pitchFamily="18" charset="0"/>
                          </a:rPr>
                          <m:t>=1</m:t>
                        </m:r>
                      </m:sub>
                      <m:sup>
                        <m:r>
                          <a:rPr lang="sr-Latn-RS" i="1">
                            <a:latin typeface="Cambria Math" panose="02040503050406030204" pitchFamily="18" charset="0"/>
                          </a:rPr>
                          <m:t>𝑛</m:t>
                        </m:r>
                      </m:sup>
                      <m:e>
                        <m:sSub>
                          <m:sSubPr>
                            <m:ctrlPr>
                              <a:rPr lang="en-US" i="1">
                                <a:latin typeface="Cambria Math" panose="02040503050406030204" pitchFamily="18" charset="0"/>
                              </a:rPr>
                            </m:ctrlPr>
                          </m:sSubPr>
                          <m:e>
                            <m:r>
                              <a:rPr lang="sr-Latn-RS" i="1">
                                <a:latin typeface="Cambria Math" panose="02040503050406030204" pitchFamily="18" charset="0"/>
                              </a:rPr>
                              <m:t>𝐶</m:t>
                            </m:r>
                          </m:e>
                          <m:sub>
                            <m:sSub>
                              <m:sSubPr>
                                <m:ctrlPr>
                                  <a:rPr lang="en-US" i="1">
                                    <a:latin typeface="Cambria Math" panose="02040503050406030204" pitchFamily="18" charset="0"/>
                                  </a:rPr>
                                </m:ctrlPr>
                              </m:sSubPr>
                              <m:e>
                                <m:r>
                                  <a:rPr lang="sr-Latn-RS" b="0" i="1" smtClean="0">
                                    <a:latin typeface="Cambria Math" panose="02040503050406030204" pitchFamily="18" charset="0"/>
                                  </a:rPr>
                                  <m:t>𝑘</m:t>
                                </m:r>
                                <m:r>
                                  <a:rPr lang="sr-Latn-RS" i="1">
                                    <a:latin typeface="Cambria Math" panose="02040503050406030204" pitchFamily="18" charset="0"/>
                                  </a:rPr>
                                  <m:t>𝑒</m:t>
                                </m:r>
                              </m:e>
                              <m:sub>
                                <m:r>
                                  <a:rPr lang="sr-Latn-RS" i="1">
                                    <a:latin typeface="Cambria Math" panose="02040503050406030204" pitchFamily="18" charset="0"/>
                                  </a:rPr>
                                  <m:t>𝑗</m:t>
                                </m:r>
                              </m:sub>
                            </m:sSub>
                          </m:sub>
                        </m:sSub>
                      </m:e>
                    </m:nary>
                    <m:r>
                      <m:rPr>
                        <m:nor/>
                      </m:rPr>
                      <a:rPr lang="en-US" dirty="0"/>
                      <m:t>[</m:t>
                    </m:r>
                    <m:r>
                      <m:rPr>
                        <m:nor/>
                      </m:rPr>
                      <a:rPr lang="en-US" dirty="0"/>
                      <m:t>M</m:t>
                    </m:r>
                    <m:r>
                      <m:rPr>
                        <m:nor/>
                      </m:rPr>
                      <a:rPr lang="en-US" dirty="0"/>
                      <m:t>Č/</m:t>
                    </m:r>
                    <m:r>
                      <m:rPr>
                        <m:nor/>
                      </m:rPr>
                      <a:rPr lang="en-US" dirty="0"/>
                      <m:t>god</m:t>
                    </m:r>
                    <m:r>
                      <m:rPr>
                        <m:nor/>
                      </m:rPr>
                      <a:rPr lang="en-US" dirty="0"/>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xmlns:a14="http://schemas.microsoft.com/office/drawing/2010/main" xmlns="" id="{3F9F9C17-BDCE-47FE-A824-EDB560BAA6DE}"/>
                  </a:ext>
                </a:extLst>
              </p:cNvPr>
              <p:cNvSpPr>
                <a:spLocks noGrp="1" noRot="1" noChangeAspect="1" noMove="1" noResize="1" noEditPoints="1" noAdjustHandles="1" noChangeArrowheads="1" noChangeShapeType="1" noTextEdit="1"/>
              </p:cNvSpPr>
              <p:nvPr>
                <p:ph idx="1"/>
              </p:nvPr>
            </p:nvSpPr>
            <p:spPr>
              <a:blipFill rotWithShape="0">
                <a:blip r:embed="rId2"/>
                <a:stretch>
                  <a:fillRect l="-812" t="-3221" b="-6583"/>
                </a:stretch>
              </a:blipFill>
            </p:spPr>
            <p:txBody>
              <a:bodyPr/>
              <a:lstStyle/>
              <a:p>
                <a:r>
                  <a:rPr lang="en-US">
                    <a:noFill/>
                  </a:rPr>
                  <a:t> </a:t>
                </a:r>
              </a:p>
            </p:txBody>
          </p:sp>
        </mc:Fallback>
      </mc:AlternateContent>
    </p:spTree>
    <p:extLst>
      <p:ext uri="{BB962C8B-B14F-4D97-AF65-F5344CB8AC3E}">
        <p14:creationId xmlns:p14="http://schemas.microsoft.com/office/powerpoint/2010/main" val="43408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F644-08B8-43E0-8DCE-74D737DA8B58}"/>
              </a:ext>
            </a:extLst>
          </p:cNvPr>
          <p:cNvSpPr>
            <a:spLocks noGrp="1"/>
          </p:cNvSpPr>
          <p:nvPr>
            <p:ph type="title"/>
          </p:nvPr>
        </p:nvSpPr>
        <p:spPr/>
        <p:txBody>
          <a:bodyPr>
            <a:normAutofit/>
          </a:bodyPr>
          <a:lstStyle/>
          <a:p>
            <a:r>
              <a:rPr lang="sr-Latn-RS" sz="4000" b="1" dirty="0"/>
              <a:t>OSNOVNI PODSISTEMI INDUSTRIJSKOG SISTEMA – KAPACITET PROIZVODNJE</a:t>
            </a:r>
            <a:endParaRPr lang="en-US" sz="4000" dirty="0"/>
          </a:p>
        </p:txBody>
      </p:sp>
      <p:sp>
        <p:nvSpPr>
          <p:cNvPr id="3" name="Content Placeholder 2">
            <a:extLst>
              <a:ext uri="{FF2B5EF4-FFF2-40B4-BE49-F238E27FC236}">
                <a16:creationId xmlns:a16="http://schemas.microsoft.com/office/drawing/2014/main" id="{9A8CA360-E655-4321-8D97-CC1BFD946FAE}"/>
              </a:ext>
            </a:extLst>
          </p:cNvPr>
          <p:cNvSpPr>
            <a:spLocks noGrp="1"/>
          </p:cNvSpPr>
          <p:nvPr>
            <p:ph idx="1"/>
          </p:nvPr>
        </p:nvSpPr>
        <p:spPr/>
        <p:txBody>
          <a:bodyPr>
            <a:normAutofit fontScale="92500" lnSpcReduction="20000"/>
          </a:bodyPr>
          <a:lstStyle/>
          <a:p>
            <a:r>
              <a:rPr lang="sr-Latn-CS" dirty="0"/>
              <a:t>Ono što je značajno je da mora postojati izvestan stepen usklađenosti komponentnih kapaciteta. Na taj način, prilikom projektovanja izgradnje novih ili rekonstrukcije postojećih proizvodnih kapaciteta, treba nastojati da se ostvari optimalni sklad komponentnih kapaciteta. Medutim, dinamika izmene proizvodnih programa uslovljava, ranije ili kasnije, nastanak nesklada komponentnih kapaciteta.</a:t>
            </a:r>
            <a:endParaRPr lang="en-US" dirty="0"/>
          </a:p>
          <a:p>
            <a:r>
              <a:rPr lang="sr-Latn-CS" dirty="0"/>
              <a:t>Neuskladenost komponentnih kapaciteta uslovljava pojavu tzv. "uskih grla". Pod "uskim grlom" podrazumeva se potpuno iskorišćen u datim uslovima eksploatacije proizvodni kapacitet (mašine, odnosno grupa mašina kao tehnološki zaokružene skupine ili komponentni kapacitet).</a:t>
            </a:r>
            <a:endParaRPr lang="en-US" dirty="0"/>
          </a:p>
          <a:p>
            <a:r>
              <a:rPr lang="sr-Latn-CS" dirty="0"/>
              <a:t>"Usko grlo" može biti:</a:t>
            </a:r>
            <a:endParaRPr lang="en-US" dirty="0"/>
          </a:p>
          <a:p>
            <a:pPr lvl="1"/>
            <a:r>
              <a:rPr lang="sr-Latn-CS" dirty="0"/>
              <a:t>grupa proizvodnih kapaciteta – mašina,</a:t>
            </a:r>
            <a:endParaRPr lang="en-US" dirty="0"/>
          </a:p>
          <a:p>
            <a:pPr lvl="1"/>
            <a:r>
              <a:rPr lang="sr-Latn-CS" dirty="0"/>
              <a:t>pojedinačni kapacitet - mašina (kao specijalni slučaj).</a:t>
            </a:r>
            <a:endParaRPr lang="en-US" dirty="0"/>
          </a:p>
          <a:p>
            <a:pPr lvl="1"/>
            <a:endParaRPr lang="en-US" dirty="0"/>
          </a:p>
          <a:p>
            <a:endParaRPr lang="en-US" dirty="0"/>
          </a:p>
        </p:txBody>
      </p:sp>
    </p:spTree>
    <p:extLst>
      <p:ext uri="{BB962C8B-B14F-4D97-AF65-F5344CB8AC3E}">
        <p14:creationId xmlns:p14="http://schemas.microsoft.com/office/powerpoint/2010/main" val="48017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18825-8EDA-4284-9F77-4DC2E744CD04}"/>
              </a:ext>
            </a:extLst>
          </p:cNvPr>
          <p:cNvSpPr>
            <a:spLocks noGrp="1"/>
          </p:cNvSpPr>
          <p:nvPr>
            <p:ph type="title"/>
          </p:nvPr>
        </p:nvSpPr>
        <p:spPr/>
        <p:txBody>
          <a:bodyPr>
            <a:normAutofit/>
          </a:bodyPr>
          <a:lstStyle/>
          <a:p>
            <a:r>
              <a:rPr lang="sr-Latn-RS" sz="4000" b="1" dirty="0"/>
              <a:t>OSNOVNI PODSISTEMI INDUSTRIJSKOG SISTEMA – KAPACITET PROIZVODNJE</a:t>
            </a:r>
            <a:endParaRPr lang="en-US" sz="4000" dirty="0"/>
          </a:p>
        </p:txBody>
      </p:sp>
      <p:sp>
        <p:nvSpPr>
          <p:cNvPr id="3" name="Content Placeholder 2">
            <a:extLst>
              <a:ext uri="{FF2B5EF4-FFF2-40B4-BE49-F238E27FC236}">
                <a16:creationId xmlns:a16="http://schemas.microsoft.com/office/drawing/2014/main" id="{E835B930-E90B-4A16-94C0-8AE7756EADEA}"/>
              </a:ext>
            </a:extLst>
          </p:cNvPr>
          <p:cNvSpPr>
            <a:spLocks noGrp="1"/>
          </p:cNvSpPr>
          <p:nvPr>
            <p:ph idx="1"/>
          </p:nvPr>
        </p:nvSpPr>
        <p:spPr/>
        <p:txBody>
          <a:bodyPr>
            <a:normAutofit fontScale="92500" lnSpcReduction="10000"/>
          </a:bodyPr>
          <a:lstStyle/>
          <a:p>
            <a:r>
              <a:rPr lang="sr-Latn-CS" dirty="0"/>
              <a:t>Kako bi se dodatno pojasnio koncept „uskog grla“, na slici, je dat karakteristični primer:</a:t>
            </a:r>
            <a:endParaRPr lang="en-US" dirty="0"/>
          </a:p>
          <a:p>
            <a:endParaRPr lang="sr-Latn-RS" dirty="0"/>
          </a:p>
          <a:p>
            <a:endParaRPr lang="sr-Latn-RS" dirty="0"/>
          </a:p>
          <a:p>
            <a:endParaRPr lang="sr-Latn-RS" dirty="0"/>
          </a:p>
          <a:p>
            <a:endParaRPr lang="sr-Latn-CS" dirty="0"/>
          </a:p>
          <a:p>
            <a:r>
              <a:rPr lang="sr-Latn-CS" dirty="0"/>
              <a:t>Sama "Uska grla" mogu nastati usled:</a:t>
            </a:r>
            <a:endParaRPr lang="en-US" dirty="0"/>
          </a:p>
          <a:p>
            <a:pPr lvl="1"/>
            <a:r>
              <a:rPr lang="sr-Latn-CS" dirty="0"/>
              <a:t>neusklađenosti   proizvodnog programa   sa   strukturom   i veličinom proizvodnih kapaciteta, odnosno lošim planiranjem odnosa ponude i potražnje,</a:t>
            </a:r>
            <a:endParaRPr lang="en-US" dirty="0"/>
          </a:p>
          <a:p>
            <a:pPr lvl="1"/>
            <a:r>
              <a:rPr lang="sr-Latn-CS" dirty="0"/>
              <a:t>niskog nivoa organizacije proizvodnih procesa,</a:t>
            </a:r>
            <a:endParaRPr lang="en-US" dirty="0"/>
          </a:p>
          <a:p>
            <a:pPr lvl="1"/>
            <a:r>
              <a:rPr lang="sr-Latn-CS" dirty="0"/>
              <a:t>lošeg održavanja radnih sposobnosti osnovnih sredstava.</a:t>
            </a:r>
            <a:endParaRPr lang="en-US" dirty="0"/>
          </a:p>
          <a:p>
            <a:endParaRPr lang="en-US" dirty="0"/>
          </a:p>
        </p:txBody>
      </p:sp>
      <p:sp>
        <p:nvSpPr>
          <p:cNvPr id="4" name="Rectangle 2">
            <a:extLst>
              <a:ext uri="{FF2B5EF4-FFF2-40B4-BE49-F238E27FC236}">
                <a16:creationId xmlns:a16="http://schemas.microsoft.com/office/drawing/2014/main" id="{831EE700-5568-48E4-AD14-45F066A79CE0}"/>
              </a:ext>
            </a:extLst>
          </p:cNvPr>
          <p:cNvSpPr>
            <a:spLocks noChangeArrowheads="1"/>
          </p:cNvSpPr>
          <p:nvPr/>
        </p:nvSpPr>
        <p:spPr bwMode="auto">
          <a:xfrm>
            <a:off x="2942985" y="29122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8EF9719D-141B-401C-A3D8-2A34AEB9246A}"/>
              </a:ext>
            </a:extLst>
          </p:cNvPr>
          <p:cNvGraphicFramePr>
            <a:graphicFrameLocks noChangeAspect="1"/>
          </p:cNvGraphicFramePr>
          <p:nvPr>
            <p:extLst>
              <p:ext uri="{D42A27DB-BD31-4B8C-83A1-F6EECF244321}">
                <p14:modId xmlns:p14="http://schemas.microsoft.com/office/powerpoint/2010/main" val="952297534"/>
              </p:ext>
            </p:extLst>
          </p:nvPr>
        </p:nvGraphicFramePr>
        <p:xfrm>
          <a:off x="2942985" y="2912249"/>
          <a:ext cx="4972050" cy="1257300"/>
        </p:xfrm>
        <a:graphic>
          <a:graphicData uri="http://schemas.openxmlformats.org/presentationml/2006/ole">
            <mc:AlternateContent xmlns:mc="http://schemas.openxmlformats.org/markup-compatibility/2006">
              <mc:Choice xmlns:v="urn:schemas-microsoft-com:vml" Requires="v">
                <p:oleObj spid="_x0000_s5440" r:id="rId3" imgW="5320170" imgH="1344809" progId="Visio.Drawing.11">
                  <p:embed/>
                </p:oleObj>
              </mc:Choice>
              <mc:Fallback>
                <p:oleObj r:id="rId3" imgW="5320170" imgH="134480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985" y="2912249"/>
                        <a:ext cx="4972050"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42126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6BFC-DE8A-42D0-855C-2E11B00C3E09}"/>
              </a:ext>
            </a:extLst>
          </p:cNvPr>
          <p:cNvSpPr>
            <a:spLocks noGrp="1"/>
          </p:cNvSpPr>
          <p:nvPr>
            <p:ph type="title"/>
          </p:nvPr>
        </p:nvSpPr>
        <p:spPr/>
        <p:txBody>
          <a:bodyPr>
            <a:normAutofit/>
          </a:bodyPr>
          <a:lstStyle/>
          <a:p>
            <a:r>
              <a:rPr lang="sr-Latn-RS" sz="4000" b="1" dirty="0"/>
              <a:t>OSNOVNI PODSISTEMI INDUSTRIJSKOG SISTEMA – KAPACITET PROIZVODNJE</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A6BF7F-706D-4397-BEB4-C18EB0C98DE1}"/>
                  </a:ext>
                </a:extLst>
              </p:cNvPr>
              <p:cNvSpPr>
                <a:spLocks noGrp="1"/>
              </p:cNvSpPr>
              <p:nvPr>
                <p:ph idx="1"/>
              </p:nvPr>
            </p:nvSpPr>
            <p:spPr/>
            <p:txBody>
              <a:bodyPr>
                <a:normAutofit fontScale="70000" lnSpcReduction="20000"/>
              </a:bodyPr>
              <a:lstStyle/>
              <a:p>
                <a:r>
                  <a:rPr lang="en-US" dirty="0"/>
                  <a:t>Iskorišćenje </a:t>
                </a:r>
                <a:r>
                  <a:rPr lang="en-US" dirty="0" err="1"/>
                  <a:t>tehničkog</a:t>
                </a:r>
                <a:r>
                  <a:rPr lang="en-US" dirty="0"/>
                  <a:t> </a:t>
                </a:r>
                <a:r>
                  <a:rPr lang="en-US" dirty="0" err="1"/>
                  <a:t>kapaciteta</a:t>
                </a:r>
                <a:r>
                  <a:rPr lang="en-US" dirty="0"/>
                  <a:t> </a:t>
                </a:r>
                <a:r>
                  <a:rPr lang="en-US" dirty="0" err="1"/>
                  <a:t>fabrike</a:t>
                </a:r>
                <a:r>
                  <a:rPr lang="sr-Latn-RS" dirty="0"/>
                  <a:t>, u procentima je</a:t>
                </a:r>
                <a:r>
                  <a:rPr lang="en-US" dirty="0"/>
                  <a:t>:</a:t>
                </a:r>
              </a:p>
              <a:p>
                <a:r>
                  <a:rPr lang="en-US" dirty="0"/>
                  <a:t>             </a:t>
                </a:r>
                <a:r>
                  <a:rPr lang="el-GR" dirty="0"/>
                  <a:t>η</a:t>
                </a:r>
                <a:r>
                  <a:rPr lang="en-US" baseline="-25000" dirty="0"/>
                  <a:t>ft</a:t>
                </a:r>
                <a:r>
                  <a:rPr lang="en-US" dirty="0"/>
                  <a:t> = </a:t>
                </a:r>
                <a14:m>
                  <m:oMath xmlns:m="http://schemas.openxmlformats.org/officeDocument/2006/math">
                    <m:f>
                      <m:fPr>
                        <m:ctrlPr>
                          <a:rPr lang="sr-Latn-CS" i="1">
                            <a:latin typeface="Cambria Math" panose="02040503050406030204" pitchFamily="18" charset="0"/>
                          </a:rPr>
                        </m:ctrlPr>
                      </m:fPr>
                      <m:num>
                        <m:sSub>
                          <m:sSubPr>
                            <m:ctrlPr>
                              <a:rPr lang="sr-Latn-RS" i="1">
                                <a:latin typeface="Cambria Math" panose="02040503050406030204" pitchFamily="18" charset="0"/>
                              </a:rPr>
                            </m:ctrlPr>
                          </m:sSubPr>
                          <m:e>
                            <m:r>
                              <a:rPr lang="sr-Latn-RS" i="1">
                                <a:latin typeface="Cambria Math" panose="02040503050406030204" pitchFamily="18" charset="0"/>
                              </a:rPr>
                              <m:t>𝐶</m:t>
                            </m:r>
                          </m:e>
                          <m:sub>
                            <m:r>
                              <a:rPr lang="sr-Latn-RS" b="0" i="1" smtClean="0">
                                <a:latin typeface="Cambria Math" panose="02040503050406030204" pitchFamily="18" charset="0"/>
                              </a:rPr>
                              <m:t>𝑓</m:t>
                            </m:r>
                            <m:r>
                              <a:rPr lang="sr-Latn-RS" i="1">
                                <a:latin typeface="Cambria Math" panose="02040503050406030204" pitchFamily="18" charset="0"/>
                              </a:rPr>
                              <m:t>𝑒</m:t>
                            </m:r>
                          </m:sub>
                        </m:sSub>
                      </m:num>
                      <m:den>
                        <m:sSub>
                          <m:sSubPr>
                            <m:ctrlPr>
                              <a:rPr lang="sr-Latn-CS" i="1">
                                <a:latin typeface="Cambria Math" panose="02040503050406030204" pitchFamily="18" charset="0"/>
                              </a:rPr>
                            </m:ctrlPr>
                          </m:sSubPr>
                          <m:e>
                            <m:r>
                              <a:rPr lang="sr-Latn-RS" i="1">
                                <a:latin typeface="Cambria Math" panose="02040503050406030204" pitchFamily="18" charset="0"/>
                              </a:rPr>
                              <m:t>𝐶</m:t>
                            </m:r>
                          </m:e>
                          <m:sub>
                            <m:r>
                              <a:rPr lang="sr-Latn-RS" b="0" i="1" smtClean="0">
                                <a:latin typeface="Cambria Math" panose="02040503050406030204" pitchFamily="18" charset="0"/>
                              </a:rPr>
                              <m:t>𝑓</m:t>
                            </m:r>
                            <m:r>
                              <a:rPr lang="sr-Latn-RS" i="1">
                                <a:latin typeface="Cambria Math" panose="02040503050406030204" pitchFamily="18" charset="0"/>
                              </a:rPr>
                              <m:t>𝑡</m:t>
                            </m:r>
                          </m:sub>
                        </m:sSub>
                      </m:den>
                    </m:f>
                  </m:oMath>
                </a14:m>
                <a:r>
                  <a:rPr lang="sr-Latn-CS" dirty="0"/>
                  <a:t> ·100%</a:t>
                </a:r>
                <a:r>
                  <a:rPr lang="en-US" dirty="0"/>
                  <a:t>  </a:t>
                </a:r>
              </a:p>
              <a:p>
                <a:r>
                  <a:rPr lang="en-US" dirty="0" err="1"/>
                  <a:t>iskorišćenje</a:t>
                </a:r>
                <a:r>
                  <a:rPr lang="en-US" dirty="0"/>
                  <a:t> </a:t>
                </a:r>
                <a:r>
                  <a:rPr lang="en-US" dirty="0" err="1"/>
                  <a:t>eksploatacionog</a:t>
                </a:r>
                <a:r>
                  <a:rPr lang="en-US" dirty="0"/>
                  <a:t> </a:t>
                </a:r>
                <a:r>
                  <a:rPr lang="en-US" dirty="0" err="1"/>
                  <a:t>kapaciteta</a:t>
                </a:r>
                <a:r>
                  <a:rPr lang="en-US" dirty="0"/>
                  <a:t> </a:t>
                </a:r>
                <a:r>
                  <a:rPr lang="en-US" dirty="0" err="1"/>
                  <a:t>fabrike</a:t>
                </a:r>
                <a:r>
                  <a:rPr lang="sr-Latn-RS" dirty="0"/>
                  <a:t> u procentima je:</a:t>
                </a:r>
                <a:endParaRPr lang="en-US" dirty="0"/>
              </a:p>
              <a:p>
                <a:r>
                  <a:rPr lang="en-US" dirty="0"/>
                  <a:t>             </a:t>
                </a:r>
                <a:r>
                  <a:rPr lang="el-GR" dirty="0"/>
                  <a:t>η</a:t>
                </a:r>
                <a:r>
                  <a:rPr lang="en-US" baseline="-25000" dirty="0" err="1"/>
                  <a:t>fe</a:t>
                </a:r>
                <a:r>
                  <a:rPr lang="en-US" dirty="0"/>
                  <a:t> = </a:t>
                </a:r>
                <a14:m>
                  <m:oMath xmlns:m="http://schemas.openxmlformats.org/officeDocument/2006/math">
                    <m:f>
                      <m:fPr>
                        <m:ctrlPr>
                          <a:rPr lang="sr-Latn-CS" i="1">
                            <a:latin typeface="Cambria Math" panose="02040503050406030204" pitchFamily="18" charset="0"/>
                          </a:rPr>
                        </m:ctrlPr>
                      </m:fPr>
                      <m:num>
                        <m:sSub>
                          <m:sSubPr>
                            <m:ctrlPr>
                              <a:rPr lang="sr-Latn-RS" i="1">
                                <a:latin typeface="Cambria Math" panose="02040503050406030204" pitchFamily="18" charset="0"/>
                              </a:rPr>
                            </m:ctrlPr>
                          </m:sSubPr>
                          <m:e>
                            <m:r>
                              <a:rPr lang="sr-Latn-RS" i="1">
                                <a:latin typeface="Cambria Math" panose="02040503050406030204" pitchFamily="18" charset="0"/>
                              </a:rPr>
                              <m:t>𝐶</m:t>
                            </m:r>
                          </m:e>
                          <m:sub>
                            <m:r>
                              <a:rPr lang="sr-Latn-RS" b="0" i="1" smtClean="0">
                                <a:latin typeface="Cambria Math" panose="02040503050406030204" pitchFamily="18" charset="0"/>
                              </a:rPr>
                              <m:t>𝑓</m:t>
                            </m:r>
                            <m:r>
                              <a:rPr lang="sr-Latn-RS" i="1">
                                <a:latin typeface="Cambria Math" panose="02040503050406030204" pitchFamily="18" charset="0"/>
                              </a:rPr>
                              <m:t>𝑠</m:t>
                            </m:r>
                          </m:sub>
                        </m:sSub>
                      </m:num>
                      <m:den>
                        <m:sSub>
                          <m:sSubPr>
                            <m:ctrlPr>
                              <a:rPr lang="sr-Latn-CS" i="1">
                                <a:latin typeface="Cambria Math" panose="02040503050406030204" pitchFamily="18" charset="0"/>
                              </a:rPr>
                            </m:ctrlPr>
                          </m:sSubPr>
                          <m:e>
                            <m:r>
                              <a:rPr lang="sr-Latn-RS" i="1">
                                <a:latin typeface="Cambria Math" panose="02040503050406030204" pitchFamily="18" charset="0"/>
                              </a:rPr>
                              <m:t>𝐶</m:t>
                            </m:r>
                          </m:e>
                          <m:sub>
                            <m:r>
                              <a:rPr lang="sr-Latn-RS" b="0" i="1" smtClean="0">
                                <a:latin typeface="Cambria Math" panose="02040503050406030204" pitchFamily="18" charset="0"/>
                              </a:rPr>
                              <m:t>𝑓</m:t>
                            </m:r>
                            <m:r>
                              <a:rPr lang="sr-Latn-RS" i="1">
                                <a:latin typeface="Cambria Math" panose="02040503050406030204" pitchFamily="18" charset="0"/>
                              </a:rPr>
                              <m:t>𝑒</m:t>
                            </m:r>
                          </m:sub>
                        </m:sSub>
                      </m:den>
                    </m:f>
                  </m:oMath>
                </a14:m>
                <a:r>
                  <a:rPr lang="sr-Latn-CS" dirty="0"/>
                  <a:t> ·100%</a:t>
                </a:r>
                <a:r>
                  <a:rPr lang="en-US" dirty="0"/>
                  <a:t>  ·100%</a:t>
                </a:r>
              </a:p>
              <a:p>
                <a:r>
                  <a:rPr lang="en-US" dirty="0" err="1"/>
                  <a:t>iskorišćenje</a:t>
                </a:r>
                <a:r>
                  <a:rPr lang="en-US" dirty="0"/>
                  <a:t> </a:t>
                </a:r>
                <a:r>
                  <a:rPr lang="en-US" dirty="0" err="1"/>
                  <a:t>komponentnih</a:t>
                </a:r>
                <a:r>
                  <a:rPr lang="en-US" dirty="0"/>
                  <a:t> </a:t>
                </a:r>
                <a:r>
                  <a:rPr lang="en-US" dirty="0" err="1"/>
                  <a:t>kapaciteta</a:t>
                </a:r>
                <a:r>
                  <a:rPr lang="en-US" dirty="0"/>
                  <a:t> </a:t>
                </a:r>
                <a:r>
                  <a:rPr lang="en-US" dirty="0" err="1"/>
                  <a:t>fabrike</a:t>
                </a:r>
                <a:r>
                  <a:rPr lang="sr-Latn-RS" dirty="0"/>
                  <a:t> (u procentima)</a:t>
                </a:r>
                <a:r>
                  <a:rPr lang="en-US" dirty="0"/>
                  <a:t> </a:t>
                </a:r>
                <a:r>
                  <a:rPr lang="en-US" dirty="0" err="1"/>
                  <a:t>računa</a:t>
                </a:r>
                <a:r>
                  <a:rPr lang="en-US" dirty="0"/>
                  <a:t> se </a:t>
                </a:r>
                <a:r>
                  <a:rPr lang="en-US" dirty="0" err="1"/>
                  <a:t>na</a:t>
                </a:r>
                <a:r>
                  <a:rPr lang="en-US" dirty="0"/>
                  <a:t> </a:t>
                </a:r>
                <a:r>
                  <a:rPr lang="en-US" dirty="0" err="1"/>
                  <a:t>osnovu</a:t>
                </a:r>
                <a:r>
                  <a:rPr lang="en-US" dirty="0"/>
                  <a:t>:</a:t>
                </a:r>
              </a:p>
              <a:p>
                <a:r>
                  <a:rPr lang="en-US" dirty="0"/>
                  <a:t>              </a:t>
                </a:r>
                <a:r>
                  <a:rPr lang="el-GR" dirty="0"/>
                  <a:t>η</a:t>
                </a:r>
                <a:r>
                  <a:rPr lang="en-US" baseline="-25000" dirty="0" err="1"/>
                  <a:t>ke</a:t>
                </a:r>
                <a:r>
                  <a:rPr lang="en-US" dirty="0"/>
                  <a:t> = </a:t>
                </a:r>
                <a14:m>
                  <m:oMath xmlns:m="http://schemas.openxmlformats.org/officeDocument/2006/math">
                    <m:f>
                      <m:fPr>
                        <m:ctrlPr>
                          <a:rPr lang="sr-Latn-CS" i="1">
                            <a:latin typeface="Cambria Math" panose="02040503050406030204" pitchFamily="18" charset="0"/>
                          </a:rPr>
                        </m:ctrlPr>
                      </m:fPr>
                      <m:num>
                        <m:sSub>
                          <m:sSubPr>
                            <m:ctrlPr>
                              <a:rPr lang="sr-Latn-RS" i="1">
                                <a:latin typeface="Cambria Math" panose="02040503050406030204" pitchFamily="18" charset="0"/>
                              </a:rPr>
                            </m:ctrlPr>
                          </m:sSubPr>
                          <m:e>
                            <m:r>
                              <a:rPr lang="sr-Latn-RS" i="1">
                                <a:latin typeface="Cambria Math" panose="02040503050406030204" pitchFamily="18" charset="0"/>
                              </a:rPr>
                              <m:t>𝐶</m:t>
                            </m:r>
                          </m:e>
                          <m:sub>
                            <m:r>
                              <a:rPr lang="sr-Latn-RS" b="0" i="1" smtClean="0">
                                <a:latin typeface="Cambria Math" panose="02040503050406030204" pitchFamily="18" charset="0"/>
                              </a:rPr>
                              <m:t>𝑘</m:t>
                            </m:r>
                            <m:r>
                              <a:rPr lang="sr-Latn-RS" i="1">
                                <a:latin typeface="Cambria Math" panose="02040503050406030204" pitchFamily="18" charset="0"/>
                              </a:rPr>
                              <m:t>𝑠</m:t>
                            </m:r>
                          </m:sub>
                        </m:sSub>
                      </m:num>
                      <m:den>
                        <m:sSub>
                          <m:sSubPr>
                            <m:ctrlPr>
                              <a:rPr lang="sr-Latn-CS" i="1">
                                <a:latin typeface="Cambria Math" panose="02040503050406030204" pitchFamily="18" charset="0"/>
                              </a:rPr>
                            </m:ctrlPr>
                          </m:sSubPr>
                          <m:e>
                            <m:r>
                              <a:rPr lang="sr-Latn-RS" i="1">
                                <a:latin typeface="Cambria Math" panose="02040503050406030204" pitchFamily="18" charset="0"/>
                              </a:rPr>
                              <m:t>𝐶</m:t>
                            </m:r>
                          </m:e>
                          <m:sub>
                            <m:r>
                              <a:rPr lang="sr-Latn-RS" b="0" i="1" smtClean="0">
                                <a:latin typeface="Cambria Math" panose="02040503050406030204" pitchFamily="18" charset="0"/>
                              </a:rPr>
                              <m:t>𝑘</m:t>
                            </m:r>
                            <m:r>
                              <a:rPr lang="sr-Latn-RS" i="1">
                                <a:latin typeface="Cambria Math" panose="02040503050406030204" pitchFamily="18" charset="0"/>
                              </a:rPr>
                              <m:t>𝑒</m:t>
                            </m:r>
                          </m:sub>
                        </m:sSub>
                      </m:den>
                    </m:f>
                  </m:oMath>
                </a14:m>
                <a:r>
                  <a:rPr lang="sr-Latn-CS" dirty="0"/>
                  <a:t> ·</a:t>
                </a:r>
                <a:r>
                  <a:rPr lang="en-US" dirty="0"/>
                  <a:t>  100</a:t>
                </a:r>
              </a:p>
              <a:p>
                <a:r>
                  <a:rPr lang="el-GR" dirty="0"/>
                  <a:t>η</a:t>
                </a:r>
                <a:r>
                  <a:rPr lang="en-US" baseline="-25000" dirty="0"/>
                  <a:t>ft </a:t>
                </a:r>
                <a:r>
                  <a:rPr lang="en-US" dirty="0"/>
                  <a:t>- </a:t>
                </a:r>
                <a:r>
                  <a:rPr lang="en-US" dirty="0" err="1"/>
                  <a:t>prikazuje</a:t>
                </a:r>
                <a:r>
                  <a:rPr lang="en-US" dirty="0"/>
                  <a:t> </a:t>
                </a:r>
                <a:r>
                  <a:rPr lang="en-US" dirty="0" err="1"/>
                  <a:t>koliko</a:t>
                </a:r>
                <a:r>
                  <a:rPr lang="en-US" dirty="0"/>
                  <a:t> </a:t>
                </a:r>
                <a:r>
                  <a:rPr lang="en-US" dirty="0" err="1"/>
                  <a:t>projektovani</a:t>
                </a:r>
                <a:r>
                  <a:rPr lang="en-US" dirty="0"/>
                  <a:t> </a:t>
                </a:r>
                <a:r>
                  <a:rPr lang="en-US" dirty="0" err="1"/>
                  <a:t>uslovi</a:t>
                </a:r>
                <a:r>
                  <a:rPr lang="en-US" dirty="0"/>
                  <a:t> </a:t>
                </a:r>
                <a:r>
                  <a:rPr lang="en-US" dirty="0" err="1"/>
                  <a:t>eksploatacije</a:t>
                </a:r>
                <a:r>
                  <a:rPr lang="en-US" dirty="0"/>
                  <a:t> </a:t>
                </a:r>
                <a:r>
                  <a:rPr lang="en-US" dirty="0" err="1"/>
                  <a:t>uslovljavaju</a:t>
                </a:r>
                <a:r>
                  <a:rPr lang="en-US" dirty="0"/>
                  <a:t> </a:t>
                </a:r>
                <a:r>
                  <a:rPr lang="en-US" dirty="0" err="1"/>
                  <a:t>neiskorišćenje</a:t>
                </a:r>
                <a:r>
                  <a:rPr lang="en-US" dirty="0"/>
                  <a:t> </a:t>
                </a:r>
                <a:r>
                  <a:rPr lang="en-US" dirty="0" err="1"/>
                  <a:t>tehničkog</a:t>
                </a:r>
                <a:r>
                  <a:rPr lang="en-US" dirty="0"/>
                  <a:t> </a:t>
                </a:r>
                <a:r>
                  <a:rPr lang="en-US" dirty="0" err="1"/>
                  <a:t>kapaciteta</a:t>
                </a:r>
                <a:r>
                  <a:rPr lang="en-US" dirty="0"/>
                  <a:t>, </a:t>
                </a:r>
                <a:r>
                  <a:rPr lang="en-US" dirty="0" err="1"/>
                  <a:t>što</a:t>
                </a:r>
                <a:r>
                  <a:rPr lang="en-US" dirty="0"/>
                  <a:t> </a:t>
                </a:r>
                <a:r>
                  <a:rPr lang="en-US" dirty="0" err="1"/>
                  <a:t>na</a:t>
                </a:r>
                <a:r>
                  <a:rPr lang="en-US" dirty="0"/>
                  <a:t> </a:t>
                </a:r>
                <a:r>
                  <a:rPr lang="en-US" dirty="0" err="1"/>
                  <a:t>svojevrstan</a:t>
                </a:r>
                <a:r>
                  <a:rPr lang="en-US" dirty="0"/>
                  <a:t> </a:t>
                </a:r>
                <a:r>
                  <a:rPr lang="en-US" dirty="0" err="1"/>
                  <a:t>način</a:t>
                </a:r>
                <a:r>
                  <a:rPr lang="en-US" dirty="0"/>
                  <a:t> </a:t>
                </a:r>
                <a:r>
                  <a:rPr lang="en-US" dirty="0" err="1"/>
                  <a:t>ukazuje</a:t>
                </a:r>
                <a:r>
                  <a:rPr lang="en-US" dirty="0"/>
                  <a:t> </a:t>
                </a:r>
                <a:r>
                  <a:rPr lang="en-US" dirty="0" err="1"/>
                  <a:t>na</a:t>
                </a:r>
                <a:r>
                  <a:rPr lang="en-US" dirty="0"/>
                  <a:t> </a:t>
                </a:r>
                <a:r>
                  <a:rPr lang="en-US" dirty="0" err="1"/>
                  <a:t>moguće</a:t>
                </a:r>
                <a:r>
                  <a:rPr lang="en-US" dirty="0"/>
                  <a:t> </a:t>
                </a:r>
                <a:r>
                  <a:rPr lang="en-US" dirty="0" err="1"/>
                  <a:t>rezerve</a:t>
                </a:r>
                <a:r>
                  <a:rPr lang="en-US" dirty="0"/>
                  <a:t> </a:t>
                </a:r>
                <a:r>
                  <a:rPr lang="en-US" dirty="0" err="1"/>
                  <a:t>raspoloživih</a:t>
                </a:r>
                <a:r>
                  <a:rPr lang="en-US" dirty="0"/>
                  <a:t> </a:t>
                </a:r>
                <a:r>
                  <a:rPr lang="en-US" dirty="0" err="1"/>
                  <a:t>kapaciteta</a:t>
                </a:r>
                <a:r>
                  <a:rPr lang="en-US" dirty="0"/>
                  <a:t>, </a:t>
                </a:r>
                <a:r>
                  <a:rPr lang="en-US" dirty="0" err="1"/>
                  <a:t>koje</a:t>
                </a:r>
                <a:r>
                  <a:rPr lang="en-US" dirty="0"/>
                  <a:t> se </a:t>
                </a:r>
                <a:r>
                  <a:rPr lang="en-US" dirty="0" err="1"/>
                  <a:t>mogu</a:t>
                </a:r>
                <a:r>
                  <a:rPr lang="en-US" dirty="0"/>
                  <a:t> </a:t>
                </a:r>
                <a:r>
                  <a:rPr lang="en-US" dirty="0" err="1"/>
                  <a:t>upotrebiti</a:t>
                </a:r>
                <a:r>
                  <a:rPr lang="en-US" dirty="0"/>
                  <a:t> </a:t>
                </a:r>
                <a:r>
                  <a:rPr lang="en-US" dirty="0" err="1"/>
                  <a:t>nakon</a:t>
                </a:r>
                <a:r>
                  <a:rPr lang="en-US" dirty="0"/>
                  <a:t> </a:t>
                </a:r>
                <a:r>
                  <a:rPr lang="en-US" dirty="0" err="1"/>
                  <a:t>bolje</a:t>
                </a:r>
                <a:r>
                  <a:rPr lang="en-US" dirty="0"/>
                  <a:t> </a:t>
                </a:r>
                <a:r>
                  <a:rPr lang="en-US" dirty="0" err="1"/>
                  <a:t>organizacije</a:t>
                </a:r>
                <a:r>
                  <a:rPr lang="en-US" dirty="0"/>
                  <a:t> </a:t>
                </a:r>
                <a:r>
                  <a:rPr lang="en-US" dirty="0" err="1"/>
                  <a:t>rada</a:t>
                </a:r>
                <a:r>
                  <a:rPr lang="en-US" dirty="0"/>
                  <a:t>.</a:t>
                </a:r>
              </a:p>
              <a:p>
                <a:r>
                  <a:rPr lang="el-GR" dirty="0"/>
                  <a:t>η</a:t>
                </a:r>
                <a:r>
                  <a:rPr lang="en-US" baseline="-25000" dirty="0" err="1"/>
                  <a:t>fe</a:t>
                </a:r>
                <a:r>
                  <a:rPr lang="en-US" dirty="0"/>
                  <a:t> </a:t>
                </a:r>
                <a:r>
                  <a:rPr lang="en-US" dirty="0" err="1"/>
                  <a:t>i</a:t>
                </a:r>
                <a:r>
                  <a:rPr lang="en-US" dirty="0"/>
                  <a:t> </a:t>
                </a:r>
                <a:r>
                  <a:rPr lang="el-GR" dirty="0"/>
                  <a:t>η</a:t>
                </a:r>
                <a:r>
                  <a:rPr lang="en-US" baseline="-25000" dirty="0" err="1"/>
                  <a:t>ke</a:t>
                </a:r>
                <a:r>
                  <a:rPr lang="en-US" dirty="0"/>
                  <a:t> - </a:t>
                </a:r>
                <a:r>
                  <a:rPr lang="en-US" dirty="0" err="1"/>
                  <a:t>pokazuju</a:t>
                </a:r>
                <a:r>
                  <a:rPr lang="en-US" dirty="0"/>
                  <a:t> </a:t>
                </a:r>
                <a:r>
                  <a:rPr lang="en-US" dirty="0" err="1"/>
                  <a:t>koliko</a:t>
                </a:r>
                <a:r>
                  <a:rPr lang="en-US" dirty="0"/>
                  <a:t> se </a:t>
                </a:r>
                <a:r>
                  <a:rPr lang="en-US" dirty="0" err="1"/>
                  <a:t>stvarno</a:t>
                </a:r>
                <a:r>
                  <a:rPr lang="en-US" dirty="0"/>
                  <a:t> </a:t>
                </a:r>
                <a:r>
                  <a:rPr lang="en-US" dirty="0" err="1"/>
                  <a:t>koriste</a:t>
                </a:r>
                <a:r>
                  <a:rPr lang="en-US" dirty="0"/>
                  <a:t> </a:t>
                </a:r>
                <a:r>
                  <a:rPr lang="en-US" dirty="0" err="1"/>
                  <a:t>projektovani</a:t>
                </a:r>
                <a:r>
                  <a:rPr lang="en-US" dirty="0"/>
                  <a:t> </a:t>
                </a:r>
                <a:r>
                  <a:rPr lang="en-US" dirty="0" err="1"/>
                  <a:t>eksploatacioni</a:t>
                </a:r>
                <a:r>
                  <a:rPr lang="en-US" dirty="0"/>
                  <a:t> </a:t>
                </a:r>
                <a:r>
                  <a:rPr lang="en-US" dirty="0" err="1"/>
                  <a:t>kapaciteti</a:t>
                </a:r>
                <a:r>
                  <a:rPr lang="en-US" dirty="0"/>
                  <a:t> </a:t>
                </a:r>
                <a:r>
                  <a:rPr lang="en-US" dirty="0" err="1"/>
                  <a:t>fabrike</a:t>
                </a:r>
                <a:r>
                  <a:rPr lang="en-US" dirty="0"/>
                  <a:t>, </a:t>
                </a:r>
                <a:r>
                  <a:rPr lang="en-US" dirty="0" err="1"/>
                  <a:t>odnosno</a:t>
                </a:r>
                <a:r>
                  <a:rPr lang="en-US" dirty="0"/>
                  <a:t> </a:t>
                </a:r>
                <a:r>
                  <a:rPr lang="en-US" dirty="0" err="1"/>
                  <a:t>pojedih</a:t>
                </a:r>
                <a:r>
                  <a:rPr lang="en-US" dirty="0"/>
                  <a:t> </a:t>
                </a:r>
                <a:r>
                  <a:rPr lang="en-US" dirty="0" err="1"/>
                  <a:t>komponentnih</a:t>
                </a:r>
                <a:r>
                  <a:rPr lang="en-US" dirty="0"/>
                  <a:t> </a:t>
                </a:r>
                <a:r>
                  <a:rPr lang="en-US" dirty="0" err="1"/>
                  <a:t>kapaciteta</a:t>
                </a:r>
                <a:r>
                  <a:rPr lang="en-US" dirty="0"/>
                  <a:t>, </a:t>
                </a:r>
                <a:r>
                  <a:rPr lang="en-US" dirty="0" err="1"/>
                  <a:t>te</a:t>
                </a:r>
                <a:r>
                  <a:rPr lang="en-US" dirty="0"/>
                  <a:t> </a:t>
                </a:r>
                <a:r>
                  <a:rPr lang="en-US" dirty="0" err="1"/>
                  <a:t>kao</a:t>
                </a:r>
                <a:r>
                  <a:rPr lang="en-US" dirty="0"/>
                  <a:t> </a:t>
                </a:r>
                <a:r>
                  <a:rPr lang="en-US" dirty="0" err="1"/>
                  <a:t>takvi</a:t>
                </a:r>
                <a:r>
                  <a:rPr lang="en-US" dirty="0"/>
                  <a:t> </a:t>
                </a:r>
                <a:r>
                  <a:rPr lang="en-US" dirty="0" err="1"/>
                  <a:t>predstavljaju</a:t>
                </a:r>
                <a:r>
                  <a:rPr lang="en-US" dirty="0"/>
                  <a:t> </a:t>
                </a:r>
                <a:r>
                  <a:rPr lang="en-US" dirty="0" err="1"/>
                  <a:t>i</a:t>
                </a:r>
                <a:r>
                  <a:rPr lang="en-US" dirty="0"/>
                  <a:t> </a:t>
                </a:r>
                <a:r>
                  <a:rPr lang="en-US" dirty="0" err="1"/>
                  <a:t>najznačajniji</a:t>
                </a:r>
                <a:r>
                  <a:rPr lang="en-US" dirty="0"/>
                  <a:t> </a:t>
                </a:r>
                <a:r>
                  <a:rPr lang="en-US" dirty="0" err="1"/>
                  <a:t>pokazatelj</a:t>
                </a:r>
                <a:r>
                  <a:rPr lang="en-US" dirty="0"/>
                  <a:t> </a:t>
                </a:r>
                <a:r>
                  <a:rPr lang="en-US" dirty="0" err="1"/>
                  <a:t>korišćenja</a:t>
                </a:r>
                <a:r>
                  <a:rPr lang="en-US" dirty="0"/>
                  <a:t>, </a:t>
                </a:r>
                <a:r>
                  <a:rPr lang="en-US" dirty="0" err="1"/>
                  <a:t>uz</a:t>
                </a:r>
                <a:r>
                  <a:rPr lang="en-US" dirty="0"/>
                  <a:t> </a:t>
                </a:r>
                <a:r>
                  <a:rPr lang="en-US" dirty="0" err="1"/>
                  <a:t>pretpostavku</a:t>
                </a:r>
                <a:r>
                  <a:rPr lang="en-US" dirty="0"/>
                  <a:t> da </a:t>
                </a:r>
                <a:r>
                  <a:rPr lang="en-US" dirty="0" err="1"/>
                  <a:t>su</a:t>
                </a:r>
                <a:r>
                  <a:rPr lang="en-US" dirty="0"/>
                  <a:t> </a:t>
                </a:r>
                <a:r>
                  <a:rPr lang="en-US" dirty="0" err="1"/>
                  <a:t>projektovani</a:t>
                </a:r>
                <a:r>
                  <a:rPr lang="en-US" dirty="0"/>
                  <a:t> </a:t>
                </a:r>
                <a:r>
                  <a:rPr lang="en-US" dirty="0" err="1"/>
                  <a:t>uslovi</a:t>
                </a:r>
                <a:r>
                  <a:rPr lang="en-US" dirty="0"/>
                  <a:t> </a:t>
                </a:r>
                <a:r>
                  <a:rPr lang="en-US" dirty="0" err="1"/>
                  <a:t>eksploatacije</a:t>
                </a:r>
                <a:r>
                  <a:rPr lang="en-US" dirty="0"/>
                  <a:t> </a:t>
                </a:r>
                <a:r>
                  <a:rPr lang="en-US" dirty="0" err="1"/>
                  <a:t>dovoljno</a:t>
                </a:r>
                <a:r>
                  <a:rPr lang="en-US" dirty="0"/>
                  <a:t> </a:t>
                </a:r>
                <a:r>
                  <a:rPr lang="en-US" dirty="0" err="1"/>
                  <a:t>realno</a:t>
                </a:r>
                <a:r>
                  <a:rPr lang="en-US" dirty="0"/>
                  <a:t> </a:t>
                </a:r>
                <a:r>
                  <a:rPr lang="en-US" dirty="0" err="1"/>
                  <a:t>zasnovani</a:t>
                </a:r>
                <a:r>
                  <a:rPr lang="en-US" dirty="0"/>
                  <a:t> </a:t>
                </a:r>
                <a:r>
                  <a:rPr lang="en-US" dirty="0" err="1"/>
                  <a:t>na</a:t>
                </a:r>
                <a:r>
                  <a:rPr lang="en-US" dirty="0"/>
                  <a:t> </a:t>
                </a:r>
                <a:r>
                  <a:rPr lang="en-US" dirty="0" err="1"/>
                  <a:t>mogućnostima</a:t>
                </a:r>
                <a:r>
                  <a:rPr lang="en-US" dirty="0"/>
                  <a:t>.</a:t>
                </a:r>
              </a:p>
              <a:p>
                <a:endParaRPr lang="en-US" dirty="0"/>
              </a:p>
            </p:txBody>
          </p:sp>
        </mc:Choice>
        <mc:Fallback xmlns="">
          <p:sp>
            <p:nvSpPr>
              <p:cNvPr id="3" name="Content Placeholder 2">
                <a:extLst>
                  <a:ext uri="{FF2B5EF4-FFF2-40B4-BE49-F238E27FC236}">
                    <a16:creationId xmlns="" xmlns:a16="http://schemas.microsoft.com/office/drawing/2014/main" xmlns:a14="http://schemas.microsoft.com/office/drawing/2010/main" id="{5CA6BF7F-706D-4397-BEB4-C18EB0C98DE1}"/>
                  </a:ext>
                </a:extLst>
              </p:cNvPr>
              <p:cNvSpPr>
                <a:spLocks noGrp="1" noRot="1" noChangeAspect="1" noMove="1" noResize="1" noEditPoints="1" noAdjustHandles="1" noChangeArrowheads="1" noChangeShapeType="1" noTextEdit="1"/>
              </p:cNvSpPr>
              <p:nvPr>
                <p:ph idx="1"/>
              </p:nvPr>
            </p:nvSpPr>
            <p:spPr>
              <a:blipFill rotWithShape="0">
                <a:blip r:embed="rId2"/>
                <a:stretch>
                  <a:fillRect l="-522" t="-2521"/>
                </a:stretch>
              </a:blipFill>
            </p:spPr>
            <p:txBody>
              <a:bodyPr/>
              <a:lstStyle/>
              <a:p>
                <a:r>
                  <a:rPr lang="en-US">
                    <a:noFill/>
                  </a:rPr>
                  <a:t> </a:t>
                </a:r>
              </a:p>
            </p:txBody>
          </p:sp>
        </mc:Fallback>
      </mc:AlternateContent>
    </p:spTree>
    <p:extLst>
      <p:ext uri="{BB962C8B-B14F-4D97-AF65-F5344CB8AC3E}">
        <p14:creationId xmlns:p14="http://schemas.microsoft.com/office/powerpoint/2010/main" val="3867612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EC9D4-EA2D-4D7B-9FD7-647D8ADE7892}"/>
              </a:ext>
            </a:extLst>
          </p:cNvPr>
          <p:cNvSpPr>
            <a:spLocks noGrp="1"/>
          </p:cNvSpPr>
          <p:nvPr>
            <p:ph type="title"/>
          </p:nvPr>
        </p:nvSpPr>
        <p:spPr/>
        <p:txBody>
          <a:bodyPr>
            <a:normAutofit/>
          </a:bodyPr>
          <a:lstStyle/>
          <a:p>
            <a:r>
              <a:rPr lang="sr-Latn-RS" sz="4000" b="1" dirty="0"/>
              <a:t>OSNOVNI PODSISTEMI INDUSTRIJSKOG SISTEMA – KAPACITET PROIZVODNJE</a:t>
            </a:r>
            <a:endParaRPr lang="en-US" sz="4000" dirty="0"/>
          </a:p>
        </p:txBody>
      </p:sp>
      <p:sp>
        <p:nvSpPr>
          <p:cNvPr id="3" name="Content Placeholder 2">
            <a:extLst>
              <a:ext uri="{FF2B5EF4-FFF2-40B4-BE49-F238E27FC236}">
                <a16:creationId xmlns:a16="http://schemas.microsoft.com/office/drawing/2014/main" id="{0D58F78F-1A1D-4A0F-A664-8E09F628C6F1}"/>
              </a:ext>
            </a:extLst>
          </p:cNvPr>
          <p:cNvSpPr>
            <a:spLocks noGrp="1"/>
          </p:cNvSpPr>
          <p:nvPr>
            <p:ph idx="1"/>
          </p:nvPr>
        </p:nvSpPr>
        <p:spPr/>
        <p:txBody>
          <a:bodyPr>
            <a:normAutofit fontScale="92500" lnSpcReduction="10000"/>
          </a:bodyPr>
          <a:lstStyle/>
          <a:p>
            <a:r>
              <a:rPr lang="sr-Latn-RS" dirty="0"/>
              <a:t>Prethodni kapaciteti spadaju u kategoriju projektovanih – planiranih podataka.</a:t>
            </a:r>
          </a:p>
          <a:p>
            <a:r>
              <a:rPr lang="sr-Latn-RS" b="1" dirty="0"/>
              <a:t>Realni, stvarni kapacitet </a:t>
            </a:r>
            <a:r>
              <a:rPr lang="sr-Latn-RS" dirty="0"/>
              <a:t>(ostvareni kapacitet) se dobija merenjem, odnosno snimanjem, realne situacije u proizvodnji. </a:t>
            </a:r>
          </a:p>
          <a:p>
            <a:r>
              <a:rPr lang="sr-Latn-RS" dirty="0"/>
              <a:t>Kod manjih pogona, gde je neophodno izmeriti kapacitet raspoložive proizvodne opreme – odnosno mašina, može se vršiti direktno merenje na svakom od radnih mesta.</a:t>
            </a:r>
          </a:p>
          <a:p>
            <a:r>
              <a:rPr lang="sr-Latn-RS" dirty="0"/>
              <a:t>Kod većih pogona, najčešće nije moguće izvršiti merenje na svakoj od mašina. U tim slučajevima primenjuju se metode kontrole korišćenja kapaciteta, zasnovane na statističkoj analizi. Jedna od najzastuplenijih metoda merenja kapaciteta, je Metoda trenutnih zapažanja (</a:t>
            </a:r>
            <a:r>
              <a:rPr lang="sr-Latn-RS" dirty="0">
                <a:solidFill>
                  <a:srgbClr val="FF0000"/>
                </a:solidFill>
              </a:rPr>
              <a:t>MTZ</a:t>
            </a:r>
            <a:r>
              <a:rPr lang="sr-Latn-RS" dirty="0"/>
              <a:t>).</a:t>
            </a:r>
            <a:endParaRPr lang="en-US" dirty="0"/>
          </a:p>
        </p:txBody>
      </p:sp>
    </p:spTree>
    <p:extLst>
      <p:ext uri="{BB962C8B-B14F-4D97-AF65-F5344CB8AC3E}">
        <p14:creationId xmlns:p14="http://schemas.microsoft.com/office/powerpoint/2010/main" val="305480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A630-3C7E-4F2C-B27B-792131447BC2}"/>
              </a:ext>
            </a:extLst>
          </p:cNvPr>
          <p:cNvSpPr>
            <a:spLocks noGrp="1"/>
          </p:cNvSpPr>
          <p:nvPr>
            <p:ph type="title"/>
          </p:nvPr>
        </p:nvSpPr>
        <p:spPr/>
        <p:txBody>
          <a:bodyPr>
            <a:normAutofit/>
          </a:bodyPr>
          <a:lstStyle/>
          <a:p>
            <a:r>
              <a:rPr lang="sr-Latn-RS" sz="4000" b="1" dirty="0"/>
              <a:t>OSNOVNI PODSISTEMI INDUSTRIJSKOG SISTEMA – KAPACITET PROIZVODNJE</a:t>
            </a:r>
            <a:endParaRPr lang="en-US" sz="4000" dirty="0"/>
          </a:p>
        </p:txBody>
      </p:sp>
      <p:sp>
        <p:nvSpPr>
          <p:cNvPr id="3" name="Content Placeholder 2">
            <a:extLst>
              <a:ext uri="{FF2B5EF4-FFF2-40B4-BE49-F238E27FC236}">
                <a16:creationId xmlns:a16="http://schemas.microsoft.com/office/drawing/2014/main" id="{4B4DEC6B-AF76-49A0-A1AF-5E6778F7D011}"/>
              </a:ext>
            </a:extLst>
          </p:cNvPr>
          <p:cNvSpPr>
            <a:spLocks noGrp="1"/>
          </p:cNvSpPr>
          <p:nvPr>
            <p:ph idx="1"/>
          </p:nvPr>
        </p:nvSpPr>
        <p:spPr/>
        <p:txBody>
          <a:bodyPr>
            <a:normAutofit/>
          </a:bodyPr>
          <a:lstStyle/>
          <a:p>
            <a:r>
              <a:rPr lang="sr-Latn-CS" dirty="0"/>
              <a:t>Prema tome, pri projektovanju kapaciteta, prvo se vrši proračun takozvanih projektovanih proizvodnih kapaciteta a potom, kod realizacije procesa proizvodnje, vrši se merenje stvarnih kapaciteta kako bi se definisalo iskorišćenje kapaciteta, koje može biti od značaja za planiranje kapaciteta u narednom ciklusu proizvodnje. </a:t>
            </a:r>
          </a:p>
          <a:p>
            <a:r>
              <a:rPr lang="sr-Latn-CS" dirty="0"/>
              <a:t>Pri tome, pošto je izvesno da projektovani kapaciteti neće biti identični ostvarenina, ali – u većini slučajeva - neće biti ni identičan potražnji za proizvodima na tržištu, treba se opredeliti za strategiju kako izvršiti njihovo usaglašavanje. </a:t>
            </a:r>
          </a:p>
          <a:p>
            <a:r>
              <a:rPr lang="sr-Latn-CS" dirty="0"/>
              <a:t>Prema tome, definišu se </a:t>
            </a:r>
            <a:r>
              <a:rPr lang="sr-Latn-CS" b="1" dirty="0"/>
              <a:t>alternativni planovi kapaciteta</a:t>
            </a:r>
            <a:r>
              <a:rPr lang="sr-Latn-CS" dirty="0"/>
              <a:t>.</a:t>
            </a:r>
            <a:endParaRPr lang="en-US" dirty="0"/>
          </a:p>
          <a:p>
            <a:pPr marL="0" indent="0">
              <a:buNone/>
            </a:pPr>
            <a:endParaRPr lang="en-US" dirty="0"/>
          </a:p>
        </p:txBody>
      </p:sp>
    </p:spTree>
    <p:extLst>
      <p:ext uri="{BB962C8B-B14F-4D97-AF65-F5344CB8AC3E}">
        <p14:creationId xmlns:p14="http://schemas.microsoft.com/office/powerpoint/2010/main" val="312304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461BE-851C-46EF-907A-58F76C413CD5}"/>
              </a:ext>
            </a:extLst>
          </p:cNvPr>
          <p:cNvSpPr>
            <a:spLocks noGrp="1"/>
          </p:cNvSpPr>
          <p:nvPr>
            <p:ph type="title"/>
          </p:nvPr>
        </p:nvSpPr>
        <p:spPr/>
        <p:txBody>
          <a:bodyPr>
            <a:normAutofit/>
          </a:bodyPr>
          <a:lstStyle/>
          <a:p>
            <a:r>
              <a:rPr lang="sr-Latn-RS" sz="4000" b="1" dirty="0"/>
              <a:t>OSNOVNI PODSISTEMI INDUSTRIJSKOG SISTEMA – KAPACITET PROIZVODNJE</a:t>
            </a:r>
            <a:endParaRPr lang="en-US" sz="4000" dirty="0"/>
          </a:p>
        </p:txBody>
      </p:sp>
      <p:sp>
        <p:nvSpPr>
          <p:cNvPr id="3" name="Content Placeholder 2">
            <a:extLst>
              <a:ext uri="{FF2B5EF4-FFF2-40B4-BE49-F238E27FC236}">
                <a16:creationId xmlns:a16="http://schemas.microsoft.com/office/drawing/2014/main" id="{DEEFF21C-3F77-4ADE-BC8E-167474301148}"/>
              </a:ext>
            </a:extLst>
          </p:cNvPr>
          <p:cNvSpPr>
            <a:spLocks noGrp="1"/>
          </p:cNvSpPr>
          <p:nvPr>
            <p:ph idx="1"/>
          </p:nvPr>
        </p:nvSpPr>
        <p:spPr/>
        <p:txBody>
          <a:bodyPr/>
          <a:lstStyle/>
          <a:p>
            <a:r>
              <a:rPr lang="sr-Latn-RS" dirty="0"/>
              <a:t>Alternativni planovi kapaciteta</a:t>
            </a:r>
            <a:endParaRPr lang="en-US" dirty="0"/>
          </a:p>
        </p:txBody>
      </p:sp>
      <p:sp>
        <p:nvSpPr>
          <p:cNvPr id="4" name="Rectangle 2">
            <a:extLst>
              <a:ext uri="{FF2B5EF4-FFF2-40B4-BE49-F238E27FC236}">
                <a16:creationId xmlns:a16="http://schemas.microsoft.com/office/drawing/2014/main" id="{AB1939D1-484A-47FD-BB00-891514ADD183}"/>
              </a:ext>
            </a:extLst>
          </p:cNvPr>
          <p:cNvSpPr>
            <a:spLocks noChangeArrowheads="1"/>
          </p:cNvSpPr>
          <p:nvPr/>
        </p:nvSpPr>
        <p:spPr bwMode="auto">
          <a:xfrm>
            <a:off x="3019825" y="23897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F4D6B55A-4580-4A19-93EA-7F3D357218C3}"/>
              </a:ext>
            </a:extLst>
          </p:cNvPr>
          <p:cNvGraphicFramePr>
            <a:graphicFrameLocks noChangeAspect="1"/>
          </p:cNvGraphicFramePr>
          <p:nvPr>
            <p:extLst>
              <p:ext uri="{D42A27DB-BD31-4B8C-83A1-F6EECF244321}">
                <p14:modId xmlns:p14="http://schemas.microsoft.com/office/powerpoint/2010/main" val="91389419"/>
              </p:ext>
            </p:extLst>
          </p:nvPr>
        </p:nvGraphicFramePr>
        <p:xfrm>
          <a:off x="3019825" y="2389733"/>
          <a:ext cx="5718822" cy="4315593"/>
        </p:xfrm>
        <a:graphic>
          <a:graphicData uri="http://schemas.openxmlformats.org/presentationml/2006/ole">
            <mc:AlternateContent xmlns:mc="http://schemas.openxmlformats.org/markup-compatibility/2006">
              <mc:Choice xmlns:v="urn:schemas-microsoft-com:vml" Requires="v">
                <p:oleObj spid="_x0000_s7475" r:id="rId3" imgW="5702479" imgH="4305711" progId="Visio.Drawing.11">
                  <p:embed/>
                </p:oleObj>
              </mc:Choice>
              <mc:Fallback>
                <p:oleObj r:id="rId3" imgW="5702479" imgH="430571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825" y="2389733"/>
                        <a:ext cx="5718822" cy="4315593"/>
                      </a:xfrm>
                      <a:prstGeom prst="rect">
                        <a:avLst/>
                      </a:prstGeom>
                      <a:noFill/>
                    </p:spPr>
                  </p:pic>
                </p:oleObj>
              </mc:Fallback>
            </mc:AlternateContent>
          </a:graphicData>
        </a:graphic>
      </p:graphicFrame>
    </p:spTree>
    <p:extLst>
      <p:ext uri="{BB962C8B-B14F-4D97-AF65-F5344CB8AC3E}">
        <p14:creationId xmlns:p14="http://schemas.microsoft.com/office/powerpoint/2010/main" val="2169274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7C7EC-A3C8-4963-A5C9-B2552DBF88EA}"/>
              </a:ext>
            </a:extLst>
          </p:cNvPr>
          <p:cNvSpPr>
            <a:spLocks noGrp="1"/>
          </p:cNvSpPr>
          <p:nvPr>
            <p:ph type="title"/>
          </p:nvPr>
        </p:nvSpPr>
        <p:spPr/>
        <p:txBody>
          <a:bodyPr/>
          <a:lstStyle/>
          <a:p>
            <a:r>
              <a:rPr lang="en-US" dirty="0"/>
              <a:t>Sadr</a:t>
            </a:r>
            <a:r>
              <a:rPr lang="sr-Latn-RS" dirty="0"/>
              <a:t>žaj predmeta</a:t>
            </a:r>
            <a:endParaRPr lang="en-US" dirty="0"/>
          </a:p>
        </p:txBody>
      </p:sp>
      <p:sp>
        <p:nvSpPr>
          <p:cNvPr id="3" name="Content Placeholder 2">
            <a:extLst>
              <a:ext uri="{FF2B5EF4-FFF2-40B4-BE49-F238E27FC236}">
                <a16:creationId xmlns:a16="http://schemas.microsoft.com/office/drawing/2014/main" id="{B1418685-0821-48E5-999B-97C7D99EB490}"/>
              </a:ext>
            </a:extLst>
          </p:cNvPr>
          <p:cNvSpPr>
            <a:spLocks noGrp="1"/>
          </p:cNvSpPr>
          <p:nvPr>
            <p:ph idx="1"/>
          </p:nvPr>
        </p:nvSpPr>
        <p:spPr/>
        <p:txBody>
          <a:bodyPr>
            <a:normAutofit fontScale="85000" lnSpcReduction="20000"/>
          </a:bodyPr>
          <a:lstStyle/>
          <a:p>
            <a:r>
              <a:rPr lang="sr-Latn-RS" dirty="0"/>
              <a:t>O industrijskom inženjerstvu.</a:t>
            </a:r>
          </a:p>
          <a:p>
            <a:r>
              <a:rPr lang="sr-Latn-RS" dirty="0"/>
              <a:t>Industrijski sistem u privrednom okruženju (uloga fabrike ili industrijskog sistema u privredi, funkcije koje mora da ispuni sistem i njegov benefit za privredu). </a:t>
            </a:r>
          </a:p>
          <a:p>
            <a:r>
              <a:rPr lang="sr-Latn-RS" dirty="0"/>
              <a:t>Elementi industrijskog sistema (proizvodnja, organizacija, logistika). </a:t>
            </a:r>
          </a:p>
          <a:p>
            <a:r>
              <a:rPr lang="sr-Latn-RS" b="1" dirty="0"/>
              <a:t>Osnovni podsistemi industrijskog sistema (proizvodnja sa definisanim kapacitetom, transport sa definisanom tehnologijom, skadišni podsistem, održavanje, organizacija, informacione tehnologije, menadžment, ergonomija, ekonomsko - komercijalni sektor). </a:t>
            </a:r>
          </a:p>
          <a:p>
            <a:r>
              <a:rPr lang="sr-Latn-RS" dirty="0"/>
              <a:t>Mesto i uloga svih industrijskih podsistema sa posebnim osvrtom na primere iz industrijske prakse (fabrika, distributivni centri, transportni sistemi, informacioni sistemi). </a:t>
            </a:r>
          </a:p>
          <a:p>
            <a:r>
              <a:rPr lang="sr-Latn-RS" dirty="0"/>
              <a:t>Primena i efekti primene industrijskih sistema u privredi sa konkretnim primerima iz prakse.</a:t>
            </a:r>
            <a:endParaRPr lang="en-US" dirty="0"/>
          </a:p>
        </p:txBody>
      </p:sp>
    </p:spTree>
    <p:extLst>
      <p:ext uri="{BB962C8B-B14F-4D97-AF65-F5344CB8AC3E}">
        <p14:creationId xmlns:p14="http://schemas.microsoft.com/office/powerpoint/2010/main" val="705967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82DC-9FA4-47A4-A8D4-FAE934038841}"/>
              </a:ext>
            </a:extLst>
          </p:cNvPr>
          <p:cNvSpPr>
            <a:spLocks noGrp="1"/>
          </p:cNvSpPr>
          <p:nvPr>
            <p:ph type="title"/>
          </p:nvPr>
        </p:nvSpPr>
        <p:spPr/>
        <p:txBody>
          <a:bodyPr>
            <a:normAutofit/>
          </a:bodyPr>
          <a:lstStyle/>
          <a:p>
            <a:r>
              <a:rPr lang="sr-Latn-RS" sz="4000" b="1" dirty="0"/>
              <a:t>OSNOVNI PODSISTEMI INDUSTRIJSKOG SISTEMA – OBIM PROIZVODNJE</a:t>
            </a:r>
            <a:endParaRPr lang="en-US" sz="4000" dirty="0"/>
          </a:p>
        </p:txBody>
      </p:sp>
      <p:sp>
        <p:nvSpPr>
          <p:cNvPr id="3" name="Content Placeholder 2">
            <a:extLst>
              <a:ext uri="{FF2B5EF4-FFF2-40B4-BE49-F238E27FC236}">
                <a16:creationId xmlns:a16="http://schemas.microsoft.com/office/drawing/2014/main" id="{B569A4C0-B4F9-4505-9FF2-C510CB8B6355}"/>
              </a:ext>
            </a:extLst>
          </p:cNvPr>
          <p:cNvSpPr>
            <a:spLocks noGrp="1"/>
          </p:cNvSpPr>
          <p:nvPr>
            <p:ph idx="1"/>
          </p:nvPr>
        </p:nvSpPr>
        <p:spPr/>
        <p:txBody>
          <a:bodyPr/>
          <a:lstStyle/>
          <a:p>
            <a:r>
              <a:rPr lang="sr-Latn-RS" b="1" dirty="0"/>
              <a:t>Obim proizvodnje </a:t>
            </a:r>
            <a:r>
              <a:rPr lang="sr-Latn-RS" dirty="0"/>
              <a:t>predstavlja količinu proizvoda koju će industrijski sistem proizvesti u toku određenog vremenskog perioda. Obim proizvodnje se može predstaviti na godišnjem nivou ili na nivou jednog ciklusa proizvodnje (koji može trajati od nekoliko dana do više meseci).</a:t>
            </a:r>
          </a:p>
          <a:p>
            <a:r>
              <a:rPr lang="sr-Latn-RS" dirty="0"/>
              <a:t>Optimalna veličina obima proizvodnje, zavisi od karakteristika samog procesa proizvodnje (kvantitativnih i kvalitativnih aspekata), kao i od internih ograničenja, koja su u prvom redu proizvodni kapaciteti, kao i kapaciteti skladištenja ( o kojima će više reči biti kasnije).</a:t>
            </a:r>
            <a:endParaRPr lang="en-US" dirty="0"/>
          </a:p>
        </p:txBody>
      </p:sp>
    </p:spTree>
    <p:extLst>
      <p:ext uri="{BB962C8B-B14F-4D97-AF65-F5344CB8AC3E}">
        <p14:creationId xmlns:p14="http://schemas.microsoft.com/office/powerpoint/2010/main" val="2471351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F2484-6CF4-4A8C-A0F2-E325B76E6032}"/>
              </a:ext>
            </a:extLst>
          </p:cNvPr>
          <p:cNvSpPr>
            <a:spLocks noGrp="1"/>
          </p:cNvSpPr>
          <p:nvPr>
            <p:ph type="title"/>
          </p:nvPr>
        </p:nvSpPr>
        <p:spPr/>
        <p:txBody>
          <a:bodyPr>
            <a:normAutofit/>
          </a:bodyPr>
          <a:lstStyle/>
          <a:p>
            <a:r>
              <a:rPr lang="sr-Latn-RS" sz="4000" b="1" dirty="0"/>
              <a:t>OSNOVNI PODSISTEMI INDUSTRIJSKOG SISTEMA – OBIM PROIZVODNJE</a:t>
            </a:r>
            <a:endParaRPr lang="en-US" sz="4000" dirty="0"/>
          </a:p>
        </p:txBody>
      </p:sp>
      <p:sp>
        <p:nvSpPr>
          <p:cNvPr id="3" name="Content Placeholder 2">
            <a:extLst>
              <a:ext uri="{FF2B5EF4-FFF2-40B4-BE49-F238E27FC236}">
                <a16:creationId xmlns:a16="http://schemas.microsoft.com/office/drawing/2014/main" id="{DC678101-A934-450A-9DE4-EDCFEA948016}"/>
              </a:ext>
            </a:extLst>
          </p:cNvPr>
          <p:cNvSpPr>
            <a:spLocks noGrp="1"/>
          </p:cNvSpPr>
          <p:nvPr>
            <p:ph idx="1"/>
          </p:nvPr>
        </p:nvSpPr>
        <p:spPr/>
        <p:txBody>
          <a:bodyPr>
            <a:normAutofit fontScale="85000" lnSpcReduction="10000"/>
          </a:bodyPr>
          <a:lstStyle/>
          <a:p>
            <a:r>
              <a:rPr lang="sr-Latn-CS" dirty="0"/>
              <a:t>Posmatrano  na  bazi  kriterijuma  kvantiteta, razlikuju se tri tipa proizvodnje:</a:t>
            </a:r>
            <a:endParaRPr lang="en-US" dirty="0"/>
          </a:p>
          <a:p>
            <a:pPr lvl="1"/>
            <a:r>
              <a:rPr lang="sr-Latn-CS" b="1" dirty="0"/>
              <a:t>Pojedinačni</a:t>
            </a:r>
            <a:r>
              <a:rPr lang="sr-Latn-CS" dirty="0"/>
              <a:t> - proizvodi se samo jedan komad (finalnog proizvoda ili nekog njegovog elementa). Tu svakako treba razlikovati pojedinačnu proizvodnju, takozvanog zanatskog tipa i pojedinačnu proizvodnju – projektnog tipa.</a:t>
            </a:r>
            <a:endParaRPr lang="en-US" dirty="0"/>
          </a:p>
          <a:p>
            <a:pPr lvl="1"/>
            <a:r>
              <a:rPr lang="sr-Latn-CS" b="1" dirty="0"/>
              <a:t>Serijski</a:t>
            </a:r>
            <a:r>
              <a:rPr lang="sr-Latn-CS" dirty="0"/>
              <a:t> - proizvodi se unapred određena količina istovrsnih komada (finalnog proizvoda ili njegovih elemenata) u okviru jednog proizvodnog ciklusa, sa ponavljanjem ili bez ponavljanja.</a:t>
            </a:r>
            <a:endParaRPr lang="en-US" dirty="0"/>
          </a:p>
          <a:p>
            <a:pPr lvl="1"/>
            <a:r>
              <a:rPr lang="sr-Latn-CS" b="1" dirty="0"/>
              <a:t>Masovni</a:t>
            </a:r>
            <a:r>
              <a:rPr lang="sr-Latn-CS" dirty="0"/>
              <a:t> - proizvodi se sukcesivno velika količina istovrsnih komada (finalnih proizvoda ili njegovih elemenata).</a:t>
            </a:r>
            <a:endParaRPr lang="en-US" dirty="0"/>
          </a:p>
          <a:p>
            <a:r>
              <a:rPr lang="sr-Latn-CS" dirty="0"/>
              <a:t>Naravno, treba istaći da nije redak slučaj i da preduzeća/kompanije imaju kombinaciju pojedinačne, serijske i masovne proizvodnje. </a:t>
            </a:r>
          </a:p>
          <a:p>
            <a:r>
              <a:rPr lang="sr-Latn-CS" dirty="0"/>
              <a:t>U tom slučaju se pojedini proizvodi (ili delovi proizvoda) proizvode u manjoj seriji – ili unikatni komadi, dok se drugi proizvodi iz portfolia iste kompanije izrađuju u velikoj seriji ili masovno. </a:t>
            </a:r>
            <a:endParaRPr lang="en-US" dirty="0"/>
          </a:p>
          <a:p>
            <a:endParaRPr lang="en-US" dirty="0"/>
          </a:p>
        </p:txBody>
      </p:sp>
    </p:spTree>
    <p:extLst>
      <p:ext uri="{BB962C8B-B14F-4D97-AF65-F5344CB8AC3E}">
        <p14:creationId xmlns:p14="http://schemas.microsoft.com/office/powerpoint/2010/main" val="2044126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1105-DA81-4FB5-A550-18F8BBFFC6DA}"/>
              </a:ext>
            </a:extLst>
          </p:cNvPr>
          <p:cNvSpPr>
            <a:spLocks noGrp="1"/>
          </p:cNvSpPr>
          <p:nvPr>
            <p:ph type="title"/>
          </p:nvPr>
        </p:nvSpPr>
        <p:spPr/>
        <p:txBody>
          <a:bodyPr>
            <a:normAutofit/>
          </a:bodyPr>
          <a:lstStyle/>
          <a:p>
            <a:r>
              <a:rPr lang="sr-Latn-RS" sz="4000" b="1" dirty="0"/>
              <a:t>OSNOVNI PODSISTEMI INDUSTRIJSKOG SISTEMA – OBIM PROIZVODNJE</a:t>
            </a:r>
            <a:endParaRPr lang="en-US" sz="4000" dirty="0"/>
          </a:p>
        </p:txBody>
      </p:sp>
      <p:sp>
        <p:nvSpPr>
          <p:cNvPr id="3" name="Content Placeholder 2">
            <a:extLst>
              <a:ext uri="{FF2B5EF4-FFF2-40B4-BE49-F238E27FC236}">
                <a16:creationId xmlns:a16="http://schemas.microsoft.com/office/drawing/2014/main" id="{FAD6E2C7-9A03-4344-80AD-0171282027C9}"/>
              </a:ext>
            </a:extLst>
          </p:cNvPr>
          <p:cNvSpPr>
            <a:spLocks noGrp="1"/>
          </p:cNvSpPr>
          <p:nvPr>
            <p:ph idx="1"/>
          </p:nvPr>
        </p:nvSpPr>
        <p:spPr/>
        <p:txBody>
          <a:bodyPr>
            <a:normAutofit fontScale="85000" lnSpcReduction="20000"/>
          </a:bodyPr>
          <a:lstStyle/>
          <a:p>
            <a:r>
              <a:rPr lang="sr-Latn-CS" dirty="0"/>
              <a:t>Sa stanovišta kvalitativnog pristupa proizvodnom procesu može se kao kriterijum usvojiti: </a:t>
            </a:r>
            <a:r>
              <a:rPr lang="sr-Latn-CS" b="1" dirty="0"/>
              <a:t>stepen kontinuiranosti procesa</a:t>
            </a:r>
            <a:r>
              <a:rPr lang="sr-Latn-CS" dirty="0"/>
              <a:t>. Obuhvatajući sve elemente procesa zavisno od stepena razvoja svakog pojedinog elementa i njihovog međusobnog uticaja, razlikuju se dve osnovne kategorije:</a:t>
            </a:r>
            <a:endParaRPr lang="en-US" dirty="0"/>
          </a:p>
          <a:p>
            <a:pPr lvl="1"/>
            <a:r>
              <a:rPr lang="sr-Latn-CS" dirty="0"/>
              <a:t>kontinualni procesi,</a:t>
            </a:r>
            <a:endParaRPr lang="en-US" dirty="0"/>
          </a:p>
          <a:p>
            <a:pPr lvl="1"/>
            <a:r>
              <a:rPr lang="sr-Latn-CS" dirty="0"/>
              <a:t>diskontinualni procesi,</a:t>
            </a:r>
            <a:endParaRPr lang="en-US" dirty="0"/>
          </a:p>
          <a:p>
            <a:pPr lvl="1"/>
            <a:r>
              <a:rPr lang="sr-Latn-CS" dirty="0"/>
              <a:t>kombinovani (polukontinualni) procesi.</a:t>
            </a:r>
            <a:endParaRPr lang="en-US" dirty="0"/>
          </a:p>
          <a:p>
            <a:r>
              <a:rPr lang="sr-Latn-CS" dirty="0"/>
              <a:t>Na stepen kontinualnosti procesa transformacije materijala utiču:</a:t>
            </a:r>
            <a:endParaRPr lang="en-US" dirty="0"/>
          </a:p>
          <a:p>
            <a:pPr lvl="1"/>
            <a:r>
              <a:rPr lang="sr-Latn-CS" dirty="0"/>
              <a:t>vrsta finalnih proizvoda i elemenata proizvoda,</a:t>
            </a:r>
            <a:endParaRPr lang="en-US" dirty="0"/>
          </a:p>
          <a:p>
            <a:pPr lvl="1"/>
            <a:r>
              <a:rPr lang="sr-Latn-CS" dirty="0"/>
              <a:t>nivo proizvodne i druge opreme, </a:t>
            </a:r>
            <a:endParaRPr lang="en-US" dirty="0"/>
          </a:p>
          <a:p>
            <a:pPr lvl="1"/>
            <a:r>
              <a:rPr lang="sr-Latn-CS" dirty="0"/>
              <a:t>vrsta polaznih repro materijala – sirovine,</a:t>
            </a:r>
            <a:endParaRPr lang="en-US" dirty="0"/>
          </a:p>
          <a:p>
            <a:pPr lvl="1"/>
            <a:r>
              <a:rPr lang="sr-Latn-CS" dirty="0"/>
              <a:t>koncepcija   procesa   transformacije   materijala   u   gotov proizvod, odnosno primenjeni tehnološki proces i</a:t>
            </a:r>
            <a:endParaRPr lang="en-US" dirty="0"/>
          </a:p>
          <a:p>
            <a:pPr lvl="1"/>
            <a:r>
              <a:rPr lang="sr-Latn-CS" dirty="0"/>
              <a:t>ljudski faktor.</a:t>
            </a:r>
            <a:endParaRPr lang="en-US" dirty="0"/>
          </a:p>
          <a:p>
            <a:endParaRPr lang="en-US" dirty="0"/>
          </a:p>
        </p:txBody>
      </p:sp>
    </p:spTree>
    <p:extLst>
      <p:ext uri="{BB962C8B-B14F-4D97-AF65-F5344CB8AC3E}">
        <p14:creationId xmlns:p14="http://schemas.microsoft.com/office/powerpoint/2010/main" val="767510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7501-D978-4954-9D2E-49408B4280FB}"/>
              </a:ext>
            </a:extLst>
          </p:cNvPr>
          <p:cNvSpPr>
            <a:spLocks noGrp="1"/>
          </p:cNvSpPr>
          <p:nvPr>
            <p:ph type="title"/>
          </p:nvPr>
        </p:nvSpPr>
        <p:spPr/>
        <p:txBody>
          <a:bodyPr>
            <a:normAutofit/>
          </a:bodyPr>
          <a:lstStyle/>
          <a:p>
            <a:r>
              <a:rPr lang="sr-Latn-RS" sz="4000" b="1" dirty="0"/>
              <a:t>OSNOVNI PODSISTEMI INDUSTRIJSKOG SISTEMA – OBIM PROIZVODNJE</a:t>
            </a:r>
            <a:endParaRPr lang="en-US" sz="4000" dirty="0"/>
          </a:p>
        </p:txBody>
      </p:sp>
      <p:sp>
        <p:nvSpPr>
          <p:cNvPr id="3" name="Content Placeholder 2">
            <a:extLst>
              <a:ext uri="{FF2B5EF4-FFF2-40B4-BE49-F238E27FC236}">
                <a16:creationId xmlns:a16="http://schemas.microsoft.com/office/drawing/2014/main" id="{4B43D8B7-C7CA-414B-8A02-6CCDC39B6673}"/>
              </a:ext>
            </a:extLst>
          </p:cNvPr>
          <p:cNvSpPr>
            <a:spLocks noGrp="1"/>
          </p:cNvSpPr>
          <p:nvPr>
            <p:ph idx="1"/>
          </p:nvPr>
        </p:nvSpPr>
        <p:spPr/>
        <p:txBody>
          <a:bodyPr>
            <a:normAutofit fontScale="77500" lnSpcReduction="20000"/>
          </a:bodyPr>
          <a:lstStyle/>
          <a:p>
            <a:r>
              <a:rPr lang="sr-Latn-CS" dirty="0"/>
              <a:t>Ono što je od značaja je pronaći optimalnu veličinu proizvodne serije, srazmernu uslovima datog procesa proizvodnje. </a:t>
            </a:r>
            <a:endParaRPr lang="en-US" dirty="0"/>
          </a:p>
          <a:p>
            <a:r>
              <a:rPr lang="sr-Latn-CS" dirty="0"/>
              <a:t>U tom smislu, kvantitativni aspekt tipova proizvodnje proizvoda, uopšte, treba tretirati u kontekstu:</a:t>
            </a:r>
            <a:endParaRPr lang="en-US" dirty="0"/>
          </a:p>
          <a:p>
            <a:pPr lvl="1"/>
            <a:r>
              <a:rPr lang="sr-Latn-CS" dirty="0"/>
              <a:t>eksternih uslova i</a:t>
            </a:r>
            <a:endParaRPr lang="en-US" dirty="0"/>
          </a:p>
          <a:p>
            <a:pPr lvl="1"/>
            <a:r>
              <a:rPr lang="sr-Latn-CS" dirty="0"/>
              <a:t>internih uslova proizvodnje.</a:t>
            </a:r>
            <a:endParaRPr lang="en-US" dirty="0"/>
          </a:p>
          <a:p>
            <a:r>
              <a:rPr lang="sr-Latn-CS" dirty="0"/>
              <a:t>Što se </a:t>
            </a:r>
            <a:r>
              <a:rPr lang="sr-Latn-CS" b="1" dirty="0"/>
              <a:t>eksternih </a:t>
            </a:r>
            <a:r>
              <a:rPr lang="sr-Latn-CS" dirty="0"/>
              <a:t>uslova tiče, tu zapravo spada potražnja za datim proizvodima na tržištu. Eksterni uslovi se, na dugoročnoj i kratkoročnoj osnovi, procenjuju aktivnostima istraživanja tržišta.</a:t>
            </a:r>
            <a:endParaRPr lang="en-US" dirty="0"/>
          </a:p>
          <a:p>
            <a:r>
              <a:rPr lang="sr-Latn-CS" b="1" dirty="0"/>
              <a:t>Interni</a:t>
            </a:r>
            <a:r>
              <a:rPr lang="sr-Latn-CS" dirty="0"/>
              <a:t> uslovi podrazumevaju mogućnost poslovno proizvodnih sistema, da uz optimalni nivo troškova, tehnički i tehnološki odgovori zahtevima tržišta. U interne uslove spadaju - relativno fiksni resursi i ostali resursi. U relativno fiksne resurse spadaju:</a:t>
            </a:r>
            <a:endParaRPr lang="en-US" dirty="0"/>
          </a:p>
          <a:p>
            <a:pPr lvl="1"/>
            <a:r>
              <a:rPr lang="sr-Latn-CS" dirty="0"/>
              <a:t>proizvodni objekti, </a:t>
            </a:r>
            <a:endParaRPr lang="en-US" dirty="0"/>
          </a:p>
          <a:p>
            <a:pPr lvl="1"/>
            <a:r>
              <a:rPr lang="sr-Latn-CS" dirty="0"/>
              <a:t>proizvodna oprema (raspoloživi proizvodni kapaciteti),</a:t>
            </a:r>
            <a:endParaRPr lang="en-US" dirty="0"/>
          </a:p>
          <a:p>
            <a:pPr lvl="1"/>
            <a:r>
              <a:rPr lang="sr-Latn-CS" dirty="0"/>
              <a:t>odgovarajuća infrastruktura (transportna mreže, instalacije, komunikacije i sl.).</a:t>
            </a:r>
            <a:endParaRPr lang="en-US" dirty="0"/>
          </a:p>
          <a:p>
            <a:endParaRPr lang="en-US" dirty="0"/>
          </a:p>
        </p:txBody>
      </p:sp>
    </p:spTree>
    <p:extLst>
      <p:ext uri="{BB962C8B-B14F-4D97-AF65-F5344CB8AC3E}">
        <p14:creationId xmlns:p14="http://schemas.microsoft.com/office/powerpoint/2010/main" val="3446258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B179A-84BB-4B31-B506-DCFCA7149B47}"/>
              </a:ext>
            </a:extLst>
          </p:cNvPr>
          <p:cNvSpPr>
            <a:spLocks noGrp="1"/>
          </p:cNvSpPr>
          <p:nvPr>
            <p:ph type="title"/>
          </p:nvPr>
        </p:nvSpPr>
        <p:spPr/>
        <p:txBody>
          <a:bodyPr>
            <a:normAutofit/>
          </a:bodyPr>
          <a:lstStyle/>
          <a:p>
            <a:r>
              <a:rPr lang="sr-Latn-RS" sz="4000" b="1" dirty="0"/>
              <a:t>OSNOVNI PODSISTEMI INDUSTRIJSKOG SISTEMA – OBIM PROIZVODNJE</a:t>
            </a:r>
            <a:endParaRPr lang="en-US" sz="4000" dirty="0"/>
          </a:p>
        </p:txBody>
      </p:sp>
      <p:sp>
        <p:nvSpPr>
          <p:cNvPr id="3" name="Content Placeholder 2">
            <a:extLst>
              <a:ext uri="{FF2B5EF4-FFF2-40B4-BE49-F238E27FC236}">
                <a16:creationId xmlns:a16="http://schemas.microsoft.com/office/drawing/2014/main" id="{3FA97B4C-062D-4128-9570-C7122A3D7647}"/>
              </a:ext>
            </a:extLst>
          </p:cNvPr>
          <p:cNvSpPr>
            <a:spLocks noGrp="1"/>
          </p:cNvSpPr>
          <p:nvPr>
            <p:ph idx="1"/>
          </p:nvPr>
        </p:nvSpPr>
        <p:spPr/>
        <p:txBody>
          <a:bodyPr>
            <a:normAutofit/>
          </a:bodyPr>
          <a:lstStyle/>
          <a:p>
            <a:r>
              <a:rPr lang="sr-Latn-CS" dirty="0"/>
              <a:t>Glavni aspekti koji se analiziraju kod određivanja optimalne veličine proizvodne serije, podrazumevaju odnos izmedu:</a:t>
            </a:r>
            <a:endParaRPr lang="en-US" dirty="0"/>
          </a:p>
          <a:p>
            <a:pPr lvl="1"/>
            <a:r>
              <a:rPr lang="sr-Latn-CS" b="1" dirty="0"/>
              <a:t>troškova pripreme proizvodnje  </a:t>
            </a:r>
            <a:r>
              <a:rPr lang="sr-Latn-CS" dirty="0"/>
              <a:t>- odnosno troškove organizacije nabavke neophodnih reporomaterijala (setup/ordering costs)  (t</a:t>
            </a:r>
            <a:r>
              <a:rPr lang="sr-Latn-CS" baseline="-25000" dirty="0"/>
              <a:t>1</a:t>
            </a:r>
            <a:r>
              <a:rPr lang="sr-Latn-CS" dirty="0"/>
              <a:t>) i</a:t>
            </a:r>
            <a:endParaRPr lang="en-US" dirty="0"/>
          </a:p>
          <a:p>
            <a:pPr lvl="1"/>
            <a:r>
              <a:rPr lang="sr-Latn-CS" b="1" dirty="0"/>
              <a:t>troškova nedovršene proizvodnje </a:t>
            </a:r>
            <a:r>
              <a:rPr lang="sr-Latn-CS" dirty="0"/>
              <a:t>(poluproizvoda) kao i manipulacije materijalom, t.j. skladištenje po jednom komadu u okviru odgovarajuće količine u seriji – (Holding/carrying costs) (t</a:t>
            </a:r>
            <a:r>
              <a:rPr lang="sr-Latn-CS" baseline="-25000" dirty="0"/>
              <a:t>2</a:t>
            </a:r>
            <a:r>
              <a:rPr lang="sr-Latn-CS" dirty="0"/>
              <a:t>) , uz pretpostavku da su svi ostali troškovi nepromenjeni bez obzira na veličinu serije.</a:t>
            </a:r>
            <a:endParaRPr lang="en-US" dirty="0"/>
          </a:p>
        </p:txBody>
      </p:sp>
    </p:spTree>
    <p:extLst>
      <p:ext uri="{BB962C8B-B14F-4D97-AF65-F5344CB8AC3E}">
        <p14:creationId xmlns:p14="http://schemas.microsoft.com/office/powerpoint/2010/main" val="2297387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83FD2-829D-4C46-A61F-C7592BDD8330}"/>
              </a:ext>
            </a:extLst>
          </p:cNvPr>
          <p:cNvSpPr>
            <a:spLocks noGrp="1"/>
          </p:cNvSpPr>
          <p:nvPr>
            <p:ph type="title"/>
          </p:nvPr>
        </p:nvSpPr>
        <p:spPr/>
        <p:txBody>
          <a:bodyPr>
            <a:normAutofit/>
          </a:bodyPr>
          <a:lstStyle/>
          <a:p>
            <a:r>
              <a:rPr lang="sr-Latn-RS" sz="4000" b="1" dirty="0"/>
              <a:t>OSNOVNI PODSISTEMI INDUSTRIJSKOG SISTEMA – OBIM PROIZVODNJE</a:t>
            </a:r>
            <a:endParaRPr lang="en-US" sz="4000" dirty="0"/>
          </a:p>
        </p:txBody>
      </p:sp>
      <p:sp>
        <p:nvSpPr>
          <p:cNvPr id="3" name="Content Placeholder 2">
            <a:extLst>
              <a:ext uri="{FF2B5EF4-FFF2-40B4-BE49-F238E27FC236}">
                <a16:creationId xmlns:a16="http://schemas.microsoft.com/office/drawing/2014/main" id="{7C759220-45E9-4C97-831C-D87674A0EEA5}"/>
              </a:ext>
            </a:extLst>
          </p:cNvPr>
          <p:cNvSpPr>
            <a:spLocks noGrp="1"/>
          </p:cNvSpPr>
          <p:nvPr>
            <p:ph idx="1"/>
          </p:nvPr>
        </p:nvSpPr>
        <p:spPr/>
        <p:txBody>
          <a:bodyPr/>
          <a:lstStyle/>
          <a:p>
            <a:r>
              <a:rPr lang="sr-Latn-CS" dirty="0"/>
              <a:t>optimalna serija je ona veličina proizvodne serije za koju su troškovi proizvodnje po jedinici proizvoda minimalni.</a:t>
            </a:r>
          </a:p>
          <a:p>
            <a:r>
              <a:rPr lang="sr-Latn-CS" dirty="0"/>
              <a:t>Analitički izraženi kriterijum, dat je u sledećoj funkciji cilja:</a:t>
            </a:r>
            <a:endParaRPr lang="en-US" dirty="0"/>
          </a:p>
          <a:p>
            <a:pPr lvl="1"/>
            <a:r>
              <a:rPr lang="sr-Latn-CS" dirty="0"/>
              <a:t>T = t</a:t>
            </a:r>
            <a:r>
              <a:rPr lang="sr-Latn-CS" baseline="-25000" dirty="0"/>
              <a:t>1</a:t>
            </a:r>
            <a:r>
              <a:rPr lang="sr-Latn-CS" dirty="0"/>
              <a:t> + t</a:t>
            </a:r>
            <a:r>
              <a:rPr lang="sr-Latn-CS" baseline="-25000" dirty="0"/>
              <a:t>2</a:t>
            </a:r>
            <a:r>
              <a:rPr lang="sr-Latn-CS" dirty="0"/>
              <a:t> → min              </a:t>
            </a:r>
            <a:endParaRPr lang="en-US" dirty="0"/>
          </a:p>
          <a:p>
            <a:pPr lvl="2"/>
            <a:r>
              <a:rPr lang="sr-Latn-CS" dirty="0"/>
              <a:t>t</a:t>
            </a:r>
            <a:r>
              <a:rPr lang="sr-Latn-CS" baseline="-25000" dirty="0"/>
              <a:t>1</a:t>
            </a:r>
            <a:r>
              <a:rPr lang="sr-Latn-CS" b="1" dirty="0"/>
              <a:t> </a:t>
            </a:r>
            <a:r>
              <a:rPr lang="sr-Latn-CS" dirty="0"/>
              <a:t>- pripremno-završni troškovi  [din/god]    i     </a:t>
            </a:r>
          </a:p>
          <a:p>
            <a:pPr lvl="2"/>
            <a:r>
              <a:rPr lang="sr-Latn-CS" dirty="0"/>
              <a:t> t</a:t>
            </a:r>
            <a:r>
              <a:rPr lang="sr-Latn-CS" baseline="-25000" dirty="0"/>
              <a:t>2</a:t>
            </a:r>
            <a:r>
              <a:rPr lang="sr-Latn-CS" dirty="0"/>
              <a:t> - troškovi skladištenja   [din/god]           </a:t>
            </a:r>
            <a:endParaRPr lang="en-US" dirty="0"/>
          </a:p>
          <a:p>
            <a:endParaRPr lang="en-US" dirty="0"/>
          </a:p>
          <a:p>
            <a:endParaRPr lang="en-US" dirty="0">
              <a:highlight>
                <a:srgbClr val="FFFF00"/>
              </a:highlight>
            </a:endParaRPr>
          </a:p>
        </p:txBody>
      </p:sp>
    </p:spTree>
    <p:extLst>
      <p:ext uri="{BB962C8B-B14F-4D97-AF65-F5344CB8AC3E}">
        <p14:creationId xmlns:p14="http://schemas.microsoft.com/office/powerpoint/2010/main" val="330802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7E58-959B-405B-8A41-F3E65FCF1955}"/>
              </a:ext>
            </a:extLst>
          </p:cNvPr>
          <p:cNvSpPr>
            <a:spLocks noGrp="1"/>
          </p:cNvSpPr>
          <p:nvPr>
            <p:ph type="title"/>
          </p:nvPr>
        </p:nvSpPr>
        <p:spPr/>
        <p:txBody>
          <a:bodyPr>
            <a:normAutofit/>
          </a:bodyPr>
          <a:lstStyle/>
          <a:p>
            <a:r>
              <a:rPr lang="sr-Latn-RS" sz="4000" b="1" dirty="0"/>
              <a:t>OSNOVNI PODSISTEMI INDUSTRIJSKOG SISTEMA – OBIM PROIZVODNJE</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FDE553-2622-4635-B906-F1961278B5CE}"/>
                  </a:ext>
                </a:extLst>
              </p:cNvPr>
              <p:cNvSpPr>
                <a:spLocks noGrp="1"/>
              </p:cNvSpPr>
              <p:nvPr>
                <p:ph idx="1"/>
              </p:nvPr>
            </p:nvSpPr>
            <p:spPr>
              <a:xfrm>
                <a:off x="838200" y="1825625"/>
                <a:ext cx="10742820" cy="4351338"/>
              </a:xfrm>
            </p:spPr>
            <p:txBody>
              <a:bodyPr>
                <a:normAutofit fontScale="62500" lnSpcReduction="20000"/>
              </a:bodyPr>
              <a:lstStyle/>
              <a:p>
                <a:r>
                  <a:rPr lang="en-US" dirty="0"/>
                  <a:t>Pripremno-završni </a:t>
                </a:r>
                <a:r>
                  <a:rPr lang="en-US" dirty="0" err="1"/>
                  <a:t>troškovi</a:t>
                </a:r>
                <a:r>
                  <a:rPr lang="en-US" dirty="0"/>
                  <a:t> se </a:t>
                </a:r>
                <a:r>
                  <a:rPr lang="en-US" dirty="0" err="1"/>
                  <a:t>i</a:t>
                </a:r>
                <a:r>
                  <a:rPr lang="en-US" dirty="0"/>
                  <a:t> </a:t>
                </a:r>
                <a:r>
                  <a:rPr lang="en-US" dirty="0" err="1"/>
                  <a:t>zračunavaju</a:t>
                </a:r>
                <a:r>
                  <a:rPr lang="en-US" dirty="0"/>
                  <a:t> </a:t>
                </a:r>
                <a:r>
                  <a:rPr lang="en-US" dirty="0" err="1"/>
                  <a:t>pomoću</a:t>
                </a:r>
                <a:r>
                  <a:rPr lang="en-US" dirty="0"/>
                  <a:t> </a:t>
                </a:r>
                <a:r>
                  <a:rPr lang="en-US" dirty="0" err="1"/>
                  <a:t>izraza</a:t>
                </a:r>
                <a:r>
                  <a:rPr lang="en-US" dirty="0"/>
                  <a:t>:</a:t>
                </a:r>
              </a:p>
              <a:p>
                <a:r>
                  <a:rPr lang="en-US" dirty="0"/>
                  <a:t>t</a:t>
                </a:r>
                <a:r>
                  <a:rPr lang="en-US" baseline="-25000" dirty="0"/>
                  <a:t>1</a:t>
                </a:r>
                <a:r>
                  <a:rPr lang="en-US" dirty="0"/>
                  <a:t> = </a:t>
                </a:r>
                <a14:m>
                  <m:oMath xmlns:m="http://schemas.openxmlformats.org/officeDocument/2006/math">
                    <m:f>
                      <m:fPr>
                        <m:ctrlPr>
                          <a:rPr lang="en-US" i="1" smtClean="0">
                            <a:latin typeface="Cambria Math" panose="02040503050406030204" pitchFamily="18" charset="0"/>
                          </a:rPr>
                        </m:ctrlPr>
                      </m:fPr>
                      <m:num>
                        <m:r>
                          <a:rPr lang="sr-Latn-RS" b="0" i="1" smtClean="0">
                            <a:latin typeface="Cambria Math" panose="02040503050406030204" pitchFamily="18" charset="0"/>
                          </a:rPr>
                          <m:t>𝐷</m:t>
                        </m:r>
                      </m:num>
                      <m:den>
                        <m:r>
                          <a:rPr lang="sr-Latn-RS" b="0" i="1" smtClean="0">
                            <a:latin typeface="Cambria Math" panose="02040503050406030204" pitchFamily="18" charset="0"/>
                          </a:rPr>
                          <m:t>𝑋</m:t>
                        </m:r>
                      </m:den>
                    </m:f>
                  </m:oMath>
                </a14:m>
                <a:r>
                  <a:rPr lang="en-US" dirty="0"/>
                  <a:t> ·</a:t>
                </a:r>
                <a:r>
                  <a:rPr lang="sr-Latn-RS" dirty="0"/>
                  <a:t>S</a:t>
                </a:r>
                <a:endParaRPr lang="en-US" dirty="0"/>
              </a:p>
              <a:p>
                <a:r>
                  <a:rPr lang="en-US" dirty="0" err="1"/>
                  <a:t>Dok</a:t>
                </a:r>
                <a:r>
                  <a:rPr lang="en-US" dirty="0"/>
                  <a:t> se </a:t>
                </a:r>
                <a:r>
                  <a:rPr lang="en-US" dirty="0" err="1"/>
                  <a:t>troškovi</a:t>
                </a:r>
                <a:r>
                  <a:rPr lang="en-US" dirty="0"/>
                  <a:t> </a:t>
                </a:r>
                <a:r>
                  <a:rPr lang="en-US" dirty="0" err="1"/>
                  <a:t>skladištenja</a:t>
                </a:r>
                <a:r>
                  <a:rPr lang="en-US" dirty="0"/>
                  <a:t> </a:t>
                </a:r>
                <a:r>
                  <a:rPr lang="en-US" dirty="0" err="1"/>
                  <a:t>određuju</a:t>
                </a:r>
                <a:r>
                  <a:rPr lang="en-US" dirty="0"/>
                  <a:t> </a:t>
                </a:r>
                <a:r>
                  <a:rPr lang="en-US" dirty="0" err="1"/>
                  <a:t>izrazom</a:t>
                </a:r>
                <a:r>
                  <a:rPr lang="en-US" dirty="0"/>
                  <a:t>: </a:t>
                </a:r>
              </a:p>
              <a:p>
                <a:r>
                  <a:rPr lang="en-US" dirty="0"/>
                  <a:t>t</a:t>
                </a:r>
                <a:r>
                  <a:rPr lang="en-US" baseline="-25000" dirty="0"/>
                  <a:t>2</a:t>
                </a:r>
                <a:r>
                  <a:rPr lang="en-US" dirty="0"/>
                  <a:t>=</a:t>
                </a:r>
                <a:r>
                  <a:rPr lang="sr-Latn-RS" dirty="0"/>
                  <a:t> </a:t>
                </a:r>
                <a14:m>
                  <m:oMath xmlns:m="http://schemas.openxmlformats.org/officeDocument/2006/math">
                    <m:f>
                      <m:fPr>
                        <m:ctrlPr>
                          <a:rPr lang="sr-Latn-RS" i="1" smtClean="0">
                            <a:latin typeface="Cambria Math" panose="02040503050406030204" pitchFamily="18" charset="0"/>
                          </a:rPr>
                        </m:ctrlPr>
                      </m:fPr>
                      <m:num>
                        <m:r>
                          <a:rPr lang="sr-Latn-RS" b="0" i="1" smtClean="0">
                            <a:latin typeface="Cambria Math" panose="02040503050406030204" pitchFamily="18" charset="0"/>
                          </a:rPr>
                          <m:t>𝑋</m:t>
                        </m:r>
                      </m:num>
                      <m:den>
                        <m:r>
                          <a:rPr lang="sr-Latn-RS" b="0" i="1" smtClean="0">
                            <a:latin typeface="Cambria Math" panose="02040503050406030204" pitchFamily="18" charset="0"/>
                          </a:rPr>
                          <m:t>2</m:t>
                        </m:r>
                      </m:den>
                    </m:f>
                  </m:oMath>
                </a14:m>
                <a:r>
                  <a:rPr lang="en-US" dirty="0"/>
                  <a:t> ·</a:t>
                </a:r>
                <a14:m>
                  <m:oMath xmlns:m="http://schemas.openxmlformats.org/officeDocument/2006/math">
                    <m:f>
                      <m:fPr>
                        <m:ctrlPr>
                          <a:rPr lang="en-US" i="1" dirty="0" smtClean="0">
                            <a:latin typeface="Cambria Math" panose="02040503050406030204" pitchFamily="18" charset="0"/>
                          </a:rPr>
                        </m:ctrlPr>
                      </m:fPr>
                      <m:num>
                        <m:r>
                          <a:rPr lang="sr-Latn-RS" b="0" i="1" dirty="0" smtClean="0">
                            <a:latin typeface="Cambria Math" panose="02040503050406030204" pitchFamily="18" charset="0"/>
                          </a:rPr>
                          <m:t>𝑝</m:t>
                        </m:r>
                        <m:r>
                          <a:rPr lang="sr-Latn-RS" b="0" i="1" dirty="0" smtClean="0">
                            <a:latin typeface="Cambria Math" panose="02040503050406030204" pitchFamily="18" charset="0"/>
                          </a:rPr>
                          <m:t>−</m:t>
                        </m:r>
                        <m:r>
                          <a:rPr lang="sr-Latn-RS" b="0" i="1" dirty="0" smtClean="0">
                            <a:latin typeface="Cambria Math" panose="02040503050406030204" pitchFamily="18" charset="0"/>
                          </a:rPr>
                          <m:t>𝑑</m:t>
                        </m:r>
                      </m:num>
                      <m:den>
                        <m:r>
                          <a:rPr lang="sr-Latn-RS" b="0" i="1" dirty="0" smtClean="0">
                            <a:latin typeface="Cambria Math" panose="02040503050406030204" pitchFamily="18" charset="0"/>
                          </a:rPr>
                          <m:t>𝑝</m:t>
                        </m:r>
                      </m:den>
                    </m:f>
                  </m:oMath>
                </a14:m>
                <a:r>
                  <a:rPr lang="en-US" dirty="0"/>
                  <a:t> ·</a:t>
                </a:r>
                <a:r>
                  <a:rPr lang="sr-Latn-RS" dirty="0"/>
                  <a:t>H</a:t>
                </a:r>
                <a:r>
                  <a:rPr lang="en-US" dirty="0"/>
                  <a:t>           </a:t>
                </a:r>
              </a:p>
              <a:p>
                <a:endParaRPr lang="en-US" dirty="0"/>
              </a:p>
              <a:p>
                <a:r>
                  <a:rPr lang="en-US" dirty="0" err="1"/>
                  <a:t>Upotrebljeni</a:t>
                </a:r>
                <a:r>
                  <a:rPr lang="en-US" dirty="0"/>
                  <a:t> </a:t>
                </a:r>
                <a:r>
                  <a:rPr lang="en-US" dirty="0" err="1"/>
                  <a:t>simboli</a:t>
                </a:r>
                <a:r>
                  <a:rPr lang="en-US" dirty="0"/>
                  <a:t> </a:t>
                </a:r>
                <a:r>
                  <a:rPr lang="en-US" dirty="0" err="1"/>
                  <a:t>predstavljaju</a:t>
                </a:r>
                <a:r>
                  <a:rPr lang="en-US" dirty="0"/>
                  <a:t>:</a:t>
                </a:r>
              </a:p>
              <a:p>
                <a:pPr lvl="1"/>
                <a:r>
                  <a:rPr lang="en-US" dirty="0"/>
                  <a:t>X - </a:t>
                </a:r>
                <a:r>
                  <a:rPr lang="en-US" dirty="0" err="1"/>
                  <a:t>veličina</a:t>
                </a:r>
                <a:r>
                  <a:rPr lang="en-US" dirty="0"/>
                  <a:t> </a:t>
                </a:r>
                <a:r>
                  <a:rPr lang="en-US" dirty="0" err="1"/>
                  <a:t>proizvodne</a:t>
                </a:r>
                <a:r>
                  <a:rPr lang="en-US" dirty="0"/>
                  <a:t> </a:t>
                </a:r>
                <a:r>
                  <a:rPr lang="en-US" dirty="0" err="1"/>
                  <a:t>serije</a:t>
                </a:r>
                <a:r>
                  <a:rPr lang="sr-Latn-RS" dirty="0"/>
                  <a:t> – koju treba optimizirati</a:t>
                </a:r>
                <a:r>
                  <a:rPr lang="en-US" dirty="0"/>
                  <a:t> [</a:t>
                </a:r>
                <a:r>
                  <a:rPr lang="en-US" dirty="0" err="1"/>
                  <a:t>kom</a:t>
                </a:r>
                <a:r>
                  <a:rPr lang="en-US" dirty="0"/>
                  <a:t>/ser];</a:t>
                </a:r>
              </a:p>
              <a:p>
                <a:pPr lvl="1"/>
                <a:r>
                  <a:rPr lang="sr-Latn-RS" dirty="0"/>
                  <a:t>D</a:t>
                </a:r>
                <a:r>
                  <a:rPr lang="en-US" dirty="0"/>
                  <a:t> - </a:t>
                </a:r>
                <a:r>
                  <a:rPr lang="en-US" dirty="0" err="1"/>
                  <a:t>godišnje</a:t>
                </a:r>
                <a:r>
                  <a:rPr lang="en-US" dirty="0"/>
                  <a:t> </a:t>
                </a:r>
                <a:r>
                  <a:rPr lang="en-US" dirty="0" err="1"/>
                  <a:t>utvrđena</a:t>
                </a:r>
                <a:r>
                  <a:rPr lang="en-US" dirty="0"/>
                  <a:t> </a:t>
                </a:r>
                <a:r>
                  <a:rPr lang="en-US" dirty="0" err="1"/>
                  <a:t>potrebna</a:t>
                </a:r>
                <a:r>
                  <a:rPr lang="en-US" dirty="0"/>
                  <a:t> </a:t>
                </a:r>
                <a:r>
                  <a:rPr lang="en-US" dirty="0" err="1"/>
                  <a:t>količina</a:t>
                </a:r>
                <a:r>
                  <a:rPr lang="en-US" dirty="0"/>
                  <a:t> </a:t>
                </a:r>
                <a:r>
                  <a:rPr lang="en-US" dirty="0" err="1"/>
                  <a:t>proizvoda</a:t>
                </a:r>
                <a:r>
                  <a:rPr lang="en-US" dirty="0"/>
                  <a:t> (</a:t>
                </a:r>
                <a:r>
                  <a:rPr lang="en-US" dirty="0" err="1"/>
                  <a:t>delova</a:t>
                </a:r>
                <a:r>
                  <a:rPr lang="en-US" dirty="0"/>
                  <a:t>) </a:t>
                </a:r>
                <a:r>
                  <a:rPr lang="en-US" dirty="0" err="1"/>
                  <a:t>na</a:t>
                </a:r>
                <a:r>
                  <a:rPr lang="en-US" dirty="0"/>
                  <a:t> </a:t>
                </a:r>
                <a:r>
                  <a:rPr lang="en-US" dirty="0" err="1"/>
                  <a:t>tržištu</a:t>
                </a:r>
                <a:r>
                  <a:rPr lang="en-US" dirty="0"/>
                  <a:t>, [</a:t>
                </a:r>
                <a:r>
                  <a:rPr lang="en-US" dirty="0" err="1"/>
                  <a:t>kom</a:t>
                </a:r>
                <a:r>
                  <a:rPr lang="en-US" dirty="0"/>
                  <a:t>/god];</a:t>
                </a:r>
              </a:p>
              <a:p>
                <a:pPr lvl="1"/>
                <a:r>
                  <a:rPr lang="sr-Latn-RS" dirty="0"/>
                  <a:t>S</a:t>
                </a:r>
                <a:r>
                  <a:rPr lang="en-US" dirty="0"/>
                  <a:t> - </a:t>
                </a:r>
                <a:r>
                  <a:rPr lang="en-US" dirty="0" err="1"/>
                  <a:t>pripremno-završni</a:t>
                </a:r>
                <a:r>
                  <a:rPr lang="en-US" dirty="0"/>
                  <a:t> </a:t>
                </a:r>
                <a:r>
                  <a:rPr lang="en-US" dirty="0" err="1"/>
                  <a:t>troškovi</a:t>
                </a:r>
                <a:r>
                  <a:rPr lang="en-US" dirty="0"/>
                  <a:t> za </a:t>
                </a:r>
                <a:r>
                  <a:rPr lang="en-US" dirty="0" err="1"/>
                  <a:t>jednu</a:t>
                </a:r>
                <a:r>
                  <a:rPr lang="en-US" dirty="0"/>
                  <a:t> </a:t>
                </a:r>
                <a:r>
                  <a:rPr lang="sr-Latn-RS" dirty="0"/>
                  <a:t>proizvodnu </a:t>
                </a:r>
                <a:r>
                  <a:rPr lang="en-US" dirty="0" err="1"/>
                  <a:t>seriju</a:t>
                </a:r>
                <a:r>
                  <a:rPr lang="en-US" dirty="0"/>
                  <a:t> [din/ser];</a:t>
                </a:r>
              </a:p>
              <a:p>
                <a:pPr lvl="1"/>
                <a:r>
                  <a:rPr lang="sr-Latn-RS" dirty="0"/>
                  <a:t>H</a:t>
                </a:r>
                <a:r>
                  <a:rPr lang="en-US" dirty="0"/>
                  <a:t> - </a:t>
                </a:r>
                <a:r>
                  <a:rPr lang="en-US" dirty="0" err="1"/>
                  <a:t>troškovi</a:t>
                </a:r>
                <a:r>
                  <a:rPr lang="en-US" dirty="0"/>
                  <a:t> </a:t>
                </a:r>
                <a:r>
                  <a:rPr lang="en-US" dirty="0" err="1"/>
                  <a:t>skladištenja</a:t>
                </a:r>
                <a:r>
                  <a:rPr lang="en-US" dirty="0"/>
                  <a:t> (</a:t>
                </a:r>
                <a:r>
                  <a:rPr lang="en-US" dirty="0" err="1"/>
                  <a:t>zamrzavanja</a:t>
                </a:r>
                <a:r>
                  <a:rPr lang="en-US" dirty="0"/>
                  <a:t> </a:t>
                </a:r>
                <a:r>
                  <a:rPr lang="en-US" dirty="0" err="1"/>
                  <a:t>obrtnih</a:t>
                </a:r>
                <a:r>
                  <a:rPr lang="en-US" dirty="0"/>
                  <a:t> </a:t>
                </a:r>
                <a:r>
                  <a:rPr lang="en-US" dirty="0" err="1"/>
                  <a:t>sredstava</a:t>
                </a:r>
                <a:r>
                  <a:rPr lang="en-US" dirty="0"/>
                  <a:t>) po </a:t>
                </a:r>
                <a:r>
                  <a:rPr lang="en-US" dirty="0" err="1"/>
                  <a:t>jedinici</a:t>
                </a:r>
                <a:r>
                  <a:rPr lang="sr-Latn-RS" dirty="0"/>
                  <a:t> </a:t>
                </a:r>
                <a:r>
                  <a:rPr lang="en-US" dirty="0" err="1"/>
                  <a:t>proizvoda</a:t>
                </a:r>
                <a:r>
                  <a:rPr lang="en-US" dirty="0"/>
                  <a:t>, </a:t>
                </a:r>
                <a:r>
                  <a:rPr lang="en-US" dirty="0" err="1"/>
                  <a:t>definisani</a:t>
                </a:r>
                <a:r>
                  <a:rPr lang="en-US" dirty="0"/>
                  <a:t> </a:t>
                </a:r>
                <a:r>
                  <a:rPr lang="en-US" dirty="0" err="1"/>
                  <a:t>dugoročnim</a:t>
                </a:r>
                <a:r>
                  <a:rPr lang="en-US" dirty="0"/>
                  <a:t> </a:t>
                </a:r>
                <a:r>
                  <a:rPr lang="en-US" dirty="0" err="1"/>
                  <a:t>planom</a:t>
                </a:r>
                <a:r>
                  <a:rPr lang="en-US" dirty="0"/>
                  <a:t> za </a:t>
                </a:r>
                <a:r>
                  <a:rPr lang="en-US" dirty="0" err="1"/>
                  <a:t>godinu</a:t>
                </a:r>
                <a:r>
                  <a:rPr lang="en-US" dirty="0"/>
                  <a:t> dana ;</a:t>
                </a:r>
              </a:p>
              <a:p>
                <a:pPr lvl="1"/>
                <a:r>
                  <a:rPr lang="en-US" dirty="0"/>
                  <a:t>p - </a:t>
                </a:r>
                <a:r>
                  <a:rPr lang="en-US" dirty="0" err="1"/>
                  <a:t>dnevna</a:t>
                </a:r>
                <a:r>
                  <a:rPr lang="en-US" dirty="0"/>
                  <a:t> </a:t>
                </a:r>
                <a:r>
                  <a:rPr lang="en-US" dirty="0" err="1"/>
                  <a:t>proizvodnja</a:t>
                </a:r>
                <a:r>
                  <a:rPr lang="en-US" dirty="0"/>
                  <a:t> </a:t>
                </a:r>
                <a:r>
                  <a:rPr lang="en-US" dirty="0" err="1"/>
                  <a:t>odgovarajućeg</a:t>
                </a:r>
                <a:r>
                  <a:rPr lang="en-US" dirty="0"/>
                  <a:t> </a:t>
                </a:r>
                <a:r>
                  <a:rPr lang="en-US" dirty="0" err="1"/>
                  <a:t>dela</a:t>
                </a:r>
                <a:r>
                  <a:rPr lang="en-US" dirty="0"/>
                  <a:t> </a:t>
                </a:r>
                <a:r>
                  <a:rPr lang="en-US" dirty="0" err="1"/>
                  <a:t>proizvoda</a:t>
                </a:r>
                <a:r>
                  <a:rPr lang="en-US" dirty="0"/>
                  <a:t> [</a:t>
                </a:r>
                <a:r>
                  <a:rPr lang="en-US" dirty="0" err="1"/>
                  <a:t>kom</a:t>
                </a:r>
                <a:r>
                  <a:rPr lang="en-US" dirty="0"/>
                  <a:t>/dan];       </a:t>
                </a:r>
              </a:p>
              <a:p>
                <a:pPr lvl="1"/>
                <a:r>
                  <a:rPr lang="sr-Latn-RS" dirty="0"/>
                  <a:t>d</a:t>
                </a:r>
                <a:r>
                  <a:rPr lang="en-US" dirty="0"/>
                  <a:t> - </a:t>
                </a:r>
                <a:r>
                  <a:rPr lang="en-US" dirty="0" err="1"/>
                  <a:t>količina</a:t>
                </a:r>
                <a:r>
                  <a:rPr lang="en-US" dirty="0"/>
                  <a:t> </a:t>
                </a:r>
                <a:r>
                  <a:rPr lang="en-US" dirty="0" err="1"/>
                  <a:t>delova</a:t>
                </a:r>
                <a:r>
                  <a:rPr lang="en-US" dirty="0"/>
                  <a:t> </a:t>
                </a:r>
                <a:r>
                  <a:rPr lang="en-US" dirty="0" err="1"/>
                  <a:t>koja</a:t>
                </a:r>
                <a:r>
                  <a:rPr lang="en-US" dirty="0"/>
                  <a:t> se </a:t>
                </a:r>
                <a:r>
                  <a:rPr lang="en-US" dirty="0" err="1"/>
                  <a:t>direktno</a:t>
                </a:r>
                <a:r>
                  <a:rPr lang="en-US" dirty="0"/>
                  <a:t> </a:t>
                </a:r>
                <a:r>
                  <a:rPr lang="en-US" dirty="0" err="1"/>
                  <a:t>ugrađuje</a:t>
                </a:r>
                <a:r>
                  <a:rPr lang="en-US" dirty="0"/>
                  <a:t> u </a:t>
                </a:r>
                <a:r>
                  <a:rPr lang="sr-Latn-RS" dirty="0"/>
                  <a:t>finalni </a:t>
                </a:r>
                <a:r>
                  <a:rPr lang="en-US" dirty="0" err="1"/>
                  <a:t>proizvod</a:t>
                </a:r>
                <a:r>
                  <a:rPr lang="sr-Latn-RS" dirty="0"/>
                  <a:t> </a:t>
                </a:r>
                <a:r>
                  <a:rPr lang="en-US" dirty="0"/>
                  <a:t>u </a:t>
                </a:r>
                <a:r>
                  <a:rPr lang="en-US" dirty="0" err="1"/>
                  <a:t>toku</a:t>
                </a:r>
                <a:r>
                  <a:rPr lang="en-US" dirty="0"/>
                  <a:t> dana [</a:t>
                </a:r>
                <a:r>
                  <a:rPr lang="en-US" dirty="0" err="1"/>
                  <a:t>kom</a:t>
                </a:r>
                <a:r>
                  <a:rPr lang="en-US" dirty="0"/>
                  <a:t>/dan];</a:t>
                </a:r>
              </a:p>
              <a:p>
                <a:r>
                  <a:rPr lang="en-US" dirty="0" err="1"/>
                  <a:t>Prema</a:t>
                </a:r>
                <a:r>
                  <a:rPr lang="en-US" dirty="0"/>
                  <a:t> tome, </a:t>
                </a:r>
                <a:r>
                  <a:rPr lang="en-US" dirty="0" err="1"/>
                  <a:t>biće</a:t>
                </a:r>
                <a:r>
                  <a:rPr lang="en-US" dirty="0"/>
                  <a:t>:</a:t>
                </a:r>
              </a:p>
              <a:p>
                <a:r>
                  <a:rPr lang="en-US" dirty="0"/>
                  <a:t>T = t</a:t>
                </a:r>
                <a:r>
                  <a:rPr lang="en-US" baseline="-25000" dirty="0"/>
                  <a:t>1</a:t>
                </a:r>
                <a:r>
                  <a:rPr lang="en-US" dirty="0"/>
                  <a:t> + t</a:t>
                </a:r>
                <a:r>
                  <a:rPr lang="en-US" baseline="-25000" dirty="0"/>
                  <a:t>2</a:t>
                </a:r>
                <a:r>
                  <a:rPr lang="en-US" dirty="0"/>
                  <a:t> = </a:t>
                </a:r>
                <a14:m>
                  <m:oMath xmlns:m="http://schemas.openxmlformats.org/officeDocument/2006/math">
                    <m:f>
                      <m:fPr>
                        <m:ctrlPr>
                          <a:rPr lang="en-US" i="1">
                            <a:latin typeface="Cambria Math" panose="02040503050406030204" pitchFamily="18" charset="0"/>
                          </a:rPr>
                        </m:ctrlPr>
                      </m:fPr>
                      <m:num>
                        <m:r>
                          <a:rPr lang="sr-Latn-RS" i="1">
                            <a:latin typeface="Cambria Math" panose="02040503050406030204" pitchFamily="18" charset="0"/>
                          </a:rPr>
                          <m:t>𝐷</m:t>
                        </m:r>
                      </m:num>
                      <m:den>
                        <m:r>
                          <a:rPr lang="sr-Latn-RS" i="1">
                            <a:latin typeface="Cambria Math" panose="02040503050406030204" pitchFamily="18" charset="0"/>
                          </a:rPr>
                          <m:t>𝑋</m:t>
                        </m:r>
                      </m:den>
                    </m:f>
                  </m:oMath>
                </a14:m>
                <a:r>
                  <a:rPr lang="en-US" dirty="0"/>
                  <a:t> </a:t>
                </a:r>
                <a:r>
                  <a:rPr lang="sr-Latn-RS" dirty="0"/>
                  <a:t> </a:t>
                </a:r>
                <a:r>
                  <a:rPr lang="en-US" dirty="0"/>
                  <a:t>·</a:t>
                </a:r>
                <a:r>
                  <a:rPr lang="sr-Latn-RS" dirty="0"/>
                  <a:t> S </a:t>
                </a:r>
                <a:r>
                  <a:rPr lang="en-US" dirty="0"/>
                  <a:t>+ </a:t>
                </a:r>
                <a14:m>
                  <m:oMath xmlns:m="http://schemas.openxmlformats.org/officeDocument/2006/math">
                    <m:f>
                      <m:fPr>
                        <m:ctrlPr>
                          <a:rPr lang="sr-Latn-RS" i="1">
                            <a:latin typeface="Cambria Math" panose="02040503050406030204" pitchFamily="18" charset="0"/>
                          </a:rPr>
                        </m:ctrlPr>
                      </m:fPr>
                      <m:num>
                        <m:r>
                          <a:rPr lang="sr-Latn-RS" i="1">
                            <a:latin typeface="Cambria Math" panose="02040503050406030204" pitchFamily="18" charset="0"/>
                          </a:rPr>
                          <m:t>𝑋</m:t>
                        </m:r>
                      </m:num>
                      <m:den>
                        <m:r>
                          <a:rPr lang="sr-Latn-RS" i="1">
                            <a:latin typeface="Cambria Math" panose="02040503050406030204" pitchFamily="18" charset="0"/>
                          </a:rPr>
                          <m:t>2</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sr-Latn-RS" i="1" dirty="0">
                            <a:latin typeface="Cambria Math" panose="02040503050406030204" pitchFamily="18" charset="0"/>
                          </a:rPr>
                          <m:t>𝑝</m:t>
                        </m:r>
                        <m:r>
                          <a:rPr lang="sr-Latn-RS" i="1" dirty="0">
                            <a:latin typeface="Cambria Math" panose="02040503050406030204" pitchFamily="18" charset="0"/>
                          </a:rPr>
                          <m:t>−</m:t>
                        </m:r>
                        <m:r>
                          <a:rPr lang="sr-Latn-RS" b="0" i="1" dirty="0" smtClean="0">
                            <a:latin typeface="Cambria Math" panose="02040503050406030204" pitchFamily="18" charset="0"/>
                          </a:rPr>
                          <m:t>𝑑</m:t>
                        </m:r>
                      </m:num>
                      <m:den>
                        <m:r>
                          <a:rPr lang="sr-Latn-RS" i="1" dirty="0">
                            <a:latin typeface="Cambria Math" panose="02040503050406030204" pitchFamily="18" charset="0"/>
                          </a:rPr>
                          <m:t>𝑝</m:t>
                        </m:r>
                      </m:den>
                    </m:f>
                  </m:oMath>
                </a14:m>
                <a:r>
                  <a:rPr lang="en-US" dirty="0"/>
                  <a:t> </a:t>
                </a:r>
                <a:r>
                  <a:rPr lang="sr-Latn-RS" dirty="0"/>
                  <a:t> </a:t>
                </a:r>
                <a:r>
                  <a:rPr lang="en-US" dirty="0"/>
                  <a:t>·</a:t>
                </a:r>
                <a:r>
                  <a:rPr lang="sr-Latn-RS" dirty="0"/>
                  <a:t> H</a:t>
                </a:r>
                <a:r>
                  <a:rPr lang="en-US" dirty="0"/>
                  <a:t> </a:t>
                </a:r>
              </a:p>
              <a:p>
                <a:endParaRPr lang="en-US" dirty="0"/>
              </a:p>
            </p:txBody>
          </p:sp>
        </mc:Choice>
        <mc:Fallback xmlns="">
          <p:sp>
            <p:nvSpPr>
              <p:cNvPr id="3" name="Content Placeholder 2">
                <a:extLst>
                  <a:ext uri="{FF2B5EF4-FFF2-40B4-BE49-F238E27FC236}">
                    <a16:creationId xmlns:a16="http://schemas.microsoft.com/office/drawing/2014/main" xmlns:a14="http://schemas.microsoft.com/office/drawing/2010/main" xmlns="" id="{95FDE553-2622-4635-B906-F1961278B5CE}"/>
                  </a:ext>
                </a:extLst>
              </p:cNvPr>
              <p:cNvSpPr>
                <a:spLocks noGrp="1" noRot="1" noChangeAspect="1" noMove="1" noResize="1" noEditPoints="1" noAdjustHandles="1" noChangeArrowheads="1" noChangeShapeType="1" noTextEdit="1"/>
              </p:cNvSpPr>
              <p:nvPr>
                <p:ph idx="1"/>
              </p:nvPr>
            </p:nvSpPr>
            <p:spPr>
              <a:xfrm>
                <a:off x="838200" y="1825625"/>
                <a:ext cx="10742820" cy="4351338"/>
              </a:xfrm>
              <a:blipFill rotWithShape="0">
                <a:blip r:embed="rId3"/>
                <a:stretch>
                  <a:fillRect l="-397" t="-2241"/>
                </a:stretch>
              </a:blipFill>
            </p:spPr>
            <p:txBody>
              <a:bodyPr/>
              <a:lstStyle/>
              <a:p>
                <a:r>
                  <a:rPr lang="en-US">
                    <a:noFill/>
                  </a:rPr>
                  <a:t> </a:t>
                </a:r>
              </a:p>
            </p:txBody>
          </p:sp>
        </mc:Fallback>
      </mc:AlternateContent>
      <p:sp>
        <p:nvSpPr>
          <p:cNvPr id="19" name="Rectangle 17">
            <a:extLst>
              <a:ext uri="{FF2B5EF4-FFF2-40B4-BE49-F238E27FC236}">
                <a16:creationId xmlns:a16="http://schemas.microsoft.com/office/drawing/2014/main" id="{6C7C0B3D-793E-4E06-BC6E-98F1E9EF8CF3}"/>
              </a:ext>
            </a:extLst>
          </p:cNvPr>
          <p:cNvSpPr>
            <a:spLocks noChangeArrowheads="1"/>
          </p:cNvSpPr>
          <p:nvPr/>
        </p:nvSpPr>
        <p:spPr bwMode="auto">
          <a:xfrm>
            <a:off x="7617124" y="1164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700652E2-AB7E-452A-8893-206044141608}"/>
              </a:ext>
            </a:extLst>
          </p:cNvPr>
          <p:cNvGraphicFramePr>
            <a:graphicFrameLocks noChangeAspect="1"/>
          </p:cNvGraphicFramePr>
          <p:nvPr>
            <p:extLst>
              <p:ext uri="{D42A27DB-BD31-4B8C-83A1-F6EECF244321}">
                <p14:modId xmlns:p14="http://schemas.microsoft.com/office/powerpoint/2010/main" val="1919638531"/>
              </p:ext>
            </p:extLst>
          </p:nvPr>
        </p:nvGraphicFramePr>
        <p:xfrm>
          <a:off x="8091578" y="1299504"/>
          <a:ext cx="3489442" cy="3191764"/>
        </p:xfrm>
        <a:graphic>
          <a:graphicData uri="http://schemas.openxmlformats.org/presentationml/2006/ole">
            <mc:AlternateContent xmlns:mc="http://schemas.openxmlformats.org/markup-compatibility/2006">
              <mc:Choice xmlns:v="urn:schemas-microsoft-com:vml" Requires="v">
                <p:oleObj spid="_x0000_s8468" r:id="rId4" imgW="4828167" imgH="4417733" progId="Visio.Drawing.11">
                  <p:embed/>
                </p:oleObj>
              </mc:Choice>
              <mc:Fallback>
                <p:oleObj r:id="rId4" imgW="4828167" imgH="4417733" progId="Visio.Drawing.11">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578" y="1299504"/>
                        <a:ext cx="3489442" cy="3191764"/>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DDF98A2B-CA45-4D9C-8EFB-E4C82642107D}"/>
              </a:ext>
            </a:extLst>
          </p:cNvPr>
          <p:cNvSpPr txBox="1"/>
          <p:nvPr/>
        </p:nvSpPr>
        <p:spPr>
          <a:xfrm>
            <a:off x="9290648" y="2393725"/>
            <a:ext cx="86265" cy="307776"/>
          </a:xfrm>
          <a:prstGeom prst="rect">
            <a:avLst/>
          </a:prstGeom>
          <a:solidFill>
            <a:schemeClr val="bg1"/>
          </a:solidFill>
        </p:spPr>
        <p:txBody>
          <a:bodyPr wrap="square" rtlCol="0">
            <a:spAutoFit/>
          </a:bodyPr>
          <a:lstStyle/>
          <a:p>
            <a:endParaRPr lang="en-US" sz="1400" dirty="0"/>
          </a:p>
        </p:txBody>
      </p:sp>
      <mc:AlternateContent xmlns:mc="http://schemas.openxmlformats.org/markup-compatibility/2006" xmlns:a14="http://schemas.microsoft.com/office/drawing/2010/main">
        <mc:Choice Requires="a14">
          <p:sp>
            <p:nvSpPr>
              <p:cNvPr id="4" name="Rectangle 3"/>
              <p:cNvSpPr/>
              <p:nvPr/>
            </p:nvSpPr>
            <p:spPr>
              <a:xfrm>
                <a:off x="8740487" y="2475934"/>
                <a:ext cx="902106" cy="484172"/>
              </a:xfrm>
              <a:prstGeom prst="rect">
                <a:avLst/>
              </a:prstGeom>
              <a:solidFill>
                <a:schemeClr val="bg1"/>
              </a:solidFill>
            </p:spPr>
            <p:txBody>
              <a:bodyPr wrap="none">
                <a:spAutoFit/>
              </a:bodyPr>
              <a:lstStyle/>
              <a:p>
                <a:r>
                  <a:rPr lang="en-US" dirty="0"/>
                  <a:t>t</a:t>
                </a:r>
                <a:r>
                  <a:rPr lang="en-US" baseline="-25000" dirty="0"/>
                  <a:t>1</a:t>
                </a:r>
                <a:r>
                  <a:rPr lang="en-US" dirty="0"/>
                  <a:t> = </a:t>
                </a:r>
                <a14:m>
                  <m:oMath xmlns:m="http://schemas.openxmlformats.org/officeDocument/2006/math">
                    <m:f>
                      <m:fPr>
                        <m:ctrlPr>
                          <a:rPr lang="en-US" i="1">
                            <a:latin typeface="Cambria Math" panose="02040503050406030204" pitchFamily="18" charset="0"/>
                          </a:rPr>
                        </m:ctrlPr>
                      </m:fPr>
                      <m:num>
                        <m:r>
                          <a:rPr lang="sr-Latn-RS" i="1">
                            <a:latin typeface="Cambria Math" panose="02040503050406030204" pitchFamily="18" charset="0"/>
                          </a:rPr>
                          <m:t>𝐷</m:t>
                        </m:r>
                      </m:num>
                      <m:den>
                        <m:r>
                          <a:rPr lang="sr-Latn-RS" i="1">
                            <a:latin typeface="Cambria Math" panose="02040503050406030204" pitchFamily="18" charset="0"/>
                          </a:rPr>
                          <m:t>𝑋</m:t>
                        </m:r>
                      </m:den>
                    </m:f>
                  </m:oMath>
                </a14:m>
                <a:r>
                  <a:rPr lang="en-US" dirty="0"/>
                  <a:t> ·</a:t>
                </a:r>
                <a:r>
                  <a:rPr lang="sr-Latn-RS" dirty="0"/>
                  <a:t>S</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740487" y="2475934"/>
                <a:ext cx="902106" cy="484172"/>
              </a:xfrm>
              <a:prstGeom prst="rect">
                <a:avLst/>
              </a:prstGeom>
              <a:blipFill rotWithShape="0">
                <a:blip r:embed="rId6"/>
                <a:stretch>
                  <a:fillRect l="-6081" r="-4730"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0064908" y="2507343"/>
                <a:ext cx="1917384" cy="521746"/>
              </a:xfrm>
              <a:prstGeom prst="rect">
                <a:avLst/>
              </a:prstGeom>
              <a:solidFill>
                <a:schemeClr val="bg1"/>
              </a:solidFill>
            </p:spPr>
            <p:txBody>
              <a:bodyPr wrap="none">
                <a:spAutoFit/>
              </a:bodyPr>
              <a:lstStyle/>
              <a:p>
                <a:r>
                  <a:rPr lang="en-US" dirty="0"/>
                  <a:t>t</a:t>
                </a:r>
                <a:r>
                  <a:rPr lang="en-US" baseline="-25000" dirty="0"/>
                  <a:t>2</a:t>
                </a:r>
                <a:r>
                  <a:rPr lang="en-US" dirty="0"/>
                  <a:t>=</a:t>
                </a:r>
                <a:r>
                  <a:rPr lang="sr-Latn-RS" dirty="0"/>
                  <a:t> </a:t>
                </a:r>
                <a14:m>
                  <m:oMath xmlns:m="http://schemas.openxmlformats.org/officeDocument/2006/math">
                    <m:f>
                      <m:fPr>
                        <m:ctrlPr>
                          <a:rPr lang="sr-Latn-RS" i="1">
                            <a:latin typeface="Cambria Math" panose="02040503050406030204" pitchFamily="18" charset="0"/>
                          </a:rPr>
                        </m:ctrlPr>
                      </m:fPr>
                      <m:num>
                        <m:r>
                          <a:rPr lang="sr-Latn-RS" i="1">
                            <a:latin typeface="Cambria Math" panose="02040503050406030204" pitchFamily="18" charset="0"/>
                          </a:rPr>
                          <m:t>𝑋</m:t>
                        </m:r>
                      </m:num>
                      <m:den>
                        <m:r>
                          <a:rPr lang="sr-Latn-RS" i="1">
                            <a:latin typeface="Cambria Math" panose="02040503050406030204" pitchFamily="18" charset="0"/>
                          </a:rPr>
                          <m:t>2</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sr-Latn-RS" i="1" dirty="0">
                            <a:latin typeface="Cambria Math" panose="02040503050406030204" pitchFamily="18" charset="0"/>
                          </a:rPr>
                          <m:t>𝑝</m:t>
                        </m:r>
                        <m:r>
                          <a:rPr lang="sr-Latn-RS" i="1" dirty="0">
                            <a:latin typeface="Cambria Math" panose="02040503050406030204" pitchFamily="18" charset="0"/>
                          </a:rPr>
                          <m:t>−</m:t>
                        </m:r>
                        <m:r>
                          <a:rPr lang="sr-Latn-RS" i="1" dirty="0">
                            <a:latin typeface="Cambria Math" panose="02040503050406030204" pitchFamily="18" charset="0"/>
                          </a:rPr>
                          <m:t>𝑑</m:t>
                        </m:r>
                      </m:num>
                      <m:den>
                        <m:r>
                          <a:rPr lang="sr-Latn-RS" i="1" dirty="0">
                            <a:latin typeface="Cambria Math" panose="02040503050406030204" pitchFamily="18" charset="0"/>
                          </a:rPr>
                          <m:t>𝑝</m:t>
                        </m:r>
                      </m:den>
                    </m:f>
                  </m:oMath>
                </a14:m>
                <a:r>
                  <a:rPr lang="en-US" dirty="0"/>
                  <a:t> ·</a:t>
                </a:r>
                <a:r>
                  <a:rPr lang="sr-Latn-RS" dirty="0"/>
                  <a:t>H</a:t>
                </a:r>
                <a:r>
                  <a:rPr lang="en-US" dirty="0"/>
                  <a:t>           </a:t>
                </a:r>
              </a:p>
            </p:txBody>
          </p:sp>
        </mc:Choice>
        <mc:Fallback xmlns="">
          <p:sp>
            <p:nvSpPr>
              <p:cNvPr id="5" name="Rectangle 4"/>
              <p:cNvSpPr>
                <a:spLocks noRot="1" noChangeAspect="1" noMove="1" noResize="1" noEditPoints="1" noAdjustHandles="1" noChangeArrowheads="1" noChangeShapeType="1" noTextEdit="1"/>
              </p:cNvSpPr>
              <p:nvPr/>
            </p:nvSpPr>
            <p:spPr>
              <a:xfrm>
                <a:off x="10064908" y="2507343"/>
                <a:ext cx="1917384" cy="521746"/>
              </a:xfrm>
              <a:prstGeom prst="rect">
                <a:avLst/>
              </a:prstGeom>
              <a:blipFill rotWithShape="0">
                <a:blip r:embed="rId7"/>
                <a:stretch>
                  <a:fillRect l="-2540" b="-2326"/>
                </a:stretch>
              </a:blipFill>
            </p:spPr>
            <p:txBody>
              <a:bodyPr/>
              <a:lstStyle/>
              <a:p>
                <a:r>
                  <a:rPr lang="en-US">
                    <a:noFill/>
                  </a:rPr>
                  <a:t> </a:t>
                </a:r>
              </a:p>
            </p:txBody>
          </p:sp>
        </mc:Fallback>
      </mc:AlternateContent>
    </p:spTree>
    <p:extLst>
      <p:ext uri="{BB962C8B-B14F-4D97-AF65-F5344CB8AC3E}">
        <p14:creationId xmlns:p14="http://schemas.microsoft.com/office/powerpoint/2010/main" val="3856396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8A76-27CB-436F-BA7D-0B6C3887459D}"/>
              </a:ext>
            </a:extLst>
          </p:cNvPr>
          <p:cNvSpPr>
            <a:spLocks noGrp="1"/>
          </p:cNvSpPr>
          <p:nvPr>
            <p:ph type="title"/>
          </p:nvPr>
        </p:nvSpPr>
        <p:spPr/>
        <p:txBody>
          <a:bodyPr>
            <a:normAutofit/>
          </a:bodyPr>
          <a:lstStyle/>
          <a:p>
            <a:r>
              <a:rPr lang="sr-Latn-RS" sz="4000" b="1" dirty="0"/>
              <a:t>OSNOVNI PODSISTEMI INDUSTRIJSKOG SISTEMA – OBIM PROIZVODNJE</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6BB271-3265-4711-AF41-4824E8AE4A50}"/>
                  </a:ext>
                </a:extLst>
              </p:cNvPr>
              <p:cNvSpPr>
                <a:spLocks noGrp="1"/>
              </p:cNvSpPr>
              <p:nvPr>
                <p:ph idx="1"/>
              </p:nvPr>
            </p:nvSpPr>
            <p:spPr/>
            <p:txBody>
              <a:bodyPr/>
              <a:lstStyle/>
              <a:p>
                <a:r>
                  <a:rPr lang="en-US" dirty="0"/>
                  <a:t>Posto se </a:t>
                </a:r>
                <a:r>
                  <a:rPr lang="en-US" dirty="0" err="1"/>
                  <a:t>traži</a:t>
                </a:r>
                <a:r>
                  <a:rPr lang="en-US" dirty="0"/>
                  <a:t> minimum </a:t>
                </a:r>
                <a:r>
                  <a:rPr lang="en-US" dirty="0" err="1"/>
                  <a:t>funkcije</a:t>
                </a:r>
                <a:r>
                  <a:rPr lang="en-US" dirty="0"/>
                  <a:t> </a:t>
                </a:r>
                <a:r>
                  <a:rPr lang="en-US" dirty="0" err="1"/>
                  <a:t>troškova</a:t>
                </a:r>
                <a:r>
                  <a:rPr lang="en-US" dirty="0"/>
                  <a:t>, </a:t>
                </a:r>
                <a:r>
                  <a:rPr lang="sr-Latn-RS" dirty="0"/>
                  <a:t>prethodna funkcija se </a:t>
                </a:r>
                <a:r>
                  <a:rPr lang="en-US" dirty="0" err="1"/>
                  <a:t>diferencira</a:t>
                </a:r>
                <a:r>
                  <a:rPr lang="en-US" dirty="0"/>
                  <a:t> </a:t>
                </a:r>
                <a:r>
                  <a:rPr lang="en-US" dirty="0" err="1"/>
                  <a:t>i</a:t>
                </a:r>
                <a:r>
                  <a:rPr lang="en-US" dirty="0"/>
                  <a:t> </a:t>
                </a:r>
                <a:r>
                  <a:rPr lang="en-US" dirty="0" err="1"/>
                  <a:t>izjednačava</a:t>
                </a:r>
                <a:r>
                  <a:rPr lang="en-US" dirty="0"/>
                  <a:t> </a:t>
                </a:r>
                <a:r>
                  <a:rPr lang="en-US" dirty="0" err="1"/>
                  <a:t>sa</a:t>
                </a:r>
                <a:r>
                  <a:rPr lang="en-US" dirty="0"/>
                  <a:t> </a:t>
                </a:r>
                <a:r>
                  <a:rPr lang="en-US" dirty="0" err="1"/>
                  <a:t>nulom</a:t>
                </a:r>
                <a:r>
                  <a:rPr lang="en-US" dirty="0"/>
                  <a:t>:</a:t>
                </a:r>
                <a:endParaRPr lang="sr-Latn-RS" dirty="0"/>
              </a:p>
              <a:p>
                <a:endParaRPr lang="sr-Latn-RS" dirty="0"/>
              </a:p>
              <a:p>
                <a:endParaRPr lang="sr-Latn-RS" dirty="0"/>
              </a:p>
              <a:p>
                <a:endParaRPr lang="sr-Latn-RS" dirty="0"/>
              </a:p>
              <a:p>
                <a:r>
                  <a:rPr lang="sr-Latn-CS" dirty="0"/>
                  <a:t>rešavanjem po X – dobija se izraz za optimalnu </a:t>
                </a:r>
                <a:r>
                  <a:rPr lang="en-US" dirty="0"/>
                  <a:t>                             </a:t>
                </a:r>
                <a:r>
                  <a:rPr lang="sr-Latn-CS" dirty="0"/>
                  <a:t>veličinu proizvodne serije:</a:t>
                </a:r>
                <a:endParaRPr lang="en-US" dirty="0"/>
              </a:p>
              <a:p>
                <a:r>
                  <a:rPr lang="sr-Latn-RS" dirty="0"/>
                  <a:t>Xopt = </a:t>
                </a:r>
                <a14:m>
                  <m:oMath xmlns:m="http://schemas.openxmlformats.org/officeDocument/2006/math">
                    <m:rad>
                      <m:radPr>
                        <m:degHide m:val="on"/>
                        <m:ctrlPr>
                          <a:rPr lang="sr-Latn-RS" i="1" smtClean="0">
                            <a:latin typeface="Cambria Math" panose="02040503050406030204" pitchFamily="18" charset="0"/>
                          </a:rPr>
                        </m:ctrlPr>
                      </m:radPr>
                      <m:deg/>
                      <m:e>
                        <m:f>
                          <m:fPr>
                            <m:ctrlPr>
                              <a:rPr lang="sr-Latn-RS" i="1" smtClean="0">
                                <a:latin typeface="Cambria Math" panose="02040503050406030204" pitchFamily="18" charset="0"/>
                              </a:rPr>
                            </m:ctrlPr>
                          </m:fPr>
                          <m:num>
                            <m:r>
                              <a:rPr lang="sr-Latn-RS" b="0" i="1" smtClean="0">
                                <a:latin typeface="Cambria Math" panose="02040503050406030204" pitchFamily="18" charset="0"/>
                              </a:rPr>
                              <m:t>2 ∗</m:t>
                            </m:r>
                            <m:r>
                              <a:rPr lang="sr-Latn-RS" b="0" i="1" smtClean="0">
                                <a:latin typeface="Cambria Math" panose="02040503050406030204" pitchFamily="18" charset="0"/>
                              </a:rPr>
                              <m:t>𝐷</m:t>
                            </m:r>
                            <m:r>
                              <a:rPr lang="sr-Latn-RS" b="0" i="1" smtClean="0">
                                <a:latin typeface="Cambria Math" panose="02040503050406030204" pitchFamily="18" charset="0"/>
                              </a:rPr>
                              <m:t> ∗</m:t>
                            </m:r>
                            <m:r>
                              <a:rPr lang="sr-Latn-RS" b="0" i="1" smtClean="0">
                                <a:latin typeface="Cambria Math" panose="02040503050406030204" pitchFamily="18" charset="0"/>
                              </a:rPr>
                              <m:t>𝑆</m:t>
                            </m:r>
                          </m:num>
                          <m:den>
                            <m:r>
                              <a:rPr lang="sr-Latn-RS" i="1" smtClean="0">
                                <a:latin typeface="Cambria Math" panose="02040503050406030204" pitchFamily="18" charset="0"/>
                              </a:rPr>
                              <m:t>𝐻</m:t>
                            </m:r>
                          </m:den>
                        </m:f>
                        <m:r>
                          <a:rPr lang="sr-Latn-RS" b="0" i="1" smtClean="0">
                            <a:latin typeface="Cambria Math" panose="02040503050406030204" pitchFamily="18" charset="0"/>
                          </a:rPr>
                          <m:t>∗</m:t>
                        </m:r>
                        <m:f>
                          <m:fPr>
                            <m:ctrlPr>
                              <a:rPr lang="sr-Latn-RS" b="0" i="1" smtClean="0">
                                <a:latin typeface="Cambria Math" panose="02040503050406030204" pitchFamily="18" charset="0"/>
                              </a:rPr>
                            </m:ctrlPr>
                          </m:fPr>
                          <m:num>
                            <m:r>
                              <a:rPr lang="sr-Latn-RS" b="0" i="1" smtClean="0">
                                <a:latin typeface="Cambria Math" panose="02040503050406030204" pitchFamily="18" charset="0"/>
                              </a:rPr>
                              <m:t>𝑝</m:t>
                            </m:r>
                          </m:num>
                          <m:den>
                            <m:r>
                              <a:rPr lang="sr-Latn-RS" b="0" i="1" smtClean="0">
                                <a:latin typeface="Cambria Math" panose="02040503050406030204" pitchFamily="18" charset="0"/>
                              </a:rPr>
                              <m:t>𝑝</m:t>
                            </m:r>
                            <m:r>
                              <a:rPr lang="sr-Latn-RS" b="0" i="1" smtClean="0">
                                <a:latin typeface="Cambria Math" panose="02040503050406030204" pitchFamily="18" charset="0"/>
                              </a:rPr>
                              <m:t>−</m:t>
                            </m:r>
                            <m:r>
                              <a:rPr lang="sr-Latn-RS" b="0" i="1" smtClean="0">
                                <a:latin typeface="Cambria Math" panose="02040503050406030204" pitchFamily="18" charset="0"/>
                              </a:rPr>
                              <m:t>𝑑</m:t>
                            </m:r>
                          </m:den>
                        </m:f>
                      </m:e>
                    </m:rad>
                  </m:oMath>
                </a14:m>
                <a:r>
                  <a:rPr lang="sr-Latn-RS" dirty="0"/>
                  <a:t>   </a:t>
                </a:r>
                <a:r>
                  <a:rPr lang="en-US" dirty="0"/>
                  <a:t>[</a:t>
                </a:r>
                <a:r>
                  <a:rPr lang="en-US" dirty="0" err="1"/>
                  <a:t>kom</a:t>
                </a:r>
                <a:r>
                  <a:rPr lang="en-US" dirty="0"/>
                  <a:t>/ser]</a:t>
                </a:r>
              </a:p>
              <a:p>
                <a:pPr marL="0" indent="0">
                  <a:buNone/>
                </a:pPr>
                <a:endParaRPr lang="en-US" dirty="0"/>
              </a:p>
            </p:txBody>
          </p:sp>
        </mc:Choice>
        <mc:Fallback xmlns="">
          <p:sp>
            <p:nvSpPr>
              <p:cNvPr id="3" name="Content Placeholder 2">
                <a:extLst>
                  <a:ext uri="{FF2B5EF4-FFF2-40B4-BE49-F238E27FC236}">
                    <a16:creationId xmlns:a16="http://schemas.microsoft.com/office/drawing/2014/main" xmlns:a14="http://schemas.microsoft.com/office/drawing/2010/main" xmlns="" id="{6E6BB271-3265-4711-AF41-4824E8AE4A50}"/>
                  </a:ext>
                </a:extLst>
              </p:cNvPr>
              <p:cNvSpPr>
                <a:spLocks noGrp="1" noRot="1" noChangeAspect="1" noMove="1" noResize="1" noEditPoints="1" noAdjustHandles="1" noChangeArrowheads="1" noChangeShapeType="1" noTextEdit="1"/>
              </p:cNvSpPr>
              <p:nvPr>
                <p:ph idx="1"/>
              </p:nvPr>
            </p:nvSpPr>
            <p:spPr>
              <a:blipFill rotWithShape="0">
                <a:blip r:embed="rId3"/>
                <a:stretch>
                  <a:fillRect l="-1043" t="-2241"/>
                </a:stretch>
              </a:blipFill>
            </p:spPr>
            <p:txBody>
              <a:bodyPr/>
              <a:lstStyle/>
              <a:p>
                <a:r>
                  <a:rPr lang="en-US">
                    <a:noFill/>
                  </a:rPr>
                  <a:t> </a:t>
                </a:r>
              </a:p>
            </p:txBody>
          </p:sp>
        </mc:Fallback>
      </mc:AlternateContent>
      <p:sp>
        <p:nvSpPr>
          <p:cNvPr id="7" name="Rectangle 5">
            <a:extLst>
              <a:ext uri="{FF2B5EF4-FFF2-40B4-BE49-F238E27FC236}">
                <a16:creationId xmlns:a16="http://schemas.microsoft.com/office/drawing/2014/main" id="{FE5B04F9-6ED5-4775-B2EA-C605F437EC85}"/>
              </a:ext>
            </a:extLst>
          </p:cNvPr>
          <p:cNvSpPr>
            <a:spLocks noChangeArrowheads="1"/>
          </p:cNvSpPr>
          <p:nvPr/>
        </p:nvSpPr>
        <p:spPr bwMode="auto">
          <a:xfrm>
            <a:off x="1582911" y="2835408"/>
            <a:ext cx="158829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D290A471-FB49-4FD3-AC1E-8839AD7AA13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9A6ACE42-9A80-465B-8FB5-8238FFC791AA}"/>
              </a:ext>
            </a:extLst>
          </p:cNvPr>
          <p:cNvGraphicFramePr>
            <a:graphicFrameLocks noChangeAspect="1"/>
          </p:cNvGraphicFramePr>
          <p:nvPr>
            <p:extLst>
              <p:ext uri="{D42A27DB-BD31-4B8C-83A1-F6EECF244321}">
                <p14:modId xmlns:p14="http://schemas.microsoft.com/office/powerpoint/2010/main" val="1674702058"/>
              </p:ext>
            </p:extLst>
          </p:nvPr>
        </p:nvGraphicFramePr>
        <p:xfrm>
          <a:off x="1641230" y="3010324"/>
          <a:ext cx="3773526" cy="757863"/>
        </p:xfrm>
        <a:graphic>
          <a:graphicData uri="http://schemas.openxmlformats.org/presentationml/2006/ole">
            <mc:AlternateContent xmlns:mc="http://schemas.openxmlformats.org/markup-compatibility/2006">
              <mc:Choice xmlns:v="urn:schemas-microsoft-com:vml" Requires="v">
                <p:oleObj spid="_x0000_s9491" r:id="rId4" imgW="2273300" imgH="457200" progId="Equation.3">
                  <p:embed/>
                </p:oleObj>
              </mc:Choice>
              <mc:Fallback>
                <p:oleObj r:id="rId4" imgW="2273300" imgH="457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230" y="3010324"/>
                        <a:ext cx="3773526" cy="757863"/>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79795C4A-1424-4CD6-8A11-60A48A49CCBA}"/>
              </a:ext>
            </a:extLst>
          </p:cNvPr>
          <p:cNvSpPr txBox="1"/>
          <p:nvPr/>
        </p:nvSpPr>
        <p:spPr>
          <a:xfrm>
            <a:off x="2493108" y="3019923"/>
            <a:ext cx="281990" cy="369332"/>
          </a:xfrm>
          <a:prstGeom prst="rect">
            <a:avLst/>
          </a:prstGeom>
          <a:solidFill>
            <a:schemeClr val="bg1"/>
          </a:solidFill>
        </p:spPr>
        <p:txBody>
          <a:bodyPr wrap="square" rtlCol="0">
            <a:spAutoFit/>
          </a:bodyPr>
          <a:lstStyle/>
          <a:p>
            <a:r>
              <a:rPr lang="sr-Latn-RS" i="1" dirty="0"/>
              <a:t>D</a:t>
            </a:r>
            <a:endParaRPr lang="en-US" i="1" dirty="0"/>
          </a:p>
        </p:txBody>
      </p:sp>
      <p:sp>
        <p:nvSpPr>
          <p:cNvPr id="15" name="Rectangle 12">
            <a:extLst>
              <a:ext uri="{FF2B5EF4-FFF2-40B4-BE49-F238E27FC236}">
                <a16:creationId xmlns:a16="http://schemas.microsoft.com/office/drawing/2014/main" id="{336B13CE-352A-4B63-8A95-2DC62F64BFB3}"/>
              </a:ext>
            </a:extLst>
          </p:cNvPr>
          <p:cNvSpPr>
            <a:spLocks noChangeArrowheads="1"/>
          </p:cNvSpPr>
          <p:nvPr/>
        </p:nvSpPr>
        <p:spPr bwMode="auto">
          <a:xfrm>
            <a:off x="2133600" y="5716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7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4">
            <a:extLst>
              <a:ext uri="{FF2B5EF4-FFF2-40B4-BE49-F238E27FC236}">
                <a16:creationId xmlns:a16="http://schemas.microsoft.com/office/drawing/2014/main" id="{717451D4-10A3-4DD6-AD78-AE972FBE73FA}"/>
              </a:ext>
            </a:extLst>
          </p:cNvPr>
          <p:cNvSpPr>
            <a:spLocks noChangeArrowheads="1"/>
          </p:cNvSpPr>
          <p:nvPr/>
        </p:nvSpPr>
        <p:spPr bwMode="auto">
          <a:xfrm>
            <a:off x="2941608" y="5319421"/>
            <a:ext cx="13716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TextBox 18">
            <a:extLst>
              <a:ext uri="{FF2B5EF4-FFF2-40B4-BE49-F238E27FC236}">
                <a16:creationId xmlns:a16="http://schemas.microsoft.com/office/drawing/2014/main" id="{884C0E33-173F-467F-AAD6-AFE4519CB584}"/>
              </a:ext>
            </a:extLst>
          </p:cNvPr>
          <p:cNvSpPr txBox="1"/>
          <p:nvPr/>
        </p:nvSpPr>
        <p:spPr>
          <a:xfrm>
            <a:off x="8747185" y="3243532"/>
            <a:ext cx="3278038" cy="1200329"/>
          </a:xfrm>
          <a:prstGeom prst="rect">
            <a:avLst/>
          </a:prstGeom>
          <a:noFill/>
        </p:spPr>
        <p:txBody>
          <a:bodyPr wrap="square" rtlCol="0">
            <a:spAutoFit/>
          </a:bodyPr>
          <a:lstStyle/>
          <a:p>
            <a:r>
              <a:rPr lang="en-US" dirty="0" err="1"/>
              <a:t>Kod</a:t>
            </a:r>
            <a:r>
              <a:rPr lang="en-US" dirty="0"/>
              <a:t> </a:t>
            </a:r>
            <a:r>
              <a:rPr lang="en-US" dirty="0" err="1"/>
              <a:t>ovog</a:t>
            </a:r>
            <a:r>
              <a:rPr lang="en-US" dirty="0"/>
              <a:t> </a:t>
            </a:r>
            <a:r>
              <a:rPr lang="en-US" dirty="0" err="1"/>
              <a:t>modela</a:t>
            </a:r>
            <a:r>
              <a:rPr lang="en-US" dirty="0"/>
              <a:t> </a:t>
            </a:r>
            <a:r>
              <a:rPr lang="en-US" dirty="0" err="1"/>
              <a:t>mogu</a:t>
            </a:r>
            <a:r>
              <a:rPr lang="en-US" dirty="0"/>
              <a:t> se </a:t>
            </a:r>
            <a:r>
              <a:rPr lang="en-US" dirty="0" err="1"/>
              <a:t>javiti</a:t>
            </a:r>
            <a:r>
              <a:rPr lang="en-US" dirty="0"/>
              <a:t> </a:t>
            </a:r>
            <a:r>
              <a:rPr lang="en-US" dirty="0" err="1"/>
              <a:t>dva</a:t>
            </a:r>
            <a:r>
              <a:rPr lang="en-US" dirty="0"/>
              <a:t> </a:t>
            </a:r>
            <a:r>
              <a:rPr lang="en-US" dirty="0" err="1"/>
              <a:t>ekstremna</a:t>
            </a:r>
            <a:r>
              <a:rPr lang="en-US" dirty="0"/>
              <a:t> </a:t>
            </a:r>
            <a:r>
              <a:rPr lang="en-US" dirty="0" err="1"/>
              <a:t>slu</a:t>
            </a:r>
            <a:r>
              <a:rPr lang="sr-Latn-RS" dirty="0"/>
              <a:t>čaja:</a:t>
            </a:r>
          </a:p>
          <a:p>
            <a:endParaRPr lang="sr-Latn-RS" dirty="0"/>
          </a:p>
          <a:p>
            <a:r>
              <a:rPr lang="sr-Latn-CS" dirty="0"/>
              <a:t>d = 0     i       d = p</a:t>
            </a:r>
            <a:endParaRPr lang="en-US" dirty="0"/>
          </a:p>
        </p:txBody>
      </p:sp>
      <p:sp>
        <p:nvSpPr>
          <p:cNvPr id="11" name="TextBox 10">
            <a:extLst>
              <a:ext uri="{FF2B5EF4-FFF2-40B4-BE49-F238E27FC236}">
                <a16:creationId xmlns:a16="http://schemas.microsoft.com/office/drawing/2014/main" id="{79795C4A-1424-4CD6-8A11-60A48A49CCBA}"/>
              </a:ext>
            </a:extLst>
          </p:cNvPr>
          <p:cNvSpPr txBox="1"/>
          <p:nvPr/>
        </p:nvSpPr>
        <p:spPr>
          <a:xfrm>
            <a:off x="2969814" y="3153940"/>
            <a:ext cx="281990" cy="369332"/>
          </a:xfrm>
          <a:prstGeom prst="rect">
            <a:avLst/>
          </a:prstGeom>
          <a:solidFill>
            <a:schemeClr val="bg1"/>
          </a:solidFill>
        </p:spPr>
        <p:txBody>
          <a:bodyPr wrap="square" rtlCol="0">
            <a:spAutoFit/>
          </a:bodyPr>
          <a:lstStyle/>
          <a:p>
            <a:r>
              <a:rPr lang="sr-Latn-RS" i="1" dirty="0"/>
              <a:t>S</a:t>
            </a:r>
            <a:endParaRPr lang="en-US" i="1" dirty="0"/>
          </a:p>
        </p:txBody>
      </p:sp>
      <p:sp>
        <p:nvSpPr>
          <p:cNvPr id="13" name="TextBox 12">
            <a:extLst>
              <a:ext uri="{FF2B5EF4-FFF2-40B4-BE49-F238E27FC236}">
                <a16:creationId xmlns:a16="http://schemas.microsoft.com/office/drawing/2014/main" id="{79795C4A-1424-4CD6-8A11-60A48A49CCBA}"/>
              </a:ext>
            </a:extLst>
          </p:cNvPr>
          <p:cNvSpPr txBox="1"/>
          <p:nvPr/>
        </p:nvSpPr>
        <p:spPr>
          <a:xfrm>
            <a:off x="4651698" y="3153940"/>
            <a:ext cx="281990" cy="369332"/>
          </a:xfrm>
          <a:prstGeom prst="rect">
            <a:avLst/>
          </a:prstGeom>
          <a:solidFill>
            <a:schemeClr val="bg1"/>
          </a:solidFill>
        </p:spPr>
        <p:txBody>
          <a:bodyPr wrap="square" rtlCol="0">
            <a:spAutoFit/>
          </a:bodyPr>
          <a:lstStyle/>
          <a:p>
            <a:r>
              <a:rPr lang="sr-Latn-RS" i="1" dirty="0"/>
              <a:t>H</a:t>
            </a:r>
            <a:endParaRPr lang="en-US" i="1" dirty="0"/>
          </a:p>
        </p:txBody>
      </p:sp>
    </p:spTree>
    <p:extLst>
      <p:ext uri="{BB962C8B-B14F-4D97-AF65-F5344CB8AC3E}">
        <p14:creationId xmlns:p14="http://schemas.microsoft.com/office/powerpoint/2010/main" val="2833359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D5C1-6EF4-4673-9C7A-6A680B7F69FF}"/>
              </a:ext>
            </a:extLst>
          </p:cNvPr>
          <p:cNvSpPr>
            <a:spLocks noGrp="1"/>
          </p:cNvSpPr>
          <p:nvPr>
            <p:ph type="title"/>
          </p:nvPr>
        </p:nvSpPr>
        <p:spPr/>
        <p:txBody>
          <a:bodyPr>
            <a:normAutofit/>
          </a:bodyPr>
          <a:lstStyle/>
          <a:p>
            <a:r>
              <a:rPr lang="sr-Latn-RS" sz="4000" b="1" dirty="0"/>
              <a:t>OSNOVNI PODSISTEMI INDUSTRIJSKOG SISTEMA – OBIM PROIZVODNJE</a:t>
            </a:r>
            <a:endParaRPr lang="en-US" sz="4000" dirty="0"/>
          </a:p>
        </p:txBody>
      </p:sp>
      <p:sp>
        <p:nvSpPr>
          <p:cNvPr id="3" name="Content Placeholder 2">
            <a:extLst>
              <a:ext uri="{FF2B5EF4-FFF2-40B4-BE49-F238E27FC236}">
                <a16:creationId xmlns:a16="http://schemas.microsoft.com/office/drawing/2014/main" id="{A598DAB9-0EDF-46F6-8B4D-82A00ED16004}"/>
              </a:ext>
            </a:extLst>
          </p:cNvPr>
          <p:cNvSpPr>
            <a:spLocks noGrp="1"/>
          </p:cNvSpPr>
          <p:nvPr>
            <p:ph idx="1"/>
          </p:nvPr>
        </p:nvSpPr>
        <p:spPr/>
        <p:txBody>
          <a:bodyPr>
            <a:normAutofit fontScale="70000" lnSpcReduction="20000"/>
          </a:bodyPr>
          <a:lstStyle/>
          <a:p>
            <a:r>
              <a:rPr lang="sr-Latn-CS" dirty="0"/>
              <a:t>Rezultujući prikaz optimalne veličine proizvodne serije je dat na slici</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sr-Latn-CS" dirty="0"/>
          </a:p>
          <a:p>
            <a:endParaRPr lang="sr-Latn-CS" dirty="0"/>
          </a:p>
          <a:p>
            <a:r>
              <a:rPr lang="sr-Latn-CS" dirty="0"/>
              <a:t>Na slici je sa t</a:t>
            </a:r>
            <a:r>
              <a:rPr lang="sr-Latn-CS" baseline="-25000" dirty="0"/>
              <a:t>s</a:t>
            </a:r>
            <a:r>
              <a:rPr lang="sr-Latn-CS" dirty="0"/>
              <a:t> predstavljeno vreme trajanja proizvodnje jedne proizvodne serije (ciklus proizvodnje), dok </a:t>
            </a:r>
            <a:r>
              <a:rPr lang="sr-Latn-CS" i="1" dirty="0"/>
              <a:t>n</a:t>
            </a:r>
            <a:r>
              <a:rPr lang="sr-Latn-CS" dirty="0"/>
              <a:t> predstavlja broj proizvodnih serija u toku jedne godine.</a:t>
            </a:r>
            <a:endParaRPr lang="en-US" dirty="0"/>
          </a:p>
          <a:p>
            <a:endParaRPr lang="en-US" dirty="0"/>
          </a:p>
        </p:txBody>
      </p:sp>
      <p:sp>
        <p:nvSpPr>
          <p:cNvPr id="4" name="Rectangle 2">
            <a:extLst>
              <a:ext uri="{FF2B5EF4-FFF2-40B4-BE49-F238E27FC236}">
                <a16:creationId xmlns:a16="http://schemas.microsoft.com/office/drawing/2014/main" id="{47EE0463-34B2-4D7C-840D-9267B8BFDF36}"/>
              </a:ext>
            </a:extLst>
          </p:cNvPr>
          <p:cNvSpPr>
            <a:spLocks noChangeArrowheads="1"/>
          </p:cNvSpPr>
          <p:nvPr/>
        </p:nvSpPr>
        <p:spPr bwMode="auto">
          <a:xfrm>
            <a:off x="3562709" y="11559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9A9D14D7-7994-4920-A6CC-5822EAB24444}"/>
              </a:ext>
            </a:extLst>
          </p:cNvPr>
          <p:cNvGraphicFramePr>
            <a:graphicFrameLocks noChangeAspect="1"/>
          </p:cNvGraphicFramePr>
          <p:nvPr>
            <p:extLst>
              <p:ext uri="{D42A27DB-BD31-4B8C-83A1-F6EECF244321}">
                <p14:modId xmlns:p14="http://schemas.microsoft.com/office/powerpoint/2010/main" val="2041283113"/>
              </p:ext>
            </p:extLst>
          </p:nvPr>
        </p:nvGraphicFramePr>
        <p:xfrm>
          <a:off x="3657600" y="2070340"/>
          <a:ext cx="4667693" cy="3408989"/>
        </p:xfrm>
        <a:graphic>
          <a:graphicData uri="http://schemas.openxmlformats.org/presentationml/2006/ole">
            <mc:AlternateContent xmlns:mc="http://schemas.openxmlformats.org/markup-compatibility/2006">
              <mc:Choice xmlns:v="urn:schemas-microsoft-com:vml" Requires="v">
                <p:oleObj spid="_x0000_s10498" name="Visio" r:id="rId3" imgW="12832080" imgH="9395460" progId="Visio.Drawing.11">
                  <p:embed/>
                </p:oleObj>
              </mc:Choice>
              <mc:Fallback>
                <p:oleObj name="Visio" r:id="rId3" imgW="12832080" imgH="9395460" progId="Visio.Drawing.11">
                  <p:embed/>
                  <p:pic>
                    <p:nvPicPr>
                      <p:cNvPr id="0" name="Object 1"/>
                      <p:cNvPicPr>
                        <a:picLocks noChangeAspect="1" noChangeArrowheads="1"/>
                      </p:cNvPicPr>
                      <p:nvPr/>
                    </p:nvPicPr>
                    <p:blipFill>
                      <a:blip r:embed="rId4"/>
                      <a:srcRect/>
                      <a:stretch>
                        <a:fillRect/>
                      </a:stretch>
                    </p:blipFill>
                    <p:spPr bwMode="auto">
                      <a:xfrm>
                        <a:off x="3657600" y="2070340"/>
                        <a:ext cx="4667693" cy="3408989"/>
                      </a:xfrm>
                      <a:prstGeom prst="rect">
                        <a:avLst/>
                      </a:prstGeom>
                      <a:noFill/>
                    </p:spPr>
                  </p:pic>
                </p:oleObj>
              </mc:Fallback>
            </mc:AlternateContent>
          </a:graphicData>
        </a:graphic>
      </p:graphicFrame>
    </p:spTree>
    <p:extLst>
      <p:ext uri="{BB962C8B-B14F-4D97-AF65-F5344CB8AC3E}">
        <p14:creationId xmlns:p14="http://schemas.microsoft.com/office/powerpoint/2010/main" val="3146409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sr-Latn-RS" dirty="0"/>
                  <a:t>Kada se odredi optimalni obim proizvodnje, potrebno je uraditi dodatnu analizu time što se u obzir uzima procenat škarta u proizvodnji.</a:t>
                </a:r>
              </a:p>
              <a:p>
                <a:r>
                  <a:rPr lang="sr-Latn-RS" dirty="0"/>
                  <a:t>Na taj način, obim proizvodnje – sa uzetim u obzir škartom proizvodnje, se određuje kao:</a:t>
                </a:r>
              </a:p>
              <a:p>
                <a:pPr lvl="1"/>
                <a:r>
                  <a:rPr lang="sr-Latn-RS" dirty="0"/>
                  <a:t>Q = </a:t>
                </a:r>
                <a14:m>
                  <m:oMath xmlns:m="http://schemas.openxmlformats.org/officeDocument/2006/math">
                    <m:f>
                      <m:fPr>
                        <m:ctrlPr>
                          <a:rPr lang="sr-Latn-RS" i="1" smtClean="0">
                            <a:latin typeface="Cambria Math" panose="02040503050406030204" pitchFamily="18" charset="0"/>
                          </a:rPr>
                        </m:ctrlPr>
                      </m:fPr>
                      <m:num>
                        <m:sSub>
                          <m:sSubPr>
                            <m:ctrlPr>
                              <a:rPr lang="sr-Latn-RS" i="1" smtClean="0">
                                <a:latin typeface="Cambria Math" panose="02040503050406030204" pitchFamily="18" charset="0"/>
                              </a:rPr>
                            </m:ctrlPr>
                          </m:sSubPr>
                          <m:e>
                            <m:r>
                              <a:rPr lang="sr-Latn-RS" b="0" i="1" smtClean="0">
                                <a:latin typeface="Cambria Math" panose="02040503050406030204" pitchFamily="18" charset="0"/>
                              </a:rPr>
                              <m:t>𝑋</m:t>
                            </m:r>
                          </m:e>
                          <m:sub>
                            <m:r>
                              <a:rPr lang="sr-Latn-RS" b="0" i="1" smtClean="0">
                                <a:latin typeface="Cambria Math" panose="02040503050406030204" pitchFamily="18" charset="0"/>
                              </a:rPr>
                              <m:t>𝑜𝑝𝑡</m:t>
                            </m:r>
                          </m:sub>
                        </m:sSub>
                      </m:num>
                      <m:den>
                        <m:r>
                          <a:rPr lang="sr-Latn-RS" b="0" i="1" smtClean="0">
                            <a:latin typeface="Cambria Math" panose="02040503050406030204" pitchFamily="18" charset="0"/>
                          </a:rPr>
                          <m:t>1−</m:t>
                        </m:r>
                        <m:r>
                          <a:rPr lang="sr-Latn-RS" b="0" i="1" smtClean="0">
                            <a:latin typeface="Cambria Math" panose="02040503050406030204" pitchFamily="18" charset="0"/>
                          </a:rPr>
                          <m:t>𝑓</m:t>
                        </m:r>
                        <m:r>
                          <a:rPr lang="sr-Latn-RS" b="0" i="1" smtClean="0">
                            <a:latin typeface="Cambria Math" panose="02040503050406030204" pitchFamily="18" charset="0"/>
                          </a:rPr>
                          <m:t>/100</m:t>
                        </m:r>
                      </m:den>
                    </m:f>
                  </m:oMath>
                </a14:m>
                <a:endParaRPr lang="sr-Latn-RS" dirty="0"/>
              </a:p>
              <a:p>
                <a:r>
                  <a:rPr lang="sr-Latn-RS" dirty="0"/>
                  <a:t>Gde su: X</a:t>
                </a:r>
                <a:r>
                  <a:rPr lang="sr-Latn-RS" baseline="-25000" dirty="0"/>
                  <a:t>opt</a:t>
                </a:r>
                <a:r>
                  <a:rPr lang="sr-Latn-RS" dirty="0"/>
                  <a:t> – optimalna veličina proizvodne serije, definisana programom proizvodnje; f – nivo prihvatljivog škarta u procentima.</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74512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5E2D5-34F6-4B79-8027-17C51F749185}"/>
              </a:ext>
            </a:extLst>
          </p:cNvPr>
          <p:cNvSpPr>
            <a:spLocks noGrp="1"/>
          </p:cNvSpPr>
          <p:nvPr>
            <p:ph type="title"/>
          </p:nvPr>
        </p:nvSpPr>
        <p:spPr/>
        <p:txBody>
          <a:bodyPr>
            <a:normAutofit/>
          </a:bodyPr>
          <a:lstStyle/>
          <a:p>
            <a:r>
              <a:rPr lang="sr-Latn-RS" sz="4000" b="1" dirty="0"/>
              <a:t>OSNOVNI PODSISTEMI INDUSTRIJSKOG SISTEMA</a:t>
            </a:r>
            <a:endParaRPr lang="en-US" sz="4000" dirty="0"/>
          </a:p>
        </p:txBody>
      </p:sp>
      <p:sp>
        <p:nvSpPr>
          <p:cNvPr id="3" name="Content Placeholder 2">
            <a:extLst>
              <a:ext uri="{FF2B5EF4-FFF2-40B4-BE49-F238E27FC236}">
                <a16:creationId xmlns:a16="http://schemas.microsoft.com/office/drawing/2014/main" id="{61BD64F9-AC93-4015-BC58-3EED68624AB9}"/>
              </a:ext>
            </a:extLst>
          </p:cNvPr>
          <p:cNvSpPr>
            <a:spLocks noGrp="1"/>
          </p:cNvSpPr>
          <p:nvPr>
            <p:ph idx="1"/>
          </p:nvPr>
        </p:nvSpPr>
        <p:spPr/>
        <p:txBody>
          <a:bodyPr/>
          <a:lstStyle/>
          <a:p>
            <a:r>
              <a:rPr lang="sr-Latn-CS" dirty="0"/>
              <a:t>Na osnovu svega napred rečenog, već iznete definicije proizvodnje, kao i uloge industrijskog sistema u tržišnom okruženju, može se zaključiti da je: </a:t>
            </a:r>
            <a:r>
              <a:rPr lang="sr-Latn-CS" b="1" i="1" dirty="0"/>
              <a:t>Industrijski sistem složena celina komponenti koja ima za osnovni cilj svrsishodnu transformaciju materijalnih elemenata i raznih vidova energije u određenu novoostvarenu vrednost a koje zadovoljavaju određene iskazane potrebe tržišta. Pri tome ta novoostvarena vrednost materijalnih ili nematerijalnih dobara ima odgovarajući kvalitet i ostvarena je uz odgovarajuće ukupne troškove poslovanja u okviru proizvodnog procesa.</a:t>
            </a:r>
          </a:p>
          <a:p>
            <a:r>
              <a:rPr lang="sr-Latn-CS" dirty="0"/>
              <a:t>Šematski prikazano navedeni opis dat je na slici: </a:t>
            </a:r>
            <a:endParaRPr lang="en-US" dirty="0"/>
          </a:p>
          <a:p>
            <a:endParaRPr lang="en-US" dirty="0"/>
          </a:p>
        </p:txBody>
      </p:sp>
    </p:spTree>
    <p:extLst>
      <p:ext uri="{BB962C8B-B14F-4D97-AF65-F5344CB8AC3E}">
        <p14:creationId xmlns:p14="http://schemas.microsoft.com/office/powerpoint/2010/main" val="2129567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62500" lnSpcReduction="20000"/>
              </a:bodyPr>
              <a:lstStyle/>
              <a:p>
                <a:r>
                  <a:rPr lang="sr-Latn-RS" b="1" dirty="0"/>
                  <a:t>Proračun potrebnog broja mašina</a:t>
                </a:r>
                <a:endParaRPr lang="sr-Latn-RS" dirty="0"/>
              </a:p>
              <a:p>
                <a:r>
                  <a:rPr lang="en-US" dirty="0"/>
                  <a:t>P</a:t>
                </a:r>
                <a:r>
                  <a:rPr lang="sr-Latn-RS" dirty="0"/>
                  <a:t>ostoje brojni načini za proračun neophodnog broja mašina određene vrste. </a:t>
                </a:r>
                <a:r>
                  <a:rPr lang="en-US" dirty="0" err="1"/>
                  <a:t>Jedan</a:t>
                </a:r>
                <a:r>
                  <a:rPr lang="en-US" dirty="0"/>
                  <a:t> od </a:t>
                </a:r>
                <a:r>
                  <a:rPr lang="en-US" dirty="0" err="1"/>
                  <a:t>njih</a:t>
                </a:r>
                <a:r>
                  <a:rPr lang="en-US" dirty="0"/>
                  <a:t> se </a:t>
                </a:r>
                <a:r>
                  <a:rPr lang="sr-Latn-RS" dirty="0"/>
                  <a:t>z</a:t>
                </a:r>
                <a:r>
                  <a:rPr lang="en-US" dirty="0" err="1"/>
                  <a:t>asniva</a:t>
                </a:r>
                <a:r>
                  <a:rPr lang="en-US" dirty="0"/>
                  <a:t> </a:t>
                </a:r>
                <a:r>
                  <a:rPr lang="en-US" dirty="0" err="1"/>
                  <a:t>upravo</a:t>
                </a:r>
                <a:r>
                  <a:rPr lang="en-US" dirty="0"/>
                  <a:t> </a:t>
                </a:r>
                <a:r>
                  <a:rPr lang="en-US" dirty="0" err="1"/>
                  <a:t>na</a:t>
                </a:r>
                <a:r>
                  <a:rPr lang="sr-Latn-RS" dirty="0"/>
                  <a:t> poznavanju kapaciteta mašina i na planiranom obimu proizvodnje.</a:t>
                </a:r>
                <a:r>
                  <a:rPr lang="en-US" dirty="0"/>
                  <a:t> </a:t>
                </a:r>
                <a:r>
                  <a:rPr lang="sr-Latn-RS" dirty="0"/>
                  <a:t> Svakakom najznačajniji podatak – kako bi se mogao da ostvari proračun, je </a:t>
                </a:r>
                <a:r>
                  <a:rPr lang="sr-Latn-RS" b="1" dirty="0"/>
                  <a:t>podatak o tehničkim mogućnostima mašine, odnosno o broju komada koji mašina može obraditi tokom jedne smene</a:t>
                </a:r>
                <a:r>
                  <a:rPr lang="sr-Latn-RS" dirty="0"/>
                  <a:t>. </a:t>
                </a:r>
              </a:p>
              <a:p>
                <a:r>
                  <a:rPr lang="sr-Latn-RS" dirty="0"/>
                  <a:t>Obim proizvodnje, kada se uzme u obzir eksploatacioni kapacitet određene vrste mašina, dat je sledećim obrascem:</a:t>
                </a:r>
              </a:p>
              <a:p>
                <a:pPr lvl="1"/>
                <a:r>
                  <a:rPr lang="sr-Latn-RS" dirty="0"/>
                  <a:t>Q</a:t>
                </a:r>
                <a:r>
                  <a:rPr lang="sr-Latn-RS" baseline="-25000" dirty="0"/>
                  <a:t>e</a:t>
                </a:r>
                <a:r>
                  <a:rPr lang="sr-Latn-RS" dirty="0"/>
                  <a:t> = </a:t>
                </a:r>
                <a14:m>
                  <m:oMath xmlns:m="http://schemas.openxmlformats.org/officeDocument/2006/math">
                    <m:f>
                      <m:fPr>
                        <m:ctrlPr>
                          <a:rPr lang="sr-Latn-RS" i="1">
                            <a:latin typeface="Cambria Math" panose="02040503050406030204" pitchFamily="18" charset="0"/>
                          </a:rPr>
                        </m:ctrlPr>
                      </m:fPr>
                      <m:num>
                        <m:sSub>
                          <m:sSubPr>
                            <m:ctrlPr>
                              <a:rPr lang="sr-Latn-RS" i="1">
                                <a:latin typeface="Cambria Math" panose="02040503050406030204" pitchFamily="18" charset="0"/>
                              </a:rPr>
                            </m:ctrlPr>
                          </m:sSubPr>
                          <m:e>
                            <m:r>
                              <a:rPr lang="sr-Latn-RS" i="1">
                                <a:latin typeface="Cambria Math" panose="02040503050406030204" pitchFamily="18" charset="0"/>
                              </a:rPr>
                              <m:t>𝑋</m:t>
                            </m:r>
                          </m:e>
                          <m:sub>
                            <m:r>
                              <a:rPr lang="sr-Latn-RS" i="1">
                                <a:latin typeface="Cambria Math" panose="02040503050406030204" pitchFamily="18" charset="0"/>
                              </a:rPr>
                              <m:t>𝑜𝑝𝑡</m:t>
                            </m:r>
                          </m:sub>
                        </m:sSub>
                      </m:num>
                      <m:den>
                        <m:d>
                          <m:dPr>
                            <m:ctrlPr>
                              <a:rPr lang="sr-Latn-RS" i="1">
                                <a:latin typeface="Cambria Math" panose="02040503050406030204" pitchFamily="18" charset="0"/>
                              </a:rPr>
                            </m:ctrlPr>
                          </m:dPr>
                          <m:e>
                            <m:r>
                              <a:rPr lang="sr-Latn-RS" i="1">
                                <a:latin typeface="Cambria Math" panose="02040503050406030204" pitchFamily="18" charset="0"/>
                              </a:rPr>
                              <m:t>1−</m:t>
                            </m:r>
                            <m:f>
                              <m:fPr>
                                <m:ctrlPr>
                                  <a:rPr lang="sr-Latn-RS" i="1">
                                    <a:latin typeface="Cambria Math" panose="02040503050406030204" pitchFamily="18" charset="0"/>
                                  </a:rPr>
                                </m:ctrlPr>
                              </m:fPr>
                              <m:num>
                                <m:r>
                                  <a:rPr lang="sr-Latn-RS" i="1">
                                    <a:latin typeface="Cambria Math" panose="02040503050406030204" pitchFamily="18" charset="0"/>
                                  </a:rPr>
                                  <m:t>𝑓</m:t>
                                </m:r>
                              </m:num>
                              <m:den>
                                <m:r>
                                  <a:rPr lang="sr-Latn-RS" i="1">
                                    <a:latin typeface="Cambria Math" panose="02040503050406030204" pitchFamily="18" charset="0"/>
                                  </a:rPr>
                                  <m:t>100</m:t>
                                </m:r>
                              </m:den>
                            </m:f>
                          </m:e>
                        </m:d>
                        <m:r>
                          <a:rPr lang="sr-Latn-RS" i="1">
                            <a:latin typeface="Cambria Math" panose="02040503050406030204" pitchFamily="18" charset="0"/>
                          </a:rPr>
                          <m:t> .  </m:t>
                        </m:r>
                        <m:r>
                          <a:rPr lang="sr-Latn-RS" i="1">
                            <a:latin typeface="Cambria Math" panose="02040503050406030204" pitchFamily="18" charset="0"/>
                            <a:ea typeface="Cambria Math" panose="02040503050406030204" pitchFamily="18" charset="0"/>
                          </a:rPr>
                          <m:t>𝜂</m:t>
                        </m:r>
                        <m:r>
                          <a:rPr lang="sr-Latn-RS" i="1" baseline="-25000">
                            <a:latin typeface="Cambria Math" panose="02040503050406030204" pitchFamily="18" charset="0"/>
                            <a:ea typeface="Cambria Math" panose="02040503050406030204" pitchFamily="18" charset="0"/>
                          </a:rPr>
                          <m:t>𝑚𝑡</m:t>
                        </m:r>
                      </m:den>
                    </m:f>
                  </m:oMath>
                </a14:m>
                <a:r>
                  <a:rPr lang="sr-Latn-RS" dirty="0"/>
                  <a:t>   gde je </a:t>
                </a:r>
                <a:r>
                  <a:rPr lang="sr-Latn-RS" dirty="0">
                    <a:latin typeface="Myanmar Text" panose="020B0502040204020203" pitchFamily="34" charset="0"/>
                    <a:cs typeface="Myanmar Text" panose="020B0502040204020203" pitchFamily="34" charset="0"/>
                    <a:sym typeface="Symbol" panose="05050102010706020507" pitchFamily="18" charset="2"/>
                  </a:rPr>
                  <a:t></a:t>
                </a:r>
                <a:r>
                  <a:rPr lang="sr-Latn-RS" baseline="-25000" dirty="0">
                    <a:latin typeface="Myanmar Text" panose="020B0502040204020203" pitchFamily="34" charset="0"/>
                    <a:cs typeface="Myanmar Text" panose="020B0502040204020203" pitchFamily="34" charset="0"/>
                    <a:sym typeface="Symbol" panose="05050102010706020507" pitchFamily="18" charset="2"/>
                  </a:rPr>
                  <a:t>mt</a:t>
                </a:r>
                <a:r>
                  <a:rPr lang="sr-Latn-RS" dirty="0"/>
                  <a:t> – stepen iskorišćenja tehničkog kapaciteta mašine</a:t>
                </a:r>
                <a:endParaRPr lang="en-US" dirty="0"/>
              </a:p>
              <a:p>
                <a:r>
                  <a:rPr lang="sr-Latn-RS" dirty="0"/>
                  <a:t>Do ovog podatka se može doći ili na osnovu </a:t>
                </a:r>
                <a:r>
                  <a:rPr lang="sr-Latn-RS" b="1" dirty="0"/>
                  <a:t>tehničkih specifikacija same mašine (proračunom)</a:t>
                </a:r>
                <a:r>
                  <a:rPr lang="sr-Latn-RS" dirty="0"/>
                  <a:t>, ili na osnovu </a:t>
                </a:r>
                <a:r>
                  <a:rPr lang="sr-Latn-RS" b="1" dirty="0"/>
                  <a:t>praćenja prozvodnje u prethodnim ciklusima proizvodnje (snimanjem)</a:t>
                </a:r>
                <a:r>
                  <a:rPr lang="sr-Latn-RS" dirty="0"/>
                  <a:t>, te da se na osnovu toga izračunava prosečan učinak mašine. </a:t>
                </a:r>
              </a:p>
              <a:p>
                <a:r>
                  <a:rPr lang="sr-Latn-RS" dirty="0"/>
                  <a:t>Takođe, treba imati u vidu da u pojedinim tipovima proizvodnje nije moguće zaustaviti proizvodnju tokom vikenda i/ili praznika. U tom slučaju, eksploatacioni kapacitet svakako će biti približan tehničkom kapacitetu. To ne znači da radna snaga u tom slučaju nema predviđene pauze u radu ili odmor, jer svaki pojedinačni radnik ima pravo na navedene pauze, već samo da je potrebno predvideti veći broj proizvodnih radnika – kao i troškove rada za rad praznicima i vikendom, kako bi se obezbedila kontinualnost u procesu.</a:t>
                </a:r>
              </a:p>
              <a:p>
                <a:r>
                  <a:rPr lang="sr-Latn-RS" dirty="0"/>
                  <a:t>Potreban broj mašina </a:t>
                </a:r>
                <a:r>
                  <a:rPr lang="sr-Latn-RS" b="1" dirty="0"/>
                  <a:t>n</a:t>
                </a:r>
                <a:r>
                  <a:rPr lang="sr-Latn-RS" b="1" baseline="-25000" dirty="0"/>
                  <a:t>m</a:t>
                </a:r>
                <a:r>
                  <a:rPr lang="sr-Latn-RS" dirty="0"/>
                  <a:t> se određuje, uzevši u obzir sva navedena ograničenja.</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06" t="-2241" r="-870"/>
                </a:stretch>
              </a:blipFill>
            </p:spPr>
            <p:txBody>
              <a:bodyPr/>
              <a:lstStyle/>
              <a:p>
                <a:r>
                  <a:rPr lang="en-US">
                    <a:noFill/>
                  </a:rPr>
                  <a:t> </a:t>
                </a:r>
              </a:p>
            </p:txBody>
          </p:sp>
        </mc:Fallback>
      </mc:AlternateContent>
    </p:spTree>
    <p:extLst>
      <p:ext uri="{BB962C8B-B14F-4D97-AF65-F5344CB8AC3E}">
        <p14:creationId xmlns:p14="http://schemas.microsoft.com/office/powerpoint/2010/main" val="2702804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p:sp>
        <p:nvSpPr>
          <p:cNvPr id="3" name="Content Placeholder 2"/>
          <p:cNvSpPr>
            <a:spLocks noGrp="1"/>
          </p:cNvSpPr>
          <p:nvPr>
            <p:ph idx="1"/>
          </p:nvPr>
        </p:nvSpPr>
        <p:spPr/>
        <p:txBody>
          <a:bodyPr>
            <a:normAutofit fontScale="77500" lnSpcReduction="20000"/>
          </a:bodyPr>
          <a:lstStyle/>
          <a:p>
            <a:r>
              <a:rPr lang="sr-Latn-RS" b="1" dirty="0"/>
              <a:t>Proračun radne snage</a:t>
            </a:r>
          </a:p>
          <a:p>
            <a:pPr marL="0" indent="0">
              <a:buNone/>
            </a:pPr>
            <a:r>
              <a:rPr lang="sr-Latn-RS" dirty="0"/>
              <a:t>Potreban broj radnika, za rad na radnim aktivnostima u pojedinim fazama i aktivnostima proizvodnog procesa, takođe je moguće proračunati na osnovu sličnih parametara, kao i neophodni broj mašina. Međutim, najčešći je slučaj da se prvo izvrši proračun neophodnog broja mašina, pa da se potom, za taj broj mašina vrši procena neophodnog broja operatera, po osnovu tabličnih podataka za broj operatera koji opslužuju određeni tim mašina. Za taj proračun se koristi obrazac:</a:t>
            </a:r>
          </a:p>
          <a:p>
            <a:pPr marL="0" indent="0">
              <a:buNone/>
            </a:pPr>
            <a:r>
              <a:rPr lang="sr-Latn-RS" dirty="0"/>
              <a:t>R = n</a:t>
            </a:r>
            <a:r>
              <a:rPr lang="en-US" baseline="-25000" dirty="0"/>
              <a:t>m</a:t>
            </a:r>
            <a:r>
              <a:rPr lang="sr-Latn-RS" dirty="0"/>
              <a:t>/s, gde su n</a:t>
            </a:r>
            <a:r>
              <a:rPr lang="en-US" baseline="-25000" dirty="0"/>
              <a:t>m</a:t>
            </a:r>
            <a:r>
              <a:rPr lang="sr-Latn-RS" dirty="0"/>
              <a:t> – broj mašina; s – prosečan broj mašina koje opslužuje jedan radnik</a:t>
            </a:r>
          </a:p>
          <a:p>
            <a:pPr marL="0" indent="0">
              <a:buNone/>
            </a:pPr>
            <a:r>
              <a:rPr lang="sr-Latn-RS" dirty="0"/>
              <a:t>Prema podacima iz literature, prosečan broj mašina koje opslužuje jedan radnik (s) je:</a:t>
            </a:r>
          </a:p>
          <a:p>
            <a:pPr marL="0" indent="0">
              <a:buNone/>
            </a:pPr>
            <a:r>
              <a:rPr lang="sr-Latn-RS" dirty="0"/>
              <a:t>	- u pogonima masovne proizvodnje   1.5-2.5</a:t>
            </a:r>
          </a:p>
          <a:p>
            <a:pPr marL="0" indent="0">
              <a:buNone/>
            </a:pPr>
            <a:r>
              <a:rPr lang="sr-Latn-RS" dirty="0"/>
              <a:t>	- u pogonima velikoserijske proizvodnje  1.5 – 1.8</a:t>
            </a:r>
          </a:p>
          <a:p>
            <a:pPr marL="0" indent="0">
              <a:buNone/>
            </a:pPr>
            <a:r>
              <a:rPr lang="sr-Latn-RS" dirty="0"/>
              <a:t>	- u pogonima sa poluautomatskom opremum 1.5 – 2.0</a:t>
            </a:r>
          </a:p>
          <a:p>
            <a:pPr marL="0" indent="0">
              <a:buNone/>
            </a:pPr>
            <a:r>
              <a:rPr lang="sr-Latn-RS" dirty="0"/>
              <a:t>	- u pogonima sa automatizovanom opremom  2.5 – 4.0</a:t>
            </a:r>
            <a:endParaRPr lang="en-US" dirty="0"/>
          </a:p>
        </p:txBody>
      </p:sp>
    </p:spTree>
    <p:extLst>
      <p:ext uri="{BB962C8B-B14F-4D97-AF65-F5344CB8AC3E}">
        <p14:creationId xmlns:p14="http://schemas.microsoft.com/office/powerpoint/2010/main" val="1647502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p:sp>
        <p:nvSpPr>
          <p:cNvPr id="3" name="Content Placeholder 2"/>
          <p:cNvSpPr>
            <a:spLocks noGrp="1"/>
          </p:cNvSpPr>
          <p:nvPr>
            <p:ph idx="1"/>
          </p:nvPr>
        </p:nvSpPr>
        <p:spPr/>
        <p:txBody>
          <a:bodyPr>
            <a:normAutofit fontScale="92500" lnSpcReduction="20000"/>
          </a:bodyPr>
          <a:lstStyle/>
          <a:p>
            <a:r>
              <a:rPr lang="sr-Latn-RS" dirty="0"/>
              <a:t>Prosečan broj pomoćnih radnika – radnika koji rade na opsluživanju proizvodnje, utvrđuje se na osnovu procenta od ukupnog broja proizvodnih radnika. Tako da je, na osnovu literaturnih podataka:</a:t>
            </a:r>
          </a:p>
          <a:p>
            <a:pPr lvl="1"/>
            <a:r>
              <a:rPr lang="sr-Latn-RS" dirty="0"/>
              <a:t>U masovnoj proizodnji     20 - 40 %</a:t>
            </a:r>
          </a:p>
          <a:p>
            <a:pPr lvl="1"/>
            <a:r>
              <a:rPr lang="sr-Latn-RS" dirty="0"/>
              <a:t>Serijska i velikoserijska proizvodnja  30 – 35%</a:t>
            </a:r>
          </a:p>
          <a:p>
            <a:pPr lvl="1"/>
            <a:r>
              <a:rPr lang="sr-Latn-RS" dirty="0"/>
              <a:t>Maloserijska i pojedinaćna proizvodnja  25 - 45 %</a:t>
            </a:r>
          </a:p>
          <a:p>
            <a:r>
              <a:rPr lang="sr-Latn-RS" dirty="0"/>
              <a:t>Broj zaposlenih u upravi, razvoju, tehničkim biroima, pripremi, administraciji, itd, iznosi 12-20% od ukupnog broja svih radnika. Svakako, detaljan proračun broja radnika (kao i neophodnog sastava radne snage u smislu kvalifikacija i školske spreme) je predmet sveobuhvatne analize na nivou kadrovskih odeljenja same kompanije.</a:t>
            </a:r>
          </a:p>
          <a:p>
            <a:r>
              <a:rPr lang="sr-Latn-RS" dirty="0"/>
              <a:t>Navedenim literaturnim podacima je moguće uraditi samo grubu procenu potrebnog broja radnika.</a:t>
            </a:r>
          </a:p>
        </p:txBody>
      </p:sp>
    </p:spTree>
    <p:extLst>
      <p:ext uri="{BB962C8B-B14F-4D97-AF65-F5344CB8AC3E}">
        <p14:creationId xmlns:p14="http://schemas.microsoft.com/office/powerpoint/2010/main" val="3840875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56AD-E1DE-4DC9-AF9C-8A2FEF3C851D}"/>
              </a:ext>
            </a:extLst>
          </p:cNvPr>
          <p:cNvSpPr>
            <a:spLocks noGrp="1"/>
          </p:cNvSpPr>
          <p:nvPr>
            <p:ph type="title"/>
          </p:nvPr>
        </p:nvSpPr>
        <p:spPr/>
        <p:txBody>
          <a:bodyPr/>
          <a:lstStyle/>
          <a:p>
            <a:r>
              <a:rPr lang="sr-Latn-RS" b="1" dirty="0">
                <a:solidFill>
                  <a:srgbClr val="0070C0"/>
                </a:solidFill>
              </a:rPr>
              <a:t>ZADATAK ZA STUDENTE # 3</a:t>
            </a:r>
            <a:endParaRPr lang="en-US" dirty="0"/>
          </a:p>
        </p:txBody>
      </p:sp>
      <p:sp>
        <p:nvSpPr>
          <p:cNvPr id="3" name="Content Placeholder 2">
            <a:extLst>
              <a:ext uri="{FF2B5EF4-FFF2-40B4-BE49-F238E27FC236}">
                <a16:creationId xmlns:a16="http://schemas.microsoft.com/office/drawing/2014/main" id="{53B2A6EB-0C16-4D95-A8D4-EAFC04E948E6}"/>
              </a:ext>
            </a:extLst>
          </p:cNvPr>
          <p:cNvSpPr>
            <a:spLocks noGrp="1"/>
          </p:cNvSpPr>
          <p:nvPr>
            <p:ph idx="1"/>
          </p:nvPr>
        </p:nvSpPr>
        <p:spPr/>
        <p:txBody>
          <a:bodyPr>
            <a:normAutofit lnSpcReduction="10000"/>
          </a:bodyPr>
          <a:lstStyle/>
          <a:p>
            <a:r>
              <a:rPr lang="sr-Latn-RS" dirty="0">
                <a:solidFill>
                  <a:srgbClr val="0070C0"/>
                </a:solidFill>
              </a:rPr>
              <a:t>Za opisani proizvod iz Zadatka 1, opisati postojeći ili predložiti novi </a:t>
            </a:r>
            <a:r>
              <a:rPr lang="sr-Latn-RS" b="1" dirty="0">
                <a:solidFill>
                  <a:srgbClr val="0070C0"/>
                </a:solidFill>
              </a:rPr>
              <a:t>plan obima proizvodnje</a:t>
            </a:r>
            <a:r>
              <a:rPr lang="sr-Latn-RS" dirty="0">
                <a:solidFill>
                  <a:srgbClr val="0070C0"/>
                </a:solidFill>
              </a:rPr>
              <a:t>. </a:t>
            </a:r>
          </a:p>
          <a:p>
            <a:r>
              <a:rPr lang="sr-Latn-RS" dirty="0">
                <a:solidFill>
                  <a:srgbClr val="0070C0"/>
                </a:solidFill>
              </a:rPr>
              <a:t>U okviru plana obima proizvodnje, predvideti/prikazati minimalni, optimalni i maksimalni obim proizvodnje. </a:t>
            </a:r>
          </a:p>
          <a:p>
            <a:r>
              <a:rPr lang="sr-Latn-RS" dirty="0">
                <a:solidFill>
                  <a:srgbClr val="0070C0"/>
                </a:solidFill>
              </a:rPr>
              <a:t>Ukoliko je primenjivo za primer iz zadatka, izračunati optimalni obim proizvodnje koristeći opisani </a:t>
            </a:r>
            <a:r>
              <a:rPr lang="sr-Latn-RS" dirty="0">
                <a:solidFill>
                  <a:schemeClr val="accent1">
                    <a:lumMod val="75000"/>
                  </a:schemeClr>
                </a:solidFill>
              </a:rPr>
              <a:t>model (</a:t>
            </a:r>
            <a:r>
              <a:rPr lang="sr-Latn-RS" i="1" dirty="0">
                <a:solidFill>
                  <a:schemeClr val="accent1">
                    <a:lumMod val="75000"/>
                  </a:schemeClr>
                </a:solidFill>
              </a:rPr>
              <a:t>Production Order Quantity Model)</a:t>
            </a:r>
            <a:r>
              <a:rPr lang="sr-Latn-RS" dirty="0">
                <a:solidFill>
                  <a:schemeClr val="accent1">
                    <a:lumMod val="75000"/>
                  </a:schemeClr>
                </a:solidFill>
              </a:rPr>
              <a:t>.</a:t>
            </a:r>
          </a:p>
          <a:p>
            <a:r>
              <a:rPr lang="sr-Latn-RS" dirty="0">
                <a:solidFill>
                  <a:schemeClr val="accent1">
                    <a:lumMod val="75000"/>
                  </a:schemeClr>
                </a:solidFill>
              </a:rPr>
              <a:t>Ukoliko nije primenjivo, izračunati optimalni obim proizvodnje, uzevši kao polazne sledeće parametre: D=250000 kom; S = 220000nj/ser; H = 500 nj/kom; p = 950 kom; d = 685 kom. Rezultate predstaviti proračunom, kao i primenom QM softvera.</a:t>
            </a:r>
          </a:p>
          <a:p>
            <a:pPr marL="0" indent="0">
              <a:buNone/>
            </a:pPr>
            <a:endParaRPr lang="en-US" dirty="0"/>
          </a:p>
        </p:txBody>
      </p:sp>
    </p:spTree>
    <p:extLst>
      <p:ext uri="{BB962C8B-B14F-4D97-AF65-F5344CB8AC3E}">
        <p14:creationId xmlns:p14="http://schemas.microsoft.com/office/powerpoint/2010/main" val="253079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AE644-4D07-46BF-B412-20F361EB51E1}"/>
              </a:ext>
            </a:extLst>
          </p:cNvPr>
          <p:cNvSpPr>
            <a:spLocks noGrp="1"/>
          </p:cNvSpPr>
          <p:nvPr>
            <p:ph type="title"/>
          </p:nvPr>
        </p:nvSpPr>
        <p:spPr/>
        <p:txBody>
          <a:bodyPr>
            <a:normAutofit/>
          </a:bodyPr>
          <a:lstStyle/>
          <a:p>
            <a:r>
              <a:rPr lang="sr-Latn-RS" sz="4000" b="1" dirty="0"/>
              <a:t>OSNOVNI PODSISTEMI INDUSTRIJSKOG SISTEMA</a:t>
            </a:r>
            <a:endParaRPr lang="en-US" sz="4000" dirty="0"/>
          </a:p>
        </p:txBody>
      </p:sp>
      <p:sp>
        <p:nvSpPr>
          <p:cNvPr id="4" name="Rectangle 2">
            <a:extLst>
              <a:ext uri="{FF2B5EF4-FFF2-40B4-BE49-F238E27FC236}">
                <a16:creationId xmlns:a16="http://schemas.microsoft.com/office/drawing/2014/main" id="{394A53C6-46D2-4D30-9CCB-EA670FA4370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827504FA-0FF6-4732-A209-825DEBAA9949}"/>
              </a:ext>
            </a:extLst>
          </p:cNvPr>
          <p:cNvGraphicFramePr>
            <a:graphicFrameLocks noChangeAspect="1"/>
          </p:cNvGraphicFramePr>
          <p:nvPr>
            <p:extLst>
              <p:ext uri="{D42A27DB-BD31-4B8C-83A1-F6EECF244321}">
                <p14:modId xmlns:p14="http://schemas.microsoft.com/office/powerpoint/2010/main" val="1501690184"/>
              </p:ext>
            </p:extLst>
          </p:nvPr>
        </p:nvGraphicFramePr>
        <p:xfrm>
          <a:off x="1045029" y="1690688"/>
          <a:ext cx="8337176" cy="4718842"/>
        </p:xfrm>
        <a:graphic>
          <a:graphicData uri="http://schemas.openxmlformats.org/presentationml/2006/ole">
            <mc:AlternateContent xmlns:mc="http://schemas.openxmlformats.org/markup-compatibility/2006">
              <mc:Choice xmlns:v="urn:schemas-microsoft-com:vml" Requires="v">
                <p:oleObj spid="_x0000_s1375" r:id="rId3" imgW="5898902" imgH="3338808" progId="Visio.Drawing.11">
                  <p:embed/>
                </p:oleObj>
              </mc:Choice>
              <mc:Fallback>
                <p:oleObj r:id="rId3" imgW="5898902" imgH="333880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029" y="1690688"/>
                        <a:ext cx="8337176" cy="4718842"/>
                      </a:xfrm>
                      <a:prstGeom prst="rect">
                        <a:avLst/>
                      </a:prstGeom>
                      <a:noFill/>
                    </p:spPr>
                  </p:pic>
                </p:oleObj>
              </mc:Fallback>
            </mc:AlternateContent>
          </a:graphicData>
        </a:graphic>
      </p:graphicFrame>
    </p:spTree>
    <p:extLst>
      <p:ext uri="{BB962C8B-B14F-4D97-AF65-F5344CB8AC3E}">
        <p14:creationId xmlns:p14="http://schemas.microsoft.com/office/powerpoint/2010/main" val="51190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880F-6934-4ED7-AA3C-B37B6C77A128}"/>
              </a:ext>
            </a:extLst>
          </p:cNvPr>
          <p:cNvSpPr>
            <a:spLocks noGrp="1"/>
          </p:cNvSpPr>
          <p:nvPr>
            <p:ph type="title"/>
          </p:nvPr>
        </p:nvSpPr>
        <p:spPr/>
        <p:txBody>
          <a:bodyPr>
            <a:normAutofit/>
          </a:bodyPr>
          <a:lstStyle/>
          <a:p>
            <a:r>
              <a:rPr lang="sr-Latn-RS" sz="4000" b="1" dirty="0"/>
              <a:t>OSNOVNI PODSISTEMI INDUSTRIJSKOG SISTEMA</a:t>
            </a:r>
            <a:endParaRPr lang="en-US" sz="4000" dirty="0"/>
          </a:p>
        </p:txBody>
      </p:sp>
      <p:sp>
        <p:nvSpPr>
          <p:cNvPr id="3" name="Content Placeholder 2">
            <a:extLst>
              <a:ext uri="{FF2B5EF4-FFF2-40B4-BE49-F238E27FC236}">
                <a16:creationId xmlns:a16="http://schemas.microsoft.com/office/drawing/2014/main" id="{B536F830-6694-4454-AAE6-86C06E9C739A}"/>
              </a:ext>
            </a:extLst>
          </p:cNvPr>
          <p:cNvSpPr>
            <a:spLocks noGrp="1"/>
          </p:cNvSpPr>
          <p:nvPr>
            <p:ph idx="1"/>
          </p:nvPr>
        </p:nvSpPr>
        <p:spPr/>
        <p:txBody>
          <a:bodyPr/>
          <a:lstStyle/>
          <a:p>
            <a:r>
              <a:rPr lang="sr-Latn-CS" dirty="0"/>
              <a:t>Obzirom  da se industrijski sistem posmatra kao skup elemenata koji definišu sve aktivnosti koje se dešavaju sa predmetom rada od ulaska repromaterijala u proizvodnju do izlaska gotovog proizvoda, onda se on može predstaviti kao skup podsistema, kako je dato na slici:</a:t>
            </a:r>
            <a:endParaRPr lang="en-US" dirty="0"/>
          </a:p>
        </p:txBody>
      </p:sp>
      <p:sp>
        <p:nvSpPr>
          <p:cNvPr id="4" name="Rectangle 2">
            <a:extLst>
              <a:ext uri="{FF2B5EF4-FFF2-40B4-BE49-F238E27FC236}">
                <a16:creationId xmlns:a16="http://schemas.microsoft.com/office/drawing/2014/main" id="{3519FB20-9B5A-4339-A8E4-395138C60541}"/>
              </a:ext>
            </a:extLst>
          </p:cNvPr>
          <p:cNvSpPr>
            <a:spLocks noChangeArrowheads="1"/>
          </p:cNvSpPr>
          <p:nvPr/>
        </p:nvSpPr>
        <p:spPr bwMode="auto">
          <a:xfrm>
            <a:off x="2282158" y="35500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a:extLst>
              <a:ext uri="{FF2B5EF4-FFF2-40B4-BE49-F238E27FC236}">
                <a16:creationId xmlns:a16="http://schemas.microsoft.com/office/drawing/2014/main" id="{AF5B42EA-EEBB-4787-B7E8-670EC92D1013}"/>
              </a:ext>
            </a:extLst>
          </p:cNvPr>
          <p:cNvGrpSpPr/>
          <p:nvPr/>
        </p:nvGrpSpPr>
        <p:grpSpPr>
          <a:xfrm>
            <a:off x="2554288" y="3549650"/>
            <a:ext cx="5824537" cy="2959100"/>
            <a:chOff x="2554288" y="3549650"/>
            <a:chExt cx="5824537" cy="2959100"/>
          </a:xfrm>
        </p:grpSpPr>
        <p:graphicFrame>
          <p:nvGraphicFramePr>
            <p:cNvPr id="5" name="Object 4">
              <a:extLst>
                <a:ext uri="{FF2B5EF4-FFF2-40B4-BE49-F238E27FC236}">
                  <a16:creationId xmlns:a16="http://schemas.microsoft.com/office/drawing/2014/main" id="{3ADD07D5-3543-4C0B-BDDE-A3C378FA03A8}"/>
                </a:ext>
              </a:extLst>
            </p:cNvPr>
            <p:cNvGraphicFramePr>
              <a:graphicFrameLocks noChangeAspect="1"/>
            </p:cNvGraphicFramePr>
            <p:nvPr>
              <p:extLst>
                <p:ext uri="{D42A27DB-BD31-4B8C-83A1-F6EECF244321}">
                  <p14:modId xmlns:p14="http://schemas.microsoft.com/office/powerpoint/2010/main" val="993605899"/>
                </p:ext>
              </p:extLst>
            </p:nvPr>
          </p:nvGraphicFramePr>
          <p:xfrm>
            <a:off x="2554288" y="3549650"/>
            <a:ext cx="5824537" cy="2959100"/>
          </p:xfrm>
          <a:graphic>
            <a:graphicData uri="http://schemas.openxmlformats.org/presentationml/2006/ole">
              <mc:AlternateContent xmlns:mc="http://schemas.openxmlformats.org/markup-compatibility/2006">
                <mc:Choice xmlns:v="urn:schemas-microsoft-com:vml" Requires="v">
                  <p:oleObj spid="_x0000_s2396" r:id="rId3" imgW="7191456" imgH="3648152" progId="Visio.Drawing.11">
                    <p:embed/>
                  </p:oleObj>
                </mc:Choice>
                <mc:Fallback>
                  <p:oleObj r:id="rId3" imgW="7191456" imgH="364815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288" y="3549650"/>
                          <a:ext cx="5824537" cy="2959100"/>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9776546F-2037-4AAB-B7A7-84551C071ADC}"/>
                </a:ext>
              </a:extLst>
            </p:cNvPr>
            <p:cNvSpPr txBox="1"/>
            <p:nvPr/>
          </p:nvSpPr>
          <p:spPr>
            <a:xfrm>
              <a:off x="4541264" y="3847405"/>
              <a:ext cx="1842283" cy="307777"/>
            </a:xfrm>
            <a:prstGeom prst="rect">
              <a:avLst/>
            </a:prstGeom>
            <a:solidFill>
              <a:schemeClr val="accent5">
                <a:lumMod val="40000"/>
                <a:lumOff val="60000"/>
              </a:schemeClr>
            </a:solidFill>
          </p:spPr>
          <p:txBody>
            <a:bodyPr wrap="square" rtlCol="0">
              <a:spAutoFit/>
            </a:bodyPr>
            <a:lstStyle/>
            <a:p>
              <a:pPr algn="ctr"/>
              <a:r>
                <a:rPr lang="sr-Latn-RS" sz="1400" dirty="0"/>
                <a:t>INDUSTRIJSKI SISTEM</a:t>
              </a:r>
              <a:endParaRPr lang="en-US" sz="1400" dirty="0"/>
            </a:p>
          </p:txBody>
        </p:sp>
      </p:grpSp>
    </p:spTree>
    <p:extLst>
      <p:ext uri="{BB962C8B-B14F-4D97-AF65-F5344CB8AC3E}">
        <p14:creationId xmlns:p14="http://schemas.microsoft.com/office/powerpoint/2010/main" val="41302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C726-835F-4856-8531-B18823D3C493}"/>
              </a:ext>
            </a:extLst>
          </p:cNvPr>
          <p:cNvSpPr>
            <a:spLocks noGrp="1"/>
          </p:cNvSpPr>
          <p:nvPr>
            <p:ph type="title"/>
          </p:nvPr>
        </p:nvSpPr>
        <p:spPr/>
        <p:txBody>
          <a:bodyPr>
            <a:normAutofit/>
          </a:bodyPr>
          <a:lstStyle/>
          <a:p>
            <a:r>
              <a:rPr lang="sr-Latn-RS" sz="4000" b="1" dirty="0"/>
              <a:t>OSNOVNI PODSISTEMI INDUSTRIJSKOG SISTEMA – KAPACITET PROIZVODNJE</a:t>
            </a:r>
            <a:endParaRPr lang="en-US" sz="4000" b="1" dirty="0"/>
          </a:p>
        </p:txBody>
      </p:sp>
      <p:sp>
        <p:nvSpPr>
          <p:cNvPr id="3" name="Content Placeholder 2">
            <a:extLst>
              <a:ext uri="{FF2B5EF4-FFF2-40B4-BE49-F238E27FC236}">
                <a16:creationId xmlns:a16="http://schemas.microsoft.com/office/drawing/2014/main" id="{A74E86B9-466D-4667-933A-CB0504D57077}"/>
              </a:ext>
            </a:extLst>
          </p:cNvPr>
          <p:cNvSpPr>
            <a:spLocks noGrp="1"/>
          </p:cNvSpPr>
          <p:nvPr>
            <p:ph idx="1"/>
          </p:nvPr>
        </p:nvSpPr>
        <p:spPr/>
        <p:txBody>
          <a:bodyPr>
            <a:normAutofit fontScale="77500" lnSpcReduction="20000"/>
          </a:bodyPr>
          <a:lstStyle/>
          <a:p>
            <a:r>
              <a:rPr lang="sr-Latn-CS" dirty="0"/>
              <a:t>U savremenoj literaturi postoje brojni predlozi za kvantifikaciju kapacitivnih mogućnosti proizvodnje. </a:t>
            </a:r>
          </a:p>
          <a:p>
            <a:r>
              <a:rPr lang="sr-Latn-CS" dirty="0"/>
              <a:t>Adekvatan pristup problematici proizvodnih kapaciteta podrazumeva odvajanje projektovanog – proračunatog od stvarnog – ostvarenog kapaciteta .</a:t>
            </a:r>
          </a:p>
          <a:p>
            <a:r>
              <a:rPr lang="sr-Latn-CS" dirty="0"/>
              <a:t>U cilju sistematizacije kategorije kapaciteta proizvodne opreme moguće je koristiti sledeće kategorije:</a:t>
            </a:r>
            <a:endParaRPr lang="en-US" dirty="0"/>
          </a:p>
          <a:p>
            <a:pPr marL="0" indent="0">
              <a:buNone/>
            </a:pPr>
            <a:endParaRPr lang="en-US" dirty="0"/>
          </a:p>
          <a:p>
            <a:pPr lvl="1"/>
            <a:r>
              <a:rPr lang="sr-Latn-CS" b="1" dirty="0"/>
              <a:t>Projektovani kapacitet:</a:t>
            </a:r>
            <a:endParaRPr lang="en-US" dirty="0"/>
          </a:p>
          <a:p>
            <a:pPr lvl="2"/>
            <a:r>
              <a:rPr lang="sr-Latn-CS" dirty="0"/>
              <a:t>projektovani kapacitet shodno tehničkim karaktreristikama opreme - </a:t>
            </a:r>
            <a:r>
              <a:rPr lang="sr-Latn-CS" b="1" dirty="0"/>
              <a:t>tehnički kapacitet,</a:t>
            </a:r>
            <a:endParaRPr lang="en-US" dirty="0"/>
          </a:p>
          <a:p>
            <a:pPr lvl="2"/>
            <a:r>
              <a:rPr lang="sr-Latn-CS" dirty="0"/>
              <a:t>projektovani kapacitet shodno eksploatacionim i organizacionim uslovima - </a:t>
            </a:r>
            <a:r>
              <a:rPr lang="sr-Latn-CS" b="1" dirty="0"/>
              <a:t>eksploatacioni kapacitet,</a:t>
            </a:r>
            <a:endParaRPr lang="en-US" dirty="0"/>
          </a:p>
          <a:p>
            <a:pPr lvl="1"/>
            <a:r>
              <a:rPr lang="sr-Latn-CS" b="1" dirty="0"/>
              <a:t>Stvarni - ostvareni kapacitet:</a:t>
            </a:r>
            <a:endParaRPr lang="en-US" dirty="0"/>
          </a:p>
          <a:p>
            <a:pPr lvl="2"/>
            <a:r>
              <a:rPr lang="sr-Latn-CS" dirty="0"/>
              <a:t>Kapacitet korišćenja opreme koji se realno ostvari u toku realizacije proizvodnog ciklusa. Ovaj kapacitet se ne proračunava niti projektuje, već se vrši njegovo direktno merenje, nekom od metoda koje će biti predstavljene.</a:t>
            </a:r>
            <a:endParaRPr lang="en-US" dirty="0"/>
          </a:p>
          <a:p>
            <a:pPr marL="0" indent="0">
              <a:buNone/>
            </a:pPr>
            <a:r>
              <a:rPr lang="sr-Latn-RS" dirty="0"/>
              <a:t>Takođe, imajući u vidu kompleksnost proizvodnih sistema, razlikuje se </a:t>
            </a:r>
            <a:r>
              <a:rPr lang="sr-Latn-RS" b="1" dirty="0"/>
              <a:t>kapacitet</a:t>
            </a:r>
            <a:r>
              <a:rPr lang="sr-Latn-RS" dirty="0"/>
              <a:t> individualnih </a:t>
            </a:r>
            <a:r>
              <a:rPr lang="sr-Latn-RS" b="1" dirty="0"/>
              <a:t>mašina</a:t>
            </a:r>
            <a:r>
              <a:rPr lang="sr-Latn-RS" dirty="0"/>
              <a:t>, </a:t>
            </a:r>
            <a:r>
              <a:rPr lang="sr-Latn-RS" b="1" dirty="0"/>
              <a:t>komponentni kapacitet </a:t>
            </a:r>
            <a:r>
              <a:rPr lang="sr-Latn-RS" dirty="0"/>
              <a:t>grupa srodnih mašina i </a:t>
            </a:r>
            <a:r>
              <a:rPr lang="sr-Latn-RS" b="1" dirty="0"/>
              <a:t>kapacitet fabrike</a:t>
            </a:r>
            <a:r>
              <a:rPr lang="sr-Latn-RS" dirty="0"/>
              <a:t>.</a:t>
            </a:r>
            <a:endParaRPr lang="en-US" dirty="0"/>
          </a:p>
          <a:p>
            <a:endParaRPr lang="en-US" dirty="0"/>
          </a:p>
        </p:txBody>
      </p:sp>
    </p:spTree>
    <p:extLst>
      <p:ext uri="{BB962C8B-B14F-4D97-AF65-F5344CB8AC3E}">
        <p14:creationId xmlns:p14="http://schemas.microsoft.com/office/powerpoint/2010/main" val="395925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F754-509D-41F6-B34B-144A74A9F75F}"/>
              </a:ext>
            </a:extLst>
          </p:cNvPr>
          <p:cNvSpPr>
            <a:spLocks noGrp="1"/>
          </p:cNvSpPr>
          <p:nvPr>
            <p:ph type="title"/>
          </p:nvPr>
        </p:nvSpPr>
        <p:spPr/>
        <p:txBody>
          <a:bodyPr>
            <a:normAutofit/>
          </a:bodyPr>
          <a:lstStyle/>
          <a:p>
            <a:r>
              <a:rPr lang="sr-Latn-RS" sz="4000" b="1" dirty="0"/>
              <a:t>OSNOVNI PODSISTEMI INDUSTRIJSKOG SISTEMA – KAPACITET PROIZVODNJE</a:t>
            </a:r>
            <a:endParaRPr lang="en-US" sz="4000" dirty="0"/>
          </a:p>
        </p:txBody>
      </p:sp>
      <p:sp>
        <p:nvSpPr>
          <p:cNvPr id="3" name="Content Placeholder 2">
            <a:extLst>
              <a:ext uri="{FF2B5EF4-FFF2-40B4-BE49-F238E27FC236}">
                <a16:creationId xmlns:a16="http://schemas.microsoft.com/office/drawing/2014/main" id="{2CC99BC4-96A7-4AA5-AC94-E32167A577AA}"/>
              </a:ext>
            </a:extLst>
          </p:cNvPr>
          <p:cNvSpPr>
            <a:spLocks noGrp="1"/>
          </p:cNvSpPr>
          <p:nvPr>
            <p:ph idx="1"/>
          </p:nvPr>
        </p:nvSpPr>
        <p:spPr/>
        <p:txBody>
          <a:bodyPr>
            <a:normAutofit fontScale="85000" lnSpcReduction="20000"/>
          </a:bodyPr>
          <a:lstStyle/>
          <a:p>
            <a:r>
              <a:rPr lang="sr-Latn-CS" dirty="0"/>
              <a:t>Kapacitet mašine predstavlja njenu radnu sposobnost da u okviru određenog vremenskog perioda (uobičajeno godinu dana ili tokom ciklusa proizvodnje) izvrši izvestan broj određenih operacija. </a:t>
            </a:r>
          </a:p>
          <a:p>
            <a:r>
              <a:rPr lang="sr-Latn-CS" dirty="0"/>
              <a:t>Za adekvatno utvrđivanje kapaciteta jedne mašine bitan je uslov poznavanja njenih tehničkih i eksploatacionih karakteristika. </a:t>
            </a:r>
          </a:p>
          <a:p>
            <a:pPr lvl="1"/>
            <a:r>
              <a:rPr lang="sr-Latn-CS" b="1" dirty="0"/>
              <a:t>Tehničke karakteristike mašine </a:t>
            </a:r>
            <a:r>
              <a:rPr lang="sr-Latn-CS" dirty="0"/>
              <a:t>determinišu mogućnost upotrebe date mašine za obavljanje određenih poslova - operacija. </a:t>
            </a:r>
          </a:p>
          <a:p>
            <a:pPr lvl="1"/>
            <a:r>
              <a:rPr lang="sr-Latn-CS" b="1" dirty="0"/>
              <a:t>Eksploatacione karakteristike mašine </a:t>
            </a:r>
            <a:r>
              <a:rPr lang="sr-Latn-CS" dirty="0"/>
              <a:t>odnose se na adekvatni režim korišćenja, rukovanja, održavanja, što u celini određuje radnu sposobnost mašine kroz mogućnost obavljanja određenog broja operacija u okviru jednog vremenskog intervala.</a:t>
            </a:r>
            <a:endParaRPr lang="en-US" dirty="0"/>
          </a:p>
          <a:p>
            <a:r>
              <a:rPr lang="sr-Latn-CS" dirty="0"/>
              <a:t>Karakteristike mašina sa izuzetkom specijalizovanih, dopuštaju obavljanje različitih radnih operacija, što onemogućava izražavanje kapaciteta preko broja izvršenih istovrsnih operacija. </a:t>
            </a:r>
          </a:p>
          <a:p>
            <a:r>
              <a:rPr lang="sr-Latn-CS" dirty="0"/>
              <a:t>Stoga se u većini slučajeva kao pogodna jedinica za izražavanje kapaciteta usvaja vremenska jedinica - mašinski čas ili mašina čas: [MČ].</a:t>
            </a:r>
            <a:endParaRPr lang="en-US" dirty="0"/>
          </a:p>
          <a:p>
            <a:endParaRPr lang="en-US" dirty="0"/>
          </a:p>
        </p:txBody>
      </p:sp>
    </p:spTree>
    <p:extLst>
      <p:ext uri="{BB962C8B-B14F-4D97-AF65-F5344CB8AC3E}">
        <p14:creationId xmlns:p14="http://schemas.microsoft.com/office/powerpoint/2010/main" val="52004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FB8B-5DC6-43CC-B308-7E2D806D5809}"/>
              </a:ext>
            </a:extLst>
          </p:cNvPr>
          <p:cNvSpPr>
            <a:spLocks noGrp="1"/>
          </p:cNvSpPr>
          <p:nvPr>
            <p:ph type="title"/>
          </p:nvPr>
        </p:nvSpPr>
        <p:spPr/>
        <p:txBody>
          <a:bodyPr>
            <a:normAutofit/>
          </a:bodyPr>
          <a:lstStyle/>
          <a:p>
            <a:r>
              <a:rPr lang="sr-Latn-RS" sz="4000" b="1" dirty="0"/>
              <a:t>OSNOVNI PODSISTEMI INDUSTRIJSKOG SISTEMA – KAPACITET PROIZVODNJE</a:t>
            </a:r>
            <a:endParaRPr lang="en-US" sz="4000" dirty="0"/>
          </a:p>
        </p:txBody>
      </p:sp>
      <p:sp>
        <p:nvSpPr>
          <p:cNvPr id="3" name="Content Placeholder 2">
            <a:extLst>
              <a:ext uri="{FF2B5EF4-FFF2-40B4-BE49-F238E27FC236}">
                <a16:creationId xmlns:a16="http://schemas.microsoft.com/office/drawing/2014/main" id="{A655F016-F34A-418E-BF60-7DED5F2D1826}"/>
              </a:ext>
            </a:extLst>
          </p:cNvPr>
          <p:cNvSpPr>
            <a:spLocks noGrp="1"/>
          </p:cNvSpPr>
          <p:nvPr>
            <p:ph idx="1"/>
          </p:nvPr>
        </p:nvSpPr>
        <p:spPr/>
        <p:txBody>
          <a:bodyPr>
            <a:normAutofit lnSpcReduction="10000"/>
          </a:bodyPr>
          <a:lstStyle/>
          <a:p>
            <a:pPr lvl="0"/>
            <a:r>
              <a:rPr lang="sr-Latn-CS" i="1" dirty="0"/>
              <a:t>Realni tehnički kapacitet mašine - </a:t>
            </a:r>
            <a:r>
              <a:rPr lang="sr-Latn-CS" dirty="0"/>
              <a:t>C</a:t>
            </a:r>
            <a:r>
              <a:rPr lang="sr-Latn-CS" baseline="-25000" dirty="0"/>
              <a:t>mt</a:t>
            </a:r>
            <a:r>
              <a:rPr lang="sr-Latn-CS" dirty="0"/>
              <a:t> pod kojim se podrazumeva</a:t>
            </a:r>
            <a:br>
              <a:rPr lang="sr-Latn-CS" dirty="0"/>
            </a:br>
            <a:r>
              <a:rPr lang="sr-Latn-CS" dirty="0"/>
              <a:t>fond MČ u kome je mašina u stanju da proizvodi. To, drugim</a:t>
            </a:r>
            <a:br>
              <a:rPr lang="sr-Latn-CS" dirty="0"/>
            </a:br>
            <a:r>
              <a:rPr lang="sr-Latn-CS" dirty="0"/>
              <a:t>recima, znači kalendarski fond časova umanjen za onaj broj časova koji je neopohodan za osposobljavanje mašine za normalan rad, proizvodnju:</a:t>
            </a:r>
            <a:endParaRPr lang="en-US" dirty="0"/>
          </a:p>
          <a:p>
            <a:r>
              <a:rPr lang="sr-Latn-CS" dirty="0"/>
              <a:t> 	C</a:t>
            </a:r>
            <a:r>
              <a:rPr lang="sr-Latn-CS" baseline="-25000" dirty="0"/>
              <a:t>mt</a:t>
            </a:r>
            <a:r>
              <a:rPr lang="sr-Latn-CS" dirty="0"/>
              <a:t> = 365 • 24 – t [MČ/god] </a:t>
            </a:r>
          </a:p>
          <a:p>
            <a:endParaRPr lang="sr-Latn-CS" dirty="0"/>
          </a:p>
          <a:p>
            <a:r>
              <a:rPr lang="sr-Latn-CS" dirty="0"/>
              <a:t>Gde je </a:t>
            </a:r>
            <a:r>
              <a:rPr lang="sr-Latn-CS" i="1" dirty="0"/>
              <a:t>t</a:t>
            </a:r>
            <a:r>
              <a:rPr lang="sr-Latn-CS" dirty="0"/>
              <a:t>   -   projektovan   ukupan   broj   časova   godišnje   za održavanje normalne radne sposobnosti mašine. </a:t>
            </a:r>
          </a:p>
          <a:p>
            <a:pPr lvl="1"/>
            <a:r>
              <a:rPr lang="sr-Latn-CS" dirty="0"/>
              <a:t>Dužina vremena t, zavisi od karakteristika same mašine ali i od načina na koji je organizovano održavanje proizvodne opreme u proizvodnom sistemu-u.</a:t>
            </a:r>
            <a:endParaRPr lang="en-US" dirty="0"/>
          </a:p>
          <a:p>
            <a:endParaRPr lang="en-US" dirty="0"/>
          </a:p>
        </p:txBody>
      </p:sp>
    </p:spTree>
    <p:extLst>
      <p:ext uri="{BB962C8B-B14F-4D97-AF65-F5344CB8AC3E}">
        <p14:creationId xmlns:p14="http://schemas.microsoft.com/office/powerpoint/2010/main" val="2319935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CFB2-7883-40DE-9B76-3CA3F4DB4CE5}"/>
              </a:ext>
            </a:extLst>
          </p:cNvPr>
          <p:cNvSpPr>
            <a:spLocks noGrp="1"/>
          </p:cNvSpPr>
          <p:nvPr>
            <p:ph type="title"/>
          </p:nvPr>
        </p:nvSpPr>
        <p:spPr/>
        <p:txBody>
          <a:bodyPr>
            <a:normAutofit/>
          </a:bodyPr>
          <a:lstStyle/>
          <a:p>
            <a:r>
              <a:rPr lang="sr-Latn-RS" sz="4000" b="1" dirty="0"/>
              <a:t>OSNOVNI PODSISTEMI INDUSTRIJSKOG SISTEMA – KAPACITET PROIZVODNJE</a:t>
            </a:r>
            <a:endParaRPr lang="en-US" sz="4000" dirty="0"/>
          </a:p>
        </p:txBody>
      </p:sp>
      <p:sp>
        <p:nvSpPr>
          <p:cNvPr id="3" name="Content Placeholder 2">
            <a:extLst>
              <a:ext uri="{FF2B5EF4-FFF2-40B4-BE49-F238E27FC236}">
                <a16:creationId xmlns:a16="http://schemas.microsoft.com/office/drawing/2014/main" id="{777F7A2A-7C71-4B90-8601-C6EA92DE7CFC}"/>
              </a:ext>
            </a:extLst>
          </p:cNvPr>
          <p:cNvSpPr>
            <a:spLocks noGrp="1"/>
          </p:cNvSpPr>
          <p:nvPr>
            <p:ph idx="1"/>
          </p:nvPr>
        </p:nvSpPr>
        <p:spPr/>
        <p:txBody>
          <a:bodyPr>
            <a:normAutofit fontScale="77500" lnSpcReduction="20000"/>
          </a:bodyPr>
          <a:lstStyle/>
          <a:p>
            <a:r>
              <a:rPr lang="sr-Latn-CS" dirty="0"/>
              <a:t>Saglasno uobičajenim uslovima eksploatacije u industriji, u proračun projektovanog eksploatacionog kapaciteta mašine - C</a:t>
            </a:r>
            <a:r>
              <a:rPr lang="sr-Latn-CS" baseline="-25000" dirty="0"/>
              <a:t>me</a:t>
            </a:r>
            <a:r>
              <a:rPr lang="sr-Latn-CS" dirty="0"/>
              <a:t> se ulazi sa sledećim pretpostavkama u pogledu projektovanog smanjenja realnog tehničkog kapaciteta, i to:</a:t>
            </a:r>
            <a:endParaRPr lang="en-US" dirty="0"/>
          </a:p>
          <a:p>
            <a:pPr lvl="1"/>
            <a:r>
              <a:rPr lang="sr-Latn-CS" dirty="0"/>
              <a:t>projektovan broj radnih smena,</a:t>
            </a:r>
            <a:endParaRPr lang="en-US" dirty="0"/>
          </a:p>
          <a:p>
            <a:pPr lvl="1"/>
            <a:r>
              <a:rPr lang="sr-Latn-CS" dirty="0"/>
              <a:t>projektovan broj neradnih dana (praznici, nedelje, subote i sl.),</a:t>
            </a:r>
            <a:endParaRPr lang="en-US" dirty="0"/>
          </a:p>
          <a:p>
            <a:pPr lvl="1"/>
            <a:r>
              <a:rPr lang="sr-Latn-CS" dirty="0"/>
              <a:t>projektovani obavezni prekidi (polučasovni odmor radnika u toku dana i sl.) i dr.</a:t>
            </a:r>
            <a:endParaRPr lang="en-US" dirty="0"/>
          </a:p>
          <a:p>
            <a:r>
              <a:rPr lang="sr-Latn-CS" dirty="0"/>
              <a:t>Na taj način, eksploatacioni kapacitet mašine, računa se putem obrasca:</a:t>
            </a:r>
            <a:endParaRPr lang="en-US" dirty="0"/>
          </a:p>
          <a:p>
            <a:r>
              <a:rPr lang="sr-Latn-CS" dirty="0"/>
              <a:t> 	C</a:t>
            </a:r>
            <a:r>
              <a:rPr lang="sr-Latn-CS" baseline="-25000" dirty="0"/>
              <a:t>me</a:t>
            </a:r>
            <a:r>
              <a:rPr lang="sr-Latn-CS" dirty="0"/>
              <a:t> = C</a:t>
            </a:r>
            <a:r>
              <a:rPr lang="sr-Latn-CS" baseline="-25000" dirty="0"/>
              <a:t>mt</a:t>
            </a:r>
            <a:r>
              <a:rPr lang="sr-Latn-CS" dirty="0"/>
              <a:t> - N • 24 - P • 24 - R • 1.5 [MČ/god]      (3.3)</a:t>
            </a:r>
            <a:endParaRPr lang="en-US" dirty="0"/>
          </a:p>
          <a:p>
            <a:r>
              <a:rPr lang="sr-Latn-CS" dirty="0"/>
              <a:t>Kako bi se navedena formula mogla da koristi, prvenstveno je potrebno odrediti R- broj radnih dana godišnje:</a:t>
            </a:r>
            <a:endParaRPr lang="en-US" dirty="0"/>
          </a:p>
          <a:p>
            <a:pPr lvl="1"/>
            <a:r>
              <a:rPr lang="sr-Latn-CS" dirty="0"/>
              <a:t>R = 365 - N - P –t/24  [dana]      (3.4)</a:t>
            </a:r>
            <a:endParaRPr lang="en-US" dirty="0"/>
          </a:p>
          <a:p>
            <a:pPr lvl="1"/>
            <a:r>
              <a:rPr lang="sr-Latn-CS" dirty="0"/>
              <a:t>Gde su: N – broj neradnih dana (subote, nedelje, remonti i sl.), P-broj prazničnih dana, R-broj radnih dana (koeficijent od 1.5 h, predstavlja tri pauze od po 0.5 h u toku dana, za svaku smenu po jedna). t-vreme potrebno za održavanje tehničke ispravnosti (normalne radne sposobnosti) mašine.</a:t>
            </a:r>
            <a:endParaRPr lang="en-US" dirty="0"/>
          </a:p>
          <a:p>
            <a:endParaRPr lang="en-US" dirty="0"/>
          </a:p>
        </p:txBody>
      </p:sp>
    </p:spTree>
    <p:extLst>
      <p:ext uri="{BB962C8B-B14F-4D97-AF65-F5344CB8AC3E}">
        <p14:creationId xmlns:p14="http://schemas.microsoft.com/office/powerpoint/2010/main" val="2533494312"/>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7511</TotalTime>
  <Words>3155</Words>
  <Application>Microsoft Office PowerPoint</Application>
  <PresentationFormat>Widescreen</PresentationFormat>
  <Paragraphs>229</Paragraphs>
  <Slides>33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42" baseType="lpstr">
      <vt:lpstr>Arial</vt:lpstr>
      <vt:lpstr>Calibri</vt:lpstr>
      <vt:lpstr>Calibri Light</vt:lpstr>
      <vt:lpstr>Cambria Math</vt:lpstr>
      <vt:lpstr>Myanmar Text</vt:lpstr>
      <vt:lpstr>ie 16 9</vt:lpstr>
      <vt:lpstr>Microsoft Visio 2003-2010 Drawing</vt:lpstr>
      <vt:lpstr>Equation.3</vt:lpstr>
      <vt:lpstr>Visio</vt:lpstr>
      <vt:lpstr>Industrijsko inženjerstvo – projektovanje i praksa</vt:lpstr>
      <vt:lpstr>Sadržaj predmeta</vt:lpstr>
      <vt:lpstr>OSNOVNI PODSISTEMI INDUSTRIJSKOG SISTEMA</vt:lpstr>
      <vt:lpstr>OSNOVNI PODSISTEMI INDUSTRIJSKOG SISTEMA</vt:lpstr>
      <vt:lpstr>OSNOVNI PODSISTEMI INDUSTRIJSKOG SISTEMA</vt:lpstr>
      <vt:lpstr>OSNOVNI PODSISTEMI INDUSTRIJSKOG SISTEMA – KAPACITET PROIZVODNJE</vt:lpstr>
      <vt:lpstr>OSNOVNI PODSISTEMI INDUSTRIJSKOG SISTEMA – KAPACITET PROIZVODNJE</vt:lpstr>
      <vt:lpstr>OSNOVNI PODSISTEMI INDUSTRIJSKOG SISTEMA – KAPACITET PROIZVODNJE</vt:lpstr>
      <vt:lpstr>OSNOVNI PODSISTEMI INDUSTRIJSKOG SISTEMA – KAPACITET PROIZVODNJE</vt:lpstr>
      <vt:lpstr>OSNOVNI PODSISTEMI INDUSTRIJSKOG SISTEMA – KAPACITET PROIZVODNJE</vt:lpstr>
      <vt:lpstr>OSNOVNI PODSISTEMI INDUSTRIJSKOG SISTEMA – KAPACITET PROIZVODNJE</vt:lpstr>
      <vt:lpstr>OSNOVNI PODSISTEMI INDUSTRIJSKOG SISTEMA – KAPACITET PROIZVODNJE</vt:lpstr>
      <vt:lpstr>OSNOVNI PODSISTEMI INDUSTRIJSKOG SISTEMA – KAPACITET PROIZVODNJE</vt:lpstr>
      <vt:lpstr>OSNOVNI PODSISTEMI INDUSTRIJSKOG SISTEMA – KAPACITET PROIZVODNJE</vt:lpstr>
      <vt:lpstr>OSNOVNI PODSISTEMI INDUSTRIJSKOG SISTEMA – KAPACITET PROIZVODNJE</vt:lpstr>
      <vt:lpstr>OSNOVNI PODSISTEMI INDUSTRIJSKOG SISTEMA – KAPACITET PROIZVODNJE</vt:lpstr>
      <vt:lpstr>OSNOVNI PODSISTEMI INDUSTRIJSKOG SISTEMA – KAPACITET PROIZVODNJE</vt:lpstr>
      <vt:lpstr>OSNOVNI PODSISTEMI INDUSTRIJSKOG SISTEMA – KAPACITET PROIZVODNJE</vt:lpstr>
      <vt:lpstr>OSNOVNI PODSISTEMI INDUSTRIJSKOG SISTEMA – KAPACITET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ZADATAK ZA STUDENTE #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Industrijsko inženjerstvo – projektovanje i praksa</dc:title>
  <dc:creator>PC</dc:creator>
  <cp:lastModifiedBy>ivan mihajlovic</cp:lastModifiedBy>
  <cp:revision>316</cp:revision>
  <dcterms:created xsi:type="dcterms:W3CDTF">2022-07-11T09:22:39Z</dcterms:created>
  <dcterms:modified xsi:type="dcterms:W3CDTF">2024-10-17T06:37:38Z</dcterms:modified>
</cp:coreProperties>
</file>