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8" r:id="rId2"/>
    <p:sldId id="259" r:id="rId3"/>
    <p:sldId id="260" r:id="rId4"/>
    <p:sldId id="261" r:id="rId5"/>
    <p:sldId id="262" r:id="rId6"/>
    <p:sldId id="263" r:id="rId7"/>
    <p:sldId id="318" r:id="rId8"/>
    <p:sldId id="289" r:id="rId9"/>
    <p:sldId id="290" r:id="rId10"/>
    <p:sldId id="287" r:id="rId11"/>
    <p:sldId id="291" r:id="rId12"/>
    <p:sldId id="292"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2" r:id="rId31"/>
    <p:sldId id="311" r:id="rId32"/>
    <p:sldId id="313" r:id="rId33"/>
    <p:sldId id="293" r:id="rId34"/>
    <p:sldId id="314" r:id="rId35"/>
    <p:sldId id="316" r:id="rId36"/>
    <p:sldId id="315" r:id="rId37"/>
    <p:sldId id="317" r:id="rId38"/>
    <p:sldId id="28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2740" autoAdjust="0"/>
  </p:normalViewPr>
  <p:slideViewPr>
    <p:cSldViewPr snapToGrid="0">
      <p:cViewPr varScale="1">
        <p:scale>
          <a:sx n="95" d="100"/>
          <a:sy n="95" d="100"/>
        </p:scale>
        <p:origin x="11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42373-C0D1-4434-9AF7-AB7E79908994}" type="datetimeFigureOut">
              <a:rPr lang="en-US" smtClean="0"/>
              <a:t>23-Oct-24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B6CCB3-DC40-4B3D-B253-AC499B56BCFE}" type="slidenum">
              <a:rPr lang="en-US" smtClean="0"/>
              <a:t>‹#›</a:t>
            </a:fld>
            <a:endParaRPr lang="en-US"/>
          </a:p>
        </p:txBody>
      </p:sp>
    </p:spTree>
    <p:extLst>
      <p:ext uri="{BB962C8B-B14F-4D97-AF65-F5344CB8AC3E}">
        <p14:creationId xmlns:p14="http://schemas.microsoft.com/office/powerpoint/2010/main" val="936152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6CCB3-DC40-4B3D-B253-AC499B56BCFE}" type="slidenum">
              <a:rPr lang="en-US" smtClean="0"/>
              <a:t>18</a:t>
            </a:fld>
            <a:endParaRPr lang="en-US"/>
          </a:p>
        </p:txBody>
      </p:sp>
    </p:spTree>
    <p:extLst>
      <p:ext uri="{BB962C8B-B14F-4D97-AF65-F5344CB8AC3E}">
        <p14:creationId xmlns:p14="http://schemas.microsoft.com/office/powerpoint/2010/main" val="971809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6CCB3-DC40-4B3D-B253-AC499B56BCFE}" type="slidenum">
              <a:rPr lang="en-US" smtClean="0"/>
              <a:t>29</a:t>
            </a:fld>
            <a:endParaRPr lang="en-US"/>
          </a:p>
        </p:txBody>
      </p:sp>
    </p:spTree>
    <p:extLst>
      <p:ext uri="{BB962C8B-B14F-4D97-AF65-F5344CB8AC3E}">
        <p14:creationId xmlns:p14="http://schemas.microsoft.com/office/powerpoint/2010/main" val="75965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60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0368-497A-41E5-A595-20D7301344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0A3CD1-BB07-4012-8569-99FE5C3EEA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68856B-A7E9-4235-9F3F-3F26489C86B6}"/>
              </a:ext>
            </a:extLst>
          </p:cNvPr>
          <p:cNvSpPr>
            <a:spLocks noGrp="1"/>
          </p:cNvSpPr>
          <p:nvPr>
            <p:ph type="dt" sz="half" idx="10"/>
          </p:nvPr>
        </p:nvSpPr>
        <p:spPr/>
        <p:txBody>
          <a:bodyPr/>
          <a:lstStyle/>
          <a:p>
            <a:fld id="{6BB50BF6-5900-4E16-A5F4-58BC9FD4CECE}" type="datetimeFigureOut">
              <a:rPr lang="en-US" smtClean="0"/>
              <a:t>23-Oct-24</a:t>
            </a:fld>
            <a:endParaRPr lang="en-US"/>
          </a:p>
        </p:txBody>
      </p:sp>
      <p:sp>
        <p:nvSpPr>
          <p:cNvPr id="5" name="Footer Placeholder 4">
            <a:extLst>
              <a:ext uri="{FF2B5EF4-FFF2-40B4-BE49-F238E27FC236}">
                <a16:creationId xmlns:a16="http://schemas.microsoft.com/office/drawing/2014/main" id="{C514AEC3-506B-4E6A-AA43-833FE80DE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FABFB7-DE4B-4F18-A568-CB4C4FF48C68}"/>
              </a:ext>
            </a:extLst>
          </p:cNvPr>
          <p:cNvSpPr>
            <a:spLocks noGrp="1"/>
          </p:cNvSpPr>
          <p:nvPr>
            <p:ph type="sldNum" sz="quarter" idx="12"/>
          </p:nvPr>
        </p:nvSpPr>
        <p:spPr/>
        <p:txBody>
          <a:bodyPr/>
          <a:lstStyle/>
          <a:p>
            <a:fld id="{7989AE85-DC0B-46E4-B24C-E3E3F4BFEEAE}" type="slidenum">
              <a:rPr lang="en-US" smtClean="0"/>
              <a:t>‹#›</a:t>
            </a:fld>
            <a:endParaRPr lang="en-US"/>
          </a:p>
        </p:txBody>
      </p:sp>
    </p:spTree>
    <p:extLst>
      <p:ext uri="{BB962C8B-B14F-4D97-AF65-F5344CB8AC3E}">
        <p14:creationId xmlns:p14="http://schemas.microsoft.com/office/powerpoint/2010/main" val="298536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926F-8FDA-4ED4-938B-966E7BB404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A2B90C-4499-4F2B-8AC2-BCF2B60A45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0302A-3F81-4948-A930-FCA987FF10B8}"/>
              </a:ext>
            </a:extLst>
          </p:cNvPr>
          <p:cNvSpPr>
            <a:spLocks noGrp="1"/>
          </p:cNvSpPr>
          <p:nvPr>
            <p:ph type="dt" sz="half" idx="10"/>
          </p:nvPr>
        </p:nvSpPr>
        <p:spPr/>
        <p:txBody>
          <a:bodyPr/>
          <a:lstStyle/>
          <a:p>
            <a:fld id="{6BB50BF6-5900-4E16-A5F4-58BC9FD4CECE}" type="datetimeFigureOut">
              <a:rPr lang="en-US" smtClean="0"/>
              <a:t>23-Oct-24</a:t>
            </a:fld>
            <a:endParaRPr lang="en-US"/>
          </a:p>
        </p:txBody>
      </p:sp>
      <p:sp>
        <p:nvSpPr>
          <p:cNvPr id="5" name="Footer Placeholder 4">
            <a:extLst>
              <a:ext uri="{FF2B5EF4-FFF2-40B4-BE49-F238E27FC236}">
                <a16:creationId xmlns:a16="http://schemas.microsoft.com/office/drawing/2014/main" id="{18742CC7-BF6C-487E-A049-761C30C67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D8840-586A-4AAD-B1F1-4C00276A3B07}"/>
              </a:ext>
            </a:extLst>
          </p:cNvPr>
          <p:cNvSpPr>
            <a:spLocks noGrp="1"/>
          </p:cNvSpPr>
          <p:nvPr>
            <p:ph type="sldNum" sz="quarter" idx="12"/>
          </p:nvPr>
        </p:nvSpPr>
        <p:spPr/>
        <p:txBody>
          <a:bodyPr/>
          <a:lstStyle/>
          <a:p>
            <a:fld id="{7989AE85-DC0B-46E4-B24C-E3E3F4BFEEAE}" type="slidenum">
              <a:rPr lang="en-US" smtClean="0"/>
              <a:t>‹#›</a:t>
            </a:fld>
            <a:endParaRPr lang="en-US"/>
          </a:p>
        </p:txBody>
      </p:sp>
    </p:spTree>
    <p:extLst>
      <p:ext uri="{BB962C8B-B14F-4D97-AF65-F5344CB8AC3E}">
        <p14:creationId xmlns:p14="http://schemas.microsoft.com/office/powerpoint/2010/main" val="22628553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23-Oct-24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185063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Latn-RS" b="1" dirty="0"/>
              <a:t>VREDNOVANJE PROJEKATA U OBLASTI INFORMACIONIH TEHNOLOGIJA</a:t>
            </a:r>
            <a:endParaRPr lang="en-US" b="1" dirty="0"/>
          </a:p>
        </p:txBody>
      </p:sp>
      <p:sp>
        <p:nvSpPr>
          <p:cNvPr id="3" name="Subtitle 2"/>
          <p:cNvSpPr>
            <a:spLocks noGrp="1"/>
          </p:cNvSpPr>
          <p:nvPr>
            <p:ph type="subTitle" idx="1"/>
          </p:nvPr>
        </p:nvSpPr>
        <p:spPr/>
        <p:txBody>
          <a:bodyPr>
            <a:normAutofit lnSpcReduction="10000"/>
          </a:bodyPr>
          <a:lstStyle/>
          <a:p>
            <a:r>
              <a:rPr lang="sr-Latn-RS" i="1" dirty="0"/>
              <a:t>Prof. Dr Ivan Mihajlović</a:t>
            </a:r>
          </a:p>
          <a:p>
            <a:r>
              <a:rPr lang="sr-Latn-RS" i="1" dirty="0"/>
              <a:t>Univerzitet u Beogradu - Mašinski fakultet u Beogradu</a:t>
            </a:r>
          </a:p>
          <a:p>
            <a:r>
              <a:rPr lang="sr-Latn-RS" i="1" dirty="0"/>
              <a:t>Kabinet: 401</a:t>
            </a:r>
          </a:p>
          <a:p>
            <a:r>
              <a:rPr lang="sr-Latn-RS" i="1" dirty="0">
                <a:hlinkClick r:id="rId2"/>
              </a:rPr>
              <a:t>Imihajlovic</a:t>
            </a:r>
            <a:r>
              <a:rPr lang="en-GB" i="1" dirty="0">
                <a:hlinkClick r:id="rId2"/>
              </a:rPr>
              <a:t>@</a:t>
            </a:r>
            <a:r>
              <a:rPr lang="sr-Latn-RS" i="1" dirty="0">
                <a:hlinkClick r:id="rId2"/>
              </a:rPr>
              <a:t>mas.bg.ac.rs</a:t>
            </a:r>
            <a:r>
              <a:rPr lang="sr-Latn-RS" i="1" dirty="0"/>
              <a:t> </a:t>
            </a:r>
            <a:endParaRPr lang="en-US" i="1" dirty="0"/>
          </a:p>
        </p:txBody>
      </p:sp>
    </p:spTree>
    <p:extLst>
      <p:ext uri="{BB962C8B-B14F-4D97-AF65-F5344CB8AC3E}">
        <p14:creationId xmlns:p14="http://schemas.microsoft.com/office/powerpoint/2010/main" val="63305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487"/>
            <a:ext cx="10515600" cy="1325563"/>
          </a:xfrm>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a:xfrm>
            <a:off x="383058" y="1281925"/>
            <a:ext cx="11677137" cy="5390723"/>
          </a:xfrm>
        </p:spPr>
        <p:txBody>
          <a:bodyPr>
            <a:normAutofit fontScale="92500" lnSpcReduction="20000"/>
          </a:bodyPr>
          <a:lstStyle/>
          <a:p>
            <a:r>
              <a:rPr lang="en-GB" dirty="0" err="1"/>
              <a:t>Svakako</a:t>
            </a:r>
            <a:r>
              <a:rPr lang="en-GB" dirty="0"/>
              <a:t>, </a:t>
            </a:r>
            <a:r>
              <a:rPr lang="en-GB" dirty="0" err="1"/>
              <a:t>sam</a:t>
            </a:r>
            <a:r>
              <a:rPr lang="en-GB" dirty="0"/>
              <a:t> </a:t>
            </a:r>
            <a:r>
              <a:rPr lang="en-GB" dirty="0" err="1"/>
              <a:t>i</a:t>
            </a:r>
            <a:r>
              <a:rPr lang="sr-Latn-RS" dirty="0"/>
              <a:t>z</a:t>
            </a:r>
            <a:r>
              <a:rPr lang="en-GB" dirty="0" err="1"/>
              <a:t>gled</a:t>
            </a:r>
            <a:r>
              <a:rPr lang="en-GB" dirty="0"/>
              <a:t> </a:t>
            </a:r>
            <a:r>
              <a:rPr lang="sr-Latn-RS" dirty="0"/>
              <a:t>i</a:t>
            </a:r>
            <a:r>
              <a:rPr lang="en-GB" dirty="0"/>
              <a:t> </a:t>
            </a:r>
            <a:r>
              <a:rPr lang="en-GB" dirty="0" err="1"/>
              <a:t>sadr</a:t>
            </a:r>
            <a:r>
              <a:rPr lang="sr-Latn-RS" dirty="0"/>
              <a:t>ž</a:t>
            </a:r>
            <a:r>
              <a:rPr lang="en-GB" dirty="0" err="1"/>
              <a:t>aj</a:t>
            </a:r>
            <a:r>
              <a:rPr lang="en-GB" dirty="0"/>
              <a:t> anal</a:t>
            </a:r>
            <a:r>
              <a:rPr lang="sr-Latn-RS" dirty="0"/>
              <a:t>ize poslovnog slučaja (Business case), nisu striktno određeni. Brojne organizacije imaju svoje templejte za ovaj dokument, dok pojedine organizacije ostavljaju ovu formu slobodnu – te kandidati koji predlažu projekat u njemu opisuju karakteristike i prednosti projekta u slobodnoj formi.</a:t>
            </a:r>
          </a:p>
          <a:p>
            <a:r>
              <a:rPr lang="sr-Latn-RS" dirty="0"/>
              <a:t>Svakako, sadržaj koji bi Business Case trebao da ima, prema PRINCE2  (</a:t>
            </a:r>
            <a:r>
              <a:rPr lang="en-US" dirty="0" err="1"/>
              <a:t>PRojects</a:t>
            </a:r>
            <a:r>
              <a:rPr lang="en-US" dirty="0"/>
              <a:t> IN Controlled Environments</a:t>
            </a:r>
            <a:r>
              <a:rPr lang="sr-Latn-RS" dirty="0"/>
              <a:t>) metodologiji je:</a:t>
            </a:r>
          </a:p>
          <a:p>
            <a:pPr lvl="1"/>
            <a:r>
              <a:rPr lang="sr-Latn-RS" dirty="0"/>
              <a:t>1. Business case istorija (Business Case Hystory)</a:t>
            </a:r>
          </a:p>
          <a:p>
            <a:pPr lvl="1"/>
            <a:r>
              <a:rPr lang="sr-Latn-RS" dirty="0"/>
              <a:t>2. Sadržaj (Table of Contents)</a:t>
            </a:r>
          </a:p>
          <a:p>
            <a:pPr lvl="1"/>
            <a:r>
              <a:rPr lang="sr-Latn-RS" dirty="0"/>
              <a:t>3. Rezime (Executive Summary)</a:t>
            </a:r>
          </a:p>
          <a:p>
            <a:pPr lvl="1"/>
            <a:r>
              <a:rPr lang="sr-Latn-RS" dirty="0"/>
              <a:t>4. Razlozi za pokretanje projekta (Reasons)</a:t>
            </a:r>
          </a:p>
          <a:p>
            <a:pPr lvl="1"/>
            <a:r>
              <a:rPr lang="sr-Latn-RS" dirty="0"/>
              <a:t>5. Poslovne opcije (Business options)</a:t>
            </a:r>
          </a:p>
          <a:p>
            <a:pPr lvl="1"/>
            <a:r>
              <a:rPr lang="sr-Latn-RS" dirty="0"/>
              <a:t>6. Očekivani benefiti (Expected Benefits)</a:t>
            </a:r>
          </a:p>
          <a:p>
            <a:pPr lvl="1"/>
            <a:r>
              <a:rPr lang="sr-Latn-RS" dirty="0"/>
              <a:t>7. Očekivani nedostaci (Expected Dis-Benefits)</a:t>
            </a:r>
          </a:p>
          <a:p>
            <a:pPr lvl="1"/>
            <a:r>
              <a:rPr lang="sr-Latn-RS" dirty="0"/>
              <a:t>8. Vremenski okvir (</a:t>
            </a:r>
            <a:r>
              <a:rPr lang="en-US" dirty="0"/>
              <a:t>Timescales</a:t>
            </a:r>
            <a:r>
              <a:rPr lang="sr-Latn-RS" dirty="0"/>
              <a:t>)</a:t>
            </a:r>
          </a:p>
          <a:p>
            <a:pPr lvl="1"/>
            <a:r>
              <a:rPr lang="sr-Latn-RS" dirty="0"/>
              <a:t>9. Troškovi (Costs)</a:t>
            </a:r>
          </a:p>
          <a:p>
            <a:pPr lvl="1"/>
            <a:r>
              <a:rPr lang="sr-Latn-RS" dirty="0"/>
              <a:t>10. Procena investicije  (Investment Appraisal)</a:t>
            </a:r>
          </a:p>
          <a:p>
            <a:pPr lvl="1"/>
            <a:r>
              <a:rPr lang="sr-Latn-RS" dirty="0"/>
              <a:t>11. Ključni rizici (Major Risks)</a:t>
            </a:r>
            <a:endParaRPr lang="en-US" dirty="0"/>
          </a:p>
        </p:txBody>
      </p:sp>
      <p:sp>
        <p:nvSpPr>
          <p:cNvPr id="4" name="Rectangle 3"/>
          <p:cNvSpPr/>
          <p:nvPr/>
        </p:nvSpPr>
        <p:spPr>
          <a:xfrm>
            <a:off x="5793259" y="6488668"/>
            <a:ext cx="5019900" cy="369332"/>
          </a:xfrm>
          <a:prstGeom prst="rect">
            <a:avLst/>
          </a:prstGeom>
        </p:spPr>
        <p:txBody>
          <a:bodyPr wrap="none">
            <a:spAutoFit/>
          </a:bodyPr>
          <a:lstStyle/>
          <a:p>
            <a:r>
              <a:rPr lang="en-US" dirty="0"/>
              <a:t>https://asana.com/resources/prince2-methodology</a:t>
            </a:r>
          </a:p>
        </p:txBody>
      </p:sp>
      <p:sp>
        <p:nvSpPr>
          <p:cNvPr id="5" name="Rectangle 4"/>
          <p:cNvSpPr/>
          <p:nvPr/>
        </p:nvSpPr>
        <p:spPr>
          <a:xfrm>
            <a:off x="838200" y="6488668"/>
            <a:ext cx="4482830" cy="369332"/>
          </a:xfrm>
          <a:prstGeom prst="rect">
            <a:avLst/>
          </a:prstGeom>
        </p:spPr>
        <p:txBody>
          <a:bodyPr wrap="none">
            <a:spAutoFit/>
          </a:bodyPr>
          <a:lstStyle/>
          <a:p>
            <a:r>
              <a:rPr lang="en-US" dirty="0"/>
              <a:t>https://www.prince2.com/uk/what-is-prince2</a:t>
            </a:r>
          </a:p>
        </p:txBody>
      </p:sp>
    </p:spTree>
    <p:extLst>
      <p:ext uri="{BB962C8B-B14F-4D97-AF65-F5344CB8AC3E}">
        <p14:creationId xmlns:p14="http://schemas.microsoft.com/office/powerpoint/2010/main" val="3170705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a:xfrm>
            <a:off x="838200" y="1380782"/>
            <a:ext cx="11353800" cy="5020018"/>
          </a:xfrm>
        </p:spPr>
        <p:txBody>
          <a:bodyPr>
            <a:normAutofit fontScale="85000" lnSpcReduction="20000"/>
          </a:bodyPr>
          <a:lstStyle/>
          <a:p>
            <a:r>
              <a:rPr lang="sr-Latn-RS" b="1" dirty="0"/>
              <a:t>1. Business case istorija (Business Case Hystory)</a:t>
            </a:r>
          </a:p>
          <a:p>
            <a:pPr lvl="1"/>
            <a:r>
              <a:rPr lang="sr-Latn-RS" dirty="0"/>
              <a:t>1.1. Lokacija dokumenta</a:t>
            </a:r>
          </a:p>
          <a:p>
            <a:pPr marL="457200" lvl="1" indent="0">
              <a:buNone/>
            </a:pPr>
            <a:r>
              <a:rPr lang="en-US" dirty="0" err="1"/>
              <a:t>Ovaj</a:t>
            </a:r>
            <a:r>
              <a:rPr lang="en-US" dirty="0"/>
              <a:t> </a:t>
            </a:r>
            <a:r>
              <a:rPr lang="en-US" dirty="0" err="1"/>
              <a:t>dokument</a:t>
            </a:r>
            <a:r>
              <a:rPr lang="en-US" dirty="0"/>
              <a:t> </a:t>
            </a:r>
            <a:r>
              <a:rPr lang="en-US" dirty="0" err="1"/>
              <a:t>važi</a:t>
            </a:r>
            <a:r>
              <a:rPr lang="en-US" dirty="0"/>
              <a:t> </a:t>
            </a:r>
            <a:r>
              <a:rPr lang="en-US" dirty="0" err="1"/>
              <a:t>samo</a:t>
            </a:r>
            <a:r>
              <a:rPr lang="en-US" dirty="0"/>
              <a:t> </a:t>
            </a:r>
            <a:r>
              <a:rPr lang="en-US" dirty="0" err="1"/>
              <a:t>na</a:t>
            </a:r>
            <a:r>
              <a:rPr lang="en-US" dirty="0"/>
              <a:t> </a:t>
            </a:r>
            <a:r>
              <a:rPr lang="en-US" dirty="0" err="1"/>
              <a:t>dan</a:t>
            </a:r>
            <a:r>
              <a:rPr lang="en-US" dirty="0"/>
              <a:t> </a:t>
            </a:r>
            <a:r>
              <a:rPr lang="en-US" dirty="0" err="1"/>
              <a:t>kada</a:t>
            </a:r>
            <a:r>
              <a:rPr lang="en-US" dirty="0"/>
              <a:t> je </a:t>
            </a:r>
            <a:r>
              <a:rPr lang="en-US" dirty="0" err="1"/>
              <a:t>štampan</a:t>
            </a:r>
            <a:r>
              <a:rPr lang="en-US" dirty="0"/>
              <a:t>.</a:t>
            </a:r>
          </a:p>
          <a:p>
            <a:pPr marL="457200" lvl="1" indent="0">
              <a:buNone/>
            </a:pPr>
            <a:r>
              <a:rPr lang="sr-Latn-RS" i="1" dirty="0"/>
              <a:t>Ukoliko postoji elektronska verzija ovog dokumenta, dostupna na serveru ili u nekom folderu koji se deli sa ostalim čanovima time, ili se vrši predaja dokumenta online, potrebno je navesti lokaciju dokumenta u elektronskom formatu. </a:t>
            </a:r>
            <a:r>
              <a:rPr lang="en-US" i="1" dirty="0" err="1"/>
              <a:t>Izvor</a:t>
            </a:r>
            <a:r>
              <a:rPr lang="sr-Latn-RS" i="1" dirty="0"/>
              <a:t>ni</a:t>
            </a:r>
            <a:r>
              <a:rPr lang="en-US" i="1" dirty="0"/>
              <a:t> </a:t>
            </a:r>
            <a:r>
              <a:rPr lang="en-US" i="1" dirty="0" err="1"/>
              <a:t>dokumenta</a:t>
            </a:r>
            <a:r>
              <a:rPr lang="en-US" i="1" dirty="0"/>
              <a:t> </a:t>
            </a:r>
            <a:r>
              <a:rPr lang="sr-Latn-RS" i="1" dirty="0"/>
              <a:t>može se </a:t>
            </a:r>
            <a:r>
              <a:rPr lang="en-US" i="1" dirty="0" err="1"/>
              <a:t>naći</a:t>
            </a:r>
            <a:r>
              <a:rPr lang="en-US" i="1" dirty="0"/>
              <a:t> </a:t>
            </a:r>
            <a:r>
              <a:rPr lang="en-US" i="1" dirty="0" err="1"/>
              <a:t>na</a:t>
            </a:r>
            <a:r>
              <a:rPr lang="en-US" i="1" dirty="0"/>
              <a:t> </a:t>
            </a:r>
            <a:r>
              <a:rPr lang="en-US" i="1" dirty="0" err="1"/>
              <a:t>ovoj</a:t>
            </a:r>
            <a:r>
              <a:rPr lang="en-US" i="1" dirty="0"/>
              <a:t> </a:t>
            </a:r>
            <a:r>
              <a:rPr lang="en-US" i="1" dirty="0" err="1"/>
              <a:t>lokaciji</a:t>
            </a:r>
            <a:r>
              <a:rPr lang="en-US" i="1" dirty="0"/>
              <a:t> – [</a:t>
            </a:r>
            <a:r>
              <a:rPr lang="en-US" i="1" dirty="0" err="1"/>
              <a:t>ubaci</a:t>
            </a:r>
            <a:r>
              <a:rPr lang="en-US" i="1" dirty="0"/>
              <a:t> </a:t>
            </a:r>
            <a:r>
              <a:rPr lang="sr-Latn-RS" i="1" dirty="0"/>
              <a:t>adresu</a:t>
            </a:r>
            <a:r>
              <a:rPr lang="en-US" i="1" dirty="0"/>
              <a:t> </a:t>
            </a:r>
            <a:r>
              <a:rPr lang="en-US" i="1" dirty="0" err="1"/>
              <a:t>foldera</a:t>
            </a:r>
            <a:r>
              <a:rPr lang="en-US" i="1" dirty="0"/>
              <a:t>/link]</a:t>
            </a:r>
            <a:endParaRPr lang="sr-Latn-RS" i="1" dirty="0"/>
          </a:p>
          <a:p>
            <a:pPr marL="457200" lvl="1" indent="0">
              <a:buNone/>
            </a:pPr>
            <a:endParaRPr lang="sr-Latn-RS" dirty="0"/>
          </a:p>
          <a:p>
            <a:pPr lvl="1"/>
            <a:r>
              <a:rPr lang="sr-Latn-RS" dirty="0"/>
              <a:t>1.2. Pregled revizija dokumenta</a:t>
            </a:r>
          </a:p>
          <a:p>
            <a:pPr marL="457200" lvl="1" indent="0">
              <a:buNone/>
            </a:pPr>
            <a:r>
              <a:rPr lang="en-GB" b="1" dirty="0" err="1"/>
              <a:t>Dat</a:t>
            </a:r>
            <a:r>
              <a:rPr lang="sr-Latn-RS" b="1" dirty="0"/>
              <a:t>um ove</a:t>
            </a:r>
            <a:r>
              <a:rPr lang="en-GB" b="1" dirty="0"/>
              <a:t> </a:t>
            </a:r>
            <a:r>
              <a:rPr lang="en-GB" b="1" dirty="0" err="1"/>
              <a:t>revi</a:t>
            </a:r>
            <a:r>
              <a:rPr lang="sr-Latn-RS" b="1" dirty="0"/>
              <a:t>zije</a:t>
            </a:r>
            <a:r>
              <a:rPr lang="en-GB" dirty="0"/>
              <a:t>:</a:t>
            </a:r>
            <a:br>
              <a:rPr lang="en-GB" dirty="0"/>
            </a:br>
            <a:r>
              <a:rPr lang="en-GB" b="1" dirty="0" err="1"/>
              <a:t>Dat</a:t>
            </a:r>
            <a:r>
              <a:rPr lang="sr-Latn-RS" b="1" dirty="0"/>
              <a:t>um</a:t>
            </a:r>
            <a:r>
              <a:rPr lang="en-GB" b="1" dirty="0"/>
              <a:t> </a:t>
            </a:r>
            <a:r>
              <a:rPr lang="sr-Latn-RS" b="1" dirty="0"/>
              <a:t>prethodne</a:t>
            </a:r>
            <a:r>
              <a:rPr lang="en-GB" b="1" dirty="0"/>
              <a:t> </a:t>
            </a:r>
            <a:r>
              <a:rPr lang="en-GB" b="1" dirty="0" err="1"/>
              <a:t>revi</a:t>
            </a:r>
            <a:r>
              <a:rPr lang="sr-Latn-RS" b="1" dirty="0"/>
              <a:t>zije</a:t>
            </a:r>
            <a:r>
              <a:rPr lang="en-GB" dirty="0"/>
              <a:t>: </a:t>
            </a:r>
            <a:endParaRPr lang="sr-Latn-RS" dirty="0"/>
          </a:p>
          <a:p>
            <a:pPr marL="457200" lvl="1" indent="0">
              <a:buNone/>
            </a:pPr>
            <a:endParaRPr lang="sr-Latn-RS" dirty="0"/>
          </a:p>
          <a:p>
            <a:pPr marL="457200" lvl="1" indent="0">
              <a:buNone/>
            </a:pPr>
            <a:endParaRPr lang="sr-Latn-RS" dirty="0"/>
          </a:p>
          <a:p>
            <a:pPr marL="457200" lvl="1" indent="0">
              <a:buNone/>
            </a:pPr>
            <a:endParaRPr lang="sr-Latn-RS" dirty="0"/>
          </a:p>
          <a:p>
            <a:pPr marL="457200" lvl="1" indent="0">
              <a:buNone/>
            </a:pPr>
            <a:br>
              <a:rPr lang="en-GB" dirty="0"/>
            </a:br>
            <a:r>
              <a:rPr lang="sr-Latn-RS" dirty="0"/>
              <a:t>1.3. Odobrenja</a:t>
            </a:r>
          </a:p>
          <a:p>
            <a:pPr marL="457200" lvl="1" indent="0">
              <a:buNone/>
            </a:pPr>
            <a:r>
              <a:rPr lang="sr-Latn-RS" dirty="0"/>
              <a:t>Ovaj dokument zahteva sledeća odobrenja.</a:t>
            </a:r>
          </a:p>
          <a:p>
            <a:pPr marL="457200" lvl="1" indent="0">
              <a:buNone/>
            </a:pPr>
            <a:r>
              <a:rPr lang="sr-Latn-RS" dirty="0"/>
              <a:t>Potpisane formulare za odobrenje treba na odgovarajući način podneti u sistem dosijea projekta</a:t>
            </a:r>
          </a:p>
          <a:p>
            <a:pPr marL="457200" lvl="1" indent="0">
              <a:buNone/>
            </a:pPr>
            <a:endParaRPr lang="sr-Latn-RS" dirty="0"/>
          </a:p>
          <a:p>
            <a:pPr marL="457200" lvl="1" indent="0">
              <a:buNone/>
            </a:pPr>
            <a:endParaRPr lang="sr-Latn-RS" dirty="0"/>
          </a:p>
          <a:p>
            <a:pPr marL="457200" lvl="1" indent="0">
              <a:buNone/>
            </a:pPr>
            <a:endParaRPr lang="sr-Latn-RS" dirty="0"/>
          </a:p>
          <a:p>
            <a:pPr marL="457200" lvl="1" indent="0">
              <a:buNone/>
            </a:pPr>
            <a:endParaRPr lang="sr-Latn-RS" dirty="0"/>
          </a:p>
          <a:p>
            <a:pPr marL="457200" lvl="1" indent="0">
              <a:buNone/>
            </a:pPr>
            <a:endParaRPr lang="sr-Latn-RS" dirty="0"/>
          </a:p>
          <a:p>
            <a:pPr marL="457200" lvl="1" indent="0">
              <a:buNone/>
            </a:pPr>
            <a:endParaRPr lang="sr-Latn-RS" i="1" dirty="0"/>
          </a:p>
        </p:txBody>
      </p:sp>
      <p:graphicFrame>
        <p:nvGraphicFramePr>
          <p:cNvPr id="5" name="Table 4"/>
          <p:cNvGraphicFramePr>
            <a:graphicFrameLocks noGrp="1"/>
          </p:cNvGraphicFramePr>
          <p:nvPr>
            <p:extLst>
              <p:ext uri="{D42A27DB-BD31-4B8C-83A1-F6EECF244321}">
                <p14:modId xmlns:p14="http://schemas.microsoft.com/office/powerpoint/2010/main" val="3115909735"/>
              </p:ext>
            </p:extLst>
          </p:nvPr>
        </p:nvGraphicFramePr>
        <p:xfrm>
          <a:off x="1377093" y="4026749"/>
          <a:ext cx="8128000" cy="1010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370840">
                <a:tc>
                  <a:txBody>
                    <a:bodyPr/>
                    <a:lstStyle/>
                    <a:p>
                      <a:r>
                        <a:rPr lang="sr-Latn-RS" dirty="0"/>
                        <a:t>Datum revizije</a:t>
                      </a:r>
                      <a:endParaRPr lang="en-US" dirty="0"/>
                    </a:p>
                  </a:txBody>
                  <a:tcPr/>
                </a:tc>
                <a:tc>
                  <a:txBody>
                    <a:bodyPr/>
                    <a:lstStyle/>
                    <a:p>
                      <a:r>
                        <a:rPr lang="sr-Latn-RS" dirty="0"/>
                        <a:t>Datum prethodne revizije</a:t>
                      </a:r>
                      <a:endParaRPr lang="en-US" dirty="0"/>
                    </a:p>
                  </a:txBody>
                  <a:tcPr/>
                </a:tc>
                <a:tc>
                  <a:txBody>
                    <a:bodyPr/>
                    <a:lstStyle/>
                    <a:p>
                      <a:r>
                        <a:rPr lang="sr-Latn-RS" dirty="0"/>
                        <a:t>Pregled</a:t>
                      </a:r>
                      <a:r>
                        <a:rPr lang="sr-Latn-RS" baseline="0" dirty="0"/>
                        <a:t> izvršenih izmena</a:t>
                      </a:r>
                      <a:endParaRPr lang="en-US" dirty="0"/>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08999639"/>
              </p:ext>
            </p:extLst>
          </p:nvPr>
        </p:nvGraphicFramePr>
        <p:xfrm>
          <a:off x="1377093" y="5895340"/>
          <a:ext cx="8128000" cy="10109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336744">
                <a:tc>
                  <a:txBody>
                    <a:bodyPr/>
                    <a:lstStyle/>
                    <a:p>
                      <a:r>
                        <a:rPr lang="sr-Latn-RS" dirty="0"/>
                        <a:t>Ime i prezime</a:t>
                      </a:r>
                      <a:endParaRPr lang="en-US" dirty="0"/>
                    </a:p>
                  </a:txBody>
                  <a:tcPr/>
                </a:tc>
                <a:tc>
                  <a:txBody>
                    <a:bodyPr/>
                    <a:lstStyle/>
                    <a:p>
                      <a:r>
                        <a:rPr lang="sr-Latn-RS" dirty="0"/>
                        <a:t>Potpis</a:t>
                      </a:r>
                      <a:endParaRPr lang="en-US" dirty="0"/>
                    </a:p>
                  </a:txBody>
                  <a:tcPr/>
                </a:tc>
                <a:tc>
                  <a:txBody>
                    <a:bodyPr/>
                    <a:lstStyle/>
                    <a:p>
                      <a:r>
                        <a:rPr lang="sr-Latn-RS" dirty="0"/>
                        <a:t>Titula/Pozicija</a:t>
                      </a:r>
                      <a:endParaRPr lang="en-US" dirty="0"/>
                    </a:p>
                  </a:txBody>
                  <a:tcPr/>
                </a:tc>
                <a:tc>
                  <a:txBody>
                    <a:bodyPr/>
                    <a:lstStyle/>
                    <a:p>
                      <a:r>
                        <a:rPr lang="sr-Latn-RS" dirty="0"/>
                        <a:t>Datum odobrenja</a:t>
                      </a:r>
                      <a:endParaRPr lang="en-US" dirty="0"/>
                    </a:p>
                  </a:txBody>
                  <a:tcPr/>
                </a:tc>
                <a:tc>
                  <a:txBody>
                    <a:bodyPr/>
                    <a:lstStyle/>
                    <a:p>
                      <a:r>
                        <a:rPr lang="sr-Latn-RS" dirty="0"/>
                        <a:t>Verzija dokumenta</a:t>
                      </a:r>
                      <a:endParaRPr lang="en-US" dirty="0"/>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51807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lstStyle/>
          <a:p>
            <a:r>
              <a:rPr lang="sr-Latn-RS" b="1" dirty="0"/>
              <a:t>2. Sadržaj</a:t>
            </a:r>
          </a:p>
          <a:p>
            <a:pPr marL="0" indent="0">
              <a:buNone/>
            </a:pPr>
            <a:r>
              <a:rPr lang="sr-Latn-RS" dirty="0"/>
              <a:t>U ovom delu dokumenta predstavlja se sadržaj poslovnog slučaja, kako bi se dokument učinio što preglednijim čitaocu. Takođe, ukoliko se prilikom analize predloženog projekta – čitalac želi da vrati na određeni deo poslovnog slučaja, to je svakako lakše ukoliko dokument ima sadržaj.</a:t>
            </a:r>
            <a:endParaRPr lang="en-US" dirty="0"/>
          </a:p>
        </p:txBody>
      </p:sp>
    </p:spTree>
    <p:extLst>
      <p:ext uri="{BB962C8B-B14F-4D97-AF65-F5344CB8AC3E}">
        <p14:creationId xmlns:p14="http://schemas.microsoft.com/office/powerpoint/2010/main" val="1693711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lnSpcReduction="10000"/>
          </a:bodyPr>
          <a:lstStyle/>
          <a:p>
            <a:r>
              <a:rPr lang="sr-Latn-RS" b="1" dirty="0"/>
              <a:t>3. Rezime</a:t>
            </a:r>
          </a:p>
          <a:p>
            <a:pPr marL="0" indent="0">
              <a:buNone/>
            </a:pPr>
            <a:r>
              <a:rPr lang="en-US" dirty="0" err="1"/>
              <a:t>Ovaj</a:t>
            </a:r>
            <a:r>
              <a:rPr lang="en-US" dirty="0"/>
              <a:t> </a:t>
            </a:r>
            <a:r>
              <a:rPr lang="en-US" dirty="0" err="1"/>
              <a:t>odeljak</a:t>
            </a:r>
            <a:r>
              <a:rPr lang="en-US" dirty="0"/>
              <a:t> </a:t>
            </a:r>
            <a:r>
              <a:rPr lang="en-US" dirty="0" err="1"/>
              <a:t>treba</a:t>
            </a:r>
            <a:r>
              <a:rPr lang="en-US" dirty="0"/>
              <a:t> da </a:t>
            </a:r>
            <a:r>
              <a:rPr lang="en-US" dirty="0" err="1"/>
              <a:t>pruži</a:t>
            </a:r>
            <a:r>
              <a:rPr lang="en-US" dirty="0"/>
              <a:t> </a:t>
            </a:r>
            <a:r>
              <a:rPr lang="en-US" dirty="0" err="1"/>
              <a:t>opšte</a:t>
            </a:r>
            <a:r>
              <a:rPr lang="en-US" dirty="0"/>
              <a:t> </a:t>
            </a:r>
            <a:r>
              <a:rPr lang="en-US" dirty="0" err="1"/>
              <a:t>informacije</a:t>
            </a:r>
            <a:r>
              <a:rPr lang="en-US" dirty="0"/>
              <a:t> o </a:t>
            </a:r>
            <a:r>
              <a:rPr lang="en-US" dirty="0" err="1"/>
              <a:t>pitanjima</a:t>
            </a:r>
            <a:r>
              <a:rPr lang="en-US" dirty="0"/>
              <a:t> </a:t>
            </a:r>
            <a:r>
              <a:rPr lang="en-US" dirty="0" err="1"/>
              <a:t>vezanim</a:t>
            </a:r>
            <a:r>
              <a:rPr lang="en-US" dirty="0"/>
              <a:t> </a:t>
            </a:r>
            <a:r>
              <a:rPr lang="en-US" dirty="0" err="1"/>
              <a:t>za</a:t>
            </a:r>
            <a:r>
              <a:rPr lang="en-US" dirty="0"/>
              <a:t> </a:t>
            </a:r>
            <a:r>
              <a:rPr lang="en-US" dirty="0" err="1"/>
              <a:t>poslovni</a:t>
            </a:r>
            <a:r>
              <a:rPr lang="en-US" dirty="0"/>
              <a:t> problem </a:t>
            </a:r>
            <a:r>
              <a:rPr lang="en-US" dirty="0" err="1"/>
              <a:t>i</a:t>
            </a:r>
            <a:r>
              <a:rPr lang="en-US" dirty="0"/>
              <a:t> </a:t>
            </a:r>
            <a:r>
              <a:rPr lang="en-US" dirty="0" err="1"/>
              <a:t>predloženi</a:t>
            </a:r>
            <a:r>
              <a:rPr lang="en-US" dirty="0"/>
              <a:t> </a:t>
            </a:r>
            <a:r>
              <a:rPr lang="en-US" dirty="0" err="1"/>
              <a:t>projekat</a:t>
            </a:r>
            <a:r>
              <a:rPr lang="sr-Latn-RS" dirty="0"/>
              <a:t> </a:t>
            </a:r>
            <a:r>
              <a:rPr lang="en-US" dirty="0" err="1"/>
              <a:t>ili</a:t>
            </a:r>
            <a:r>
              <a:rPr lang="en-US" dirty="0"/>
              <a:t> </a:t>
            </a:r>
            <a:r>
              <a:rPr lang="en-US" dirty="0" err="1"/>
              <a:t>inicijativ</a:t>
            </a:r>
            <a:r>
              <a:rPr lang="sr-Latn-RS" dirty="0"/>
              <a:t>u</a:t>
            </a:r>
            <a:r>
              <a:rPr lang="en-US" dirty="0"/>
              <a:t> </a:t>
            </a:r>
            <a:r>
              <a:rPr lang="sr-Latn-RS" dirty="0"/>
              <a:t>koja se predlaže kao</a:t>
            </a:r>
            <a:r>
              <a:rPr lang="en-US" dirty="0"/>
              <a:t> </a:t>
            </a:r>
            <a:r>
              <a:rPr lang="sr-Latn-RS" dirty="0"/>
              <a:t>rešenje</a:t>
            </a:r>
            <a:r>
              <a:rPr lang="en-US" dirty="0"/>
              <a:t>. </a:t>
            </a:r>
            <a:r>
              <a:rPr lang="en-US" dirty="0" err="1"/>
              <a:t>Obično</a:t>
            </a:r>
            <a:r>
              <a:rPr lang="en-US" dirty="0"/>
              <a:t> se </a:t>
            </a:r>
            <a:r>
              <a:rPr lang="en-US" dirty="0" err="1"/>
              <a:t>ovaj</a:t>
            </a:r>
            <a:r>
              <a:rPr lang="en-US" dirty="0"/>
              <a:t> </a:t>
            </a:r>
            <a:r>
              <a:rPr lang="en-US" dirty="0" err="1"/>
              <a:t>odeljak</a:t>
            </a:r>
            <a:r>
              <a:rPr lang="en-US" dirty="0"/>
              <a:t> </a:t>
            </a:r>
            <a:r>
              <a:rPr lang="en-US" dirty="0" err="1"/>
              <a:t>popunjava</a:t>
            </a:r>
            <a:r>
              <a:rPr lang="en-US" dirty="0"/>
              <a:t> </a:t>
            </a:r>
            <a:r>
              <a:rPr lang="en-US" dirty="0" err="1"/>
              <a:t>poslednji</a:t>
            </a:r>
            <a:r>
              <a:rPr lang="en-US" dirty="0"/>
              <a:t> </a:t>
            </a:r>
            <a:r>
              <a:rPr lang="en-US" dirty="0" err="1"/>
              <a:t>posle</a:t>
            </a:r>
            <a:r>
              <a:rPr lang="en-US" dirty="0"/>
              <a:t> </a:t>
            </a:r>
            <a:r>
              <a:rPr lang="sr-Latn-RS" dirty="0"/>
              <a:t>pisanja </a:t>
            </a:r>
            <a:r>
              <a:rPr lang="en-US" dirty="0" err="1"/>
              <a:t>svih</a:t>
            </a:r>
            <a:r>
              <a:rPr lang="en-US" dirty="0"/>
              <a:t> </a:t>
            </a:r>
            <a:r>
              <a:rPr lang="en-US" dirty="0" err="1"/>
              <a:t>ostalih</a:t>
            </a:r>
            <a:r>
              <a:rPr lang="en-US" dirty="0"/>
              <a:t> </a:t>
            </a:r>
            <a:r>
              <a:rPr lang="en-US" dirty="0" err="1"/>
              <a:t>delova</a:t>
            </a:r>
            <a:r>
              <a:rPr lang="en-US" dirty="0"/>
              <a:t> </a:t>
            </a:r>
            <a:r>
              <a:rPr lang="en-US" dirty="0" err="1"/>
              <a:t>poslovnog</a:t>
            </a:r>
            <a:r>
              <a:rPr lang="en-US" dirty="0"/>
              <a:t> </a:t>
            </a:r>
            <a:r>
              <a:rPr lang="en-US" dirty="0" err="1"/>
              <a:t>slučaja</a:t>
            </a:r>
            <a:r>
              <a:rPr lang="en-US" dirty="0"/>
              <a:t>. To je </a:t>
            </a:r>
            <a:r>
              <a:rPr lang="en-US" dirty="0" err="1"/>
              <a:t>zato</a:t>
            </a:r>
            <a:r>
              <a:rPr lang="en-US" dirty="0"/>
              <a:t> </a:t>
            </a:r>
            <a:r>
              <a:rPr lang="en-US" dirty="0" err="1"/>
              <a:t>što</a:t>
            </a:r>
            <a:r>
              <a:rPr lang="en-US" dirty="0"/>
              <a:t> je </a:t>
            </a:r>
            <a:r>
              <a:rPr lang="sr-Latn-RS" dirty="0"/>
              <a:t>rezime upravo </a:t>
            </a:r>
            <a:r>
              <a:rPr lang="en-US" dirty="0"/>
              <a:t>to, </a:t>
            </a:r>
            <a:r>
              <a:rPr lang="en-US" dirty="0" err="1"/>
              <a:t>sažetak</a:t>
            </a:r>
            <a:r>
              <a:rPr lang="en-US" dirty="0"/>
              <a:t> </a:t>
            </a:r>
            <a:r>
              <a:rPr lang="en-US" dirty="0" err="1"/>
              <a:t>detalja</a:t>
            </a:r>
            <a:r>
              <a:rPr lang="en-US" dirty="0"/>
              <a:t> </a:t>
            </a:r>
            <a:r>
              <a:rPr lang="en-US" dirty="0" err="1"/>
              <a:t>koji</a:t>
            </a:r>
            <a:r>
              <a:rPr lang="en-US" dirty="0"/>
              <a:t> </a:t>
            </a:r>
            <a:r>
              <a:rPr lang="sr-Latn-RS" dirty="0"/>
              <a:t>su</a:t>
            </a:r>
            <a:r>
              <a:rPr lang="en-US" dirty="0"/>
              <a:t> </a:t>
            </a:r>
            <a:r>
              <a:rPr lang="en-US" dirty="0" err="1"/>
              <a:t>dat</a:t>
            </a:r>
            <a:r>
              <a:rPr lang="sr-Latn-RS" dirty="0"/>
              <a:t>i</a:t>
            </a:r>
            <a:r>
              <a:rPr lang="en-US" dirty="0"/>
              <a:t> u</a:t>
            </a:r>
            <a:r>
              <a:rPr lang="sr-Latn-RS" dirty="0"/>
              <a:t> ostalim</a:t>
            </a:r>
            <a:r>
              <a:rPr lang="en-US" dirty="0"/>
              <a:t> </a:t>
            </a:r>
            <a:r>
              <a:rPr lang="en-US" dirty="0" err="1"/>
              <a:t>delov</a:t>
            </a:r>
            <a:r>
              <a:rPr lang="sr-Latn-RS" dirty="0"/>
              <a:t>ima</a:t>
            </a:r>
            <a:r>
              <a:rPr lang="en-US" dirty="0"/>
              <a:t> </a:t>
            </a:r>
            <a:r>
              <a:rPr lang="en-US" dirty="0" err="1"/>
              <a:t>dokumenta</a:t>
            </a:r>
            <a:r>
              <a:rPr lang="en-US" dirty="0"/>
              <a:t>.</a:t>
            </a:r>
            <a:endParaRPr lang="sr-Latn-RS" dirty="0"/>
          </a:p>
          <a:p>
            <a:pPr marL="0" indent="0">
              <a:buNone/>
            </a:pPr>
            <a:r>
              <a:rPr lang="en-US" b="1" i="1" dirty="0"/>
              <a:t>Primer: </a:t>
            </a:r>
            <a:r>
              <a:rPr lang="en-US" i="1" dirty="0" err="1"/>
              <a:t>Ovaj</a:t>
            </a:r>
            <a:r>
              <a:rPr lang="en-US" i="1" dirty="0"/>
              <a:t> </a:t>
            </a:r>
            <a:r>
              <a:rPr lang="en-US" i="1" dirty="0" err="1"/>
              <a:t>poslovni</a:t>
            </a:r>
            <a:r>
              <a:rPr lang="en-US" i="1" dirty="0"/>
              <a:t> </a:t>
            </a:r>
            <a:r>
              <a:rPr lang="en-US" i="1" dirty="0" err="1"/>
              <a:t>slučaj</a:t>
            </a:r>
            <a:r>
              <a:rPr lang="en-US" i="1" dirty="0"/>
              <a:t> </a:t>
            </a:r>
            <a:r>
              <a:rPr lang="en-US" i="1" dirty="0" err="1"/>
              <a:t>opisuje</a:t>
            </a:r>
            <a:r>
              <a:rPr lang="en-US" i="1" dirty="0"/>
              <a:t> </a:t>
            </a:r>
            <a:r>
              <a:rPr lang="en-US" i="1" dirty="0" err="1"/>
              <a:t>kako</a:t>
            </a:r>
            <a:r>
              <a:rPr lang="en-US" i="1" dirty="0"/>
              <a:t> </a:t>
            </a:r>
            <a:r>
              <a:rPr lang="en-US" i="1" dirty="0" err="1"/>
              <a:t>će</a:t>
            </a:r>
            <a:r>
              <a:rPr lang="en-US" i="1" dirty="0"/>
              <a:t> </a:t>
            </a:r>
            <a:r>
              <a:rPr lang="en-US" i="1" dirty="0" err="1"/>
              <a:t>projekat</a:t>
            </a:r>
            <a:r>
              <a:rPr lang="sr-Latn-RS" i="1" dirty="0"/>
              <a:t> razvoja</a:t>
            </a:r>
            <a:r>
              <a:rPr lang="en-US" i="1" dirty="0"/>
              <a:t> </a:t>
            </a:r>
            <a:r>
              <a:rPr lang="sr-Latn-RS" i="1" dirty="0"/>
              <a:t>w</a:t>
            </a:r>
            <a:r>
              <a:rPr lang="en-US" i="1" dirty="0" err="1"/>
              <a:t>eb</a:t>
            </a:r>
            <a:r>
              <a:rPr lang="en-US" i="1" dirty="0"/>
              <a:t> </a:t>
            </a:r>
            <a:r>
              <a:rPr lang="en-US" i="1" dirty="0" err="1"/>
              <a:t>platforme</a:t>
            </a:r>
            <a:r>
              <a:rPr lang="en-US" i="1" dirty="0"/>
              <a:t> (</a:t>
            </a:r>
            <a:r>
              <a:rPr lang="sr-Latn-RS" i="1" dirty="0"/>
              <a:t>W</a:t>
            </a:r>
            <a:r>
              <a:rPr lang="en-US" i="1" dirty="0"/>
              <a:t>P) </a:t>
            </a:r>
            <a:r>
              <a:rPr lang="en-US" i="1" dirty="0" err="1"/>
              <a:t>rešiti</a:t>
            </a:r>
            <a:r>
              <a:rPr lang="en-US" i="1" dirty="0"/>
              <a:t> </a:t>
            </a:r>
            <a:r>
              <a:rPr lang="en-US" i="1" dirty="0" err="1"/>
              <a:t>trenutne</a:t>
            </a:r>
            <a:r>
              <a:rPr lang="en-US" i="1" dirty="0"/>
              <a:t> </a:t>
            </a:r>
            <a:r>
              <a:rPr lang="en-US" i="1" dirty="0" err="1"/>
              <a:t>poslovne</a:t>
            </a:r>
            <a:r>
              <a:rPr lang="en-US" i="1" dirty="0"/>
              <a:t> problem </a:t>
            </a:r>
            <a:r>
              <a:rPr lang="en-US" i="1" dirty="0" err="1"/>
              <a:t>kompanije</a:t>
            </a:r>
            <a:r>
              <a:rPr lang="en-US" i="1" dirty="0"/>
              <a:t> XYZ, </a:t>
            </a:r>
            <a:r>
              <a:rPr lang="en-US" i="1" dirty="0" err="1"/>
              <a:t>tj</a:t>
            </a:r>
            <a:r>
              <a:rPr lang="sr-Latn-RS" i="1" dirty="0"/>
              <a:t>  predstavlja benefite</a:t>
            </a:r>
            <a:r>
              <a:rPr lang="en-US" i="1" dirty="0"/>
              <a:t> </a:t>
            </a:r>
            <a:r>
              <a:rPr lang="en-US" i="1" dirty="0" err="1"/>
              <a:t>projekta</a:t>
            </a:r>
            <a:r>
              <a:rPr lang="en-US" i="1" dirty="0"/>
              <a:t>, </a:t>
            </a:r>
            <a:r>
              <a:rPr lang="sr-Latn-RS" i="1" dirty="0"/>
              <a:t>daje</a:t>
            </a:r>
            <a:r>
              <a:rPr lang="en-US" i="1" dirty="0"/>
              <a:t> </a:t>
            </a:r>
            <a:r>
              <a:rPr lang="sr-Latn-RS" i="1" dirty="0"/>
              <a:t>predloge rešenja</a:t>
            </a:r>
            <a:r>
              <a:rPr lang="en-US" i="1" dirty="0"/>
              <a:t> </a:t>
            </a:r>
            <a:r>
              <a:rPr lang="en-US" i="1" dirty="0" err="1"/>
              <a:t>i</a:t>
            </a:r>
            <a:r>
              <a:rPr lang="en-US" i="1" dirty="0"/>
              <a:t> </a:t>
            </a:r>
            <a:r>
              <a:rPr lang="en-US" i="1" dirty="0" err="1"/>
              <a:t>opravdanost</a:t>
            </a:r>
            <a:r>
              <a:rPr lang="en-US" i="1" dirty="0"/>
              <a:t> </a:t>
            </a:r>
            <a:r>
              <a:rPr lang="en-US" i="1" dirty="0" err="1"/>
              <a:t>projekta</a:t>
            </a:r>
            <a:r>
              <a:rPr lang="en-US" i="1" dirty="0"/>
              <a:t>. </a:t>
            </a:r>
            <a:r>
              <a:rPr lang="en-US" i="1" dirty="0" err="1"/>
              <a:t>Poslovni</a:t>
            </a:r>
            <a:r>
              <a:rPr lang="en-US" i="1" dirty="0"/>
              <a:t> </a:t>
            </a:r>
            <a:r>
              <a:rPr lang="en-US" i="1" dirty="0" err="1"/>
              <a:t>slučaj</a:t>
            </a:r>
            <a:r>
              <a:rPr lang="en-US" i="1" dirty="0"/>
              <a:t> </a:t>
            </a:r>
            <a:r>
              <a:rPr lang="en-US" i="1" dirty="0" err="1"/>
              <a:t>takođe</a:t>
            </a:r>
            <a:r>
              <a:rPr lang="en-US" i="1" dirty="0"/>
              <a:t> </a:t>
            </a:r>
            <a:r>
              <a:rPr lang="en-US" i="1" dirty="0" err="1"/>
              <a:t>detaljno</a:t>
            </a:r>
            <a:r>
              <a:rPr lang="en-US" i="1" dirty="0"/>
              <a:t> </a:t>
            </a:r>
            <a:r>
              <a:rPr lang="en-US" i="1" dirty="0" err="1"/>
              <a:t>razmatra</a:t>
            </a:r>
            <a:r>
              <a:rPr lang="sr-Latn-RS" i="1" dirty="0"/>
              <a:t> </a:t>
            </a:r>
            <a:r>
              <a:rPr lang="en-US" i="1" dirty="0" err="1"/>
              <a:t>ciljev</a:t>
            </a:r>
            <a:r>
              <a:rPr lang="sr-Latn-RS" i="1" dirty="0"/>
              <a:t>e</a:t>
            </a:r>
            <a:r>
              <a:rPr lang="en-US" i="1" dirty="0"/>
              <a:t> </a:t>
            </a:r>
            <a:r>
              <a:rPr lang="en-US" i="1" dirty="0" err="1"/>
              <a:t>projekta</a:t>
            </a:r>
            <a:r>
              <a:rPr lang="en-US" i="1" dirty="0"/>
              <a:t>, mere </a:t>
            </a:r>
            <a:r>
              <a:rPr lang="en-US" i="1" dirty="0" err="1"/>
              <a:t>učinka</a:t>
            </a:r>
            <a:r>
              <a:rPr lang="en-US" i="1" dirty="0"/>
              <a:t>, </a:t>
            </a:r>
            <a:r>
              <a:rPr lang="en-US" i="1" dirty="0" err="1"/>
              <a:t>pretpostavke</a:t>
            </a:r>
            <a:r>
              <a:rPr lang="en-US" i="1" dirty="0"/>
              <a:t>, </a:t>
            </a:r>
            <a:r>
              <a:rPr lang="en-US" i="1" dirty="0" err="1"/>
              <a:t>ograničenja</a:t>
            </a:r>
            <a:r>
              <a:rPr lang="en-US" i="1" dirty="0"/>
              <a:t> </a:t>
            </a:r>
            <a:r>
              <a:rPr lang="en-US" i="1" dirty="0" err="1"/>
              <a:t>i</a:t>
            </a:r>
            <a:r>
              <a:rPr lang="en-US" i="1" dirty="0"/>
              <a:t> </a:t>
            </a:r>
            <a:r>
              <a:rPr lang="en-US" i="1" dirty="0" err="1"/>
              <a:t>alternativne</a:t>
            </a:r>
            <a:r>
              <a:rPr lang="en-US" i="1" dirty="0"/>
              <a:t> </a:t>
            </a:r>
            <a:r>
              <a:rPr lang="en-US" i="1" dirty="0" err="1"/>
              <a:t>opcije</a:t>
            </a:r>
            <a:r>
              <a:rPr lang="en-US" i="1" dirty="0"/>
              <a:t>.</a:t>
            </a:r>
          </a:p>
        </p:txBody>
      </p:sp>
    </p:spTree>
    <p:extLst>
      <p:ext uri="{BB962C8B-B14F-4D97-AF65-F5344CB8AC3E}">
        <p14:creationId xmlns:p14="http://schemas.microsoft.com/office/powerpoint/2010/main" val="3527224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lstStyle/>
          <a:p>
            <a:r>
              <a:rPr lang="sr-Latn-RS" b="1" dirty="0"/>
              <a:t>4. Razlozi za pokretanje projekta (Reasons)</a:t>
            </a:r>
          </a:p>
          <a:p>
            <a:pPr marL="0" indent="0">
              <a:buNone/>
            </a:pPr>
            <a:r>
              <a:rPr lang="en-US" dirty="0" err="1"/>
              <a:t>Ovaj</a:t>
            </a:r>
            <a:r>
              <a:rPr lang="en-US" dirty="0"/>
              <a:t> </a:t>
            </a:r>
            <a:r>
              <a:rPr lang="en-US" dirty="0" err="1"/>
              <a:t>odeljak</a:t>
            </a:r>
            <a:r>
              <a:rPr lang="en-US" dirty="0"/>
              <a:t> </a:t>
            </a:r>
            <a:r>
              <a:rPr lang="en-US" dirty="0" err="1"/>
              <a:t>treba</a:t>
            </a:r>
            <a:r>
              <a:rPr lang="en-US" dirty="0"/>
              <a:t> </a:t>
            </a:r>
            <a:r>
              <a:rPr lang="en-US" dirty="0" err="1"/>
              <a:t>ukratko</a:t>
            </a:r>
            <a:r>
              <a:rPr lang="en-US" dirty="0"/>
              <a:t> da </a:t>
            </a:r>
            <a:r>
              <a:rPr lang="en-US" dirty="0" err="1"/>
              <a:t>opiše</a:t>
            </a:r>
            <a:r>
              <a:rPr lang="en-US" dirty="0"/>
              <a:t> </a:t>
            </a:r>
            <a:r>
              <a:rPr lang="en-US" dirty="0" err="1"/>
              <a:t>poslovni</a:t>
            </a:r>
            <a:r>
              <a:rPr lang="en-US" dirty="0"/>
              <a:t> problem</a:t>
            </a:r>
            <a:r>
              <a:rPr lang="sr-Latn-RS" dirty="0"/>
              <a:t>/izazov</a:t>
            </a:r>
            <a:r>
              <a:rPr lang="en-US" dirty="0"/>
              <a:t> </a:t>
            </a:r>
            <a:r>
              <a:rPr lang="en-US" dirty="0" err="1"/>
              <a:t>koji</a:t>
            </a:r>
            <a:r>
              <a:rPr lang="en-US" dirty="0"/>
              <a:t> </a:t>
            </a:r>
            <a:r>
              <a:rPr lang="en-US" dirty="0" err="1"/>
              <a:t>će</a:t>
            </a:r>
            <a:r>
              <a:rPr lang="en-US" dirty="0"/>
              <a:t> </a:t>
            </a:r>
            <a:r>
              <a:rPr lang="en-US" dirty="0" err="1"/>
              <a:t>predloženi</a:t>
            </a:r>
            <a:r>
              <a:rPr lang="en-US" dirty="0"/>
              <a:t> </a:t>
            </a:r>
            <a:r>
              <a:rPr lang="en-US" dirty="0" err="1"/>
              <a:t>projekat</a:t>
            </a:r>
            <a:r>
              <a:rPr lang="en-US" dirty="0"/>
              <a:t> </a:t>
            </a:r>
            <a:r>
              <a:rPr lang="en-US" dirty="0" err="1"/>
              <a:t>rešiti</a:t>
            </a:r>
            <a:r>
              <a:rPr lang="en-US" dirty="0"/>
              <a:t>. </a:t>
            </a:r>
            <a:r>
              <a:rPr lang="en-US" dirty="0" err="1"/>
              <a:t>Ovaj</a:t>
            </a:r>
            <a:r>
              <a:rPr lang="en-US" dirty="0"/>
              <a:t> </a:t>
            </a:r>
            <a:r>
              <a:rPr lang="en-US" dirty="0" err="1"/>
              <a:t>odeljak</a:t>
            </a:r>
            <a:r>
              <a:rPr lang="en-US" dirty="0"/>
              <a:t> ne bi </a:t>
            </a:r>
            <a:r>
              <a:rPr lang="en-US" dirty="0" err="1"/>
              <a:t>trebalo</a:t>
            </a:r>
            <a:r>
              <a:rPr lang="sr-Latn-RS" dirty="0"/>
              <a:t> da opisuje načine </a:t>
            </a:r>
            <a:r>
              <a:rPr lang="en-US" dirty="0" err="1"/>
              <a:t>kako</a:t>
            </a:r>
            <a:r>
              <a:rPr lang="en-US" dirty="0"/>
              <a:t> </a:t>
            </a:r>
            <a:r>
              <a:rPr lang="en-US" dirty="0" err="1"/>
              <a:t>će</a:t>
            </a:r>
            <a:r>
              <a:rPr lang="en-US" dirty="0"/>
              <a:t> se problem </a:t>
            </a:r>
            <a:r>
              <a:rPr lang="en-US" dirty="0" err="1"/>
              <a:t>rešiti</a:t>
            </a:r>
            <a:r>
              <a:rPr lang="en-US" dirty="0"/>
              <a:t>, </a:t>
            </a:r>
            <a:r>
              <a:rPr lang="sr-Latn-RS" dirty="0"/>
              <a:t>već samo da ukaže na to </a:t>
            </a:r>
            <a:r>
              <a:rPr lang="en-US" dirty="0" err="1"/>
              <a:t>šta</a:t>
            </a:r>
            <a:r>
              <a:rPr lang="en-US" dirty="0"/>
              <a:t> je problem</a:t>
            </a:r>
            <a:r>
              <a:rPr lang="sr-Latn-RS" dirty="0"/>
              <a:t>.</a:t>
            </a:r>
          </a:p>
          <a:p>
            <a:pPr marL="0" indent="0">
              <a:buNone/>
            </a:pPr>
            <a:r>
              <a:rPr lang="sr-Latn-RS" dirty="0"/>
              <a:t>Takođe, ovaj deo objašnjava kako će projekat omogućiti postizanje korporativnih, programskih ili strategijskih ciljeva prema klijentima.</a:t>
            </a:r>
            <a:endParaRPr lang="en-US" dirty="0"/>
          </a:p>
        </p:txBody>
      </p:sp>
    </p:spTree>
    <p:extLst>
      <p:ext uri="{BB962C8B-B14F-4D97-AF65-F5344CB8AC3E}">
        <p14:creationId xmlns:p14="http://schemas.microsoft.com/office/powerpoint/2010/main" val="2914807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a:xfrm>
            <a:off x="296562" y="1825624"/>
            <a:ext cx="11615352" cy="5032375"/>
          </a:xfrm>
        </p:spPr>
        <p:txBody>
          <a:bodyPr>
            <a:normAutofit fontScale="92500" lnSpcReduction="10000"/>
          </a:bodyPr>
          <a:lstStyle/>
          <a:p>
            <a:pPr marL="0" indent="0" algn="just">
              <a:buNone/>
            </a:pPr>
            <a:r>
              <a:rPr lang="en-US" b="1" i="1" dirty="0"/>
              <a:t>Primer: </a:t>
            </a:r>
            <a:r>
              <a:rPr lang="en-US" i="1" dirty="0" err="1"/>
              <a:t>Zbog</a:t>
            </a:r>
            <a:r>
              <a:rPr lang="en-US" i="1" dirty="0"/>
              <a:t> </a:t>
            </a:r>
            <a:r>
              <a:rPr lang="en-US" i="1" dirty="0" err="1"/>
              <a:t>širenja</a:t>
            </a:r>
            <a:r>
              <a:rPr lang="en-US" i="1" dirty="0"/>
              <a:t> </a:t>
            </a:r>
            <a:r>
              <a:rPr lang="en-US" i="1" dirty="0" err="1"/>
              <a:t>baze</a:t>
            </a:r>
            <a:r>
              <a:rPr lang="en-US" i="1" dirty="0"/>
              <a:t> </a:t>
            </a:r>
            <a:r>
              <a:rPr lang="en-US" i="1" dirty="0" err="1"/>
              <a:t>klijenata</a:t>
            </a:r>
            <a:r>
              <a:rPr lang="en-US" i="1" dirty="0"/>
              <a:t>, </a:t>
            </a:r>
            <a:r>
              <a:rPr lang="sr-Latn-RS" i="1" dirty="0"/>
              <a:t>XYZ kompanije </a:t>
            </a:r>
            <a:r>
              <a:rPr lang="en-US" i="1" dirty="0"/>
              <a:t>je </a:t>
            </a:r>
            <a:r>
              <a:rPr lang="en-US" i="1" dirty="0" err="1"/>
              <a:t>preš</a:t>
            </a:r>
            <a:r>
              <a:rPr lang="sr-Latn-RS" i="1" dirty="0"/>
              <a:t>la</a:t>
            </a:r>
            <a:r>
              <a:rPr lang="en-US" i="1" dirty="0"/>
              <a:t> </a:t>
            </a:r>
            <a:r>
              <a:rPr lang="en-US" i="1" dirty="0" err="1"/>
              <a:t>na</a:t>
            </a:r>
            <a:r>
              <a:rPr lang="en-US" i="1" dirty="0"/>
              <a:t> </a:t>
            </a:r>
            <a:r>
              <a:rPr lang="en-US" i="1" dirty="0" err="1"/>
              <a:t>decentralizovani</a:t>
            </a:r>
            <a:r>
              <a:rPr lang="en-US" i="1" dirty="0"/>
              <a:t> </a:t>
            </a:r>
            <a:r>
              <a:rPr lang="en-US" i="1" dirty="0" err="1"/>
              <a:t>poslovni</a:t>
            </a:r>
            <a:r>
              <a:rPr lang="en-US" i="1" dirty="0"/>
              <a:t> model </a:t>
            </a:r>
            <a:r>
              <a:rPr lang="sr-Latn-RS" i="1" dirty="0"/>
              <a:t>tokom </a:t>
            </a:r>
            <a:r>
              <a:rPr lang="en-US" i="1" dirty="0"/>
              <a:t>p</a:t>
            </a:r>
            <a:r>
              <a:rPr lang="sr-Latn-RS" i="1" dirty="0"/>
              <a:t>rethodne</a:t>
            </a:r>
            <a:r>
              <a:rPr lang="en-US" i="1" dirty="0"/>
              <a:t> 2 </a:t>
            </a:r>
            <a:r>
              <a:rPr lang="en-US" i="1" dirty="0" err="1"/>
              <a:t>godine</a:t>
            </a:r>
            <a:r>
              <a:rPr lang="en-US" i="1" dirty="0"/>
              <a:t>. </a:t>
            </a:r>
            <a:r>
              <a:rPr lang="en-US" i="1" dirty="0" err="1"/>
              <a:t>Kako</a:t>
            </a:r>
            <a:r>
              <a:rPr lang="en-US" i="1" dirty="0"/>
              <a:t> </a:t>
            </a:r>
            <a:r>
              <a:rPr lang="en-US" i="1" dirty="0" err="1"/>
              <a:t>nastavljamo</a:t>
            </a:r>
            <a:r>
              <a:rPr lang="en-US" i="1" dirty="0"/>
              <a:t> da </a:t>
            </a:r>
            <a:r>
              <a:rPr lang="en-US" i="1" dirty="0" err="1"/>
              <a:t>podržavamo</a:t>
            </a:r>
            <a:r>
              <a:rPr lang="en-US" i="1" dirty="0"/>
              <a:t> </a:t>
            </a:r>
            <a:r>
              <a:rPr lang="en-US" i="1" dirty="0" err="1"/>
              <a:t>sve</a:t>
            </a:r>
            <a:r>
              <a:rPr lang="en-US" i="1" dirty="0"/>
              <a:t> </a:t>
            </a:r>
            <a:r>
              <a:rPr lang="en-US" i="1" dirty="0" err="1"/>
              <a:t>više</a:t>
            </a:r>
            <a:r>
              <a:rPr lang="en-US" i="1" dirty="0"/>
              <a:t> </a:t>
            </a:r>
            <a:r>
              <a:rPr lang="en-US" i="1" dirty="0" err="1"/>
              <a:t>klijenata</a:t>
            </a:r>
            <a:r>
              <a:rPr lang="en-US" i="1" dirty="0"/>
              <a:t> </a:t>
            </a:r>
            <a:r>
              <a:rPr lang="en-US" i="1" dirty="0" err="1"/>
              <a:t>na</a:t>
            </a:r>
            <a:r>
              <a:rPr lang="en-US" i="1" dirty="0"/>
              <a:t> </a:t>
            </a:r>
            <a:r>
              <a:rPr lang="en-US" i="1" dirty="0" err="1"/>
              <a:t>više</a:t>
            </a:r>
            <a:r>
              <a:rPr lang="en-US" i="1" dirty="0"/>
              <a:t> </a:t>
            </a:r>
            <a:r>
              <a:rPr lang="en-US" i="1" dirty="0" err="1"/>
              <a:t>lokacija</a:t>
            </a:r>
            <a:r>
              <a:rPr lang="en-US" i="1" dirty="0"/>
              <a:t>, </a:t>
            </a:r>
            <a:r>
              <a:rPr lang="en-US" i="1" dirty="0" err="1"/>
              <a:t>administracija</a:t>
            </a:r>
            <a:r>
              <a:rPr lang="en-US" i="1" dirty="0"/>
              <a:t> </a:t>
            </a:r>
            <a:r>
              <a:rPr lang="en-US" i="1" dirty="0" err="1"/>
              <a:t>naše</a:t>
            </a:r>
            <a:r>
              <a:rPr lang="en-US" i="1" dirty="0"/>
              <a:t> </a:t>
            </a:r>
            <a:r>
              <a:rPr lang="en-US" i="1" dirty="0" err="1"/>
              <a:t>radne</a:t>
            </a:r>
            <a:r>
              <a:rPr lang="en-US" i="1" dirty="0"/>
              <a:t> </a:t>
            </a:r>
            <a:r>
              <a:rPr lang="en-US" i="1" dirty="0" err="1"/>
              <a:t>snage</a:t>
            </a:r>
            <a:r>
              <a:rPr lang="en-US" i="1" dirty="0"/>
              <a:t> je </a:t>
            </a:r>
            <a:r>
              <a:rPr lang="en-US" i="1" dirty="0" err="1"/>
              <a:t>postala</a:t>
            </a:r>
            <a:r>
              <a:rPr lang="sr-Latn-RS" i="1" dirty="0"/>
              <a:t> </a:t>
            </a:r>
            <a:r>
              <a:rPr lang="en-US" i="1" dirty="0" err="1"/>
              <a:t>tež</a:t>
            </a:r>
            <a:r>
              <a:rPr lang="sr-Latn-RS" i="1" dirty="0"/>
              <a:t>a</a:t>
            </a:r>
            <a:r>
              <a:rPr lang="en-US" i="1" dirty="0"/>
              <a:t>. Do </a:t>
            </a:r>
            <a:r>
              <a:rPr lang="en-US" i="1" dirty="0" err="1"/>
              <a:t>sada</a:t>
            </a:r>
            <a:r>
              <a:rPr lang="en-US" i="1" dirty="0"/>
              <a:t>, </a:t>
            </a:r>
            <a:r>
              <a:rPr lang="en-US" i="1" dirty="0" err="1"/>
              <a:t>mnogi</a:t>
            </a:r>
            <a:r>
              <a:rPr lang="en-US" i="1" dirty="0"/>
              <a:t> </a:t>
            </a:r>
            <a:r>
              <a:rPr lang="en-US" i="1" dirty="0" err="1"/>
              <a:t>naši</a:t>
            </a:r>
            <a:r>
              <a:rPr lang="en-US" i="1" dirty="0"/>
              <a:t> </a:t>
            </a:r>
            <a:r>
              <a:rPr lang="en-US" i="1" dirty="0" err="1"/>
              <a:t>interni</a:t>
            </a:r>
            <a:r>
              <a:rPr lang="en-US" i="1" dirty="0"/>
              <a:t> </a:t>
            </a:r>
            <a:r>
              <a:rPr lang="en-US" i="1" dirty="0" err="1"/>
              <a:t>zahtevi</a:t>
            </a:r>
            <a:r>
              <a:rPr lang="en-US" i="1" dirty="0"/>
              <a:t> </a:t>
            </a:r>
            <a:r>
              <a:rPr lang="en-US" i="1" dirty="0" err="1"/>
              <a:t>kao</a:t>
            </a:r>
            <a:r>
              <a:rPr lang="en-US" i="1" dirty="0"/>
              <a:t> </a:t>
            </a:r>
            <a:r>
              <a:rPr lang="en-US" i="1" dirty="0" err="1"/>
              <a:t>što</a:t>
            </a:r>
            <a:r>
              <a:rPr lang="en-US" i="1" dirty="0"/>
              <a:t> </a:t>
            </a:r>
            <a:r>
              <a:rPr lang="en-US" i="1" dirty="0" err="1"/>
              <a:t>su</a:t>
            </a:r>
            <a:r>
              <a:rPr lang="en-US" i="1" dirty="0"/>
              <a:t> </a:t>
            </a:r>
            <a:r>
              <a:rPr lang="en-US" i="1" dirty="0" err="1"/>
              <a:t>izveštavanje</a:t>
            </a:r>
            <a:r>
              <a:rPr lang="en-US" i="1" dirty="0"/>
              <a:t>, </a:t>
            </a:r>
            <a:r>
              <a:rPr lang="en-US" i="1" dirty="0" err="1"/>
              <a:t>aktivnosti</a:t>
            </a:r>
            <a:r>
              <a:rPr lang="en-US" i="1" dirty="0"/>
              <a:t> </a:t>
            </a:r>
            <a:r>
              <a:rPr lang="sr-Latn-RS" i="1" dirty="0"/>
              <a:t>administriranja</a:t>
            </a:r>
            <a:r>
              <a:rPr lang="en-US" i="1" dirty="0"/>
              <a:t> </a:t>
            </a:r>
            <a:r>
              <a:rPr lang="sr-Latn-RS" i="1" dirty="0"/>
              <a:t>plaćanja</a:t>
            </a:r>
            <a:r>
              <a:rPr lang="en-US" i="1" dirty="0"/>
              <a:t> </a:t>
            </a:r>
            <a:r>
              <a:rPr lang="en-US" i="1" dirty="0" err="1"/>
              <a:t>i</a:t>
            </a:r>
            <a:r>
              <a:rPr lang="en-US" i="1" dirty="0"/>
              <a:t> </a:t>
            </a:r>
            <a:r>
              <a:rPr lang="sr-Latn-RS" i="1" dirty="0"/>
              <a:t>upravljanje </a:t>
            </a:r>
            <a:r>
              <a:rPr lang="en-US" i="1" dirty="0" err="1"/>
              <a:t>resursi</a:t>
            </a:r>
            <a:r>
              <a:rPr lang="sr-Latn-RS" i="1" dirty="0"/>
              <a:t>ma su</a:t>
            </a:r>
            <a:r>
              <a:rPr lang="en-US" i="1" dirty="0"/>
              <a:t> </a:t>
            </a:r>
            <a:r>
              <a:rPr lang="en-US" i="1" dirty="0" err="1"/>
              <a:t>obavlj</a:t>
            </a:r>
            <a:r>
              <a:rPr lang="sr-Latn-RS" i="1" dirty="0"/>
              <a:t>a</a:t>
            </a:r>
            <a:r>
              <a:rPr lang="en-US" i="1" dirty="0"/>
              <a:t>n</a:t>
            </a:r>
            <a:r>
              <a:rPr lang="sr-Latn-RS" i="1" dirty="0"/>
              <a:t>i</a:t>
            </a:r>
            <a:r>
              <a:rPr lang="en-US" i="1" dirty="0"/>
              <a:t> </a:t>
            </a:r>
            <a:r>
              <a:rPr lang="en-US" i="1" dirty="0" err="1"/>
              <a:t>preko</a:t>
            </a:r>
            <a:r>
              <a:rPr lang="en-US" i="1" dirty="0"/>
              <a:t> </a:t>
            </a:r>
            <a:r>
              <a:rPr lang="en-US" i="1" dirty="0" err="1"/>
              <a:t>starih</a:t>
            </a:r>
            <a:r>
              <a:rPr lang="en-US" i="1" dirty="0"/>
              <a:t> </a:t>
            </a:r>
            <a:r>
              <a:rPr lang="en-US" i="1" dirty="0" err="1"/>
              <a:t>mejnfrejm</a:t>
            </a:r>
            <a:r>
              <a:rPr lang="en-US" i="1" dirty="0"/>
              <a:t> </a:t>
            </a:r>
            <a:r>
              <a:rPr lang="en-US" i="1" dirty="0" err="1"/>
              <a:t>sistema</a:t>
            </a:r>
            <a:r>
              <a:rPr lang="en-US" i="1" dirty="0"/>
              <a:t>. </a:t>
            </a:r>
            <a:r>
              <a:rPr lang="en-US" i="1" dirty="0" err="1"/>
              <a:t>Kako</a:t>
            </a:r>
            <a:r>
              <a:rPr lang="en-US" i="1" dirty="0"/>
              <a:t> se </a:t>
            </a:r>
            <a:r>
              <a:rPr lang="en-US" i="1" dirty="0" err="1"/>
              <a:t>naša</a:t>
            </a:r>
            <a:r>
              <a:rPr lang="en-US" i="1" dirty="0"/>
              <a:t> </a:t>
            </a:r>
            <a:r>
              <a:rPr lang="en-US" i="1" dirty="0" err="1"/>
              <a:t>radna</a:t>
            </a:r>
            <a:r>
              <a:rPr lang="en-US" i="1" dirty="0"/>
              <a:t> </a:t>
            </a:r>
            <a:r>
              <a:rPr lang="en-US" i="1" dirty="0" err="1"/>
              <a:t>snaga</a:t>
            </a:r>
            <a:r>
              <a:rPr lang="en-US" i="1" dirty="0"/>
              <a:t> </a:t>
            </a:r>
            <a:r>
              <a:rPr lang="en-US" i="1" dirty="0" err="1"/>
              <a:t>širi</a:t>
            </a:r>
            <a:r>
              <a:rPr lang="en-US" i="1" dirty="0"/>
              <a:t> </a:t>
            </a:r>
            <a:r>
              <a:rPr lang="sr-Latn-RS" i="1" dirty="0"/>
              <a:t>po</a:t>
            </a:r>
            <a:r>
              <a:rPr lang="en-US" i="1" dirty="0"/>
              <a:t> </a:t>
            </a:r>
            <a:r>
              <a:rPr lang="en-US" i="1" dirty="0" err="1"/>
              <a:t>broju</a:t>
            </a:r>
            <a:r>
              <a:rPr lang="en-US" i="1" dirty="0"/>
              <a:t> </a:t>
            </a:r>
            <a:r>
              <a:rPr lang="en-US" i="1" dirty="0" err="1"/>
              <a:t>i</a:t>
            </a:r>
            <a:r>
              <a:rPr lang="en-US" i="1" dirty="0"/>
              <a:t> </a:t>
            </a:r>
            <a:r>
              <a:rPr lang="en-US" i="1" dirty="0" err="1"/>
              <a:t>oblasti</a:t>
            </a:r>
            <a:r>
              <a:rPr lang="sr-Latn-RS" i="1" dirty="0"/>
              <a:t>ma</a:t>
            </a:r>
            <a:r>
              <a:rPr lang="en-US" i="1" dirty="0"/>
              <a:t>, </a:t>
            </a:r>
            <a:r>
              <a:rPr lang="en-US" i="1" dirty="0" err="1"/>
              <a:t>ov</a:t>
            </a:r>
            <a:r>
              <a:rPr lang="sr-Latn-RS" i="1" dirty="0"/>
              <a:t>akvi zastareli</a:t>
            </a:r>
            <a:r>
              <a:rPr lang="en-US" i="1" dirty="0"/>
              <a:t> </a:t>
            </a:r>
            <a:r>
              <a:rPr lang="en-US" i="1" dirty="0" err="1"/>
              <a:t>sistemi</a:t>
            </a:r>
            <a:r>
              <a:rPr lang="en-US" i="1" dirty="0"/>
              <a:t> </a:t>
            </a:r>
            <a:r>
              <a:rPr lang="en-US" i="1" dirty="0" err="1"/>
              <a:t>postali</a:t>
            </a:r>
            <a:r>
              <a:rPr lang="en-US" i="1" dirty="0"/>
              <a:t> </a:t>
            </a:r>
            <a:r>
              <a:rPr lang="en-US" i="1" dirty="0" err="1"/>
              <a:t>su</a:t>
            </a:r>
            <a:r>
              <a:rPr lang="en-US" i="1" dirty="0"/>
              <a:t> </a:t>
            </a:r>
            <a:r>
              <a:rPr lang="en-US" i="1" dirty="0" err="1"/>
              <a:t>neadekvatni</a:t>
            </a:r>
            <a:r>
              <a:rPr lang="en-US" i="1" dirty="0"/>
              <a:t> </a:t>
            </a:r>
            <a:r>
              <a:rPr lang="en-US" i="1" dirty="0" err="1"/>
              <a:t>za</a:t>
            </a:r>
            <a:r>
              <a:rPr lang="en-US" i="1" dirty="0"/>
              <a:t> </a:t>
            </a:r>
            <a:r>
              <a:rPr lang="en-US" i="1" dirty="0" err="1"/>
              <a:t>efikasno</a:t>
            </a:r>
            <a:r>
              <a:rPr lang="en-US" i="1" dirty="0"/>
              <a:t> </a:t>
            </a:r>
            <a:r>
              <a:rPr lang="en-US" i="1" dirty="0" err="1"/>
              <a:t>upravljanje</a:t>
            </a:r>
            <a:r>
              <a:rPr lang="en-US" i="1" dirty="0"/>
              <a:t> </a:t>
            </a:r>
            <a:r>
              <a:rPr lang="sr-Latn-RS" i="1" dirty="0"/>
              <a:t>s</a:t>
            </a:r>
            <a:r>
              <a:rPr lang="en-US" i="1" dirty="0"/>
              <a:t>vim </a:t>
            </a:r>
            <a:r>
              <a:rPr lang="en-US" i="1" dirty="0" err="1"/>
              <a:t>administrativnim</a:t>
            </a:r>
            <a:r>
              <a:rPr lang="en-US" i="1" dirty="0"/>
              <a:t> </a:t>
            </a:r>
            <a:r>
              <a:rPr lang="en-US" i="1" dirty="0" err="1"/>
              <a:t>aktivnostima</a:t>
            </a:r>
            <a:r>
              <a:rPr lang="en-US" i="1" dirty="0"/>
              <a:t>. </a:t>
            </a:r>
            <a:r>
              <a:rPr lang="en-US" i="1" dirty="0" err="1"/>
              <a:t>Ov</a:t>
            </a:r>
            <a:r>
              <a:rPr lang="sr-Latn-RS" i="1" dirty="0"/>
              <a:t>a </a:t>
            </a:r>
            <a:r>
              <a:rPr lang="en-US" i="1" dirty="0" err="1"/>
              <a:t>neadekvatnost</a:t>
            </a:r>
            <a:r>
              <a:rPr lang="en-US" i="1" dirty="0"/>
              <a:t> se </a:t>
            </a:r>
            <a:r>
              <a:rPr lang="en-US" i="1" dirty="0" err="1"/>
              <a:t>manifestuje</a:t>
            </a:r>
            <a:r>
              <a:rPr lang="en-US" i="1" dirty="0"/>
              <a:t> u </a:t>
            </a:r>
            <a:r>
              <a:rPr lang="en-US" i="1" dirty="0" err="1"/>
              <a:t>većim</a:t>
            </a:r>
            <a:r>
              <a:rPr lang="en-US" i="1" dirty="0"/>
              <a:t> </a:t>
            </a:r>
            <a:r>
              <a:rPr lang="en-US" i="1" dirty="0" err="1"/>
              <a:t>troškovima</a:t>
            </a:r>
            <a:r>
              <a:rPr lang="en-US" i="1" dirty="0"/>
              <a:t> </a:t>
            </a:r>
            <a:r>
              <a:rPr lang="en-US" i="1" dirty="0" err="1"/>
              <a:t>i</a:t>
            </a:r>
            <a:r>
              <a:rPr lang="en-US" i="1" dirty="0"/>
              <a:t> </a:t>
            </a:r>
            <a:r>
              <a:rPr lang="en-US" i="1" dirty="0" err="1"/>
              <a:t>povećanju</a:t>
            </a:r>
            <a:r>
              <a:rPr lang="en-US" i="1" dirty="0"/>
              <a:t> </a:t>
            </a:r>
            <a:r>
              <a:rPr lang="en-US" i="1" dirty="0" err="1"/>
              <a:t>fluktuacije</a:t>
            </a:r>
            <a:r>
              <a:rPr lang="en-US" i="1" dirty="0"/>
              <a:t> </a:t>
            </a:r>
            <a:r>
              <a:rPr lang="en-US" i="1" dirty="0" err="1"/>
              <a:t>zaposlenih</a:t>
            </a:r>
            <a:r>
              <a:rPr lang="en-US" i="1" dirty="0"/>
              <a:t> </a:t>
            </a:r>
            <a:r>
              <a:rPr lang="en-US" i="1" dirty="0" err="1"/>
              <a:t>koju</a:t>
            </a:r>
            <a:r>
              <a:rPr lang="en-US" i="1" dirty="0"/>
              <a:t> </a:t>
            </a:r>
            <a:r>
              <a:rPr lang="en-US" i="1" dirty="0" err="1"/>
              <a:t>vidimo</a:t>
            </a:r>
            <a:r>
              <a:rPr lang="en-US" i="1" dirty="0"/>
              <a:t> u </a:t>
            </a:r>
            <a:r>
              <a:rPr lang="en-US" i="1" dirty="0" err="1"/>
              <a:t>poslednjih</a:t>
            </a:r>
            <a:r>
              <a:rPr lang="en-US" i="1" dirty="0"/>
              <a:t> 12 </a:t>
            </a:r>
            <a:r>
              <a:rPr lang="en-US" i="1" dirty="0" err="1"/>
              <a:t>meseci</a:t>
            </a:r>
            <a:r>
              <a:rPr lang="en-US" i="1" dirty="0"/>
              <a:t>.</a:t>
            </a:r>
            <a:r>
              <a:rPr lang="sr-Latn-RS" i="1" dirty="0"/>
              <a:t> </a:t>
            </a:r>
            <a:r>
              <a:rPr lang="en-US" i="1" dirty="0"/>
              <a:t>Da </a:t>
            </a:r>
            <a:r>
              <a:rPr lang="en-US" i="1" dirty="0" err="1"/>
              <a:t>bismo</a:t>
            </a:r>
            <a:r>
              <a:rPr lang="en-US" i="1" dirty="0"/>
              <a:t> </a:t>
            </a:r>
            <a:r>
              <a:rPr lang="en-US" i="1" dirty="0" err="1"/>
              <a:t>efikasnije</a:t>
            </a:r>
            <a:r>
              <a:rPr lang="en-US" i="1" dirty="0"/>
              <a:t> </a:t>
            </a:r>
            <a:r>
              <a:rPr lang="en-US" i="1" dirty="0" err="1"/>
              <a:t>upravljali</a:t>
            </a:r>
            <a:r>
              <a:rPr lang="en-US" i="1" dirty="0"/>
              <a:t> </a:t>
            </a:r>
            <a:r>
              <a:rPr lang="en-US" i="1" dirty="0" err="1"/>
              <a:t>našom</a:t>
            </a:r>
            <a:r>
              <a:rPr lang="en-US" i="1" dirty="0"/>
              <a:t> </a:t>
            </a:r>
            <a:r>
              <a:rPr lang="en-US" i="1" dirty="0" err="1"/>
              <a:t>administracijom</a:t>
            </a:r>
            <a:r>
              <a:rPr lang="en-US" i="1" dirty="0"/>
              <a:t>, </a:t>
            </a:r>
            <a:r>
              <a:rPr lang="en-US" i="1" dirty="0" err="1"/>
              <a:t>smanjili</a:t>
            </a:r>
            <a:r>
              <a:rPr lang="en-US" i="1" dirty="0"/>
              <a:t> </a:t>
            </a:r>
            <a:r>
              <a:rPr lang="en-US" i="1" dirty="0" err="1"/>
              <a:t>troškove</a:t>
            </a:r>
            <a:r>
              <a:rPr lang="en-US" i="1" dirty="0"/>
              <a:t> </a:t>
            </a:r>
            <a:r>
              <a:rPr lang="en-US" i="1" dirty="0" err="1"/>
              <a:t>i</a:t>
            </a:r>
            <a:r>
              <a:rPr lang="en-US" i="1" dirty="0"/>
              <a:t> </a:t>
            </a:r>
            <a:r>
              <a:rPr lang="en-US" i="1" dirty="0" err="1"/>
              <a:t>poboljšali</a:t>
            </a:r>
            <a:r>
              <a:rPr lang="en-US" i="1" dirty="0"/>
              <a:t> </a:t>
            </a:r>
            <a:r>
              <a:rPr lang="en-US" i="1" dirty="0" err="1"/>
              <a:t>fluktuaciju</a:t>
            </a:r>
            <a:r>
              <a:rPr lang="en-US" i="1" dirty="0"/>
              <a:t> </a:t>
            </a:r>
            <a:r>
              <a:rPr lang="en-US" i="1" dirty="0" err="1"/>
              <a:t>zaposlenih</a:t>
            </a:r>
            <a:r>
              <a:rPr lang="en-US" i="1" dirty="0"/>
              <a:t>, </a:t>
            </a:r>
            <a:r>
              <a:rPr lang="sr-Latn-RS" i="1" dirty="0"/>
              <a:t>XYZ kompanija </a:t>
            </a:r>
            <a:r>
              <a:rPr lang="en-US" i="1" dirty="0"/>
              <a:t>mora </a:t>
            </a:r>
            <a:r>
              <a:rPr lang="en-US" i="1" dirty="0" err="1"/>
              <a:t>preći</a:t>
            </a:r>
            <a:r>
              <a:rPr lang="en-US" i="1" dirty="0"/>
              <a:t> </a:t>
            </a:r>
            <a:r>
              <a:rPr lang="en-US" i="1" dirty="0" err="1"/>
              <a:t>na</a:t>
            </a:r>
            <a:r>
              <a:rPr lang="en-US" i="1" dirty="0"/>
              <a:t> </a:t>
            </a:r>
            <a:r>
              <a:rPr lang="sr-Latn-RS" i="1" dirty="0"/>
              <a:t>w</a:t>
            </a:r>
            <a:r>
              <a:rPr lang="en-US" i="1" dirty="0"/>
              <a:t>eb-</a:t>
            </a:r>
            <a:r>
              <a:rPr lang="en-US" i="1" dirty="0" err="1"/>
              <a:t>baziranu</a:t>
            </a:r>
            <a:r>
              <a:rPr lang="en-US" i="1" dirty="0"/>
              <a:t> </a:t>
            </a:r>
            <a:r>
              <a:rPr lang="en-US" i="1" dirty="0" err="1"/>
              <a:t>aplikaciju</a:t>
            </a:r>
            <a:r>
              <a:rPr lang="en-US" i="1" dirty="0"/>
              <a:t> </a:t>
            </a:r>
            <a:r>
              <a:rPr lang="en-US" i="1" dirty="0" err="1"/>
              <a:t>kao</a:t>
            </a:r>
            <a:r>
              <a:rPr lang="en-US" i="1" dirty="0"/>
              <a:t> </a:t>
            </a:r>
            <a:r>
              <a:rPr lang="en-US" i="1" dirty="0" err="1"/>
              <a:t>što</a:t>
            </a:r>
            <a:r>
              <a:rPr lang="en-US" i="1" dirty="0"/>
              <a:t> je </a:t>
            </a:r>
            <a:r>
              <a:rPr lang="en-US" i="1" dirty="0" err="1"/>
              <a:t>navedeno</a:t>
            </a:r>
            <a:r>
              <a:rPr lang="en-US" i="1" dirty="0"/>
              <a:t> u </a:t>
            </a:r>
            <a:r>
              <a:rPr lang="en-US" i="1" dirty="0" err="1"/>
              <a:t>ovom</a:t>
            </a:r>
            <a:r>
              <a:rPr lang="en-US" i="1" dirty="0"/>
              <a:t> </a:t>
            </a:r>
            <a:r>
              <a:rPr lang="en-US" i="1" dirty="0" err="1"/>
              <a:t>poslovnom</a:t>
            </a:r>
            <a:r>
              <a:rPr lang="en-US" i="1" dirty="0"/>
              <a:t> </a:t>
            </a:r>
            <a:r>
              <a:rPr lang="en-US" i="1" dirty="0" err="1"/>
              <a:t>slučaju</a:t>
            </a:r>
            <a:r>
              <a:rPr lang="en-US" i="1" dirty="0"/>
              <a:t> za </a:t>
            </a:r>
            <a:r>
              <a:rPr lang="sr-Latn-RS" i="1" dirty="0"/>
              <a:t>W</a:t>
            </a:r>
            <a:r>
              <a:rPr lang="en-US" i="1" dirty="0"/>
              <a:t>P </a:t>
            </a:r>
            <a:r>
              <a:rPr lang="en-US" i="1" dirty="0" err="1"/>
              <a:t>projekat</a:t>
            </a:r>
            <a:r>
              <a:rPr lang="en-US" i="1" dirty="0"/>
              <a:t>. Na </a:t>
            </a:r>
            <a:r>
              <a:rPr lang="en-US" i="1" dirty="0" err="1"/>
              <a:t>taj</a:t>
            </a:r>
            <a:r>
              <a:rPr lang="en-US" i="1" dirty="0"/>
              <a:t> </a:t>
            </a:r>
            <a:r>
              <a:rPr lang="en-US" i="1" dirty="0" err="1"/>
              <a:t>način</a:t>
            </a:r>
            <a:r>
              <a:rPr lang="en-US" i="1" dirty="0"/>
              <a:t> </a:t>
            </a:r>
            <a:r>
              <a:rPr lang="en-US" i="1" dirty="0" err="1"/>
              <a:t>zaposleni</a:t>
            </a:r>
            <a:r>
              <a:rPr lang="en-US" i="1" dirty="0"/>
              <a:t> </a:t>
            </a:r>
            <a:r>
              <a:rPr lang="en-US" i="1" dirty="0" err="1"/>
              <a:t>će</a:t>
            </a:r>
            <a:r>
              <a:rPr lang="sr-Latn-RS" i="1" dirty="0"/>
              <a:t> </a:t>
            </a:r>
            <a:r>
              <a:rPr lang="en-US" i="1" dirty="0" err="1"/>
              <a:t>preuz</a:t>
            </a:r>
            <a:r>
              <a:rPr lang="sr-Latn-RS" i="1" dirty="0"/>
              <a:t>eti</a:t>
            </a:r>
            <a:r>
              <a:rPr lang="en-US" i="1" dirty="0"/>
              <a:t> </a:t>
            </a:r>
            <a:r>
              <a:rPr lang="en-US" i="1" dirty="0" err="1"/>
              <a:t>veću</a:t>
            </a:r>
            <a:r>
              <a:rPr lang="en-US" i="1" dirty="0"/>
              <a:t> </a:t>
            </a:r>
            <a:r>
              <a:rPr lang="en-US" i="1" dirty="0" err="1"/>
              <a:t>ulogu</a:t>
            </a:r>
            <a:r>
              <a:rPr lang="en-US" i="1" dirty="0"/>
              <a:t> u </a:t>
            </a:r>
            <a:r>
              <a:rPr lang="en-US" i="1" dirty="0" err="1"/>
              <a:t>upravljanju</a:t>
            </a:r>
            <a:r>
              <a:rPr lang="en-US" i="1" dirty="0"/>
              <a:t> </a:t>
            </a:r>
            <a:r>
              <a:rPr lang="en-US" i="1" dirty="0" err="1"/>
              <a:t>svojim</a:t>
            </a:r>
            <a:r>
              <a:rPr lang="en-US" i="1" dirty="0"/>
              <a:t> </a:t>
            </a:r>
            <a:r>
              <a:rPr lang="en-US" i="1" dirty="0" err="1"/>
              <a:t>administrativnim</a:t>
            </a:r>
            <a:r>
              <a:rPr lang="en-US" i="1" dirty="0"/>
              <a:t> </a:t>
            </a:r>
            <a:r>
              <a:rPr lang="en-US" i="1" dirty="0" err="1"/>
              <a:t>pitanjima</a:t>
            </a:r>
            <a:r>
              <a:rPr lang="en-US" i="1" dirty="0"/>
              <a:t>, </a:t>
            </a:r>
            <a:r>
              <a:rPr lang="en-US" i="1" dirty="0" err="1"/>
              <a:t>ima</a:t>
            </a:r>
            <a:r>
              <a:rPr lang="sr-Latn-RS" i="1" dirty="0"/>
              <a:t>će</a:t>
            </a:r>
            <a:r>
              <a:rPr lang="en-US" i="1" dirty="0"/>
              <a:t> </a:t>
            </a:r>
            <a:r>
              <a:rPr lang="en-US" i="1" dirty="0" err="1"/>
              <a:t>bezbedni</a:t>
            </a:r>
            <a:r>
              <a:rPr lang="en-US" i="1" dirty="0"/>
              <a:t> </a:t>
            </a:r>
            <a:r>
              <a:rPr lang="en-US" i="1" dirty="0" err="1"/>
              <a:t>pristup</a:t>
            </a:r>
            <a:r>
              <a:rPr lang="en-US" i="1" dirty="0"/>
              <a:t> </a:t>
            </a:r>
            <a:r>
              <a:rPr lang="sr-Latn-RS" i="1" dirty="0"/>
              <a:t>izveštajima o svojim obavljenim poslovima (</a:t>
            </a:r>
            <a:r>
              <a:rPr lang="en-US" i="1" dirty="0"/>
              <a:t>timesheets</a:t>
            </a:r>
            <a:r>
              <a:rPr lang="sr-Latn-RS" i="1" dirty="0"/>
              <a:t>) -</a:t>
            </a:r>
            <a:r>
              <a:rPr lang="en-US" i="1" dirty="0"/>
              <a:t> </a:t>
            </a:r>
            <a:r>
              <a:rPr lang="en-US" i="1" dirty="0" err="1"/>
              <a:t>na</a:t>
            </a:r>
            <a:r>
              <a:rPr lang="en-US" i="1" dirty="0"/>
              <a:t> </a:t>
            </a:r>
            <a:r>
              <a:rPr lang="en-US" i="1" dirty="0" err="1"/>
              <a:t>mreži</a:t>
            </a:r>
            <a:r>
              <a:rPr lang="en-US" i="1" dirty="0"/>
              <a:t> </a:t>
            </a:r>
            <a:r>
              <a:rPr lang="en-US" i="1" dirty="0" err="1"/>
              <a:t>i</a:t>
            </a:r>
            <a:r>
              <a:rPr lang="sr-Latn-RS" i="1" dirty="0"/>
              <a:t> </a:t>
            </a:r>
            <a:r>
              <a:rPr lang="en-US" i="1" dirty="0" err="1"/>
              <a:t>kompanija</a:t>
            </a:r>
            <a:r>
              <a:rPr lang="en-US" i="1" dirty="0"/>
              <a:t> </a:t>
            </a:r>
            <a:r>
              <a:rPr lang="en-US" i="1" dirty="0" err="1"/>
              <a:t>može</a:t>
            </a:r>
            <a:r>
              <a:rPr lang="en-US" i="1" dirty="0"/>
              <a:t> </a:t>
            </a:r>
            <a:r>
              <a:rPr lang="en-US" i="1" dirty="0" err="1"/>
              <a:t>upravljati</a:t>
            </a:r>
            <a:r>
              <a:rPr lang="en-US" i="1" dirty="0"/>
              <a:t> </a:t>
            </a:r>
            <a:r>
              <a:rPr lang="sr-Latn-RS" i="1" dirty="0"/>
              <a:t>celokupnom</a:t>
            </a:r>
            <a:r>
              <a:rPr lang="en-US" i="1" dirty="0"/>
              <a:t> </a:t>
            </a:r>
            <a:r>
              <a:rPr lang="en-US" i="1" dirty="0" err="1"/>
              <a:t>administracijom</a:t>
            </a:r>
            <a:r>
              <a:rPr lang="en-US" i="1" dirty="0"/>
              <a:t> </a:t>
            </a:r>
            <a:r>
              <a:rPr lang="en-US" i="1" dirty="0" err="1"/>
              <a:t>sa</a:t>
            </a:r>
            <a:r>
              <a:rPr lang="en-US" i="1" dirty="0"/>
              <a:t> </a:t>
            </a:r>
            <a:r>
              <a:rPr lang="en-US" i="1" dirty="0" err="1"/>
              <a:t>jedne</a:t>
            </a:r>
            <a:r>
              <a:rPr lang="en-US" i="1" dirty="0"/>
              <a:t> </a:t>
            </a:r>
            <a:r>
              <a:rPr lang="en-US" i="1" dirty="0" err="1"/>
              <a:t>centralne</a:t>
            </a:r>
            <a:r>
              <a:rPr lang="en-US" i="1" dirty="0"/>
              <a:t> </a:t>
            </a:r>
            <a:r>
              <a:rPr lang="en-US" i="1" dirty="0" err="1"/>
              <a:t>i</a:t>
            </a:r>
            <a:r>
              <a:rPr lang="en-US" i="1" dirty="0"/>
              <a:t> </a:t>
            </a:r>
            <a:r>
              <a:rPr lang="en-US" i="1" dirty="0" err="1"/>
              <a:t>zajedničke</a:t>
            </a:r>
            <a:r>
              <a:rPr lang="en-US" i="1" dirty="0"/>
              <a:t> </a:t>
            </a:r>
            <a:r>
              <a:rPr lang="en-US" i="1" dirty="0" err="1"/>
              <a:t>platforme</a:t>
            </a:r>
            <a:r>
              <a:rPr lang="en-US" i="1" dirty="0"/>
              <a:t>.</a:t>
            </a:r>
          </a:p>
        </p:txBody>
      </p:sp>
    </p:spTree>
    <p:extLst>
      <p:ext uri="{BB962C8B-B14F-4D97-AF65-F5344CB8AC3E}">
        <p14:creationId xmlns:p14="http://schemas.microsoft.com/office/powerpoint/2010/main" val="3160416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5. Poslovne opcije</a:t>
            </a:r>
          </a:p>
          <a:p>
            <a:pPr marL="0" indent="0" algn="just">
              <a:buNone/>
            </a:pPr>
            <a:r>
              <a:rPr lang="sr-Latn-RS" dirty="0"/>
              <a:t>Ovaj deo studije daje analizu i obrazl</a:t>
            </a:r>
            <a:r>
              <a:rPr lang="en-GB" dirty="0"/>
              <a:t>a</a:t>
            </a:r>
            <a:r>
              <a:rPr lang="sr-Latn-RS" dirty="0"/>
              <a:t>že osnovne poslovne opcije</a:t>
            </a:r>
            <a:r>
              <a:rPr lang="en-GB" dirty="0"/>
              <a:t> </a:t>
            </a:r>
            <a:r>
              <a:rPr lang="en-GB" dirty="0" err="1"/>
              <a:t>za</a:t>
            </a:r>
            <a:r>
              <a:rPr lang="en-GB" dirty="0"/>
              <a:t> re</a:t>
            </a:r>
            <a:r>
              <a:rPr lang="sr-Latn-RS" dirty="0"/>
              <a:t>š</a:t>
            </a:r>
            <a:r>
              <a:rPr lang="en-GB" dirty="0" err="1"/>
              <a:t>avanje</a:t>
            </a:r>
            <a:r>
              <a:rPr lang="en-GB" dirty="0"/>
              <a:t> </a:t>
            </a:r>
            <a:r>
              <a:rPr lang="en-GB" dirty="0" err="1"/>
              <a:t>uo</a:t>
            </a:r>
            <a:r>
              <a:rPr lang="sr-Latn-RS" dirty="0"/>
              <a:t>č</a:t>
            </a:r>
            <a:r>
              <a:rPr lang="en-GB" dirty="0" err="1"/>
              <a:t>enog</a:t>
            </a:r>
            <a:r>
              <a:rPr lang="en-GB" dirty="0"/>
              <a:t> </a:t>
            </a:r>
            <a:r>
              <a:rPr lang="en-GB" dirty="0" err="1"/>
              <a:t>problema</a:t>
            </a:r>
            <a:r>
              <a:rPr lang="sr-Latn-RS" dirty="0"/>
              <a:t>. </a:t>
            </a:r>
            <a:r>
              <a:rPr lang="en-GB" dirty="0" err="1"/>
              <a:t>Potom</a:t>
            </a:r>
            <a:r>
              <a:rPr lang="sr-Latn-RS" dirty="0"/>
              <a:t>, ovaj odeljak rezimira </a:t>
            </a:r>
            <a:r>
              <a:rPr lang="en-GB" dirty="0" err="1"/>
              <a:t>odabrani</a:t>
            </a:r>
            <a:r>
              <a:rPr lang="en-GB" dirty="0"/>
              <a:t> </a:t>
            </a:r>
            <a:r>
              <a:rPr lang="sr-Latn-RS" dirty="0"/>
              <a:t>pristup kako će projekat rešiti poslovni problem. Pored toga, ovaj odeljak takođe treba  da opiše kako će se željeni rezultati postići tokom napredovanja u toku projekta.</a:t>
            </a:r>
          </a:p>
          <a:p>
            <a:pPr marL="0" indent="0" algn="just">
              <a:buNone/>
            </a:pPr>
            <a:r>
              <a:rPr lang="en-US" b="1" dirty="0"/>
              <a:t>Primer: </a:t>
            </a:r>
            <a:r>
              <a:rPr lang="en-US" i="1" dirty="0" err="1"/>
              <a:t>Analizirane</a:t>
            </a:r>
            <a:r>
              <a:rPr lang="en-US" i="1" dirty="0"/>
              <a:t> </a:t>
            </a:r>
            <a:r>
              <a:rPr lang="en-US" i="1" dirty="0" err="1"/>
              <a:t>su</a:t>
            </a:r>
            <a:r>
              <a:rPr lang="en-US" i="1" dirty="0"/>
              <a:t> </a:t>
            </a:r>
            <a:r>
              <a:rPr lang="en-US" i="1" dirty="0" err="1"/>
              <a:t>različite</a:t>
            </a:r>
            <a:r>
              <a:rPr lang="en-US" i="1" dirty="0"/>
              <a:t> </a:t>
            </a:r>
            <a:r>
              <a:rPr lang="en-US" i="1" dirty="0" err="1"/>
              <a:t>opcije</a:t>
            </a:r>
            <a:r>
              <a:rPr lang="en-US" i="1" dirty="0"/>
              <a:t> </a:t>
            </a:r>
            <a:r>
              <a:rPr lang="en-US" i="1" dirty="0" err="1"/>
              <a:t>i</a:t>
            </a:r>
            <a:r>
              <a:rPr lang="en-US" i="1" dirty="0"/>
              <a:t> alternative </a:t>
            </a:r>
            <a:r>
              <a:rPr lang="en-US" i="1" dirty="0" err="1"/>
              <a:t>kako</a:t>
            </a:r>
            <a:r>
              <a:rPr lang="en-US" i="1" dirty="0"/>
              <a:t> bi se </a:t>
            </a:r>
            <a:r>
              <a:rPr lang="en-US" i="1" dirty="0" err="1"/>
              <a:t>odredio</a:t>
            </a:r>
            <a:r>
              <a:rPr lang="en-US" i="1" dirty="0"/>
              <a:t> </a:t>
            </a:r>
            <a:r>
              <a:rPr lang="en-US" i="1" dirty="0" err="1"/>
              <a:t>najbolji</a:t>
            </a:r>
            <a:r>
              <a:rPr lang="en-US" i="1" dirty="0"/>
              <a:t> </a:t>
            </a:r>
            <a:r>
              <a:rPr lang="en-US" i="1" dirty="0" err="1"/>
              <a:t>način</a:t>
            </a:r>
            <a:r>
              <a:rPr lang="en-US" i="1" dirty="0"/>
              <a:t> da se </a:t>
            </a:r>
            <a:r>
              <a:rPr lang="en-US" i="1" dirty="0" err="1"/>
              <a:t>primenom</a:t>
            </a:r>
            <a:r>
              <a:rPr lang="en-US" i="1" dirty="0"/>
              <a:t> </a:t>
            </a:r>
            <a:r>
              <a:rPr lang="en-US" i="1" dirty="0" err="1"/>
              <a:t>adekvatne</a:t>
            </a:r>
            <a:r>
              <a:rPr lang="en-US" i="1" dirty="0"/>
              <a:t> </a:t>
            </a:r>
            <a:r>
              <a:rPr lang="en-US" i="1" dirty="0" err="1"/>
              <a:t>tehnologij</a:t>
            </a:r>
            <a:r>
              <a:rPr lang="en-GB" i="1" dirty="0"/>
              <a:t>e</a:t>
            </a:r>
            <a:r>
              <a:rPr lang="en-US" i="1" dirty="0"/>
              <a:t> </a:t>
            </a:r>
            <a:r>
              <a:rPr lang="en-US" i="1" dirty="0" err="1"/>
              <a:t>poboljša</a:t>
            </a:r>
            <a:r>
              <a:rPr lang="sr-Latn-RS" i="1" dirty="0"/>
              <a:t>ju </a:t>
            </a:r>
            <a:r>
              <a:rPr lang="en-US" i="1" dirty="0" err="1"/>
              <a:t>poslovn</a:t>
            </a:r>
            <a:r>
              <a:rPr lang="sr-Latn-RS" i="1" dirty="0"/>
              <a:t>i</a:t>
            </a:r>
            <a:r>
              <a:rPr lang="en-US" i="1" dirty="0"/>
              <a:t> </a:t>
            </a:r>
            <a:r>
              <a:rPr lang="en-US" i="1" dirty="0" err="1"/>
              <a:t>proces</a:t>
            </a:r>
            <a:r>
              <a:rPr lang="sr-Latn-RS" i="1" dirty="0"/>
              <a:t>i</a:t>
            </a:r>
            <a:r>
              <a:rPr lang="en-US" i="1" dirty="0"/>
              <a:t> </a:t>
            </a:r>
            <a:r>
              <a:rPr lang="en-US" i="1" dirty="0" err="1"/>
              <a:t>i</a:t>
            </a:r>
            <a:r>
              <a:rPr lang="en-US" i="1" dirty="0"/>
              <a:t> </a:t>
            </a:r>
            <a:r>
              <a:rPr lang="en-US" i="1" dirty="0" err="1"/>
              <a:t>smanj</a:t>
            </a:r>
            <a:r>
              <a:rPr lang="sr-Latn-RS" i="1" dirty="0"/>
              <a:t>e</a:t>
            </a:r>
            <a:r>
              <a:rPr lang="en-US" i="1" dirty="0"/>
              <a:t> </a:t>
            </a:r>
            <a:r>
              <a:rPr lang="en-US" i="1" dirty="0" err="1"/>
              <a:t>režijsk</a:t>
            </a:r>
            <a:r>
              <a:rPr lang="sr-Latn-RS" i="1" dirty="0"/>
              <a:t>i</a:t>
            </a:r>
            <a:r>
              <a:rPr lang="en-US" i="1" dirty="0"/>
              <a:t> </a:t>
            </a:r>
            <a:r>
              <a:rPr lang="en-US" i="1" dirty="0" err="1"/>
              <a:t>troškov</a:t>
            </a:r>
            <a:r>
              <a:rPr lang="sr-Latn-RS" i="1" dirty="0"/>
              <a:t>i</a:t>
            </a:r>
            <a:r>
              <a:rPr lang="en-US" i="1" dirty="0"/>
              <a:t> u </a:t>
            </a:r>
            <a:r>
              <a:rPr lang="en-US" i="1" dirty="0" err="1"/>
              <a:t>okviru</a:t>
            </a:r>
            <a:r>
              <a:rPr lang="en-US" i="1" dirty="0"/>
              <a:t> </a:t>
            </a:r>
            <a:r>
              <a:rPr lang="sr-Latn-RS" i="1" dirty="0"/>
              <a:t>XYZ kompanije</a:t>
            </a:r>
            <a:r>
              <a:rPr lang="en-US" i="1" dirty="0"/>
              <a:t>. </a:t>
            </a:r>
            <a:r>
              <a:rPr lang="en-US" i="1" dirty="0" err="1"/>
              <a:t>Pristup</a:t>
            </a:r>
            <a:r>
              <a:rPr lang="en-US" i="1" dirty="0"/>
              <a:t> </a:t>
            </a:r>
            <a:r>
              <a:rPr lang="en-US" i="1" dirty="0" err="1"/>
              <a:t>opisan</a:t>
            </a:r>
            <a:r>
              <a:rPr lang="en-US" i="1" dirty="0"/>
              <a:t> </a:t>
            </a:r>
            <a:r>
              <a:rPr lang="en-US" i="1" dirty="0" err="1"/>
              <a:t>ovde</a:t>
            </a:r>
            <a:r>
              <a:rPr lang="en-US" i="1" dirty="0"/>
              <a:t> </a:t>
            </a:r>
            <a:r>
              <a:rPr lang="en-US" i="1" dirty="0" err="1"/>
              <a:t>dozvoljava</a:t>
            </a:r>
            <a:r>
              <a:rPr lang="sr-Latn-RS" i="1" dirty="0"/>
              <a:t> </a:t>
            </a:r>
            <a:r>
              <a:rPr lang="en-US" i="1" dirty="0"/>
              <a:t>da </a:t>
            </a:r>
            <a:r>
              <a:rPr lang="en-US" i="1" dirty="0" err="1"/>
              <a:t>ispunimo</a:t>
            </a:r>
            <a:r>
              <a:rPr lang="en-US" i="1" dirty="0"/>
              <a:t> </a:t>
            </a:r>
            <a:r>
              <a:rPr lang="en-US" i="1" dirty="0" err="1"/>
              <a:t>naše</a:t>
            </a:r>
            <a:r>
              <a:rPr lang="en-US" i="1" dirty="0"/>
              <a:t> </a:t>
            </a:r>
            <a:r>
              <a:rPr lang="en-US" i="1" dirty="0" err="1"/>
              <a:t>korporativne</a:t>
            </a:r>
            <a:r>
              <a:rPr lang="en-US" i="1" dirty="0"/>
              <a:t> </a:t>
            </a:r>
            <a:r>
              <a:rPr lang="en-US" i="1" dirty="0" err="1"/>
              <a:t>ciljeve</a:t>
            </a:r>
            <a:r>
              <a:rPr lang="en-US" i="1" dirty="0"/>
              <a:t> </a:t>
            </a:r>
            <a:r>
              <a:rPr lang="en-US" i="1" dirty="0" err="1"/>
              <a:t>kontinuiranog</a:t>
            </a:r>
            <a:r>
              <a:rPr lang="en-US" i="1" dirty="0"/>
              <a:t> </a:t>
            </a:r>
            <a:r>
              <a:rPr lang="en-US" i="1" dirty="0" err="1"/>
              <a:t>poboljšanja</a:t>
            </a:r>
            <a:r>
              <a:rPr lang="en-US" i="1" dirty="0"/>
              <a:t> </a:t>
            </a:r>
            <a:r>
              <a:rPr lang="en-US" i="1" dirty="0" err="1"/>
              <a:t>efikasnosti</a:t>
            </a:r>
            <a:r>
              <a:rPr lang="en-US" i="1" dirty="0"/>
              <a:t>, </a:t>
            </a:r>
            <a:r>
              <a:rPr lang="en-US" i="1" dirty="0" err="1"/>
              <a:t>smanjenja</a:t>
            </a:r>
            <a:r>
              <a:rPr lang="en-US" i="1" dirty="0"/>
              <a:t> </a:t>
            </a:r>
            <a:r>
              <a:rPr lang="en-US" i="1" dirty="0" err="1"/>
              <a:t>troškova</a:t>
            </a:r>
            <a:r>
              <a:rPr lang="en-US" i="1" dirty="0"/>
              <a:t> </a:t>
            </a:r>
            <a:r>
              <a:rPr lang="en-US" i="1" dirty="0" err="1"/>
              <a:t>i</a:t>
            </a:r>
            <a:r>
              <a:rPr lang="en-US" i="1" dirty="0"/>
              <a:t> </a:t>
            </a:r>
            <a:r>
              <a:rPr lang="en-US" i="1" dirty="0" err="1"/>
              <a:t>kapitalizacije</a:t>
            </a:r>
            <a:r>
              <a:rPr lang="en-US" i="1" dirty="0"/>
              <a:t> </a:t>
            </a:r>
            <a:r>
              <a:rPr lang="en-US" i="1" dirty="0" err="1"/>
              <a:t>tehnologije</a:t>
            </a:r>
            <a:r>
              <a:rPr lang="en-US" i="1" dirty="0"/>
              <a:t>.</a:t>
            </a:r>
            <a:endParaRPr lang="sr-Latn-RS" i="1" dirty="0"/>
          </a:p>
          <a:p>
            <a:pPr marL="0" indent="0" algn="just">
              <a:buNone/>
            </a:pPr>
            <a:r>
              <a:rPr lang="en-US" i="1" dirty="0" err="1"/>
              <a:t>Preporučeni</a:t>
            </a:r>
            <a:r>
              <a:rPr lang="en-US" i="1" dirty="0"/>
              <a:t> </a:t>
            </a:r>
            <a:r>
              <a:rPr lang="sr-Latn-RS" i="1" dirty="0"/>
              <a:t>W</a:t>
            </a:r>
            <a:r>
              <a:rPr lang="en-US" i="1" dirty="0"/>
              <a:t>P </a:t>
            </a:r>
            <a:r>
              <a:rPr lang="en-US" i="1" dirty="0" err="1"/>
              <a:t>projekat</a:t>
            </a:r>
            <a:r>
              <a:rPr lang="en-US" i="1" dirty="0"/>
              <a:t> </a:t>
            </a:r>
            <a:r>
              <a:rPr lang="en-US" i="1" dirty="0" err="1"/>
              <a:t>će</a:t>
            </a:r>
            <a:r>
              <a:rPr lang="en-US" i="1" dirty="0"/>
              <a:t> </a:t>
            </a:r>
            <a:r>
              <a:rPr lang="en-US" i="1" dirty="0" err="1"/>
              <a:t>metodično</a:t>
            </a:r>
            <a:r>
              <a:rPr lang="en-US" i="1" dirty="0"/>
              <a:t> </a:t>
            </a:r>
            <a:r>
              <a:rPr lang="en-US" i="1" dirty="0" err="1"/>
              <a:t>migrirati</a:t>
            </a:r>
            <a:r>
              <a:rPr lang="en-US" i="1" dirty="0"/>
              <a:t> </a:t>
            </a:r>
            <a:r>
              <a:rPr lang="en-US" i="1" dirty="0" err="1"/>
              <a:t>podatke</a:t>
            </a:r>
            <a:r>
              <a:rPr lang="en-US" i="1" dirty="0"/>
              <a:t> </a:t>
            </a:r>
            <a:r>
              <a:rPr lang="en-US" i="1" dirty="0" err="1"/>
              <a:t>i</a:t>
            </a:r>
            <a:r>
              <a:rPr lang="en-US" i="1" dirty="0"/>
              <a:t> </a:t>
            </a:r>
            <a:r>
              <a:rPr lang="en-US" i="1" dirty="0" err="1"/>
              <a:t>funkcije</a:t>
            </a:r>
            <a:r>
              <a:rPr lang="en-US" i="1" dirty="0"/>
              <a:t> </a:t>
            </a:r>
            <a:r>
              <a:rPr lang="en-US" i="1" dirty="0" err="1"/>
              <a:t>našeg</a:t>
            </a:r>
            <a:r>
              <a:rPr lang="en-US" i="1" dirty="0"/>
              <a:t> </a:t>
            </a:r>
            <a:r>
              <a:rPr lang="en-US" i="1" dirty="0" err="1"/>
              <a:t>trenutnog</a:t>
            </a:r>
            <a:r>
              <a:rPr lang="en-US" i="1" dirty="0"/>
              <a:t> </a:t>
            </a:r>
            <a:r>
              <a:rPr lang="en-US" i="1" dirty="0" err="1"/>
              <a:t>glavnog</a:t>
            </a:r>
            <a:r>
              <a:rPr lang="en-US" i="1" dirty="0"/>
              <a:t> </a:t>
            </a:r>
            <a:r>
              <a:rPr lang="en-US" i="1" dirty="0" err="1"/>
              <a:t>sistema</a:t>
            </a:r>
            <a:r>
              <a:rPr lang="en-US" i="1" dirty="0"/>
              <a:t> </a:t>
            </a:r>
            <a:r>
              <a:rPr lang="en-US" i="1" dirty="0" err="1"/>
              <a:t>na</a:t>
            </a:r>
            <a:r>
              <a:rPr lang="en-US" i="1" dirty="0"/>
              <a:t> </a:t>
            </a:r>
            <a:r>
              <a:rPr lang="en-US" i="1" dirty="0" err="1"/>
              <a:t>naš</a:t>
            </a:r>
            <a:r>
              <a:rPr lang="sr-Latn-RS" i="1" dirty="0"/>
              <a:t>u </a:t>
            </a:r>
            <a:r>
              <a:rPr lang="en-US" i="1" dirty="0" err="1"/>
              <a:t>nov</a:t>
            </a:r>
            <a:r>
              <a:rPr lang="sr-Latn-RS" i="1" dirty="0"/>
              <a:t>u</a:t>
            </a:r>
            <a:r>
              <a:rPr lang="en-US" i="1" dirty="0"/>
              <a:t> </a:t>
            </a:r>
            <a:r>
              <a:rPr lang="sr-Latn-RS" i="1" dirty="0"/>
              <a:t>w</a:t>
            </a:r>
            <a:r>
              <a:rPr lang="en-US" i="1" dirty="0" err="1"/>
              <a:t>eb</a:t>
            </a:r>
            <a:r>
              <a:rPr lang="en-US" i="1" dirty="0"/>
              <a:t> platform</a:t>
            </a:r>
            <a:r>
              <a:rPr lang="sr-Latn-RS" i="1" dirty="0"/>
              <a:t>u</a:t>
            </a:r>
            <a:r>
              <a:rPr lang="en-US" i="1" dirty="0"/>
              <a:t> </a:t>
            </a:r>
            <a:r>
              <a:rPr lang="en-US" i="1" dirty="0" err="1"/>
              <a:t>kako</a:t>
            </a:r>
            <a:r>
              <a:rPr lang="en-US" i="1" dirty="0"/>
              <a:t> bi se </a:t>
            </a:r>
            <a:r>
              <a:rPr lang="en-US" i="1" dirty="0" err="1"/>
              <a:t>očuvao</a:t>
            </a:r>
            <a:r>
              <a:rPr lang="en-US" i="1" dirty="0"/>
              <a:t> </a:t>
            </a:r>
            <a:r>
              <a:rPr lang="en-US" i="1" dirty="0" err="1"/>
              <a:t>integritet</a:t>
            </a:r>
            <a:r>
              <a:rPr lang="en-US" i="1" dirty="0"/>
              <a:t> </a:t>
            </a:r>
            <a:r>
              <a:rPr lang="en-US" i="1" dirty="0" err="1"/>
              <a:t>podataka</a:t>
            </a:r>
            <a:r>
              <a:rPr lang="en-US" i="1" dirty="0"/>
              <a:t> </a:t>
            </a:r>
            <a:r>
              <a:rPr lang="en-US" i="1" dirty="0" err="1"/>
              <a:t>i</a:t>
            </a:r>
            <a:r>
              <a:rPr lang="en-US" i="1" dirty="0"/>
              <a:t> </a:t>
            </a:r>
            <a:r>
              <a:rPr lang="en-US" i="1" dirty="0" err="1"/>
              <a:t>omogućilo</a:t>
            </a:r>
            <a:r>
              <a:rPr lang="en-US" i="1" dirty="0"/>
              <a:t> </a:t>
            </a:r>
            <a:r>
              <a:rPr lang="en-US" i="1" dirty="0" err="1"/>
              <a:t>dovoljno</a:t>
            </a:r>
            <a:r>
              <a:rPr lang="en-US" i="1" dirty="0"/>
              <a:t> </a:t>
            </a:r>
            <a:r>
              <a:rPr lang="en-US" i="1" dirty="0" err="1"/>
              <a:t>vremena</a:t>
            </a:r>
            <a:r>
              <a:rPr lang="en-US" i="1" dirty="0"/>
              <a:t> </a:t>
            </a:r>
            <a:r>
              <a:rPr lang="en-US" i="1" dirty="0" err="1"/>
              <a:t>za</a:t>
            </a:r>
            <a:r>
              <a:rPr lang="en-US" i="1" dirty="0"/>
              <a:t> </a:t>
            </a:r>
            <a:r>
              <a:rPr lang="en-US" i="1" dirty="0" err="1"/>
              <a:t>obuku</a:t>
            </a:r>
            <a:r>
              <a:rPr lang="en-US" i="1" dirty="0"/>
              <a:t> </a:t>
            </a:r>
            <a:r>
              <a:rPr lang="en-US" i="1" dirty="0" err="1"/>
              <a:t>svih</a:t>
            </a:r>
            <a:r>
              <a:rPr lang="en-US" i="1" dirty="0"/>
              <a:t> </a:t>
            </a:r>
            <a:r>
              <a:rPr lang="en-US" i="1" dirty="0" err="1"/>
              <a:t>zaposlenih</a:t>
            </a:r>
            <a:r>
              <a:rPr lang="en-US" i="1" dirty="0"/>
              <a:t> </a:t>
            </a:r>
            <a:r>
              <a:rPr lang="en-US" i="1" dirty="0" err="1"/>
              <a:t>i</a:t>
            </a:r>
            <a:r>
              <a:rPr lang="en-US" i="1" dirty="0"/>
              <a:t> </a:t>
            </a:r>
            <a:r>
              <a:rPr lang="en-US" i="1" dirty="0" err="1"/>
              <a:t>menadžera</a:t>
            </a:r>
            <a:r>
              <a:rPr lang="sr-Latn-RS" i="1" dirty="0"/>
              <a:t> </a:t>
            </a:r>
            <a:r>
              <a:rPr lang="en-US" i="1" dirty="0"/>
              <a:t>o </a:t>
            </a:r>
            <a:r>
              <a:rPr lang="en-US" i="1" dirty="0" err="1"/>
              <a:t>njihovim</a:t>
            </a:r>
            <a:r>
              <a:rPr lang="en-US" i="1" dirty="0"/>
              <a:t> </a:t>
            </a:r>
            <a:r>
              <a:rPr lang="en-US" i="1" dirty="0" err="1"/>
              <a:t>odgovornostima</a:t>
            </a:r>
            <a:r>
              <a:rPr lang="en-US" i="1" dirty="0"/>
              <a:t> </a:t>
            </a:r>
            <a:r>
              <a:rPr lang="en-US" i="1" dirty="0" err="1"/>
              <a:t>i</a:t>
            </a:r>
            <a:r>
              <a:rPr lang="en-US" i="1" dirty="0"/>
              <a:t> </a:t>
            </a:r>
            <a:r>
              <a:rPr lang="sr-Latn-RS" i="1" dirty="0"/>
              <a:t>o</a:t>
            </a:r>
            <a:r>
              <a:rPr lang="en-US" i="1" dirty="0" err="1"/>
              <a:t>dgovarajućim</a:t>
            </a:r>
            <a:r>
              <a:rPr lang="en-US" i="1" dirty="0"/>
              <a:t> </a:t>
            </a:r>
            <a:r>
              <a:rPr lang="en-US" i="1" dirty="0" err="1"/>
              <a:t>administrativnim</a:t>
            </a:r>
            <a:r>
              <a:rPr lang="en-US" i="1" dirty="0"/>
              <a:t> </a:t>
            </a:r>
            <a:r>
              <a:rPr lang="en-US" i="1" dirty="0" err="1"/>
              <a:t>funkcijama</a:t>
            </a:r>
            <a:r>
              <a:rPr lang="en-US" i="1" dirty="0"/>
              <a:t>. </a:t>
            </a:r>
          </a:p>
          <a:p>
            <a:pPr marL="0" indent="0" algn="just">
              <a:buNone/>
            </a:pPr>
            <a:endParaRPr lang="sr-Latn-RS" dirty="0"/>
          </a:p>
          <a:p>
            <a:pPr marL="0" indent="0" algn="just">
              <a:buNone/>
            </a:pPr>
            <a:endParaRPr lang="sr-Latn-RS" dirty="0"/>
          </a:p>
          <a:p>
            <a:pPr marL="0" indent="0" algn="just">
              <a:buNone/>
            </a:pPr>
            <a:endParaRPr lang="sr-Latn-RS" dirty="0"/>
          </a:p>
          <a:p>
            <a:pPr marL="0" indent="0" algn="just">
              <a:buNone/>
            </a:pPr>
            <a:endParaRPr lang="sr-Latn-RS" dirty="0"/>
          </a:p>
          <a:p>
            <a:pPr marL="0" indent="0" algn="just">
              <a:buNone/>
            </a:pPr>
            <a:endParaRPr lang="sr-Latn-RS" dirty="0"/>
          </a:p>
          <a:p>
            <a:pPr marL="0" indent="0" algn="just">
              <a:buNone/>
            </a:pPr>
            <a:endParaRPr lang="sr-Latn-RS" dirty="0"/>
          </a:p>
          <a:p>
            <a:pPr marL="0" indent="0" algn="just">
              <a:buNone/>
            </a:pPr>
            <a:endParaRPr lang="sr-Latn-RS" dirty="0"/>
          </a:p>
          <a:p>
            <a:pPr marL="0" indent="0" algn="just">
              <a:buNone/>
            </a:pPr>
            <a:endParaRPr lang="en-US" dirty="0"/>
          </a:p>
        </p:txBody>
      </p:sp>
    </p:spTree>
    <p:extLst>
      <p:ext uri="{BB962C8B-B14F-4D97-AF65-F5344CB8AC3E}">
        <p14:creationId xmlns:p14="http://schemas.microsoft.com/office/powerpoint/2010/main" val="2162936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lnSpcReduction="10000"/>
          </a:bodyPr>
          <a:lstStyle/>
          <a:p>
            <a:r>
              <a:rPr lang="sr-Latn-RS" i="1" dirty="0"/>
              <a:t>W</a:t>
            </a:r>
            <a:r>
              <a:rPr lang="en-US" i="1" dirty="0" err="1"/>
              <a:t>eb-bazirana</a:t>
            </a:r>
            <a:r>
              <a:rPr lang="en-US" i="1" dirty="0"/>
              <a:t> </a:t>
            </a:r>
            <a:r>
              <a:rPr lang="en-US" i="1" dirty="0" err="1"/>
              <a:t>platforma</a:t>
            </a:r>
            <a:r>
              <a:rPr lang="en-US" i="1" dirty="0"/>
              <a:t> je </a:t>
            </a:r>
            <a:r>
              <a:rPr lang="en-US" i="1" dirty="0" err="1"/>
              <a:t>kompatibilna</a:t>
            </a:r>
            <a:r>
              <a:rPr lang="en-US" i="1" dirty="0"/>
              <a:t> </a:t>
            </a:r>
            <a:r>
              <a:rPr lang="en-US" i="1" dirty="0" err="1"/>
              <a:t>sa</a:t>
            </a:r>
            <a:r>
              <a:rPr lang="en-US" i="1" dirty="0"/>
              <a:t> </a:t>
            </a:r>
            <a:r>
              <a:rPr lang="en-US" i="1" dirty="0" err="1"/>
              <a:t>svim</a:t>
            </a:r>
            <a:r>
              <a:rPr lang="en-US" i="1" dirty="0"/>
              <a:t> </a:t>
            </a:r>
            <a:r>
              <a:rPr lang="en-US" i="1" dirty="0" err="1"/>
              <a:t>ostalim</a:t>
            </a:r>
            <a:r>
              <a:rPr lang="sr-Latn-RS" i="1" dirty="0"/>
              <a:t> </a:t>
            </a:r>
            <a:r>
              <a:rPr lang="en-US" i="1" dirty="0" err="1"/>
              <a:t>aktueln</a:t>
            </a:r>
            <a:r>
              <a:rPr lang="sr-Latn-RS" i="1" dirty="0"/>
              <a:t>im</a:t>
            </a:r>
            <a:r>
              <a:rPr lang="en-US" i="1" dirty="0"/>
              <a:t> IT </a:t>
            </a:r>
            <a:r>
              <a:rPr lang="en-US" i="1" dirty="0" err="1"/>
              <a:t>sistem</a:t>
            </a:r>
            <a:r>
              <a:rPr lang="sr-Latn-RS" i="1" dirty="0"/>
              <a:t>ima</a:t>
            </a:r>
            <a:r>
              <a:rPr lang="en-US" i="1" dirty="0"/>
              <a:t> </a:t>
            </a:r>
            <a:r>
              <a:rPr lang="en-US" i="1" dirty="0" err="1"/>
              <a:t>i</a:t>
            </a:r>
            <a:r>
              <a:rPr lang="en-US" i="1" dirty="0"/>
              <a:t> </a:t>
            </a:r>
            <a:r>
              <a:rPr lang="en-US" i="1" dirty="0" err="1"/>
              <a:t>poboljšaće</a:t>
            </a:r>
            <a:r>
              <a:rPr lang="en-US" i="1" dirty="0"/>
              <a:t> </a:t>
            </a:r>
            <a:r>
              <a:rPr lang="en-US" i="1" dirty="0" err="1"/>
              <a:t>efikasnost</a:t>
            </a:r>
            <a:r>
              <a:rPr lang="en-US" i="1" dirty="0"/>
              <a:t> </a:t>
            </a:r>
            <a:r>
              <a:rPr lang="en-US" i="1" dirty="0" err="1"/>
              <a:t>i</a:t>
            </a:r>
            <a:r>
              <a:rPr lang="en-US" i="1" dirty="0"/>
              <a:t> </a:t>
            </a:r>
            <a:r>
              <a:rPr lang="en-US" i="1" dirty="0" err="1"/>
              <a:t>tačnost</a:t>
            </a:r>
            <a:r>
              <a:rPr lang="en-US" i="1" dirty="0"/>
              <a:t> </a:t>
            </a:r>
            <a:r>
              <a:rPr lang="en-US" i="1" dirty="0" err="1"/>
              <a:t>izveštavanja</a:t>
            </a:r>
            <a:r>
              <a:rPr lang="en-US" i="1" dirty="0"/>
              <a:t> u </a:t>
            </a:r>
            <a:r>
              <a:rPr lang="en-US" i="1" dirty="0" err="1"/>
              <a:t>celoj</a:t>
            </a:r>
            <a:r>
              <a:rPr lang="en-US" i="1" dirty="0"/>
              <a:t> </a:t>
            </a:r>
            <a:r>
              <a:rPr lang="en-US" i="1" dirty="0" err="1"/>
              <a:t>kompaniji</a:t>
            </a:r>
            <a:r>
              <a:rPr lang="en-US" i="1" dirty="0"/>
              <a:t>. </a:t>
            </a:r>
            <a:r>
              <a:rPr lang="en-US" i="1" dirty="0" err="1"/>
              <a:t>Neki</a:t>
            </a:r>
            <a:r>
              <a:rPr lang="en-US" i="1" dirty="0"/>
              <a:t> od </a:t>
            </a:r>
            <a:r>
              <a:rPr lang="en-US" i="1" dirty="0" err="1"/>
              <a:t>načina</a:t>
            </a:r>
            <a:r>
              <a:rPr lang="sr-Latn-RS" i="1" dirty="0"/>
              <a:t> kojim</a:t>
            </a:r>
            <a:r>
              <a:rPr lang="en-US" i="1" dirty="0"/>
              <a:t> </a:t>
            </a:r>
            <a:r>
              <a:rPr lang="en-US" i="1" dirty="0" err="1"/>
              <a:t>će</a:t>
            </a:r>
            <a:r>
              <a:rPr lang="en-US" i="1" dirty="0"/>
              <a:t> ova </a:t>
            </a:r>
            <a:r>
              <a:rPr lang="en-US" i="1" dirty="0" err="1"/>
              <a:t>tehnologija</a:t>
            </a:r>
            <a:r>
              <a:rPr lang="en-US" i="1" dirty="0"/>
              <a:t> </a:t>
            </a:r>
            <a:r>
              <a:rPr lang="en-US" i="1" dirty="0" err="1"/>
              <a:t>postići</a:t>
            </a:r>
            <a:r>
              <a:rPr lang="en-US" i="1" dirty="0"/>
              <a:t> </a:t>
            </a:r>
            <a:r>
              <a:rPr lang="en-US" i="1" dirty="0" err="1"/>
              <a:t>željene</a:t>
            </a:r>
            <a:r>
              <a:rPr lang="en-US" i="1" dirty="0"/>
              <a:t> </a:t>
            </a:r>
            <a:r>
              <a:rPr lang="en-US" i="1" dirty="0" err="1"/>
              <a:t>rezultate</a:t>
            </a:r>
            <a:r>
              <a:rPr lang="en-US" i="1" dirty="0"/>
              <a:t> </a:t>
            </a:r>
            <a:r>
              <a:rPr lang="en-US" i="1" dirty="0" err="1"/>
              <a:t>su</a:t>
            </a:r>
            <a:r>
              <a:rPr lang="en-US" i="1" dirty="0"/>
              <a:t>:</a:t>
            </a:r>
            <a:endParaRPr lang="sr-Latn-RS" i="1" dirty="0"/>
          </a:p>
          <a:p>
            <a:pPr lvl="1"/>
            <a:r>
              <a:rPr lang="en-US" i="1" dirty="0" err="1"/>
              <a:t>Zaposleni</a:t>
            </a:r>
            <a:r>
              <a:rPr lang="en-US" i="1" dirty="0"/>
              <a:t> </a:t>
            </a:r>
            <a:r>
              <a:rPr lang="en-US" i="1" dirty="0" err="1"/>
              <a:t>će</a:t>
            </a:r>
            <a:r>
              <a:rPr lang="en-US" i="1" dirty="0"/>
              <a:t> </a:t>
            </a:r>
            <a:r>
              <a:rPr lang="en-US" i="1" dirty="0" err="1"/>
              <a:t>moći</a:t>
            </a:r>
            <a:r>
              <a:rPr lang="en-US" i="1" dirty="0"/>
              <a:t> da </a:t>
            </a:r>
            <a:r>
              <a:rPr lang="en-US" i="1" dirty="0" err="1"/>
              <a:t>unose</a:t>
            </a:r>
            <a:r>
              <a:rPr lang="en-US" i="1" dirty="0"/>
              <a:t> </a:t>
            </a:r>
            <a:r>
              <a:rPr lang="en-US" i="1" dirty="0" err="1"/>
              <a:t>i</a:t>
            </a:r>
            <a:r>
              <a:rPr lang="en-US" i="1" dirty="0"/>
              <a:t> </a:t>
            </a:r>
            <a:r>
              <a:rPr lang="en-US" i="1" dirty="0" err="1"/>
              <a:t>uređuju</a:t>
            </a:r>
            <a:r>
              <a:rPr lang="en-US" i="1" dirty="0"/>
              <a:t> </a:t>
            </a:r>
            <a:r>
              <a:rPr lang="en-US" i="1" dirty="0" err="1"/>
              <a:t>svoje</a:t>
            </a:r>
            <a:r>
              <a:rPr lang="en-US" i="1" dirty="0"/>
              <a:t> </a:t>
            </a:r>
            <a:r>
              <a:rPr lang="en-US" i="1" dirty="0" err="1"/>
              <a:t>podatke</a:t>
            </a:r>
            <a:r>
              <a:rPr lang="en-US" i="1" dirty="0"/>
              <a:t> o </a:t>
            </a:r>
            <a:r>
              <a:rPr lang="en-US" i="1" dirty="0" err="1"/>
              <a:t>rasporedu</a:t>
            </a:r>
            <a:r>
              <a:rPr lang="en-US" i="1" dirty="0"/>
              <a:t> u </a:t>
            </a:r>
            <a:r>
              <a:rPr lang="en-US" i="1" dirty="0" err="1"/>
              <a:t>bilo</a:t>
            </a:r>
            <a:r>
              <a:rPr lang="en-US" i="1" dirty="0"/>
              <a:t> </a:t>
            </a:r>
            <a:r>
              <a:rPr lang="en-US" i="1" dirty="0" err="1"/>
              <a:t>kom</a:t>
            </a:r>
            <a:r>
              <a:rPr lang="en-US" i="1" dirty="0"/>
              <a:t> </a:t>
            </a:r>
            <a:r>
              <a:rPr lang="en-US" i="1" dirty="0" err="1"/>
              <a:t>trenutku</a:t>
            </a:r>
            <a:r>
              <a:rPr lang="en-US" i="1" dirty="0"/>
              <a:t> </a:t>
            </a:r>
            <a:r>
              <a:rPr lang="en-US" i="1" dirty="0" err="1"/>
              <a:t>sa</a:t>
            </a:r>
            <a:r>
              <a:rPr lang="en-US" i="1" dirty="0"/>
              <a:t> </a:t>
            </a:r>
            <a:r>
              <a:rPr lang="en-US" i="1" dirty="0" err="1"/>
              <a:t>bilo</a:t>
            </a:r>
            <a:r>
              <a:rPr lang="en-US" i="1" dirty="0"/>
              <a:t> </a:t>
            </a:r>
            <a:r>
              <a:rPr lang="en-US" i="1" dirty="0" err="1"/>
              <a:t>koje</a:t>
            </a:r>
            <a:r>
              <a:rPr lang="en-US" i="1" dirty="0"/>
              <a:t> </a:t>
            </a:r>
            <a:r>
              <a:rPr lang="en-US" i="1" dirty="0" err="1"/>
              <a:t>lokacije</a:t>
            </a:r>
            <a:r>
              <a:rPr lang="en-US" i="1" dirty="0"/>
              <a:t> </a:t>
            </a:r>
            <a:r>
              <a:rPr lang="en-US" i="1" dirty="0" err="1"/>
              <a:t>umesto</a:t>
            </a:r>
            <a:r>
              <a:rPr lang="en-US" i="1" dirty="0"/>
              <a:t> da </a:t>
            </a:r>
            <a:r>
              <a:rPr lang="en-US" i="1" dirty="0" err="1"/>
              <a:t>podatke</a:t>
            </a:r>
            <a:r>
              <a:rPr lang="sr-Latn-RS" i="1" dirty="0"/>
              <a:t> javljaju telefonom</a:t>
            </a:r>
            <a:r>
              <a:rPr lang="en-US" i="1" dirty="0"/>
              <a:t> </a:t>
            </a:r>
            <a:r>
              <a:rPr lang="en-US" i="1" dirty="0" err="1"/>
              <a:t>svom</a:t>
            </a:r>
            <a:r>
              <a:rPr lang="en-US" i="1" dirty="0"/>
              <a:t> </a:t>
            </a:r>
            <a:r>
              <a:rPr lang="en-US" i="1" dirty="0" err="1"/>
              <a:t>regionalnom</a:t>
            </a:r>
            <a:r>
              <a:rPr lang="en-US" i="1" dirty="0"/>
              <a:t> </a:t>
            </a:r>
            <a:r>
              <a:rPr lang="en-US" i="1" dirty="0" err="1"/>
              <a:t>menadžeru</a:t>
            </a:r>
            <a:r>
              <a:rPr lang="en-US" i="1" dirty="0"/>
              <a:t> </a:t>
            </a:r>
            <a:r>
              <a:rPr lang="en-US" i="1" dirty="0" err="1"/>
              <a:t>za</a:t>
            </a:r>
            <a:r>
              <a:rPr lang="en-US" i="1" dirty="0"/>
              <a:t> </a:t>
            </a:r>
            <a:r>
              <a:rPr lang="sr-Latn-RS" i="1" dirty="0"/>
              <a:t>unos</a:t>
            </a:r>
            <a:r>
              <a:rPr lang="en-US" i="1" dirty="0"/>
              <a:t> u </a:t>
            </a:r>
            <a:r>
              <a:rPr lang="en-US" i="1" dirty="0" err="1"/>
              <a:t>sistem</a:t>
            </a:r>
            <a:r>
              <a:rPr lang="en-US" i="1" dirty="0"/>
              <a:t> </a:t>
            </a:r>
            <a:r>
              <a:rPr lang="en-US" i="1" dirty="0" err="1"/>
              <a:t>glavnog</a:t>
            </a:r>
            <a:r>
              <a:rPr lang="en-US" i="1" dirty="0"/>
              <a:t> </a:t>
            </a:r>
            <a:r>
              <a:rPr lang="en-US" i="1" dirty="0" err="1"/>
              <a:t>računara</a:t>
            </a:r>
            <a:endParaRPr lang="sr-Latn-RS" i="1" dirty="0"/>
          </a:p>
          <a:p>
            <a:pPr lvl="1"/>
            <a:r>
              <a:rPr lang="en-US" i="1" dirty="0" err="1"/>
              <a:t>Podaci</a:t>
            </a:r>
            <a:r>
              <a:rPr lang="en-US" i="1" dirty="0"/>
              <a:t> o </a:t>
            </a:r>
            <a:r>
              <a:rPr lang="sr-Latn-RS" i="1" dirty="0"/>
              <a:t>obavljenim poslovima (</a:t>
            </a:r>
            <a:r>
              <a:rPr lang="en-US" i="1" dirty="0"/>
              <a:t>timesheets</a:t>
            </a:r>
            <a:r>
              <a:rPr lang="sr-Latn-RS" i="1" dirty="0"/>
              <a:t>)</a:t>
            </a:r>
            <a:r>
              <a:rPr lang="en-US" i="1" dirty="0"/>
              <a:t> </a:t>
            </a:r>
            <a:r>
              <a:rPr lang="en-US" i="1" dirty="0" err="1"/>
              <a:t>i</a:t>
            </a:r>
            <a:r>
              <a:rPr lang="en-US" i="1" dirty="0"/>
              <a:t> </a:t>
            </a:r>
            <a:r>
              <a:rPr lang="en-US" i="1" dirty="0" err="1"/>
              <a:t>platn</a:t>
            </a:r>
            <a:r>
              <a:rPr lang="sr-Latn-RS" i="1" dirty="0"/>
              <a:t>i</a:t>
            </a:r>
            <a:r>
              <a:rPr lang="en-US" i="1" dirty="0"/>
              <a:t> </a:t>
            </a:r>
            <a:r>
              <a:rPr lang="en-US" i="1" dirty="0" err="1"/>
              <a:t>spisk</a:t>
            </a:r>
            <a:r>
              <a:rPr lang="sr-Latn-RS" i="1" dirty="0"/>
              <a:t>ovi</a:t>
            </a:r>
            <a:r>
              <a:rPr lang="en-US" i="1" dirty="0"/>
              <a:t> </a:t>
            </a:r>
            <a:r>
              <a:rPr lang="en-US" i="1" dirty="0" err="1"/>
              <a:t>biće</a:t>
            </a:r>
            <a:r>
              <a:rPr lang="en-US" i="1" dirty="0"/>
              <a:t> </a:t>
            </a:r>
            <a:r>
              <a:rPr lang="en-US" i="1" dirty="0" err="1"/>
              <a:t>odmah</a:t>
            </a:r>
            <a:r>
              <a:rPr lang="en-US" i="1" dirty="0"/>
              <a:t> </a:t>
            </a:r>
            <a:r>
              <a:rPr lang="en-US" i="1" dirty="0" err="1"/>
              <a:t>dostupni</a:t>
            </a:r>
            <a:r>
              <a:rPr lang="en-US" i="1" dirty="0"/>
              <a:t> </a:t>
            </a:r>
            <a:r>
              <a:rPr lang="en-US" i="1" dirty="0" err="1"/>
              <a:t>za</a:t>
            </a:r>
            <a:r>
              <a:rPr lang="en-US" i="1" dirty="0"/>
              <a:t> </a:t>
            </a:r>
            <a:r>
              <a:rPr lang="en-US" i="1" dirty="0" err="1"/>
              <a:t>potrebe</a:t>
            </a:r>
            <a:r>
              <a:rPr lang="en-US" i="1" dirty="0"/>
              <a:t> </a:t>
            </a:r>
            <a:r>
              <a:rPr lang="en-US" i="1" dirty="0" err="1"/>
              <a:t>kontrole</a:t>
            </a:r>
            <a:r>
              <a:rPr lang="en-US" i="1" dirty="0"/>
              <a:t> </a:t>
            </a:r>
            <a:r>
              <a:rPr lang="en-US" i="1" dirty="0" err="1"/>
              <a:t>kvaliteta</a:t>
            </a:r>
            <a:r>
              <a:rPr lang="en-US" i="1" dirty="0"/>
              <a:t> </a:t>
            </a:r>
            <a:r>
              <a:rPr lang="en-US" i="1" dirty="0" err="1"/>
              <a:t>i</a:t>
            </a:r>
            <a:r>
              <a:rPr lang="en-US" i="1" dirty="0"/>
              <a:t> </a:t>
            </a:r>
            <a:r>
              <a:rPr lang="en-US" i="1" dirty="0" err="1"/>
              <a:t>izveštavanja</a:t>
            </a:r>
            <a:r>
              <a:rPr lang="sr-Latn-RS" i="1" dirty="0"/>
              <a:t>, što će </a:t>
            </a:r>
            <a:r>
              <a:rPr lang="en-US" i="1" dirty="0" err="1"/>
              <a:t>smanjiti</a:t>
            </a:r>
            <a:r>
              <a:rPr lang="en-US" i="1" dirty="0"/>
              <a:t> </a:t>
            </a:r>
            <a:r>
              <a:rPr lang="en-US" i="1" dirty="0" err="1"/>
              <a:t>potrebu</a:t>
            </a:r>
            <a:r>
              <a:rPr lang="en-US" i="1" dirty="0"/>
              <a:t> </a:t>
            </a:r>
            <a:r>
              <a:rPr lang="en-US" i="1" dirty="0" err="1"/>
              <a:t>za</a:t>
            </a:r>
            <a:r>
              <a:rPr lang="en-US" i="1" dirty="0"/>
              <a:t> </a:t>
            </a:r>
            <a:r>
              <a:rPr lang="en-US" i="1" dirty="0" err="1"/>
              <a:t>osobljem</a:t>
            </a:r>
            <a:r>
              <a:rPr lang="en-US" i="1" dirty="0"/>
              <a:t> </a:t>
            </a:r>
            <a:r>
              <a:rPr lang="en-US" i="1" dirty="0" err="1"/>
              <a:t>na</a:t>
            </a:r>
            <a:r>
              <a:rPr lang="en-US" i="1" dirty="0"/>
              <a:t> </a:t>
            </a:r>
            <a:r>
              <a:rPr lang="en-US" i="1" dirty="0" err="1"/>
              <a:t>pozicijama</a:t>
            </a:r>
            <a:r>
              <a:rPr lang="en-US" i="1" dirty="0"/>
              <a:t> </a:t>
            </a:r>
            <a:r>
              <a:rPr lang="en-US" i="1" dirty="0" err="1"/>
              <a:t>za</a:t>
            </a:r>
            <a:r>
              <a:rPr lang="en-US" i="1" dirty="0"/>
              <a:t> </a:t>
            </a:r>
            <a:r>
              <a:rPr lang="en-US" i="1" dirty="0" err="1"/>
              <a:t>prikupljanje</a:t>
            </a:r>
            <a:r>
              <a:rPr lang="en-US" i="1" dirty="0"/>
              <a:t>, </a:t>
            </a:r>
            <a:r>
              <a:rPr lang="en-US" i="1" dirty="0" err="1"/>
              <a:t>analizu</a:t>
            </a:r>
            <a:r>
              <a:rPr lang="en-US" i="1" dirty="0"/>
              <a:t> </a:t>
            </a:r>
            <a:r>
              <a:rPr lang="en-US" i="1" dirty="0" err="1"/>
              <a:t>i</a:t>
            </a:r>
            <a:r>
              <a:rPr lang="en-US" i="1" dirty="0"/>
              <a:t> </a:t>
            </a:r>
            <a:r>
              <a:rPr lang="sr-Latn-RS" i="1" dirty="0"/>
              <a:t>obradu</a:t>
            </a:r>
            <a:r>
              <a:rPr lang="en-US" i="1" dirty="0"/>
              <a:t> </a:t>
            </a:r>
            <a:r>
              <a:rPr lang="en-US" i="1" dirty="0" err="1"/>
              <a:t>podataka</a:t>
            </a:r>
            <a:endParaRPr lang="sr-Latn-RS" i="1" dirty="0"/>
          </a:p>
          <a:p>
            <a:pPr lvl="1"/>
            <a:r>
              <a:rPr lang="en-US" i="1" dirty="0" err="1"/>
              <a:t>Zaposleni</a:t>
            </a:r>
            <a:r>
              <a:rPr lang="en-US" i="1" dirty="0"/>
              <a:t> </a:t>
            </a:r>
            <a:r>
              <a:rPr lang="en-US" i="1" dirty="0" err="1"/>
              <a:t>će</a:t>
            </a:r>
            <a:r>
              <a:rPr lang="en-US" i="1" dirty="0"/>
              <a:t> </a:t>
            </a:r>
            <a:r>
              <a:rPr lang="en-US" i="1" dirty="0" err="1"/>
              <a:t>imati</a:t>
            </a:r>
            <a:r>
              <a:rPr lang="en-US" i="1" dirty="0"/>
              <a:t> </a:t>
            </a:r>
            <a:r>
              <a:rPr lang="en-US" i="1" dirty="0" err="1"/>
              <a:t>mogućnost</a:t>
            </a:r>
            <a:r>
              <a:rPr lang="en-US" i="1" dirty="0"/>
              <a:t> da se </a:t>
            </a:r>
            <a:r>
              <a:rPr lang="en-US" i="1" dirty="0" err="1"/>
              <a:t>registruju</a:t>
            </a:r>
            <a:r>
              <a:rPr lang="en-US" i="1" dirty="0"/>
              <a:t> </a:t>
            </a:r>
            <a:r>
              <a:rPr lang="en-US" i="1" dirty="0" err="1"/>
              <a:t>za</a:t>
            </a:r>
            <a:r>
              <a:rPr lang="en-US" i="1" dirty="0"/>
              <a:t> </a:t>
            </a:r>
            <a:r>
              <a:rPr lang="en-US" i="1" dirty="0" err="1"/>
              <a:t>obuku</a:t>
            </a:r>
            <a:r>
              <a:rPr lang="en-US" i="1" dirty="0"/>
              <a:t> </a:t>
            </a:r>
            <a:r>
              <a:rPr lang="en-US" i="1" dirty="0" err="1"/>
              <a:t>što</a:t>
            </a:r>
            <a:r>
              <a:rPr lang="en-US" i="1" dirty="0"/>
              <a:t> </a:t>
            </a:r>
            <a:r>
              <a:rPr lang="en-US" i="1" dirty="0" err="1"/>
              <a:t>smanjuje</a:t>
            </a:r>
            <a:r>
              <a:rPr lang="en-US" i="1" dirty="0"/>
              <a:t> </a:t>
            </a:r>
            <a:r>
              <a:rPr lang="en-US" i="1" dirty="0" err="1"/>
              <a:t>opterećenje</a:t>
            </a:r>
            <a:r>
              <a:rPr lang="en-US" i="1" dirty="0"/>
              <a:t> </a:t>
            </a:r>
            <a:r>
              <a:rPr lang="en-US" i="1" dirty="0" err="1"/>
              <a:t>menadžera</a:t>
            </a:r>
            <a:r>
              <a:rPr lang="en-US" i="1" dirty="0"/>
              <a:t> </a:t>
            </a:r>
            <a:r>
              <a:rPr lang="en-US" i="1" dirty="0" err="1"/>
              <a:t>i</a:t>
            </a:r>
            <a:r>
              <a:rPr lang="en-US" i="1" dirty="0"/>
              <a:t> </a:t>
            </a:r>
            <a:r>
              <a:rPr lang="en-US" i="1" dirty="0" err="1"/>
              <a:t>osoblja</a:t>
            </a:r>
            <a:r>
              <a:rPr lang="en-US" i="1" dirty="0"/>
              <a:t> </a:t>
            </a:r>
            <a:r>
              <a:rPr lang="en-US" i="1" dirty="0" err="1"/>
              <a:t>za</a:t>
            </a:r>
            <a:r>
              <a:rPr lang="en-US" i="1" dirty="0"/>
              <a:t> </a:t>
            </a:r>
            <a:r>
              <a:rPr lang="en-US" i="1" dirty="0" err="1"/>
              <a:t>obuku</a:t>
            </a:r>
            <a:endParaRPr lang="en-US" i="1" dirty="0"/>
          </a:p>
        </p:txBody>
      </p:sp>
    </p:spTree>
    <p:extLst>
      <p:ext uri="{BB962C8B-B14F-4D97-AF65-F5344CB8AC3E}">
        <p14:creationId xmlns:p14="http://schemas.microsoft.com/office/powerpoint/2010/main" val="341685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6. Očekivani benefiti</a:t>
            </a:r>
          </a:p>
          <a:p>
            <a:pPr marL="0" indent="0">
              <a:buNone/>
            </a:pPr>
            <a:r>
              <a:rPr lang="sr-Latn-RS" dirty="0"/>
              <a:t>Ovaj deo dokumenta predstavlja koristi koje će projekat pružiti, koje su izražene u merljivim jedinicama u odnosu na situacija koja je postojala pre projekta. </a:t>
            </a:r>
          </a:p>
          <a:p>
            <a:pPr marL="0" indent="0">
              <a:buNone/>
            </a:pPr>
            <a:r>
              <a:rPr lang="en-US" b="1" dirty="0"/>
              <a:t>Primer: </a:t>
            </a:r>
            <a:r>
              <a:rPr lang="en-US" i="1" dirty="0" err="1"/>
              <a:t>Prelazak</a:t>
            </a:r>
            <a:r>
              <a:rPr lang="en-US" i="1" dirty="0"/>
              <a:t> </a:t>
            </a:r>
            <a:r>
              <a:rPr lang="en-US" i="1" dirty="0" err="1"/>
              <a:t>na</a:t>
            </a:r>
            <a:r>
              <a:rPr lang="en-US" i="1" dirty="0"/>
              <a:t> </a:t>
            </a:r>
            <a:r>
              <a:rPr lang="en-US" i="1" dirty="0" err="1"/>
              <a:t>centralizovanu</a:t>
            </a:r>
            <a:r>
              <a:rPr lang="en-US" i="1" dirty="0"/>
              <a:t> </a:t>
            </a:r>
            <a:r>
              <a:rPr lang="en-US" i="1" dirty="0" err="1"/>
              <a:t>administrativnu</a:t>
            </a:r>
            <a:r>
              <a:rPr lang="en-US" i="1" dirty="0"/>
              <a:t> </a:t>
            </a:r>
            <a:r>
              <a:rPr lang="en-US" i="1" dirty="0" err="1"/>
              <a:t>platformu</a:t>
            </a:r>
            <a:r>
              <a:rPr lang="en-US" i="1" dirty="0"/>
              <a:t> </a:t>
            </a:r>
            <a:r>
              <a:rPr lang="en-US" i="1" dirty="0" err="1"/>
              <a:t>zasnovanu</a:t>
            </a:r>
            <a:r>
              <a:rPr lang="en-US" i="1" dirty="0"/>
              <a:t> </a:t>
            </a:r>
            <a:r>
              <a:rPr lang="en-US" i="1" dirty="0" err="1"/>
              <a:t>na</a:t>
            </a:r>
            <a:r>
              <a:rPr lang="en-US" i="1" dirty="0"/>
              <a:t> </a:t>
            </a:r>
            <a:r>
              <a:rPr lang="sr-Latn-RS" i="1" dirty="0"/>
              <a:t>w</a:t>
            </a:r>
            <a:r>
              <a:rPr lang="en-US" i="1" dirty="0" err="1"/>
              <a:t>ebu</a:t>
            </a:r>
            <a:r>
              <a:rPr lang="en-US" i="1" dirty="0"/>
              <a:t> </a:t>
            </a:r>
            <a:r>
              <a:rPr lang="en-US" i="1" dirty="0" err="1"/>
              <a:t>će</a:t>
            </a:r>
            <a:r>
              <a:rPr lang="en-US" i="1" dirty="0"/>
              <a:t> </a:t>
            </a:r>
            <a:r>
              <a:rPr lang="en-US" i="1" dirty="0" err="1"/>
              <a:t>omogućiti</a:t>
            </a:r>
            <a:r>
              <a:rPr lang="en-US" i="1" dirty="0"/>
              <a:t> </a:t>
            </a:r>
            <a:r>
              <a:rPr lang="sr-Latn-RS" i="1" dirty="0"/>
              <a:t>XYZ</a:t>
            </a:r>
            <a:r>
              <a:rPr lang="en-US" i="1" dirty="0"/>
              <a:t>-u da </a:t>
            </a:r>
            <a:r>
              <a:rPr lang="en-US" i="1" dirty="0" err="1"/>
              <a:t>upravlja</a:t>
            </a:r>
            <a:r>
              <a:rPr lang="en-US" i="1" dirty="0"/>
              <a:t> </a:t>
            </a:r>
            <a:r>
              <a:rPr lang="en-US" i="1" dirty="0" err="1"/>
              <a:t>svojim</a:t>
            </a:r>
            <a:r>
              <a:rPr lang="sr-Latn-RS" i="1" dirty="0"/>
              <a:t> </a:t>
            </a:r>
            <a:r>
              <a:rPr lang="en-US" i="1" dirty="0" err="1"/>
              <a:t>sistem</a:t>
            </a:r>
            <a:r>
              <a:rPr lang="sr-Latn-RS" i="1" dirty="0"/>
              <a:t>om</a:t>
            </a:r>
            <a:r>
              <a:rPr lang="en-US" i="1" dirty="0"/>
              <a:t> </a:t>
            </a:r>
            <a:r>
              <a:rPr lang="en-US" i="1" dirty="0" err="1"/>
              <a:t>platnog</a:t>
            </a:r>
            <a:r>
              <a:rPr lang="en-US" i="1" dirty="0"/>
              <a:t> </a:t>
            </a:r>
            <a:r>
              <a:rPr lang="en-US" i="1" dirty="0" err="1"/>
              <a:t>spiska</a:t>
            </a:r>
            <a:r>
              <a:rPr lang="en-US" i="1" dirty="0"/>
              <a:t> </a:t>
            </a:r>
            <a:r>
              <a:rPr lang="en-US" i="1" dirty="0" err="1"/>
              <a:t>zaposlenih</a:t>
            </a:r>
            <a:r>
              <a:rPr lang="en-US" i="1" dirty="0"/>
              <a:t> </a:t>
            </a:r>
            <a:r>
              <a:rPr lang="en-US" i="1" dirty="0" err="1"/>
              <a:t>i</a:t>
            </a:r>
            <a:r>
              <a:rPr lang="en-US" i="1" dirty="0"/>
              <a:t> </a:t>
            </a:r>
            <a:r>
              <a:rPr lang="en-US" i="1" dirty="0" err="1"/>
              <a:t>administrativn</a:t>
            </a:r>
            <a:r>
              <a:rPr lang="sr-Latn-RS" i="1" dirty="0"/>
              <a:t>om</a:t>
            </a:r>
            <a:r>
              <a:rPr lang="en-US" i="1" dirty="0"/>
              <a:t> </a:t>
            </a:r>
            <a:r>
              <a:rPr lang="en-US" i="1" dirty="0" err="1"/>
              <a:t>funkcij</a:t>
            </a:r>
            <a:r>
              <a:rPr lang="sr-Latn-RS" i="1" dirty="0"/>
              <a:t>om</a:t>
            </a:r>
            <a:r>
              <a:rPr lang="en-US" i="1" dirty="0"/>
              <a:t> </a:t>
            </a:r>
            <a:r>
              <a:rPr lang="en-US" i="1" dirty="0" err="1"/>
              <a:t>na</a:t>
            </a:r>
            <a:r>
              <a:rPr lang="en-US" i="1" dirty="0"/>
              <a:t> </a:t>
            </a:r>
            <a:r>
              <a:rPr lang="en-US" i="1" dirty="0" err="1"/>
              <a:t>besprekoran</a:t>
            </a:r>
            <a:r>
              <a:rPr lang="en-US" i="1" dirty="0"/>
              <a:t> </a:t>
            </a:r>
            <a:r>
              <a:rPr lang="en-US" i="1" dirty="0" err="1"/>
              <a:t>i</a:t>
            </a:r>
            <a:r>
              <a:rPr lang="en-US" i="1" dirty="0"/>
              <a:t> </a:t>
            </a:r>
            <a:r>
              <a:rPr lang="en-US" i="1" dirty="0" err="1"/>
              <a:t>konsolidovan</a:t>
            </a:r>
            <a:r>
              <a:rPr lang="en-US" i="1" dirty="0"/>
              <a:t> </a:t>
            </a:r>
            <a:r>
              <a:rPr lang="en-US" i="1" dirty="0" err="1"/>
              <a:t>način</a:t>
            </a:r>
            <a:r>
              <a:rPr lang="en-US" i="1" dirty="0"/>
              <a:t>. Ova </a:t>
            </a:r>
            <a:r>
              <a:rPr lang="en-US" i="1" dirty="0" err="1"/>
              <a:t>migracija</a:t>
            </a:r>
            <a:r>
              <a:rPr lang="en-US" i="1" dirty="0"/>
              <a:t> </a:t>
            </a:r>
            <a:r>
              <a:rPr lang="en-US" i="1" dirty="0" err="1"/>
              <a:t>tehnologij</a:t>
            </a:r>
            <a:r>
              <a:rPr lang="sr-Latn-RS" i="1" dirty="0"/>
              <a:t>e </a:t>
            </a:r>
            <a:r>
              <a:rPr lang="en-US" i="1" dirty="0" err="1"/>
              <a:t>će</a:t>
            </a:r>
            <a:r>
              <a:rPr lang="en-US" i="1" dirty="0"/>
              <a:t> </a:t>
            </a:r>
            <a:r>
              <a:rPr lang="en-US" i="1" dirty="0" err="1"/>
              <a:t>smanjiti</a:t>
            </a:r>
            <a:r>
              <a:rPr lang="en-US" i="1" dirty="0"/>
              <a:t> </a:t>
            </a:r>
            <a:r>
              <a:rPr lang="en-US" i="1" dirty="0" err="1"/>
              <a:t>režijske</a:t>
            </a:r>
            <a:r>
              <a:rPr lang="en-US" i="1" dirty="0"/>
              <a:t> </a:t>
            </a:r>
            <a:r>
              <a:rPr lang="en-US" i="1" dirty="0" err="1"/>
              <a:t>troškove</a:t>
            </a:r>
            <a:r>
              <a:rPr lang="en-US" i="1" dirty="0"/>
              <a:t> </a:t>
            </a:r>
            <a:r>
              <a:rPr lang="en-US" i="1" dirty="0" err="1"/>
              <a:t>povezane</a:t>
            </a:r>
            <a:r>
              <a:rPr lang="en-US" i="1" dirty="0"/>
              <a:t> </a:t>
            </a:r>
            <a:r>
              <a:rPr lang="en-US" i="1" dirty="0" err="1"/>
              <a:t>sa</a:t>
            </a:r>
            <a:r>
              <a:rPr lang="en-US" i="1" dirty="0"/>
              <a:t> </a:t>
            </a:r>
            <a:r>
              <a:rPr lang="en-US" i="1" dirty="0" err="1"/>
              <a:t>velik</a:t>
            </a:r>
            <a:r>
              <a:rPr lang="sr-Latn-RS" i="1" dirty="0"/>
              <a:t>im brojem</a:t>
            </a:r>
            <a:r>
              <a:rPr lang="en-US" i="1" dirty="0"/>
              <a:t> </a:t>
            </a:r>
            <a:r>
              <a:rPr lang="sr-Latn-RS" i="1" dirty="0"/>
              <a:t>zaposlenih </a:t>
            </a:r>
            <a:r>
              <a:rPr lang="en-US" i="1" dirty="0" err="1"/>
              <a:t>koj</a:t>
            </a:r>
            <a:r>
              <a:rPr lang="sr-Latn-RS" i="1" dirty="0"/>
              <a:t>i</a:t>
            </a:r>
            <a:r>
              <a:rPr lang="en-US" i="1" dirty="0"/>
              <a:t> </a:t>
            </a:r>
            <a:r>
              <a:rPr lang="sr-Latn-RS" i="1" dirty="0"/>
              <a:t>su</a:t>
            </a:r>
            <a:r>
              <a:rPr lang="en-US" i="1" dirty="0"/>
              <a:t> </a:t>
            </a:r>
            <a:r>
              <a:rPr lang="en-US" i="1" dirty="0" err="1"/>
              <a:t>trenutno</a:t>
            </a:r>
            <a:r>
              <a:rPr lang="en-US" i="1" dirty="0"/>
              <a:t> </a:t>
            </a:r>
            <a:r>
              <a:rPr lang="en-US" i="1" dirty="0" err="1"/>
              <a:t>potrebn</a:t>
            </a:r>
            <a:r>
              <a:rPr lang="sr-Latn-RS" i="1" dirty="0"/>
              <a:t>i</a:t>
            </a:r>
            <a:r>
              <a:rPr lang="en-US" i="1" dirty="0"/>
              <a:t> za </a:t>
            </a:r>
            <a:r>
              <a:rPr lang="en-US" i="1" dirty="0" err="1"/>
              <a:t>upravljanje</a:t>
            </a:r>
            <a:r>
              <a:rPr lang="en-US" i="1" dirty="0"/>
              <a:t> </a:t>
            </a:r>
            <a:r>
              <a:rPr lang="en-US" i="1" dirty="0" err="1"/>
              <a:t>ovim</a:t>
            </a:r>
            <a:r>
              <a:rPr lang="en-US" i="1" dirty="0"/>
              <a:t> </a:t>
            </a:r>
            <a:r>
              <a:rPr lang="en-US" i="1" dirty="0" err="1"/>
              <a:t>zadacima</a:t>
            </a:r>
            <a:r>
              <a:rPr lang="en-US" i="1" dirty="0"/>
              <a:t>. </a:t>
            </a:r>
            <a:r>
              <a:rPr lang="en-US" i="1" dirty="0" err="1"/>
              <a:t>Decentralizovan</a:t>
            </a:r>
            <a:r>
              <a:rPr lang="sr-Latn-RS" i="1" dirty="0"/>
              <a:t>o organizovani</a:t>
            </a:r>
            <a:r>
              <a:rPr lang="en-US" i="1" dirty="0"/>
              <a:t> </a:t>
            </a:r>
            <a:r>
              <a:rPr lang="en-US" i="1" dirty="0" err="1"/>
              <a:t>zaposleni</a:t>
            </a:r>
            <a:r>
              <a:rPr lang="en-US" i="1" dirty="0"/>
              <a:t> </a:t>
            </a:r>
            <a:r>
              <a:rPr lang="en-US" i="1" dirty="0" err="1"/>
              <a:t>će</a:t>
            </a:r>
            <a:r>
              <a:rPr lang="en-US" i="1" dirty="0"/>
              <a:t> </a:t>
            </a:r>
            <a:r>
              <a:rPr lang="en-US" i="1" dirty="0" err="1"/>
              <a:t>imati</a:t>
            </a:r>
            <a:r>
              <a:rPr lang="en-US" i="1" dirty="0"/>
              <a:t> </a:t>
            </a:r>
            <a:r>
              <a:rPr lang="en-US" i="1" dirty="0" err="1"/>
              <a:t>više</a:t>
            </a:r>
            <a:r>
              <a:rPr lang="en-US" i="1" dirty="0"/>
              <a:t> </a:t>
            </a:r>
            <a:r>
              <a:rPr lang="en-US" i="1" dirty="0" err="1"/>
              <a:t>autonomije</a:t>
            </a:r>
            <a:r>
              <a:rPr lang="en-US" i="1" dirty="0"/>
              <a:t> da </a:t>
            </a:r>
            <a:r>
              <a:rPr lang="en-US" i="1" dirty="0" err="1"/>
              <a:t>upravljaju</a:t>
            </a:r>
            <a:r>
              <a:rPr lang="en-US" i="1" dirty="0"/>
              <a:t> </a:t>
            </a:r>
            <a:r>
              <a:rPr lang="en-US" i="1" dirty="0" err="1"/>
              <a:t>svojim</a:t>
            </a:r>
            <a:r>
              <a:rPr lang="en-US" i="1" dirty="0"/>
              <a:t> </a:t>
            </a:r>
            <a:r>
              <a:rPr lang="sr-Latn-RS" i="1" dirty="0"/>
              <a:t>stavkama</a:t>
            </a:r>
            <a:r>
              <a:rPr lang="en-US" i="1" dirty="0"/>
              <a:t> </a:t>
            </a:r>
            <a:r>
              <a:rPr lang="en-US" i="1" dirty="0" err="1"/>
              <a:t>na</a:t>
            </a:r>
            <a:r>
              <a:rPr lang="en-US" i="1" dirty="0"/>
              <a:t> </a:t>
            </a:r>
            <a:r>
              <a:rPr lang="en-US" i="1" dirty="0" err="1"/>
              <a:t>platnom</a:t>
            </a:r>
            <a:r>
              <a:rPr lang="en-US" i="1" dirty="0"/>
              <a:t> </a:t>
            </a:r>
            <a:r>
              <a:rPr lang="en-US" i="1" dirty="0" err="1"/>
              <a:t>spisku</a:t>
            </a:r>
            <a:r>
              <a:rPr lang="en-US" i="1" dirty="0"/>
              <a:t>, </a:t>
            </a:r>
            <a:r>
              <a:rPr lang="en-US" i="1" dirty="0" err="1"/>
              <a:t>obu</a:t>
            </a:r>
            <a:r>
              <a:rPr lang="sr-Latn-RS" i="1" dirty="0"/>
              <a:t>kom</a:t>
            </a:r>
            <a:r>
              <a:rPr lang="en-US" i="1" dirty="0"/>
              <a:t>, </a:t>
            </a:r>
            <a:r>
              <a:rPr lang="en-US" i="1" dirty="0" err="1"/>
              <a:t>izveštavanj</a:t>
            </a:r>
            <a:r>
              <a:rPr lang="sr-Latn-RS" i="1" dirty="0"/>
              <a:t>em</a:t>
            </a:r>
            <a:r>
              <a:rPr lang="en-US" i="1" dirty="0"/>
              <a:t> </a:t>
            </a:r>
            <a:r>
              <a:rPr lang="en-US" i="1" dirty="0" err="1"/>
              <a:t>i</a:t>
            </a:r>
            <a:r>
              <a:rPr lang="en-US" i="1" dirty="0"/>
              <a:t> </a:t>
            </a:r>
            <a:r>
              <a:rPr lang="en-US" i="1" dirty="0" err="1"/>
              <a:t>raznim</a:t>
            </a:r>
            <a:r>
              <a:rPr lang="en-US" i="1" dirty="0"/>
              <a:t> </a:t>
            </a:r>
            <a:r>
              <a:rPr lang="en-US" i="1" dirty="0" err="1"/>
              <a:t>drugim</a:t>
            </a:r>
            <a:r>
              <a:rPr lang="en-US" i="1" dirty="0"/>
              <a:t> </a:t>
            </a:r>
            <a:r>
              <a:rPr lang="en-US" i="1" dirty="0" err="1"/>
              <a:t>stvarima</a:t>
            </a:r>
            <a:r>
              <a:rPr lang="sr-Latn-RS" i="1" dirty="0"/>
              <a:t> vezano za </a:t>
            </a:r>
            <a:r>
              <a:rPr lang="en-US" i="1" dirty="0" err="1"/>
              <a:t>administrativne</a:t>
            </a:r>
            <a:r>
              <a:rPr lang="en-US" i="1" dirty="0"/>
              <a:t> </a:t>
            </a:r>
            <a:r>
              <a:rPr lang="en-US" i="1" dirty="0" err="1"/>
              <a:t>poslove</a:t>
            </a:r>
            <a:r>
              <a:rPr lang="en-US" i="1" dirty="0"/>
              <a:t>. </a:t>
            </a:r>
            <a:r>
              <a:rPr lang="en-US" i="1" dirty="0" err="1"/>
              <a:t>Kompanija</a:t>
            </a:r>
            <a:r>
              <a:rPr lang="en-US" i="1" dirty="0"/>
              <a:t> </a:t>
            </a:r>
            <a:r>
              <a:rPr lang="en-US" i="1" dirty="0" err="1"/>
              <a:t>će</a:t>
            </a:r>
            <a:r>
              <a:rPr lang="en-US" i="1" dirty="0"/>
              <a:t> </a:t>
            </a:r>
            <a:r>
              <a:rPr lang="en-US" i="1" dirty="0" err="1"/>
              <a:t>takođe</a:t>
            </a:r>
            <a:r>
              <a:rPr lang="en-US" i="1" dirty="0"/>
              <a:t> </a:t>
            </a:r>
            <a:r>
              <a:rPr lang="en-US" i="1" dirty="0" err="1"/>
              <a:t>imati</a:t>
            </a:r>
            <a:r>
              <a:rPr lang="en-US" i="1" dirty="0"/>
              <a:t> </a:t>
            </a:r>
            <a:r>
              <a:rPr lang="en-US" i="1" dirty="0" err="1"/>
              <a:t>koristi</a:t>
            </a:r>
            <a:r>
              <a:rPr lang="en-US" i="1" dirty="0"/>
              <a:t> od </a:t>
            </a:r>
            <a:r>
              <a:rPr lang="en-US" i="1" dirty="0" err="1"/>
              <a:t>blagovremenog</a:t>
            </a:r>
            <a:r>
              <a:rPr lang="en-US" i="1" dirty="0"/>
              <a:t> </a:t>
            </a:r>
            <a:r>
              <a:rPr lang="en-US" i="1" dirty="0" err="1"/>
              <a:t>i</a:t>
            </a:r>
            <a:r>
              <a:rPr lang="en-US" i="1" dirty="0"/>
              <a:t> </a:t>
            </a:r>
            <a:r>
              <a:rPr lang="en-US" i="1" dirty="0" err="1"/>
              <a:t>tačnijeg</a:t>
            </a:r>
            <a:r>
              <a:rPr lang="en-US" i="1" dirty="0"/>
              <a:t> </a:t>
            </a:r>
            <a:r>
              <a:rPr lang="en-US" i="1" dirty="0" err="1"/>
              <a:t>finansijskog</a:t>
            </a:r>
            <a:r>
              <a:rPr lang="en-US" i="1" dirty="0"/>
              <a:t> </a:t>
            </a:r>
            <a:r>
              <a:rPr lang="en-US" i="1" dirty="0" err="1"/>
              <a:t>izveštavanja</a:t>
            </a:r>
            <a:r>
              <a:rPr lang="en-US" i="1" dirty="0"/>
              <a:t> </a:t>
            </a:r>
            <a:r>
              <a:rPr lang="en-US" i="1" dirty="0" err="1"/>
              <a:t>kao</a:t>
            </a:r>
            <a:r>
              <a:rPr lang="en-US" i="1" dirty="0"/>
              <a:t> </a:t>
            </a:r>
            <a:r>
              <a:rPr lang="en-US" i="1" dirty="0" err="1"/>
              <a:t>rezultat</a:t>
            </a:r>
            <a:r>
              <a:rPr lang="en-US" i="1" dirty="0"/>
              <a:t> </a:t>
            </a:r>
            <a:r>
              <a:rPr lang="en-US" i="1" dirty="0" err="1"/>
              <a:t>sposobnost</a:t>
            </a:r>
            <a:r>
              <a:rPr lang="sr-Latn-RS" i="1" dirty="0"/>
              <a:t>i naših</a:t>
            </a:r>
            <a:r>
              <a:rPr lang="en-US" i="1" dirty="0"/>
              <a:t> </a:t>
            </a:r>
            <a:r>
              <a:rPr lang="en-US" i="1" dirty="0" err="1"/>
              <a:t>regionalnih</a:t>
            </a:r>
            <a:r>
              <a:rPr lang="en-US" i="1" dirty="0"/>
              <a:t> </a:t>
            </a:r>
            <a:r>
              <a:rPr lang="en-US" i="1" dirty="0" err="1"/>
              <a:t>menadžera</a:t>
            </a:r>
            <a:r>
              <a:rPr lang="en-US" i="1" dirty="0"/>
              <a:t> da prate, </a:t>
            </a:r>
            <a:r>
              <a:rPr lang="en-US" i="1" dirty="0" err="1"/>
              <a:t>unose</a:t>
            </a:r>
            <a:r>
              <a:rPr lang="en-US" i="1" dirty="0"/>
              <a:t> </a:t>
            </a:r>
            <a:r>
              <a:rPr lang="en-US" i="1" dirty="0" err="1"/>
              <a:t>i</a:t>
            </a:r>
            <a:r>
              <a:rPr lang="en-US" i="1" dirty="0"/>
              <a:t> </a:t>
            </a:r>
            <a:r>
              <a:rPr lang="en-US" i="1" dirty="0" err="1"/>
              <a:t>kontinuirano</a:t>
            </a:r>
            <a:r>
              <a:rPr lang="en-US" i="1" dirty="0"/>
              <a:t> </a:t>
            </a:r>
            <a:r>
              <a:rPr lang="en-US" i="1" dirty="0" err="1"/>
              <a:t>ažuriraju</a:t>
            </a:r>
            <a:r>
              <a:rPr lang="en-US" i="1" dirty="0"/>
              <a:t> </a:t>
            </a:r>
            <a:r>
              <a:rPr lang="en-US" i="1" dirty="0" err="1"/>
              <a:t>sv</a:t>
            </a:r>
            <a:r>
              <a:rPr lang="sr-Latn-RS" i="1" dirty="0"/>
              <a:t>e</a:t>
            </a:r>
            <a:r>
              <a:rPr lang="en-US" i="1" dirty="0"/>
              <a:t> </a:t>
            </a:r>
            <a:r>
              <a:rPr lang="en-US" i="1" dirty="0" err="1"/>
              <a:t>finansijske</a:t>
            </a:r>
            <a:r>
              <a:rPr lang="en-US" i="1" dirty="0"/>
              <a:t> </a:t>
            </a:r>
            <a:r>
              <a:rPr lang="sr-Latn-RS" i="1" dirty="0"/>
              <a:t>podatke</a:t>
            </a:r>
            <a:r>
              <a:rPr lang="en-US" i="1" dirty="0"/>
              <a:t>. </a:t>
            </a:r>
            <a:r>
              <a:rPr lang="en-US" i="1" dirty="0" err="1"/>
              <a:t>Ovaj</a:t>
            </a:r>
            <a:r>
              <a:rPr lang="en-US" i="1" dirty="0"/>
              <a:t> </a:t>
            </a:r>
            <a:r>
              <a:rPr lang="en-US" i="1" dirty="0" err="1"/>
              <a:t>pristup</a:t>
            </a:r>
            <a:r>
              <a:rPr lang="en-US" i="1" dirty="0"/>
              <a:t> u </a:t>
            </a:r>
            <a:r>
              <a:rPr lang="en-US" i="1" dirty="0" err="1"/>
              <a:t>realnom</a:t>
            </a:r>
            <a:r>
              <a:rPr lang="en-US" i="1" dirty="0"/>
              <a:t> </a:t>
            </a:r>
            <a:r>
              <a:rPr lang="en-US" i="1" dirty="0" err="1"/>
              <a:t>vremenu</a:t>
            </a:r>
            <a:r>
              <a:rPr lang="en-US" i="1" dirty="0"/>
              <a:t> </a:t>
            </a:r>
            <a:r>
              <a:rPr lang="en-US" i="1" dirty="0" err="1"/>
              <a:t>smanjuje</a:t>
            </a:r>
            <a:r>
              <a:rPr lang="en-US" i="1" dirty="0"/>
              <a:t> </a:t>
            </a:r>
            <a:r>
              <a:rPr lang="en-US" i="1" dirty="0" err="1"/>
              <a:t>greške</a:t>
            </a:r>
            <a:r>
              <a:rPr lang="en-US" i="1" dirty="0"/>
              <a:t>,</a:t>
            </a:r>
            <a:r>
              <a:rPr lang="sr-Latn-RS" i="1" dirty="0"/>
              <a:t> optimizuje</a:t>
            </a:r>
            <a:r>
              <a:rPr lang="en-US" i="1" dirty="0"/>
              <a:t> </a:t>
            </a:r>
            <a:r>
              <a:rPr lang="en-US" i="1" dirty="0" err="1"/>
              <a:t>vreme</a:t>
            </a:r>
            <a:r>
              <a:rPr lang="en-US" i="1" dirty="0"/>
              <a:t> </a:t>
            </a:r>
            <a:r>
              <a:rPr lang="sr-Latn-RS" i="1" dirty="0"/>
              <a:t>trajanja </a:t>
            </a:r>
            <a:r>
              <a:rPr lang="en-US" i="1" dirty="0" err="1"/>
              <a:t>ciklusa</a:t>
            </a:r>
            <a:r>
              <a:rPr lang="en-US" i="1" dirty="0"/>
              <a:t> </a:t>
            </a:r>
            <a:r>
              <a:rPr lang="en-US" i="1" dirty="0" err="1"/>
              <a:t>i</a:t>
            </a:r>
            <a:r>
              <a:rPr lang="en-US" i="1" dirty="0"/>
              <a:t> </a:t>
            </a:r>
            <a:r>
              <a:rPr lang="en-US" i="1" dirty="0" err="1"/>
              <a:t>lako</a:t>
            </a:r>
            <a:r>
              <a:rPr lang="en-US" i="1" dirty="0"/>
              <a:t> je </a:t>
            </a:r>
            <a:r>
              <a:rPr lang="en-US" i="1" dirty="0" err="1"/>
              <a:t>dostupan</a:t>
            </a:r>
            <a:r>
              <a:rPr lang="en-US" i="1" dirty="0"/>
              <a:t> </a:t>
            </a:r>
            <a:r>
              <a:rPr lang="en-US" i="1" dirty="0" err="1"/>
              <a:t>svakom</a:t>
            </a:r>
            <a:r>
              <a:rPr lang="en-US" i="1" dirty="0"/>
              <a:t> </a:t>
            </a:r>
            <a:r>
              <a:rPr lang="en-US" i="1" dirty="0" err="1"/>
              <a:t>ovlašćenom</a:t>
            </a:r>
            <a:r>
              <a:rPr lang="en-US" i="1" dirty="0"/>
              <a:t> </a:t>
            </a:r>
            <a:r>
              <a:rPr lang="en-US" i="1" dirty="0" err="1"/>
              <a:t>korisniku</a:t>
            </a:r>
            <a:r>
              <a:rPr lang="en-US" i="1" dirty="0"/>
              <a:t>.</a:t>
            </a:r>
          </a:p>
        </p:txBody>
      </p:sp>
    </p:spTree>
    <p:extLst>
      <p:ext uri="{BB962C8B-B14F-4D97-AF65-F5344CB8AC3E}">
        <p14:creationId xmlns:p14="http://schemas.microsoft.com/office/powerpoint/2010/main" val="72041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lstStyle/>
          <a:p>
            <a:r>
              <a:rPr lang="sr-Latn-RS" b="1" dirty="0"/>
              <a:t>7. Očekivani nedostaci</a:t>
            </a:r>
          </a:p>
          <a:p>
            <a:pPr marL="0" indent="0">
              <a:buNone/>
            </a:pPr>
            <a:r>
              <a:rPr lang="sr-Latn-RS" dirty="0"/>
              <a:t>U ovom delu dokumenta se iznose ishodi prepoznati kao potencijalno negativni od strane jednog ili više stejkholdera. </a:t>
            </a:r>
          </a:p>
          <a:p>
            <a:pPr marL="0" indent="0">
              <a:buNone/>
            </a:pPr>
            <a:r>
              <a:rPr lang="sr-Latn-RS" dirty="0"/>
              <a:t>Naravno, ukoliko nema takvih ishoda, ne treba ih navoditi u dokumentu.</a:t>
            </a:r>
          </a:p>
          <a:p>
            <a:pPr marL="0" indent="0">
              <a:buNone/>
            </a:pPr>
            <a:br>
              <a:rPr lang="en-GB" dirty="0"/>
            </a:br>
            <a:endParaRPr lang="en-US" b="1" dirty="0"/>
          </a:p>
        </p:txBody>
      </p:sp>
    </p:spTree>
    <p:extLst>
      <p:ext uri="{BB962C8B-B14F-4D97-AF65-F5344CB8AC3E}">
        <p14:creationId xmlns:p14="http://schemas.microsoft.com/office/powerpoint/2010/main" val="192927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p:txBody>
          <a:bodyPr>
            <a:normAutofit/>
          </a:bodyPr>
          <a:lstStyle/>
          <a:p>
            <a:r>
              <a:rPr lang="sr-Latn-RS" dirty="0">
                <a:solidFill>
                  <a:srgbClr val="FF0000"/>
                </a:solidFill>
              </a:rPr>
              <a:t>Definicija projekta</a:t>
            </a:r>
          </a:p>
          <a:p>
            <a:r>
              <a:rPr lang="sr-Latn-RS" dirty="0">
                <a:solidFill>
                  <a:srgbClr val="FF0000"/>
                </a:solidFill>
              </a:rPr>
              <a:t>Životni ciklus projekta – stadijumi projekta</a:t>
            </a:r>
          </a:p>
          <a:p>
            <a:r>
              <a:rPr lang="sr-Latn-RS" dirty="0">
                <a:solidFill>
                  <a:srgbClr val="FF0000"/>
                </a:solidFill>
              </a:rPr>
              <a:t>Generisanje i selekcija projektne ideje – neekonomksa analiza</a:t>
            </a:r>
          </a:p>
          <a:p>
            <a:r>
              <a:rPr lang="sr-Latn-RS" b="1" dirty="0">
                <a:solidFill>
                  <a:srgbClr val="FF0000"/>
                </a:solidFill>
              </a:rPr>
              <a:t>Iniciranje projekta – Business Case (Poslovni slučaj)</a:t>
            </a:r>
          </a:p>
          <a:p>
            <a:r>
              <a:rPr lang="sr-Latn-RS" dirty="0">
                <a:solidFill>
                  <a:srgbClr val="FF0000"/>
                </a:solidFill>
              </a:rPr>
              <a:t>Planiranje projekta – </a:t>
            </a:r>
            <a:r>
              <a:rPr lang="sr-Latn-RS">
                <a:solidFill>
                  <a:srgbClr val="FF0000"/>
                </a:solidFill>
              </a:rPr>
              <a:t>Studija izvodljivosti </a:t>
            </a:r>
            <a:r>
              <a:rPr lang="sr-Latn-RS" dirty="0">
                <a:solidFill>
                  <a:srgbClr val="FF0000"/>
                </a:solidFill>
              </a:rPr>
              <a:t>– uključujući vrednovanje i evaluaciju projekata zasnovanu na finansijskim parametrima</a:t>
            </a:r>
          </a:p>
          <a:p>
            <a:r>
              <a:rPr lang="sr-Latn-RS" dirty="0">
                <a:solidFill>
                  <a:srgbClr val="FF0000"/>
                </a:solidFill>
              </a:rPr>
              <a:t>Planiranje projekata - Planiranje organizacione strukture</a:t>
            </a:r>
          </a:p>
          <a:p>
            <a:r>
              <a:rPr lang="sr-Latn-RS" dirty="0">
                <a:solidFill>
                  <a:srgbClr val="FF0000"/>
                </a:solidFill>
              </a:rPr>
              <a:t>Planiranje projekta – Primena MS Project softvera</a:t>
            </a:r>
          </a:p>
        </p:txBody>
      </p:sp>
    </p:spTree>
    <p:extLst>
      <p:ext uri="{BB962C8B-B14F-4D97-AF65-F5344CB8AC3E}">
        <p14:creationId xmlns:p14="http://schemas.microsoft.com/office/powerpoint/2010/main" val="266112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fontScale="92500" lnSpcReduction="10000"/>
          </a:bodyPr>
          <a:lstStyle/>
          <a:p>
            <a:r>
              <a:rPr lang="sr-Latn-RS" b="1" dirty="0"/>
              <a:t>8. Vremenski okvir </a:t>
            </a:r>
          </a:p>
          <a:p>
            <a:pPr marL="0" indent="0">
              <a:buNone/>
            </a:pPr>
            <a:r>
              <a:rPr lang="sr-Latn-RS" dirty="0"/>
              <a:t>U ovom delu dokumenta se prikazuje vremenski okvir t</a:t>
            </a:r>
            <a:r>
              <a:rPr lang="en-US" dirty="0" err="1"/>
              <a:t>okom</a:t>
            </a:r>
            <a:r>
              <a:rPr lang="en-US" dirty="0"/>
              <a:t> </a:t>
            </a:r>
            <a:r>
              <a:rPr lang="en-US" dirty="0" err="1"/>
              <a:t>koj</a:t>
            </a:r>
            <a:r>
              <a:rPr lang="sr-Latn-RS" dirty="0"/>
              <a:t>eg</a:t>
            </a:r>
            <a:r>
              <a:rPr lang="en-US" dirty="0"/>
              <a:t> </a:t>
            </a:r>
            <a:r>
              <a:rPr lang="en-US" dirty="0" err="1"/>
              <a:t>će</a:t>
            </a:r>
            <a:r>
              <a:rPr lang="en-US" dirty="0"/>
              <a:t> </a:t>
            </a:r>
            <a:r>
              <a:rPr lang="en-US" dirty="0" err="1"/>
              <a:t>projekat</a:t>
            </a:r>
            <a:r>
              <a:rPr lang="en-US" dirty="0"/>
              <a:t> </a:t>
            </a:r>
            <a:r>
              <a:rPr lang="en-US" dirty="0" err="1"/>
              <a:t>trajati</a:t>
            </a:r>
            <a:r>
              <a:rPr lang="en-US" dirty="0"/>
              <a:t> (</a:t>
            </a:r>
            <a:r>
              <a:rPr lang="en-US" dirty="0" err="1"/>
              <a:t>sažetak</a:t>
            </a:r>
            <a:r>
              <a:rPr lang="en-US" dirty="0"/>
              <a:t> </a:t>
            </a:r>
            <a:r>
              <a:rPr lang="en-US" dirty="0" err="1"/>
              <a:t>plana</a:t>
            </a:r>
            <a:r>
              <a:rPr lang="en-US" dirty="0"/>
              <a:t> </a:t>
            </a:r>
            <a:r>
              <a:rPr lang="en-US" dirty="0" err="1"/>
              <a:t>projekta</a:t>
            </a:r>
            <a:r>
              <a:rPr lang="en-US" dirty="0"/>
              <a:t>) </a:t>
            </a:r>
            <a:r>
              <a:rPr lang="en-US" dirty="0" err="1"/>
              <a:t>i</a:t>
            </a:r>
            <a:r>
              <a:rPr lang="en-US" dirty="0"/>
              <a:t> period </a:t>
            </a:r>
            <a:r>
              <a:rPr lang="en-US" dirty="0" err="1"/>
              <a:t>tokom</a:t>
            </a:r>
            <a:r>
              <a:rPr lang="en-US" dirty="0"/>
              <a:t> </a:t>
            </a:r>
            <a:r>
              <a:rPr lang="en-US" dirty="0" err="1"/>
              <a:t>kojeg</a:t>
            </a:r>
            <a:r>
              <a:rPr lang="sr-Latn-RS" dirty="0"/>
              <a:t> se očekuje ostvarenje </a:t>
            </a:r>
            <a:r>
              <a:rPr lang="en-US" dirty="0" err="1"/>
              <a:t>koristi</a:t>
            </a:r>
            <a:r>
              <a:rPr lang="en-US" dirty="0"/>
              <a:t> </a:t>
            </a:r>
            <a:r>
              <a:rPr lang="sr-Latn-RS" dirty="0"/>
              <a:t>od projekta. Imajući u vidu da je ovde  u pitanju dokument koji prethodi detaljnom planiranju projekta, dovoljno je navesti samo planirane datume za ključne događaje projekta. Nije neophodno na ovom nivou imati detaljno napravljen plan aktivnosti i njihov vremenski raspored. Prema tome, ovaj odeljak navodi glavne ključne događaje (</a:t>
            </a:r>
            <a:r>
              <a:rPr lang="sr-Latn-RS" b="1" dirty="0"/>
              <a:t>milestones</a:t>
            </a:r>
            <a:r>
              <a:rPr lang="sr-Latn-RS" dirty="0"/>
              <a:t> – prekretnice) projekta i njihove ciljne datume završetka. Pošto je ovo poslovni slučaj, ovi ključni događaji i ciljni datumi su opšti i ni na koji način nisu konačni. Važno je napomenuti da kako se plan projekta dalje razvija, biće urađen i detaljniji raspored koji uključuje sve ključne događaje, faze i aktivnosti projekta.</a:t>
            </a:r>
          </a:p>
          <a:p>
            <a:pPr marL="0" indent="0">
              <a:buNone/>
            </a:pPr>
            <a:endParaRPr lang="en-US" dirty="0"/>
          </a:p>
        </p:txBody>
      </p:sp>
    </p:spTree>
    <p:extLst>
      <p:ext uri="{BB962C8B-B14F-4D97-AF65-F5344CB8AC3E}">
        <p14:creationId xmlns:p14="http://schemas.microsoft.com/office/powerpoint/2010/main" val="1711545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a:bodyPr>
          <a:lstStyle/>
          <a:p>
            <a:r>
              <a:rPr lang="en-US" sz="2000" b="1" dirty="0"/>
              <a:t>Primer: </a:t>
            </a:r>
            <a:r>
              <a:rPr lang="sr-Latn-RS" sz="2000" i="1" dirty="0"/>
              <a:t>Ključni događaji </a:t>
            </a:r>
            <a:r>
              <a:rPr lang="en-US" sz="2000" i="1" dirty="0" err="1"/>
              <a:t>koj</a:t>
            </a:r>
            <a:r>
              <a:rPr lang="sr-Latn-RS" sz="2000" i="1" dirty="0"/>
              <a:t>i</a:t>
            </a:r>
            <a:r>
              <a:rPr lang="en-US" sz="2000" i="1" dirty="0"/>
              <a:t> </a:t>
            </a:r>
            <a:r>
              <a:rPr lang="en-US" sz="2000" i="1" dirty="0" err="1"/>
              <a:t>su</a:t>
            </a:r>
            <a:r>
              <a:rPr lang="en-US" sz="2000" i="1" dirty="0"/>
              <a:t> </a:t>
            </a:r>
            <a:r>
              <a:rPr lang="en-US" sz="2000" i="1" dirty="0" err="1"/>
              <a:t>identifikovane</a:t>
            </a:r>
            <a:r>
              <a:rPr lang="en-US" sz="2000" i="1" dirty="0"/>
              <a:t> u </a:t>
            </a:r>
            <a:r>
              <a:rPr lang="en-US" sz="2000" i="1" dirty="0" err="1"/>
              <a:t>ovom</a:t>
            </a:r>
            <a:r>
              <a:rPr lang="en-US" sz="2000" i="1" dirty="0"/>
              <a:t> </a:t>
            </a:r>
            <a:r>
              <a:rPr lang="en-US" sz="2000" i="1" dirty="0" err="1"/>
              <a:t>trenutku</a:t>
            </a:r>
            <a:r>
              <a:rPr lang="sr-Latn-RS" sz="2000" i="1" dirty="0"/>
              <a:t> pripreme projekta su dati u donjoj tabeli</a:t>
            </a:r>
            <a:r>
              <a:rPr lang="en-US" sz="2000" i="1" dirty="0"/>
              <a:t>. </a:t>
            </a:r>
            <a:r>
              <a:rPr lang="en-US" sz="2000" i="1" dirty="0" err="1"/>
              <a:t>Kako</a:t>
            </a:r>
            <a:r>
              <a:rPr lang="en-US" sz="2000" i="1" dirty="0"/>
              <a:t> </a:t>
            </a:r>
            <a:r>
              <a:rPr lang="en-US" sz="2000" i="1" dirty="0" err="1"/>
              <a:t>planiranje</a:t>
            </a:r>
            <a:r>
              <a:rPr lang="en-US" sz="2000" i="1" dirty="0"/>
              <a:t> </a:t>
            </a:r>
            <a:r>
              <a:rPr lang="en-US" sz="2000" i="1" dirty="0" err="1"/>
              <a:t>projekta</a:t>
            </a:r>
            <a:r>
              <a:rPr lang="en-US" sz="2000" i="1" dirty="0"/>
              <a:t> </a:t>
            </a:r>
            <a:r>
              <a:rPr lang="sr-Latn-RS" sz="2000" i="1" dirty="0"/>
              <a:t>bude napredovalo i konačni</a:t>
            </a:r>
            <a:r>
              <a:rPr lang="en-US" sz="2000" i="1" dirty="0"/>
              <a:t> </a:t>
            </a:r>
            <a:r>
              <a:rPr lang="en-US" sz="2000" i="1" dirty="0" err="1"/>
              <a:t>raspored</a:t>
            </a:r>
            <a:r>
              <a:rPr lang="en-US" sz="2000" i="1" dirty="0"/>
              <a:t> </a:t>
            </a:r>
            <a:r>
              <a:rPr lang="sr-Latn-RS" sz="2000" i="1" dirty="0"/>
              <a:t>bude razvijen</a:t>
            </a:r>
            <a:r>
              <a:rPr lang="en-US" sz="2000" i="1" dirty="0"/>
              <a:t>, </a:t>
            </a:r>
            <a:r>
              <a:rPr lang="sr-Latn-RS" sz="2000" i="1" dirty="0"/>
              <a:t>ključni događaji i </a:t>
            </a:r>
            <a:r>
              <a:rPr lang="en-US" sz="2000" i="1" dirty="0" err="1"/>
              <a:t>njihovi</a:t>
            </a:r>
            <a:r>
              <a:rPr lang="en-US" sz="2000" i="1" dirty="0"/>
              <a:t> </a:t>
            </a:r>
            <a:r>
              <a:rPr lang="en-US" sz="2000" i="1" dirty="0" err="1"/>
              <a:t>ciljni</a:t>
            </a:r>
            <a:r>
              <a:rPr lang="en-US" sz="2000" i="1" dirty="0"/>
              <a:t> </a:t>
            </a:r>
            <a:r>
              <a:rPr lang="en-US" sz="2000" i="1" dirty="0" err="1"/>
              <a:t>datumi</a:t>
            </a:r>
            <a:r>
              <a:rPr lang="en-US" sz="2000" i="1" dirty="0"/>
              <a:t> </a:t>
            </a:r>
            <a:r>
              <a:rPr lang="en-US" sz="2000" i="1" dirty="0" err="1"/>
              <a:t>završetka</a:t>
            </a:r>
            <a:r>
              <a:rPr lang="en-US" sz="2000" i="1" dirty="0"/>
              <a:t> </a:t>
            </a:r>
            <a:r>
              <a:rPr lang="en-US" sz="2000" i="1" dirty="0" err="1"/>
              <a:t>će</a:t>
            </a:r>
            <a:r>
              <a:rPr lang="en-US" sz="2000" i="1" dirty="0"/>
              <a:t> </a:t>
            </a:r>
            <a:r>
              <a:rPr lang="en-US" sz="2000" i="1" dirty="0" err="1"/>
              <a:t>biti</a:t>
            </a:r>
            <a:r>
              <a:rPr lang="en-US" sz="2000" i="1" dirty="0"/>
              <a:t> </a:t>
            </a:r>
            <a:r>
              <a:rPr lang="en-US" sz="2000" i="1" dirty="0" err="1"/>
              <a:t>modifikovani</a:t>
            </a:r>
            <a:r>
              <a:rPr lang="en-US" sz="2000" i="1" dirty="0"/>
              <a:t>, </a:t>
            </a:r>
            <a:r>
              <a:rPr lang="en-US" sz="2000" i="1" dirty="0" err="1"/>
              <a:t>prilagođeni</a:t>
            </a:r>
            <a:r>
              <a:rPr lang="en-US" sz="2000" i="1" dirty="0"/>
              <a:t> </a:t>
            </a:r>
            <a:r>
              <a:rPr lang="en-US" sz="2000" i="1" dirty="0" err="1"/>
              <a:t>i</a:t>
            </a:r>
            <a:r>
              <a:rPr lang="en-US" sz="2000" i="1" dirty="0"/>
              <a:t> </a:t>
            </a:r>
            <a:r>
              <a:rPr lang="en-US" sz="2000" i="1" dirty="0" err="1"/>
              <a:t>finalizovani</a:t>
            </a:r>
            <a:r>
              <a:rPr lang="sr-Latn-RS" sz="2000" i="1" dirty="0"/>
              <a:t> u cilju</a:t>
            </a:r>
            <a:r>
              <a:rPr lang="en-US" sz="2000" i="1" dirty="0"/>
              <a:t> </a:t>
            </a:r>
            <a:r>
              <a:rPr lang="en-US" sz="2000" i="1" dirty="0" err="1"/>
              <a:t>uspostavljanje</a:t>
            </a:r>
            <a:r>
              <a:rPr lang="en-US" sz="2000" i="1" dirty="0"/>
              <a:t> </a:t>
            </a:r>
            <a:r>
              <a:rPr lang="sr-Latn-RS" sz="2000" i="1" dirty="0"/>
              <a:t>konačnog</a:t>
            </a:r>
            <a:r>
              <a:rPr lang="en-US" sz="2000" i="1" dirty="0"/>
              <a:t> </a:t>
            </a:r>
            <a:r>
              <a:rPr lang="en-US" sz="2000" i="1" dirty="0" err="1"/>
              <a:t>rasporeda</a:t>
            </a:r>
            <a:r>
              <a:rPr lang="en-US" sz="2000" i="1" dirty="0"/>
              <a:t>.</a:t>
            </a:r>
            <a:endParaRPr lang="sr-Latn-RS" sz="2000" i="1" dirty="0"/>
          </a:p>
          <a:p>
            <a:endParaRPr lang="en-US" sz="2000" i="1" dirty="0"/>
          </a:p>
        </p:txBody>
      </p:sp>
      <p:graphicFrame>
        <p:nvGraphicFramePr>
          <p:cNvPr id="4" name="Table 3"/>
          <p:cNvGraphicFramePr>
            <a:graphicFrameLocks noGrp="1"/>
          </p:cNvGraphicFramePr>
          <p:nvPr>
            <p:extLst>
              <p:ext uri="{D42A27DB-BD31-4B8C-83A1-F6EECF244321}">
                <p14:modId xmlns:p14="http://schemas.microsoft.com/office/powerpoint/2010/main" val="2605485088"/>
              </p:ext>
            </p:extLst>
          </p:nvPr>
        </p:nvGraphicFramePr>
        <p:xfrm>
          <a:off x="642552" y="3098800"/>
          <a:ext cx="10527956" cy="3754120"/>
        </p:xfrm>
        <a:graphic>
          <a:graphicData uri="http://schemas.openxmlformats.org/drawingml/2006/table">
            <a:tbl>
              <a:tblPr firstRow="1" bandRow="1">
                <a:tableStyleId>{5C22544A-7EE6-4342-B048-85BDC9FD1C3A}</a:tableStyleId>
              </a:tblPr>
              <a:tblGrid>
                <a:gridCol w="2631989">
                  <a:extLst>
                    <a:ext uri="{9D8B030D-6E8A-4147-A177-3AD203B41FA5}">
                      <a16:colId xmlns:a16="http://schemas.microsoft.com/office/drawing/2014/main" val="20000"/>
                    </a:ext>
                  </a:extLst>
                </a:gridCol>
                <a:gridCol w="2631989">
                  <a:extLst>
                    <a:ext uri="{9D8B030D-6E8A-4147-A177-3AD203B41FA5}">
                      <a16:colId xmlns:a16="http://schemas.microsoft.com/office/drawing/2014/main" val="20001"/>
                    </a:ext>
                  </a:extLst>
                </a:gridCol>
                <a:gridCol w="2631989">
                  <a:extLst>
                    <a:ext uri="{9D8B030D-6E8A-4147-A177-3AD203B41FA5}">
                      <a16:colId xmlns:a16="http://schemas.microsoft.com/office/drawing/2014/main" val="20002"/>
                    </a:ext>
                  </a:extLst>
                </a:gridCol>
                <a:gridCol w="2631989">
                  <a:extLst>
                    <a:ext uri="{9D8B030D-6E8A-4147-A177-3AD203B41FA5}">
                      <a16:colId xmlns:a16="http://schemas.microsoft.com/office/drawing/2014/main" val="20003"/>
                    </a:ext>
                  </a:extLst>
                </a:gridCol>
              </a:tblGrid>
              <a:tr h="370840">
                <a:tc>
                  <a:txBody>
                    <a:bodyPr/>
                    <a:lstStyle/>
                    <a:p>
                      <a:r>
                        <a:rPr lang="sr-Latn-RS" dirty="0"/>
                        <a:t>Ključni događaj</a:t>
                      </a:r>
                      <a:endParaRPr lang="en-US" dirty="0"/>
                    </a:p>
                  </a:txBody>
                  <a:tcPr/>
                </a:tc>
                <a:tc>
                  <a:txBody>
                    <a:bodyPr/>
                    <a:lstStyle/>
                    <a:p>
                      <a:r>
                        <a:rPr lang="sr-Latn-RS" dirty="0"/>
                        <a:t>Ciljani</a:t>
                      </a:r>
                      <a:r>
                        <a:rPr lang="sr-Latn-RS" baseline="0" dirty="0"/>
                        <a:t> datum</a:t>
                      </a:r>
                      <a:endParaRPr lang="en-US" dirty="0"/>
                    </a:p>
                  </a:txBody>
                  <a:tcPr/>
                </a:tc>
                <a:tc>
                  <a:txBody>
                    <a:bodyPr/>
                    <a:lstStyle/>
                    <a:p>
                      <a:r>
                        <a:rPr lang="sr-Latn-RS" dirty="0"/>
                        <a:t>Ključni događaj</a:t>
                      </a:r>
                      <a:endParaRPr lang="en-US" dirty="0"/>
                    </a:p>
                  </a:txBody>
                  <a:tcPr/>
                </a:tc>
                <a:tc>
                  <a:txBody>
                    <a:bodyPr/>
                    <a:lstStyle/>
                    <a:p>
                      <a:r>
                        <a:rPr lang="sr-Latn-RS" dirty="0"/>
                        <a:t>Ciljani datum</a:t>
                      </a:r>
                      <a:endParaRPr lang="en-US" dirty="0"/>
                    </a:p>
                  </a:txBody>
                  <a:tcPr/>
                </a:tc>
                <a:extLst>
                  <a:ext uri="{0D108BD9-81ED-4DB2-BD59-A6C34878D82A}">
                    <a16:rowId xmlns:a16="http://schemas.microsoft.com/office/drawing/2014/main" val="10000"/>
                  </a:ext>
                </a:extLst>
              </a:tr>
              <a:tr h="370840">
                <a:tc>
                  <a:txBody>
                    <a:bodyPr/>
                    <a:lstStyle/>
                    <a:p>
                      <a:r>
                        <a:rPr lang="sr-Latn-RS" dirty="0"/>
                        <a:t>Završen koncept projekta</a:t>
                      </a:r>
                      <a:r>
                        <a:rPr lang="sr-Latn-RS" baseline="0" dirty="0"/>
                        <a:t> (business case) i početak rada na studiji izvodljivosti</a:t>
                      </a:r>
                      <a:endParaRPr lang="en-US" dirty="0"/>
                    </a:p>
                  </a:txBody>
                  <a:tcPr/>
                </a:tc>
                <a:tc>
                  <a:txBody>
                    <a:bodyPr/>
                    <a:lstStyle/>
                    <a:p>
                      <a:r>
                        <a:rPr lang="sr-Latn-RS" dirty="0"/>
                        <a:t>01/01/20XX</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Završetak druge faze rada na projektu</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25/07/20xx</a:t>
                      </a:r>
                      <a:endParaRPr lang="en-US" dirty="0"/>
                    </a:p>
                    <a:p>
                      <a:endParaRPr lang="en-US" dirty="0"/>
                    </a:p>
                  </a:txBody>
                  <a:tcPr/>
                </a:tc>
                <a:extLst>
                  <a:ext uri="{0D108BD9-81ED-4DB2-BD59-A6C34878D82A}">
                    <a16:rowId xmlns:a16="http://schemas.microsoft.com/office/drawing/2014/main" val="10001"/>
                  </a:ext>
                </a:extLst>
              </a:tr>
              <a:tr h="370840">
                <a:tc>
                  <a:txBody>
                    <a:bodyPr/>
                    <a:lstStyle/>
                    <a:p>
                      <a:r>
                        <a:rPr lang="sr-Latn-RS" dirty="0"/>
                        <a:t>Pregled</a:t>
                      </a:r>
                      <a:r>
                        <a:rPr lang="sr-Latn-RS" baseline="0" dirty="0"/>
                        <a:t> i završetak finalnog plana projekta (studije izvodljivosti)</a:t>
                      </a:r>
                      <a:endParaRPr lang="en-US" dirty="0"/>
                    </a:p>
                  </a:txBody>
                  <a:tcPr/>
                </a:tc>
                <a:tc>
                  <a:txBody>
                    <a:bodyPr/>
                    <a:lstStyle/>
                    <a:p>
                      <a:r>
                        <a:rPr lang="sr-Latn-RS" dirty="0"/>
                        <a:t>01/02/20xx</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Završetak treće faze rada na projektu</a:t>
                      </a:r>
                      <a:endParaRPr lang="en-US" dirty="0"/>
                    </a:p>
                  </a:txBody>
                  <a:tcPr/>
                </a:tc>
                <a:tc>
                  <a:txBody>
                    <a:bodyPr/>
                    <a:lstStyle/>
                    <a:p>
                      <a:r>
                        <a:rPr lang="sr-Latn-RS" dirty="0"/>
                        <a:t>20/09/20xx</a:t>
                      </a:r>
                      <a:endParaRPr lang="en-US" dirty="0"/>
                    </a:p>
                  </a:txBody>
                  <a:tcPr/>
                </a:tc>
                <a:extLst>
                  <a:ext uri="{0D108BD9-81ED-4DB2-BD59-A6C34878D82A}">
                    <a16:rowId xmlns:a16="http://schemas.microsoft.com/office/drawing/2014/main" val="10002"/>
                  </a:ext>
                </a:extLst>
              </a:tr>
              <a:tr h="370840">
                <a:tc>
                  <a:txBody>
                    <a:bodyPr/>
                    <a:lstStyle/>
                    <a:p>
                      <a:r>
                        <a:rPr lang="sr-Latn-RS" dirty="0"/>
                        <a:t>Početni sastanak tima za realizaciju projekta (Kick off meeting)</a:t>
                      </a:r>
                      <a:endParaRPr lang="en-US" dirty="0"/>
                    </a:p>
                  </a:txBody>
                  <a:tcPr/>
                </a:tc>
                <a:tc>
                  <a:txBody>
                    <a:bodyPr/>
                    <a:lstStyle/>
                    <a:p>
                      <a:r>
                        <a:rPr lang="sr-Latn-RS" dirty="0"/>
                        <a:t>15/02/20xx</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Završetak četvrte faze rada na projektu</a:t>
                      </a:r>
                      <a:endParaRPr lang="en-US" dirty="0"/>
                    </a:p>
                    <a:p>
                      <a:endParaRPr lang="en-US" dirty="0"/>
                    </a:p>
                  </a:txBody>
                  <a:tcPr/>
                </a:tc>
                <a:tc>
                  <a:txBody>
                    <a:bodyPr/>
                    <a:lstStyle/>
                    <a:p>
                      <a:r>
                        <a:rPr lang="sr-Latn-RS" dirty="0"/>
                        <a:t>01/11/20xx</a:t>
                      </a:r>
                      <a:endParaRPr lang="en-US" dirty="0"/>
                    </a:p>
                  </a:txBody>
                  <a:tcPr/>
                </a:tc>
                <a:extLst>
                  <a:ext uri="{0D108BD9-81ED-4DB2-BD59-A6C34878D82A}">
                    <a16:rowId xmlns:a16="http://schemas.microsoft.com/office/drawing/2014/main" val="10003"/>
                  </a:ext>
                </a:extLst>
              </a:tr>
              <a:tr h="370840">
                <a:tc>
                  <a:txBody>
                    <a:bodyPr/>
                    <a:lstStyle/>
                    <a:p>
                      <a:r>
                        <a:rPr lang="sr-Latn-RS" dirty="0"/>
                        <a:t>Završetak prve faze rada na projektu</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15/05/20xx</a:t>
                      </a:r>
                      <a:endParaRPr lang="en-US" dirty="0"/>
                    </a:p>
                    <a:p>
                      <a:endParaRPr lang="en-US" dirty="0"/>
                    </a:p>
                  </a:txBody>
                  <a:tcPr/>
                </a:tc>
                <a:tc>
                  <a:txBody>
                    <a:bodyPr/>
                    <a:lstStyle/>
                    <a:p>
                      <a:r>
                        <a:rPr lang="sr-Latn-RS" dirty="0"/>
                        <a:t>Zatvaranje/Završetak</a:t>
                      </a:r>
                      <a:r>
                        <a:rPr lang="sr-Latn-RS" baseline="0" dirty="0"/>
                        <a:t> projekta</a:t>
                      </a:r>
                      <a:endParaRPr lang="en-US" dirty="0"/>
                    </a:p>
                  </a:txBody>
                  <a:tcPr/>
                </a:tc>
                <a:tc>
                  <a:txBody>
                    <a:bodyPr/>
                    <a:lstStyle/>
                    <a:p>
                      <a:r>
                        <a:rPr lang="sr-Latn-RS" dirty="0"/>
                        <a:t>15/11/20xx</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43517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lstStyle/>
          <a:p>
            <a:r>
              <a:rPr lang="sr-Latn-RS" b="1" dirty="0"/>
              <a:t>9. Troškovi projekta</a:t>
            </a:r>
          </a:p>
          <a:p>
            <a:pPr marL="0" indent="0">
              <a:buNone/>
            </a:pPr>
            <a:r>
              <a:rPr lang="sr-Latn-RS" dirty="0"/>
              <a:t>U ovom delu predstavlja se r</a:t>
            </a:r>
            <a:r>
              <a:rPr lang="en-US" dirty="0" err="1"/>
              <a:t>ezime</a:t>
            </a:r>
            <a:r>
              <a:rPr lang="en-US" dirty="0"/>
              <a:t> </a:t>
            </a:r>
            <a:r>
              <a:rPr lang="en-US" dirty="0" err="1"/>
              <a:t>troškova</a:t>
            </a:r>
            <a:r>
              <a:rPr lang="en-US" dirty="0"/>
              <a:t> </a:t>
            </a:r>
            <a:r>
              <a:rPr lang="en-US" dirty="0" err="1"/>
              <a:t>projekta</a:t>
            </a:r>
            <a:r>
              <a:rPr lang="en-US" dirty="0"/>
              <a:t> </a:t>
            </a:r>
            <a:r>
              <a:rPr lang="sr-Latn-RS" dirty="0"/>
              <a:t>koji uključuju troškove</a:t>
            </a:r>
            <a:r>
              <a:rPr lang="en-US" dirty="0"/>
              <a:t> </a:t>
            </a:r>
            <a:r>
              <a:rPr lang="sr-Latn-RS" dirty="0"/>
              <a:t>svih aktivnosti projekta, troškove ključnih resursa, kao i troškove kanala distribucije i kom</a:t>
            </a:r>
            <a:r>
              <a:rPr lang="en-US"/>
              <a:t>u</a:t>
            </a:r>
            <a:r>
              <a:rPr lang="sr-Latn-RS"/>
              <a:t>nikacije </a:t>
            </a:r>
            <a:r>
              <a:rPr lang="sr-Latn-RS" dirty="0"/>
              <a:t>sa klijentima. Naravno, na ovom nivou nije moguće očekivati da su to i konačni iznosi realnih troškova, ali je svakako očekivati realnost njihove procene zasnovane na detaljnom istraživanju i planiranju.</a:t>
            </a:r>
            <a:endParaRPr lang="en-US" dirty="0"/>
          </a:p>
        </p:txBody>
      </p:sp>
    </p:spTree>
    <p:extLst>
      <p:ext uri="{BB962C8B-B14F-4D97-AF65-F5344CB8AC3E}">
        <p14:creationId xmlns:p14="http://schemas.microsoft.com/office/powerpoint/2010/main" val="3854141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lstStyle/>
          <a:p>
            <a:r>
              <a:rPr lang="sr-Latn-RS" b="1" dirty="0"/>
              <a:t>10. Procena </a:t>
            </a:r>
            <a:r>
              <a:rPr lang="en-GB" b="1" dirty="0" err="1"/>
              <a:t>prihoda</a:t>
            </a:r>
            <a:r>
              <a:rPr lang="en-GB" b="1" dirty="0"/>
              <a:t> od </a:t>
            </a:r>
            <a:r>
              <a:rPr lang="sr-Latn-RS" b="1" dirty="0"/>
              <a:t>investicije</a:t>
            </a:r>
          </a:p>
          <a:p>
            <a:pPr marL="0" indent="0" algn="just">
              <a:buNone/>
            </a:pPr>
            <a:r>
              <a:rPr lang="sr-Latn-RS" dirty="0"/>
              <a:t>U ovom delu dokumenta se daje poređenje sumarno posmatranih  benefita (efekata projekta)  sa troškovima projekta. Jednom rečju, ovde se daje preliminarna </a:t>
            </a:r>
            <a:r>
              <a:rPr lang="sr-Latn-RS" b="1" dirty="0"/>
              <a:t>Cost-Benefit</a:t>
            </a:r>
            <a:r>
              <a:rPr lang="sr-Latn-RS" dirty="0"/>
              <a:t> analiza predloga projekta. </a:t>
            </a:r>
          </a:p>
          <a:p>
            <a:pPr marL="0" indent="0" algn="just">
              <a:buNone/>
            </a:pPr>
            <a:r>
              <a:rPr lang="sr-Latn-RS" dirty="0"/>
              <a:t>Procena neophodnih investicija treba da se bavi i načinom na koji će projekat biti finansiran, odnosno predlogom o tome kako će se doći do neophodnih finansijskih sredstava za realizaciju projekta. </a:t>
            </a:r>
            <a:endParaRPr lang="en-US" dirty="0"/>
          </a:p>
        </p:txBody>
      </p:sp>
    </p:spTree>
    <p:extLst>
      <p:ext uri="{BB962C8B-B14F-4D97-AF65-F5344CB8AC3E}">
        <p14:creationId xmlns:p14="http://schemas.microsoft.com/office/powerpoint/2010/main" val="2368098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a:xfrm>
            <a:off x="754224" y="1620351"/>
            <a:ext cx="10515600" cy="4351338"/>
          </a:xfrm>
        </p:spPr>
        <p:txBody>
          <a:bodyPr/>
          <a:lstStyle/>
          <a:p>
            <a:r>
              <a:rPr lang="sr-Latn-RS" b="1" dirty="0"/>
              <a:t>Primer: </a:t>
            </a:r>
            <a:r>
              <a:rPr lang="sr-Latn-RS" i="1" dirty="0"/>
              <a:t>Sledeća tabela obuhvata pregled troškova i benefita povezane sa WP projektom, opise istih i skor projekta tokom prve godine. </a:t>
            </a:r>
            <a:endParaRPr lang="en-US" i="1" dirty="0"/>
          </a:p>
        </p:txBody>
      </p:sp>
      <p:graphicFrame>
        <p:nvGraphicFramePr>
          <p:cNvPr id="5" name="Table 4"/>
          <p:cNvGraphicFramePr>
            <a:graphicFrameLocks noGrp="1"/>
          </p:cNvGraphicFramePr>
          <p:nvPr>
            <p:extLst>
              <p:ext uri="{D42A27DB-BD31-4B8C-83A1-F6EECF244321}">
                <p14:modId xmlns:p14="http://schemas.microsoft.com/office/powerpoint/2010/main" val="3050112020"/>
              </p:ext>
            </p:extLst>
          </p:nvPr>
        </p:nvGraphicFramePr>
        <p:xfrm>
          <a:off x="1562442" y="2703354"/>
          <a:ext cx="8996700" cy="3566160"/>
        </p:xfrm>
        <a:graphic>
          <a:graphicData uri="http://schemas.openxmlformats.org/drawingml/2006/table">
            <a:tbl>
              <a:tblPr firstRow="1" bandRow="1">
                <a:tableStyleId>{5C22544A-7EE6-4342-B048-85BDC9FD1C3A}</a:tableStyleId>
              </a:tblPr>
              <a:tblGrid>
                <a:gridCol w="2249175">
                  <a:extLst>
                    <a:ext uri="{9D8B030D-6E8A-4147-A177-3AD203B41FA5}">
                      <a16:colId xmlns:a16="http://schemas.microsoft.com/office/drawing/2014/main" val="20000"/>
                    </a:ext>
                  </a:extLst>
                </a:gridCol>
                <a:gridCol w="2249175">
                  <a:extLst>
                    <a:ext uri="{9D8B030D-6E8A-4147-A177-3AD203B41FA5}">
                      <a16:colId xmlns:a16="http://schemas.microsoft.com/office/drawing/2014/main" val="20001"/>
                    </a:ext>
                  </a:extLst>
                </a:gridCol>
                <a:gridCol w="2249175">
                  <a:extLst>
                    <a:ext uri="{9D8B030D-6E8A-4147-A177-3AD203B41FA5}">
                      <a16:colId xmlns:a16="http://schemas.microsoft.com/office/drawing/2014/main" val="20002"/>
                    </a:ext>
                  </a:extLst>
                </a:gridCol>
                <a:gridCol w="2249175">
                  <a:extLst>
                    <a:ext uri="{9D8B030D-6E8A-4147-A177-3AD203B41FA5}">
                      <a16:colId xmlns:a16="http://schemas.microsoft.com/office/drawing/2014/main" val="20003"/>
                    </a:ext>
                  </a:extLst>
                </a:gridCol>
              </a:tblGrid>
              <a:tr h="370840">
                <a:tc>
                  <a:txBody>
                    <a:bodyPr/>
                    <a:lstStyle/>
                    <a:p>
                      <a:r>
                        <a:rPr lang="sr-Latn-RS" dirty="0"/>
                        <a:t>Aktivnost</a:t>
                      </a:r>
                      <a:endParaRPr lang="en-US" dirty="0"/>
                    </a:p>
                  </a:txBody>
                  <a:tcPr/>
                </a:tc>
                <a:tc>
                  <a:txBody>
                    <a:bodyPr/>
                    <a:lstStyle/>
                    <a:p>
                      <a:r>
                        <a:rPr lang="sr-Latn-RS" dirty="0"/>
                        <a:t>Tip efekta</a:t>
                      </a:r>
                      <a:endParaRPr lang="en-US" dirty="0"/>
                    </a:p>
                  </a:txBody>
                  <a:tcPr/>
                </a:tc>
                <a:tc>
                  <a:txBody>
                    <a:bodyPr/>
                    <a:lstStyle/>
                    <a:p>
                      <a:r>
                        <a:rPr lang="sr-Latn-RS" dirty="0"/>
                        <a:t>Opis</a:t>
                      </a:r>
                      <a:endParaRPr lang="en-US" dirty="0"/>
                    </a:p>
                  </a:txBody>
                  <a:tcPr/>
                </a:tc>
                <a:tc>
                  <a:txBody>
                    <a:bodyPr/>
                    <a:lstStyle/>
                    <a:p>
                      <a:r>
                        <a:rPr lang="sr-Latn-RS" dirty="0"/>
                        <a:t>Efekat tokom investicionog periods</a:t>
                      </a:r>
                      <a:endParaRPr lang="en-US" dirty="0"/>
                    </a:p>
                  </a:txBody>
                  <a:tcPr/>
                </a:tc>
                <a:extLst>
                  <a:ext uri="{0D108BD9-81ED-4DB2-BD59-A6C34878D82A}">
                    <a16:rowId xmlns:a16="http://schemas.microsoft.com/office/drawing/2014/main" val="10000"/>
                  </a:ext>
                </a:extLst>
              </a:tr>
              <a:tr h="370840">
                <a:tc>
                  <a:txBody>
                    <a:bodyPr/>
                    <a:lstStyle/>
                    <a:p>
                      <a:r>
                        <a:rPr lang="sr-Latn-RS" dirty="0"/>
                        <a:t>Kupovina softverskih sistema na kojima je zasnivana web platforma i potrebnih licenci</a:t>
                      </a:r>
                      <a:endParaRPr lang="en-US" dirty="0"/>
                    </a:p>
                  </a:txBody>
                  <a:tcPr/>
                </a:tc>
                <a:tc>
                  <a:txBody>
                    <a:bodyPr/>
                    <a:lstStyle/>
                    <a:p>
                      <a:r>
                        <a:rPr lang="sr-Latn-RS" dirty="0"/>
                        <a:t>Trošak</a:t>
                      </a:r>
                      <a:endParaRPr lang="en-US" dirty="0"/>
                    </a:p>
                  </a:txBody>
                  <a:tcPr/>
                </a:tc>
                <a:tc>
                  <a:txBody>
                    <a:bodyPr/>
                    <a:lstStyle/>
                    <a:p>
                      <a:r>
                        <a:rPr lang="sr-Latn-RS" dirty="0"/>
                        <a:t>Inicijalna investicija za VP projekat</a:t>
                      </a:r>
                      <a:endParaRPr lang="en-US" dirty="0"/>
                    </a:p>
                  </a:txBody>
                  <a:tcPr/>
                </a:tc>
                <a:tc>
                  <a:txBody>
                    <a:bodyPr/>
                    <a:lstStyle/>
                    <a:p>
                      <a:r>
                        <a:rPr lang="sr-Latn-RS" dirty="0"/>
                        <a:t>- 400.000,00 nj</a:t>
                      </a:r>
                      <a:endParaRPr lang="en-US" dirty="0"/>
                    </a:p>
                  </a:txBody>
                  <a:tcPr/>
                </a:tc>
                <a:extLst>
                  <a:ext uri="{0D108BD9-81ED-4DB2-BD59-A6C34878D82A}">
                    <a16:rowId xmlns:a16="http://schemas.microsoft.com/office/drawing/2014/main" val="10001"/>
                  </a:ext>
                </a:extLst>
              </a:tr>
              <a:tr h="370840">
                <a:tc>
                  <a:txBody>
                    <a:bodyPr/>
                    <a:lstStyle/>
                    <a:p>
                      <a:r>
                        <a:rPr lang="sr-Latn-RS" dirty="0"/>
                        <a:t>Instalacija softvera i trening</a:t>
                      </a:r>
                      <a:endParaRPr lang="en-US" dirty="0"/>
                    </a:p>
                  </a:txBody>
                  <a:tcPr/>
                </a:tc>
                <a:tc>
                  <a:txBody>
                    <a:bodyPr/>
                    <a:lstStyle/>
                    <a:p>
                      <a:r>
                        <a:rPr lang="sr-Latn-RS" dirty="0"/>
                        <a:t>Trošak</a:t>
                      </a:r>
                      <a:endParaRPr lang="en-US" dirty="0"/>
                    </a:p>
                  </a:txBody>
                  <a:tcPr/>
                </a:tc>
                <a:tc>
                  <a:txBody>
                    <a:bodyPr/>
                    <a:lstStyle/>
                    <a:p>
                      <a:r>
                        <a:rPr lang="sr-Latn-RS" dirty="0"/>
                        <a:t>Troškovi IT grupe koja će instalirati novi</a:t>
                      </a:r>
                      <a:r>
                        <a:rPr lang="sr-Latn-RS" baseline="0" dirty="0"/>
                        <a:t> softver i grupe </a:t>
                      </a:r>
                      <a:r>
                        <a:rPr lang="en-GB" baseline="0" dirty="0"/>
                        <a:t>z</a:t>
                      </a:r>
                      <a:r>
                        <a:rPr lang="sr-Latn-RS" baseline="0" dirty="0"/>
                        <a:t>a trening koja će obučiti sve zaposlene</a:t>
                      </a:r>
                      <a:endParaRPr lang="en-US" dirty="0"/>
                    </a:p>
                  </a:txBody>
                  <a:tcPr/>
                </a:tc>
                <a:tc>
                  <a:txBody>
                    <a:bodyPr/>
                    <a:lstStyle/>
                    <a:p>
                      <a:r>
                        <a:rPr lang="sr-Latn-RS" dirty="0"/>
                        <a:t>- 100.000,00 nj</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68537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5" name="Content Placeholder 4"/>
          <p:cNvSpPr>
            <a:spLocks noGrp="1"/>
          </p:cNvSpPr>
          <p:nvPr>
            <p:ph idx="1"/>
          </p:nvPr>
        </p:nvSpPr>
        <p:spPr>
          <a:xfrm>
            <a:off x="838200" y="1417852"/>
            <a:ext cx="10515600" cy="4351338"/>
          </a:xfrm>
        </p:spPr>
        <p:txBody>
          <a:bodyPr/>
          <a:lstStyle/>
          <a:p>
            <a:r>
              <a:rPr lang="sr-Latn-RS" dirty="0"/>
              <a:t>Nastavak tabele:</a:t>
            </a:r>
          </a:p>
          <a:p>
            <a:pPr marL="0" indent="0">
              <a:buNone/>
            </a:pPr>
            <a:endParaRPr lang="en-US" dirty="0"/>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75322083"/>
              </p:ext>
            </p:extLst>
          </p:nvPr>
        </p:nvGraphicFramePr>
        <p:xfrm>
          <a:off x="494269" y="1875452"/>
          <a:ext cx="10859531" cy="5212080"/>
        </p:xfrm>
        <a:graphic>
          <a:graphicData uri="http://schemas.openxmlformats.org/drawingml/2006/table">
            <a:tbl>
              <a:tblPr firstRow="1" bandRow="1">
                <a:tableStyleId>{5C22544A-7EE6-4342-B048-85BDC9FD1C3A}</a:tableStyleId>
              </a:tblPr>
              <a:tblGrid>
                <a:gridCol w="3559668">
                  <a:extLst>
                    <a:ext uri="{9D8B030D-6E8A-4147-A177-3AD203B41FA5}">
                      <a16:colId xmlns:a16="http://schemas.microsoft.com/office/drawing/2014/main" val="20000"/>
                    </a:ext>
                  </a:extLst>
                </a:gridCol>
                <a:gridCol w="1870097">
                  <a:extLst>
                    <a:ext uri="{9D8B030D-6E8A-4147-A177-3AD203B41FA5}">
                      <a16:colId xmlns:a16="http://schemas.microsoft.com/office/drawing/2014/main" val="20001"/>
                    </a:ext>
                  </a:extLst>
                </a:gridCol>
                <a:gridCol w="3269393">
                  <a:extLst>
                    <a:ext uri="{9D8B030D-6E8A-4147-A177-3AD203B41FA5}">
                      <a16:colId xmlns:a16="http://schemas.microsoft.com/office/drawing/2014/main" val="20002"/>
                    </a:ext>
                  </a:extLst>
                </a:gridCol>
                <a:gridCol w="2160373">
                  <a:extLst>
                    <a:ext uri="{9D8B030D-6E8A-4147-A177-3AD203B41FA5}">
                      <a16:colId xmlns:a16="http://schemas.microsoft.com/office/drawing/2014/main" val="20003"/>
                    </a:ext>
                  </a:extLst>
                </a:gridCol>
              </a:tblGrid>
              <a:tr h="370840">
                <a:tc>
                  <a:txBody>
                    <a:bodyPr/>
                    <a:lstStyle/>
                    <a:p>
                      <a:r>
                        <a:rPr lang="sr-Latn-RS" dirty="0"/>
                        <a:t>Aktivnost</a:t>
                      </a:r>
                      <a:endParaRPr lang="en-US" dirty="0"/>
                    </a:p>
                  </a:txBody>
                  <a:tcPr/>
                </a:tc>
                <a:tc>
                  <a:txBody>
                    <a:bodyPr/>
                    <a:lstStyle/>
                    <a:p>
                      <a:r>
                        <a:rPr lang="sr-Latn-RS" dirty="0"/>
                        <a:t>Tip efekta</a:t>
                      </a:r>
                      <a:endParaRPr lang="en-US" dirty="0"/>
                    </a:p>
                  </a:txBody>
                  <a:tcPr/>
                </a:tc>
                <a:tc>
                  <a:txBody>
                    <a:bodyPr/>
                    <a:lstStyle/>
                    <a:p>
                      <a:r>
                        <a:rPr lang="sr-Latn-RS" dirty="0"/>
                        <a:t>Opis</a:t>
                      </a:r>
                      <a:endParaRPr lang="en-US" dirty="0"/>
                    </a:p>
                  </a:txBody>
                  <a:tcPr/>
                </a:tc>
                <a:tc>
                  <a:txBody>
                    <a:bodyPr/>
                    <a:lstStyle/>
                    <a:p>
                      <a:r>
                        <a:rPr lang="sr-Latn-RS" dirty="0"/>
                        <a:t>Efekat tokom prve godine realizacije</a:t>
                      </a:r>
                      <a:r>
                        <a:rPr lang="sr-Latn-RS" baseline="0" dirty="0"/>
                        <a:t> projekta</a:t>
                      </a:r>
                      <a:endParaRPr lang="en-US" dirty="0"/>
                    </a:p>
                  </a:txBody>
                  <a:tcPr/>
                </a:tc>
                <a:extLst>
                  <a:ext uri="{0D108BD9-81ED-4DB2-BD59-A6C34878D82A}">
                    <a16:rowId xmlns:a16="http://schemas.microsoft.com/office/drawing/2014/main" val="10000"/>
                  </a:ext>
                </a:extLst>
              </a:tr>
              <a:tr h="370840">
                <a:tc>
                  <a:txBody>
                    <a:bodyPr/>
                    <a:lstStyle/>
                    <a:p>
                      <a:r>
                        <a:rPr lang="sr-Latn-RS" dirty="0"/>
                        <a:t>Smanjenje broja zaposlenih u službi za ljudske resurse , kao i u računovodstvu za 5 zaposlenih</a:t>
                      </a:r>
                      <a:endParaRPr lang="en-US" dirty="0"/>
                    </a:p>
                  </a:txBody>
                  <a:tcPr/>
                </a:tc>
                <a:tc>
                  <a:txBody>
                    <a:bodyPr/>
                    <a:lstStyle/>
                    <a:p>
                      <a:r>
                        <a:rPr lang="sr-Latn-RS" dirty="0"/>
                        <a:t>Benefit/Ušteda</a:t>
                      </a:r>
                      <a:endParaRPr lang="en-US" dirty="0"/>
                    </a:p>
                  </a:txBody>
                  <a:tcPr/>
                </a:tc>
                <a:tc>
                  <a:txBody>
                    <a:bodyPr/>
                    <a:lstStyle/>
                    <a:p>
                      <a:r>
                        <a:rPr lang="sr-Latn-RS" dirty="0"/>
                        <a:t>Trenutno</a:t>
                      </a:r>
                      <a:r>
                        <a:rPr lang="sr-Latn-RS" baseline="0" dirty="0"/>
                        <a:t> smanjenje troškova koje je jednako godišnjoj plati 3 eksperta iz oblasti ljudskih resursa i 2 eksperata iz oblasti računovodstva</a:t>
                      </a:r>
                      <a:endParaRPr lang="en-US" dirty="0"/>
                    </a:p>
                  </a:txBody>
                  <a:tcPr/>
                </a:tc>
                <a:tc>
                  <a:txBody>
                    <a:bodyPr/>
                    <a:lstStyle/>
                    <a:p>
                      <a:r>
                        <a:rPr lang="sr-Latn-RS" dirty="0"/>
                        <a:t> 183.495,00 nj</a:t>
                      </a:r>
                      <a:endParaRPr lang="en-US" dirty="0"/>
                    </a:p>
                  </a:txBody>
                  <a:tcPr/>
                </a:tc>
                <a:extLst>
                  <a:ext uri="{0D108BD9-81ED-4DB2-BD59-A6C34878D82A}">
                    <a16:rowId xmlns:a16="http://schemas.microsoft.com/office/drawing/2014/main" val="10001"/>
                  </a:ext>
                </a:extLst>
              </a:tr>
              <a:tr h="370840">
                <a:tc>
                  <a:txBody>
                    <a:bodyPr/>
                    <a:lstStyle/>
                    <a:p>
                      <a:r>
                        <a:rPr lang="sr-Latn-RS" dirty="0"/>
                        <a:t>Smanjena potreba da menadžeri rade na obračunu plata i na administrativnim poslovima</a:t>
                      </a:r>
                      <a:endParaRPr lang="en-US" dirty="0"/>
                    </a:p>
                  </a:txBody>
                  <a:tcPr/>
                </a:tc>
                <a:tc>
                  <a:txBody>
                    <a:bodyPr/>
                    <a:lstStyle/>
                    <a:p>
                      <a:r>
                        <a:rPr lang="sr-Latn-RS" dirty="0"/>
                        <a:t>Benefit/Ušteda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18 regionalnih menadžera trenutno rade 16 sati nedeljno</a:t>
                      </a:r>
                      <a:r>
                        <a:rPr lang="sr-Latn-RS" baseline="0" dirty="0"/>
                        <a:t> na obračunu plata. Očekuje se da će se ovaj broj smanjiti za više od 2 sata dnevno po menadžeru. Uz prosek od  36,00 nj/sat to rezultuje sa (14 sati nedeljno x 18 menadžera x 36 = 9.072,00 nj/nedeljno)</a:t>
                      </a:r>
                      <a:endParaRPr lang="en-US" dirty="0"/>
                    </a:p>
                    <a:p>
                      <a:endParaRPr lang="en-US" dirty="0"/>
                    </a:p>
                  </a:txBody>
                  <a:tcPr/>
                </a:tc>
                <a:tc>
                  <a:txBody>
                    <a:bodyPr/>
                    <a:lstStyle/>
                    <a:p>
                      <a:r>
                        <a:rPr lang="sr-Latn-RS" dirty="0"/>
                        <a:t>471.744,00 nj</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74302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a:xfrm>
            <a:off x="838200" y="1479636"/>
            <a:ext cx="10515600" cy="4351338"/>
          </a:xfrm>
        </p:spPr>
        <p:txBody>
          <a:bodyPr/>
          <a:lstStyle/>
          <a:p>
            <a:r>
              <a:rPr lang="sr-Latn-RS" dirty="0"/>
              <a:t>Nastavak tabele:</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10079555"/>
              </p:ext>
            </p:extLst>
          </p:nvPr>
        </p:nvGraphicFramePr>
        <p:xfrm>
          <a:off x="1013253" y="1986662"/>
          <a:ext cx="10859531" cy="4759960"/>
        </p:xfrm>
        <a:graphic>
          <a:graphicData uri="http://schemas.openxmlformats.org/drawingml/2006/table">
            <a:tbl>
              <a:tblPr firstRow="1" bandRow="1">
                <a:tableStyleId>{5C22544A-7EE6-4342-B048-85BDC9FD1C3A}</a:tableStyleId>
              </a:tblPr>
              <a:tblGrid>
                <a:gridCol w="3559668">
                  <a:extLst>
                    <a:ext uri="{9D8B030D-6E8A-4147-A177-3AD203B41FA5}">
                      <a16:colId xmlns:a16="http://schemas.microsoft.com/office/drawing/2014/main" val="20000"/>
                    </a:ext>
                  </a:extLst>
                </a:gridCol>
                <a:gridCol w="1870097">
                  <a:extLst>
                    <a:ext uri="{9D8B030D-6E8A-4147-A177-3AD203B41FA5}">
                      <a16:colId xmlns:a16="http://schemas.microsoft.com/office/drawing/2014/main" val="20001"/>
                    </a:ext>
                  </a:extLst>
                </a:gridCol>
                <a:gridCol w="3269393">
                  <a:extLst>
                    <a:ext uri="{9D8B030D-6E8A-4147-A177-3AD203B41FA5}">
                      <a16:colId xmlns:a16="http://schemas.microsoft.com/office/drawing/2014/main" val="20002"/>
                    </a:ext>
                  </a:extLst>
                </a:gridCol>
                <a:gridCol w="2160373">
                  <a:extLst>
                    <a:ext uri="{9D8B030D-6E8A-4147-A177-3AD203B41FA5}">
                      <a16:colId xmlns:a16="http://schemas.microsoft.com/office/drawing/2014/main" val="20003"/>
                    </a:ext>
                  </a:extLst>
                </a:gridCol>
              </a:tblGrid>
              <a:tr h="370840">
                <a:tc>
                  <a:txBody>
                    <a:bodyPr/>
                    <a:lstStyle/>
                    <a:p>
                      <a:r>
                        <a:rPr lang="sr-Latn-RS" dirty="0"/>
                        <a:t>Aktivnost</a:t>
                      </a:r>
                      <a:endParaRPr lang="en-US" dirty="0"/>
                    </a:p>
                  </a:txBody>
                  <a:tcPr/>
                </a:tc>
                <a:tc>
                  <a:txBody>
                    <a:bodyPr/>
                    <a:lstStyle/>
                    <a:p>
                      <a:r>
                        <a:rPr lang="sr-Latn-RS" dirty="0"/>
                        <a:t>Tip efekta</a:t>
                      </a:r>
                      <a:endParaRPr lang="en-US" dirty="0"/>
                    </a:p>
                  </a:txBody>
                  <a:tcPr/>
                </a:tc>
                <a:tc>
                  <a:txBody>
                    <a:bodyPr/>
                    <a:lstStyle/>
                    <a:p>
                      <a:r>
                        <a:rPr lang="sr-Latn-RS" dirty="0"/>
                        <a:t>Opis</a:t>
                      </a:r>
                      <a:endParaRPr lang="en-US" dirty="0"/>
                    </a:p>
                  </a:txBody>
                  <a:tcPr/>
                </a:tc>
                <a:tc>
                  <a:txBody>
                    <a:bodyPr/>
                    <a:lstStyle/>
                    <a:p>
                      <a:r>
                        <a:rPr lang="sr-Latn-RS" dirty="0"/>
                        <a:t>Efekat tokom prve godine realizacije</a:t>
                      </a:r>
                      <a:r>
                        <a:rPr lang="sr-Latn-RS" baseline="0" dirty="0"/>
                        <a:t> projekta</a:t>
                      </a:r>
                      <a:endParaRPr lang="en-US" dirty="0"/>
                    </a:p>
                  </a:txBody>
                  <a:tcPr/>
                </a:tc>
                <a:extLst>
                  <a:ext uri="{0D108BD9-81ED-4DB2-BD59-A6C34878D82A}">
                    <a16:rowId xmlns:a16="http://schemas.microsoft.com/office/drawing/2014/main" val="10000"/>
                  </a:ext>
                </a:extLst>
              </a:tr>
              <a:tr h="370840">
                <a:tc>
                  <a:txBody>
                    <a:bodyPr/>
                    <a:lstStyle/>
                    <a:p>
                      <a:r>
                        <a:rPr lang="sr-Latn-RS" dirty="0"/>
                        <a:t>Održavanje</a:t>
                      </a:r>
                      <a:r>
                        <a:rPr lang="sr-Latn-RS" baseline="0" dirty="0"/>
                        <a:t> sistema je sada potr</a:t>
                      </a:r>
                      <a:r>
                        <a:rPr lang="en-GB" baseline="0" dirty="0"/>
                        <a:t>e</a:t>
                      </a:r>
                      <a:r>
                        <a:rPr lang="sr-Latn-RS" baseline="0" dirty="0"/>
                        <a:t>bno na šestomesečnom nivou umesto jednom mesečno</a:t>
                      </a:r>
                      <a:endParaRPr lang="en-US" dirty="0"/>
                    </a:p>
                  </a:txBody>
                  <a:tcPr/>
                </a:tc>
                <a:tc>
                  <a:txBody>
                    <a:bodyPr/>
                    <a:lstStyle/>
                    <a:p>
                      <a:r>
                        <a:rPr lang="sr-Latn-RS" dirty="0"/>
                        <a:t>Benefit/Ušteda</a:t>
                      </a:r>
                      <a:endParaRPr lang="en-US" dirty="0"/>
                    </a:p>
                  </a:txBody>
                  <a:tcPr/>
                </a:tc>
                <a:tc>
                  <a:txBody>
                    <a:bodyPr/>
                    <a:lstStyle/>
                    <a:p>
                      <a:r>
                        <a:rPr lang="sr-Latn-RS" dirty="0"/>
                        <a:t>Manja je neophodnost rada IT stručnjaka na  održavanju,</a:t>
                      </a:r>
                      <a:r>
                        <a:rPr lang="sr-Latn-RS" baseline="0" dirty="0"/>
                        <a:t> što dovodi do uštede od oko 42.000,00 nj</a:t>
                      </a:r>
                      <a:endParaRPr lang="en-US" dirty="0"/>
                    </a:p>
                  </a:txBody>
                  <a:tcPr/>
                </a:tc>
                <a:tc>
                  <a:txBody>
                    <a:bodyPr/>
                    <a:lstStyle/>
                    <a:p>
                      <a:r>
                        <a:rPr lang="sr-Latn-RS" dirty="0"/>
                        <a:t> 42.000,00 nj</a:t>
                      </a:r>
                      <a:endParaRPr lang="en-US" dirty="0"/>
                    </a:p>
                  </a:txBody>
                  <a:tcPr/>
                </a:tc>
                <a:extLst>
                  <a:ext uri="{0D108BD9-81ED-4DB2-BD59-A6C34878D82A}">
                    <a16:rowId xmlns:a16="http://schemas.microsoft.com/office/drawing/2014/main" val="10001"/>
                  </a:ext>
                </a:extLst>
              </a:tr>
              <a:tr h="370840">
                <a:tc>
                  <a:txBody>
                    <a:bodyPr/>
                    <a:lstStyle/>
                    <a:p>
                      <a:r>
                        <a:rPr lang="sr-Latn-RS" dirty="0"/>
                        <a:t>Smanjenje </a:t>
                      </a:r>
                      <a:r>
                        <a:rPr lang="en-GB" dirty="0" err="1"/>
                        <a:t>anga</a:t>
                      </a:r>
                      <a:r>
                        <a:rPr lang="sr-Latn-RS" dirty="0"/>
                        <a:t>žmana</a:t>
                      </a:r>
                      <a:r>
                        <a:rPr lang="sr-Latn-RS" baseline="0" dirty="0"/>
                        <a:t> usled fluktuacije</a:t>
                      </a:r>
                      <a:r>
                        <a:rPr lang="sr-Latn-RS" dirty="0"/>
                        <a:t> zaposlenih za 10%</a:t>
                      </a:r>
                      <a:endParaRPr lang="en-US" dirty="0"/>
                    </a:p>
                  </a:txBody>
                  <a:tcPr/>
                </a:tc>
                <a:tc>
                  <a:txBody>
                    <a:bodyPr/>
                    <a:lstStyle/>
                    <a:p>
                      <a:r>
                        <a:rPr lang="sr-Latn-RS" dirty="0"/>
                        <a:t>Benefit/Ušteda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Ušteda u pratećim</a:t>
                      </a:r>
                      <a:r>
                        <a:rPr lang="sr-Latn-RS" baseline="0" dirty="0"/>
                        <a:t> procesima vezanim za zaposlene koji napuštaju svoja radna mesta , kao i za obuku , zapošljavanje i trening novih zaposlenih, za prosečno 50.000,00 nj tokom godine </a:t>
                      </a:r>
                      <a:endParaRPr lang="en-US" dirty="0"/>
                    </a:p>
                    <a:p>
                      <a:endParaRPr lang="en-US" dirty="0"/>
                    </a:p>
                  </a:txBody>
                  <a:tcPr/>
                </a:tc>
                <a:tc>
                  <a:txBody>
                    <a:bodyPr/>
                    <a:lstStyle/>
                    <a:p>
                      <a:r>
                        <a:rPr lang="sr-Latn-RS" dirty="0"/>
                        <a:t>50.000,00 nj</a:t>
                      </a:r>
                      <a:endParaRPr lang="en-US" dirty="0"/>
                    </a:p>
                  </a:txBody>
                  <a:tcPr/>
                </a:tc>
                <a:extLst>
                  <a:ext uri="{0D108BD9-81ED-4DB2-BD59-A6C34878D82A}">
                    <a16:rowId xmlns:a16="http://schemas.microsoft.com/office/drawing/2014/main" val="10002"/>
                  </a:ext>
                </a:extLst>
              </a:tr>
              <a:tr h="370840">
                <a:tc gridSpan="3">
                  <a:txBody>
                    <a:bodyPr/>
                    <a:lstStyle/>
                    <a:p>
                      <a:r>
                        <a:rPr lang="sr-Latn-RS" dirty="0"/>
                        <a:t>Efekat neto uštede nakon prve godine realizacije projekta</a:t>
                      </a:r>
                      <a:endParaRPr lang="en-US" dirty="0"/>
                    </a:p>
                  </a:txBody>
                  <a:tcPr/>
                </a:tc>
                <a:tc hMerge="1">
                  <a:txBody>
                    <a:bodyPr/>
                    <a:lstStyle/>
                    <a:p>
                      <a:endParaRPr lang="en-US" dirty="0"/>
                    </a:p>
                  </a:txBody>
                  <a:tcPr/>
                </a:tc>
                <a:tc hMerge="1">
                  <a:txBody>
                    <a:bodyPr/>
                    <a:lstStyle/>
                    <a:p>
                      <a:endParaRPr lang="en-US" dirty="0"/>
                    </a:p>
                  </a:txBody>
                  <a:tcPr/>
                </a:tc>
                <a:tc>
                  <a:txBody>
                    <a:bodyPr/>
                    <a:lstStyle/>
                    <a:p>
                      <a:r>
                        <a:rPr lang="sr-Latn-RS" dirty="0"/>
                        <a:t>247.239,00 nj</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08646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lstStyle/>
          <a:p>
            <a:r>
              <a:rPr lang="en-US" dirty="0"/>
              <a:t>Na </a:t>
            </a:r>
            <a:r>
              <a:rPr lang="en-US" dirty="0" err="1"/>
              <a:t>osnovu</a:t>
            </a:r>
            <a:r>
              <a:rPr lang="en-US" dirty="0"/>
              <a:t> </a:t>
            </a:r>
            <a:r>
              <a:rPr lang="sr-Latn-RS" dirty="0"/>
              <a:t>prethodne</a:t>
            </a:r>
            <a:r>
              <a:rPr lang="en-US" dirty="0"/>
              <a:t> </a:t>
            </a:r>
            <a:r>
              <a:rPr lang="en-US" dirty="0" err="1"/>
              <a:t>analize</a:t>
            </a:r>
            <a:r>
              <a:rPr lang="en-US" dirty="0"/>
              <a:t> </a:t>
            </a:r>
            <a:r>
              <a:rPr lang="en-US" dirty="0" err="1"/>
              <a:t>troškova</a:t>
            </a:r>
            <a:r>
              <a:rPr lang="en-US" dirty="0"/>
              <a:t> </a:t>
            </a:r>
            <a:r>
              <a:rPr lang="en-US" dirty="0" err="1"/>
              <a:t>i</a:t>
            </a:r>
            <a:r>
              <a:rPr lang="en-US" dirty="0"/>
              <a:t> </a:t>
            </a:r>
            <a:r>
              <a:rPr lang="sr-Latn-RS" dirty="0"/>
              <a:t>benefita</a:t>
            </a:r>
            <a:r>
              <a:rPr lang="en-US" dirty="0"/>
              <a:t> </a:t>
            </a:r>
            <a:r>
              <a:rPr lang="en-US" dirty="0" err="1"/>
              <a:t>vidimo</a:t>
            </a:r>
            <a:r>
              <a:rPr lang="en-US" dirty="0"/>
              <a:t> da </a:t>
            </a:r>
            <a:r>
              <a:rPr lang="en-US" dirty="0" err="1"/>
              <a:t>će</a:t>
            </a:r>
            <a:r>
              <a:rPr lang="en-US" dirty="0"/>
              <a:t> </a:t>
            </a:r>
            <a:r>
              <a:rPr lang="sr-Latn-RS" dirty="0"/>
              <a:t>XYZ kompanija </a:t>
            </a:r>
            <a:r>
              <a:rPr lang="en-US" dirty="0" err="1"/>
              <a:t>uštedeti</a:t>
            </a:r>
            <a:r>
              <a:rPr lang="en-US" dirty="0"/>
              <a:t> </a:t>
            </a:r>
            <a:r>
              <a:rPr lang="en-US" dirty="0" err="1"/>
              <a:t>odobrenjem</a:t>
            </a:r>
            <a:r>
              <a:rPr lang="en-US" dirty="0"/>
              <a:t> </a:t>
            </a:r>
            <a:r>
              <a:rPr lang="sr-Latn-RS" dirty="0"/>
              <a:t>W</a:t>
            </a:r>
            <a:r>
              <a:rPr lang="en-US" dirty="0"/>
              <a:t>P </a:t>
            </a:r>
            <a:r>
              <a:rPr lang="en-US" dirty="0" err="1"/>
              <a:t>projekta</a:t>
            </a:r>
            <a:r>
              <a:rPr lang="sr-Latn-RS" dirty="0"/>
              <a:t> </a:t>
            </a:r>
            <a:r>
              <a:rPr lang="en-US" dirty="0"/>
              <a:t>247.239,00 </a:t>
            </a:r>
            <a:r>
              <a:rPr lang="sr-Latn-RS" dirty="0"/>
              <a:t>nj</a:t>
            </a:r>
            <a:r>
              <a:rPr lang="en-US" dirty="0"/>
              <a:t> </a:t>
            </a:r>
            <a:r>
              <a:rPr lang="en-US" dirty="0" err="1"/>
              <a:t>samo</a:t>
            </a:r>
            <a:r>
              <a:rPr lang="en-US" dirty="0"/>
              <a:t> u </a:t>
            </a:r>
            <a:r>
              <a:rPr lang="en-US" dirty="0" err="1"/>
              <a:t>prvoj</a:t>
            </a:r>
            <a:r>
              <a:rPr lang="en-US" dirty="0"/>
              <a:t> </a:t>
            </a:r>
            <a:r>
              <a:rPr lang="en-US" dirty="0" err="1"/>
              <a:t>godini</a:t>
            </a:r>
            <a:r>
              <a:rPr lang="sr-Latn-RS" dirty="0"/>
              <a:t> eksploatacije projekta</a:t>
            </a:r>
            <a:r>
              <a:rPr lang="en-US" dirty="0"/>
              <a:t>. </a:t>
            </a:r>
            <a:r>
              <a:rPr lang="en-US" dirty="0" err="1"/>
              <a:t>Ovo</a:t>
            </a:r>
            <a:r>
              <a:rPr lang="en-US" dirty="0"/>
              <a:t> </a:t>
            </a:r>
            <a:r>
              <a:rPr lang="en-US" dirty="0" err="1"/>
              <a:t>predstavlja</a:t>
            </a:r>
            <a:r>
              <a:rPr lang="en-US" dirty="0"/>
              <a:t> </a:t>
            </a:r>
            <a:r>
              <a:rPr lang="en-US" dirty="0" err="1"/>
              <a:t>značajno</a:t>
            </a:r>
            <a:r>
              <a:rPr lang="en-US" dirty="0"/>
              <a:t> </a:t>
            </a:r>
            <a:r>
              <a:rPr lang="en-US" dirty="0" err="1"/>
              <a:t>poboljšanje</a:t>
            </a:r>
            <a:r>
              <a:rPr lang="en-US" dirty="0"/>
              <a:t> </a:t>
            </a:r>
            <a:r>
              <a:rPr lang="en-US" dirty="0" err="1"/>
              <a:t>operativnih</a:t>
            </a:r>
            <a:r>
              <a:rPr lang="en-US" dirty="0"/>
              <a:t> </a:t>
            </a:r>
            <a:r>
              <a:rPr lang="en-US" dirty="0" err="1"/>
              <a:t>troškova</a:t>
            </a:r>
            <a:r>
              <a:rPr lang="en-US" dirty="0"/>
              <a:t> </a:t>
            </a:r>
            <a:r>
              <a:rPr lang="en-US" dirty="0" err="1"/>
              <a:t>i</a:t>
            </a:r>
            <a:r>
              <a:rPr lang="en-US" dirty="0"/>
              <a:t> to je </a:t>
            </a:r>
            <a:r>
              <a:rPr lang="en-US" dirty="0" err="1"/>
              <a:t>jasn</a:t>
            </a:r>
            <a:r>
              <a:rPr lang="sr-Latn-RS" dirty="0"/>
              <a:t>i </a:t>
            </a:r>
            <a:r>
              <a:rPr lang="en-US" dirty="0" err="1"/>
              <a:t>pokazatelj</a:t>
            </a:r>
            <a:r>
              <a:rPr lang="en-US" dirty="0"/>
              <a:t> </a:t>
            </a:r>
            <a:r>
              <a:rPr lang="en-US" dirty="0" err="1"/>
              <a:t>koristi</a:t>
            </a:r>
            <a:r>
              <a:rPr lang="en-US" dirty="0"/>
              <a:t> </a:t>
            </a:r>
            <a:r>
              <a:rPr lang="en-US" dirty="0" err="1"/>
              <a:t>koju</a:t>
            </a:r>
            <a:r>
              <a:rPr lang="en-US" dirty="0"/>
              <a:t> </a:t>
            </a:r>
            <a:r>
              <a:rPr lang="en-US" dirty="0" err="1"/>
              <a:t>će</a:t>
            </a:r>
            <a:r>
              <a:rPr lang="en-US" dirty="0"/>
              <a:t> </a:t>
            </a:r>
            <a:r>
              <a:rPr lang="en-US" dirty="0" err="1"/>
              <a:t>ovaj</a:t>
            </a:r>
            <a:r>
              <a:rPr lang="en-US" dirty="0"/>
              <a:t> </a:t>
            </a:r>
            <a:r>
              <a:rPr lang="en-US" dirty="0" err="1"/>
              <a:t>projekat</a:t>
            </a:r>
            <a:r>
              <a:rPr lang="en-US" dirty="0"/>
              <a:t> </a:t>
            </a:r>
            <a:r>
              <a:rPr lang="sr-Latn-RS" dirty="0"/>
              <a:t>doneti</a:t>
            </a:r>
            <a:r>
              <a:rPr lang="en-US" dirty="0"/>
              <a:t> </a:t>
            </a:r>
            <a:r>
              <a:rPr lang="en-US" dirty="0" err="1"/>
              <a:t>kompanij</a:t>
            </a:r>
            <a:r>
              <a:rPr lang="sr-Latn-RS" dirty="0"/>
              <a:t>i. Svakako, u svakoj narednoj godini ekspolatacije rezultata projekta, ostvarovaće se čist prihod jer tada nema dodatnih investicija.</a:t>
            </a:r>
          </a:p>
          <a:p>
            <a:r>
              <a:rPr lang="sr-Latn-RS" dirty="0"/>
              <a:t>Plan je da se neophodna investiciona sredstva dobiju od strane akumulacije kapitala same kompanije ili eventualno od stredstava kredita.</a:t>
            </a:r>
            <a:endParaRPr lang="en-US" dirty="0"/>
          </a:p>
        </p:txBody>
      </p:sp>
    </p:spTree>
    <p:extLst>
      <p:ext uri="{BB962C8B-B14F-4D97-AF65-F5344CB8AC3E}">
        <p14:creationId xmlns:p14="http://schemas.microsoft.com/office/powerpoint/2010/main" val="2089727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a:xfrm>
            <a:off x="185351" y="1825624"/>
            <a:ext cx="12097265" cy="5032375"/>
          </a:xfrm>
        </p:spPr>
        <p:txBody>
          <a:bodyPr>
            <a:normAutofit fontScale="77500" lnSpcReduction="20000"/>
          </a:bodyPr>
          <a:lstStyle/>
          <a:p>
            <a:r>
              <a:rPr lang="sr-Latn-RS" b="1" dirty="0"/>
              <a:t>11. Ključni rizici</a:t>
            </a:r>
          </a:p>
          <a:p>
            <a:pPr marL="0" indent="0">
              <a:buNone/>
            </a:pPr>
            <a:r>
              <a:rPr lang="sr-Latn-RS" dirty="0"/>
              <a:t>U ovom segmentu dokumenta, daje se r</a:t>
            </a:r>
            <a:r>
              <a:rPr lang="en-US" dirty="0" err="1"/>
              <a:t>ezime</a:t>
            </a:r>
            <a:r>
              <a:rPr lang="en-US" dirty="0"/>
              <a:t> </a:t>
            </a:r>
            <a:r>
              <a:rPr lang="en-US" dirty="0" err="1"/>
              <a:t>ključnih</a:t>
            </a:r>
            <a:r>
              <a:rPr lang="en-US" dirty="0"/>
              <a:t> </a:t>
            </a:r>
            <a:r>
              <a:rPr lang="en-US" dirty="0" err="1"/>
              <a:t>rizika</a:t>
            </a:r>
            <a:r>
              <a:rPr lang="en-US" dirty="0"/>
              <a:t> </a:t>
            </a:r>
            <a:r>
              <a:rPr lang="en-US" dirty="0" err="1"/>
              <a:t>povezanih</a:t>
            </a:r>
            <a:r>
              <a:rPr lang="en-US" dirty="0"/>
              <a:t> </a:t>
            </a:r>
            <a:r>
              <a:rPr lang="en-US" dirty="0" err="1"/>
              <a:t>sa</a:t>
            </a:r>
            <a:r>
              <a:rPr lang="en-US" dirty="0"/>
              <a:t> </a:t>
            </a:r>
            <a:r>
              <a:rPr lang="en-US" dirty="0" err="1"/>
              <a:t>projektom</a:t>
            </a:r>
            <a:r>
              <a:rPr lang="en-US" dirty="0"/>
              <a:t> </a:t>
            </a:r>
            <a:r>
              <a:rPr lang="en-US" dirty="0" err="1"/>
              <a:t>zajedno</a:t>
            </a:r>
            <a:r>
              <a:rPr lang="en-US" dirty="0"/>
              <a:t> </a:t>
            </a:r>
            <a:r>
              <a:rPr lang="en-US" dirty="0" err="1"/>
              <a:t>sa</a:t>
            </a:r>
            <a:r>
              <a:rPr lang="en-US" dirty="0"/>
              <a:t> </a:t>
            </a:r>
            <a:r>
              <a:rPr lang="en-US" dirty="0" err="1"/>
              <a:t>mogućim</a:t>
            </a:r>
            <a:r>
              <a:rPr lang="en-US" dirty="0"/>
              <a:t> </a:t>
            </a:r>
            <a:r>
              <a:rPr lang="en-US" dirty="0" err="1"/>
              <a:t>uticajem</a:t>
            </a:r>
            <a:r>
              <a:rPr lang="sr-Latn-RS" dirty="0"/>
              <a:t> na poslovanje </a:t>
            </a:r>
            <a:r>
              <a:rPr lang="en-US" dirty="0" err="1"/>
              <a:t>i</a:t>
            </a:r>
            <a:r>
              <a:rPr lang="en-US" dirty="0"/>
              <a:t> </a:t>
            </a:r>
            <a:r>
              <a:rPr lang="en-US" dirty="0" err="1"/>
              <a:t>planovi</a:t>
            </a:r>
            <a:r>
              <a:rPr lang="sr-Latn-RS" dirty="0"/>
              <a:t> odgovora</a:t>
            </a:r>
            <a:r>
              <a:rPr lang="en-US" dirty="0"/>
              <a:t> </a:t>
            </a:r>
            <a:r>
              <a:rPr lang="sr-Latn-RS" dirty="0"/>
              <a:t>ukoliko</a:t>
            </a:r>
            <a:r>
              <a:rPr lang="en-US" dirty="0"/>
              <a:t> do </a:t>
            </a:r>
            <a:r>
              <a:rPr lang="en-US" dirty="0" err="1"/>
              <a:t>njih</a:t>
            </a:r>
            <a:r>
              <a:rPr lang="en-US" dirty="0"/>
              <a:t> </a:t>
            </a:r>
            <a:r>
              <a:rPr lang="en-US" dirty="0" err="1"/>
              <a:t>dođe</a:t>
            </a:r>
            <a:r>
              <a:rPr lang="sr-Latn-RS" dirty="0"/>
              <a:t>. </a:t>
            </a:r>
          </a:p>
          <a:p>
            <a:pPr marL="0" indent="0">
              <a:buNone/>
            </a:pPr>
            <a:r>
              <a:rPr lang="sr-Latn-RS" dirty="0"/>
              <a:t>Potrebno je navesti rizike, potom oceniti njihovu </a:t>
            </a:r>
            <a:r>
              <a:rPr lang="sr-Latn-RS" b="1" dirty="0"/>
              <a:t>verovatnoću pojave</a:t>
            </a:r>
            <a:r>
              <a:rPr lang="sr-Latn-RS" dirty="0"/>
              <a:t>, kao i </a:t>
            </a:r>
            <a:r>
              <a:rPr lang="sr-Latn-RS" b="1" dirty="0"/>
              <a:t>uticaj na rezultate projekta</a:t>
            </a:r>
            <a:r>
              <a:rPr lang="sr-Latn-RS" dirty="0"/>
              <a:t>. </a:t>
            </a:r>
          </a:p>
          <a:p>
            <a:pPr marL="0" indent="0">
              <a:buNone/>
            </a:pPr>
            <a:r>
              <a:rPr lang="sr-Latn-RS" dirty="0"/>
              <a:t>Rizici koji se mogu javiti tokom realizacije bilo kog projekta, mogu biti iz oblasti:</a:t>
            </a:r>
          </a:p>
          <a:p>
            <a:pPr>
              <a:buFontTx/>
              <a:buChar char="-"/>
            </a:pPr>
            <a:r>
              <a:rPr lang="sr-Latn-RS" i="1" dirty="0"/>
              <a:t>Tehnologije</a:t>
            </a:r>
            <a:r>
              <a:rPr lang="sr-Latn-RS" dirty="0"/>
              <a:t> (uključujući dizajn i inženjering, proizvodnju, rizike procedure testiranja)</a:t>
            </a:r>
          </a:p>
          <a:p>
            <a:pPr>
              <a:buFontTx/>
              <a:buChar char="-"/>
            </a:pPr>
            <a:r>
              <a:rPr lang="sr-Latn-RS" i="1" dirty="0"/>
              <a:t>Osoblja</a:t>
            </a:r>
            <a:r>
              <a:rPr lang="sr-Latn-RS" dirty="0"/>
              <a:t> (rizici koji uključuju ljude, kako sopstvene članove tima, tako i kod autsorsovanja)</a:t>
            </a:r>
          </a:p>
          <a:p>
            <a:pPr>
              <a:buFontTx/>
              <a:buChar char="-"/>
            </a:pPr>
            <a:r>
              <a:rPr lang="sr-Latn-RS" i="1" dirty="0"/>
              <a:t>Finansija</a:t>
            </a:r>
            <a:r>
              <a:rPr lang="sr-Latn-RS" dirty="0"/>
              <a:t> (rizici koji mogu rezultovati pojavom gubitaka na projektu ili rizici nedstatka finansijskih sredstava)</a:t>
            </a:r>
          </a:p>
          <a:p>
            <a:pPr>
              <a:buFontTx/>
              <a:buChar char="-"/>
            </a:pPr>
            <a:r>
              <a:rPr lang="sr-Latn-RS" i="1" dirty="0"/>
              <a:t>Legalni/regulatorni</a:t>
            </a:r>
            <a:r>
              <a:rPr lang="sr-Latn-RS" dirty="0"/>
              <a:t> (rizici pogrešne pripreme pravne dokumentacije, ugovora, nabavki, licenciranja, patenata, ....)</a:t>
            </a:r>
          </a:p>
          <a:p>
            <a:pPr>
              <a:buFontTx/>
              <a:buChar char="-"/>
            </a:pPr>
            <a:r>
              <a:rPr lang="sr-Latn-RS" i="1" dirty="0"/>
              <a:t>Strategijski</a:t>
            </a:r>
            <a:r>
              <a:rPr lang="sr-Latn-RS" dirty="0"/>
              <a:t> (koji se tiču ukupnih performansi projekta i mogućnosti da se dostignu ciljevi organizacije)</a:t>
            </a:r>
          </a:p>
          <a:p>
            <a:pPr>
              <a:buFontTx/>
              <a:buChar char="-"/>
            </a:pPr>
            <a:r>
              <a:rPr lang="sr-Latn-RS" i="1" dirty="0"/>
              <a:t>Reputacioni/Stejkholderi</a:t>
            </a:r>
            <a:r>
              <a:rPr lang="sr-Latn-RS" dirty="0"/>
              <a:t> (uključuju rizike koji se odnose na stejkholdere projekta i na uticaj koji projekat ima na njih)</a:t>
            </a:r>
          </a:p>
          <a:p>
            <a:pPr>
              <a:buFontTx/>
              <a:buChar char="-"/>
            </a:pPr>
            <a:r>
              <a:rPr lang="sr-Latn-RS" i="1" dirty="0"/>
              <a:t>Ostali rizici </a:t>
            </a:r>
          </a:p>
        </p:txBody>
      </p:sp>
    </p:spTree>
    <p:extLst>
      <p:ext uri="{BB962C8B-B14F-4D97-AF65-F5344CB8AC3E}">
        <p14:creationId xmlns:p14="http://schemas.microsoft.com/office/powerpoint/2010/main" val="3385119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a:bodyPr>
          <a:lstStyle/>
          <a:p>
            <a:pPr marL="0" indent="0">
              <a:buNone/>
            </a:pPr>
            <a:r>
              <a:rPr lang="sr-Latn-RS" sz="2000" dirty="0"/>
              <a:t>Verovatnoća pojave rizika može biti: </a:t>
            </a:r>
            <a:r>
              <a:rPr lang="sr-Latn-RS" sz="2000" b="1" dirty="0"/>
              <a:t>Nivo 4</a:t>
            </a:r>
            <a:r>
              <a:rPr lang="sr-Latn-RS" sz="2000" dirty="0"/>
              <a:t> - Gotovo izvesna (neželjeni događaj će se javiti u preko 90% sluajeva); </a:t>
            </a:r>
            <a:r>
              <a:rPr lang="sr-Latn-RS" sz="2000" b="1" dirty="0"/>
              <a:t>Nivo 3</a:t>
            </a:r>
            <a:r>
              <a:rPr lang="sr-Latn-RS" sz="2000" dirty="0"/>
              <a:t> - Verovatna (65-90% verovatnoće pojave rizičnog događaja); </a:t>
            </a:r>
            <a:r>
              <a:rPr lang="sr-Latn-RS" sz="2000" b="1" dirty="0"/>
              <a:t>Nivo 2</a:t>
            </a:r>
            <a:r>
              <a:rPr lang="sr-Latn-RS" sz="2000" dirty="0"/>
              <a:t> - Moguća (35-65% veroatnoće pojave) i </a:t>
            </a:r>
            <a:r>
              <a:rPr lang="sr-Latn-RS" sz="2000" b="1" dirty="0"/>
              <a:t>Nivo 1 </a:t>
            </a:r>
            <a:r>
              <a:rPr lang="sr-Latn-RS" sz="2000" dirty="0"/>
              <a:t>- Malo verovatna (manje od 35% verovatnoće). </a:t>
            </a:r>
          </a:p>
          <a:p>
            <a:pPr marL="0" indent="0">
              <a:buNone/>
            </a:pPr>
            <a:r>
              <a:rPr lang="sr-Latn-RS" sz="2000" dirty="0"/>
              <a:t>Uticaj rizičnog događaja na rezultate projekta može biti: </a:t>
            </a:r>
            <a:r>
              <a:rPr lang="sr-Latn-RS" sz="2000" b="1" dirty="0"/>
              <a:t>Nivo 4</a:t>
            </a:r>
            <a:r>
              <a:rPr lang="sr-Latn-RS" sz="2000" dirty="0"/>
              <a:t> – Katastrofalan; </a:t>
            </a:r>
            <a:r>
              <a:rPr lang="sr-Latn-RS" sz="2000" b="1" dirty="0"/>
              <a:t>Nivo 3</a:t>
            </a:r>
            <a:r>
              <a:rPr lang="sr-Latn-RS" sz="2000" dirty="0"/>
              <a:t>- Značajan; </a:t>
            </a:r>
            <a:r>
              <a:rPr lang="sr-Latn-RS" sz="2000" b="1" dirty="0"/>
              <a:t>Nivo 2</a:t>
            </a:r>
            <a:r>
              <a:rPr lang="sr-Latn-RS" sz="2000" dirty="0"/>
              <a:t> – Srednji i </a:t>
            </a:r>
            <a:r>
              <a:rPr lang="sr-Latn-RS" sz="2000" b="1" dirty="0"/>
              <a:t>Nivo 1</a:t>
            </a:r>
            <a:r>
              <a:rPr lang="sr-Latn-RS" sz="2000" dirty="0"/>
              <a:t>- Minorni.</a:t>
            </a:r>
          </a:p>
        </p:txBody>
      </p:sp>
      <p:graphicFrame>
        <p:nvGraphicFramePr>
          <p:cNvPr id="4" name="Table 3"/>
          <p:cNvGraphicFramePr>
            <a:graphicFrameLocks noGrp="1"/>
          </p:cNvGraphicFramePr>
          <p:nvPr>
            <p:extLst>
              <p:ext uri="{D42A27DB-BD31-4B8C-83A1-F6EECF244321}">
                <p14:modId xmlns:p14="http://schemas.microsoft.com/office/powerpoint/2010/main" val="731554012"/>
              </p:ext>
            </p:extLst>
          </p:nvPr>
        </p:nvGraphicFramePr>
        <p:xfrm>
          <a:off x="1648941" y="3648218"/>
          <a:ext cx="8545383" cy="2763520"/>
        </p:xfrm>
        <a:graphic>
          <a:graphicData uri="http://schemas.openxmlformats.org/drawingml/2006/table">
            <a:tbl>
              <a:tblPr firstRow="1" bandRow="1">
                <a:tableStyleId>{8EC20E35-A176-4012-BC5E-935CFFF8708E}</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2042983">
                  <a:extLst>
                    <a:ext uri="{9D8B030D-6E8A-4147-A177-3AD203B41FA5}">
                      <a16:colId xmlns:a16="http://schemas.microsoft.com/office/drawing/2014/main" val="20004"/>
                    </a:ext>
                  </a:extLst>
                </a:gridCol>
              </a:tblGrid>
              <a:tr h="370840">
                <a:tc>
                  <a:txBody>
                    <a:bodyPr/>
                    <a:lstStyle/>
                    <a:p>
                      <a:endParaRPr lang="en-US" dirty="0"/>
                    </a:p>
                  </a:txBody>
                  <a:tcPr/>
                </a:tc>
                <a:tc gridSpan="4">
                  <a:txBody>
                    <a:bodyPr/>
                    <a:lstStyle/>
                    <a:p>
                      <a:r>
                        <a:rPr lang="sr-Latn-RS" b="1" dirty="0"/>
                        <a:t>Uticaj</a:t>
                      </a:r>
                      <a:endParaRPr lang="en-US"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Verovatnoća</a:t>
                      </a:r>
                      <a:endParaRPr lang="en-US" b="1" dirty="0"/>
                    </a:p>
                  </a:txBody>
                  <a:tcPr/>
                </a:tc>
                <a:tc>
                  <a:txBody>
                    <a:bodyPr/>
                    <a:lstStyle/>
                    <a:p>
                      <a:r>
                        <a:rPr lang="sr-Latn-RS" dirty="0"/>
                        <a:t>1.</a:t>
                      </a:r>
                      <a:r>
                        <a:rPr lang="sr-Latn-RS" baseline="0" dirty="0"/>
                        <a:t> Minorni</a:t>
                      </a:r>
                      <a:endParaRPr lang="en-US" dirty="0"/>
                    </a:p>
                  </a:txBody>
                  <a:tcPr/>
                </a:tc>
                <a:tc>
                  <a:txBody>
                    <a:bodyPr/>
                    <a:lstStyle/>
                    <a:p>
                      <a:r>
                        <a:rPr lang="sr-Latn-RS" dirty="0"/>
                        <a:t>2.Srednji</a:t>
                      </a:r>
                      <a:endParaRPr lang="en-US" dirty="0"/>
                    </a:p>
                  </a:txBody>
                  <a:tcPr/>
                </a:tc>
                <a:tc>
                  <a:txBody>
                    <a:bodyPr/>
                    <a:lstStyle/>
                    <a:p>
                      <a:r>
                        <a:rPr lang="sr-Latn-RS" dirty="0"/>
                        <a:t>3. Značajan</a:t>
                      </a:r>
                      <a:endParaRPr lang="en-US" dirty="0"/>
                    </a:p>
                  </a:txBody>
                  <a:tcPr/>
                </a:tc>
                <a:tc>
                  <a:txBody>
                    <a:bodyPr/>
                    <a:lstStyle/>
                    <a:p>
                      <a:r>
                        <a:rPr lang="sr-Latn-RS" dirty="0"/>
                        <a:t>4. Katastrofalan</a:t>
                      </a:r>
                      <a:endParaRPr lang="en-US" dirty="0"/>
                    </a:p>
                  </a:txBody>
                  <a:tcPr/>
                </a:tc>
                <a:extLst>
                  <a:ext uri="{0D108BD9-81ED-4DB2-BD59-A6C34878D82A}">
                    <a16:rowId xmlns:a16="http://schemas.microsoft.com/office/drawing/2014/main" val="10001"/>
                  </a:ext>
                </a:extLst>
              </a:tr>
              <a:tr h="370840">
                <a:tc>
                  <a:txBody>
                    <a:bodyPr/>
                    <a:lstStyle/>
                    <a:p>
                      <a:r>
                        <a:rPr lang="sr-Latn-RS" dirty="0"/>
                        <a:t>4. Gotovo izvesna</a:t>
                      </a:r>
                      <a:endParaRPr lang="en-US" dirty="0"/>
                    </a:p>
                  </a:txBody>
                  <a:tcPr/>
                </a:tc>
                <a:tc>
                  <a:txBody>
                    <a:bodyPr/>
                    <a:lstStyle/>
                    <a:p>
                      <a:r>
                        <a:rPr lang="sr-Latn-RS" dirty="0"/>
                        <a:t>Nizak</a:t>
                      </a:r>
                      <a:endParaRPr lang="en-US" dirty="0"/>
                    </a:p>
                  </a:txBody>
                  <a:tcPr>
                    <a:solidFill>
                      <a:srgbClr val="92D050"/>
                    </a:solidFill>
                  </a:tcPr>
                </a:tc>
                <a:tc>
                  <a:txBody>
                    <a:bodyPr/>
                    <a:lstStyle/>
                    <a:p>
                      <a:r>
                        <a:rPr lang="sr-Latn-RS" dirty="0"/>
                        <a:t>Srednji</a:t>
                      </a:r>
                      <a:endParaRPr lang="en-US" dirty="0"/>
                    </a:p>
                  </a:txBody>
                  <a:tcPr>
                    <a:solidFill>
                      <a:srgbClr val="FFFF00"/>
                    </a:solidFill>
                  </a:tcPr>
                </a:tc>
                <a:tc>
                  <a:txBody>
                    <a:bodyPr/>
                    <a:lstStyle/>
                    <a:p>
                      <a:pPr algn="ctr"/>
                      <a:r>
                        <a:rPr lang="sr-Latn-RS" dirty="0">
                          <a:solidFill>
                            <a:schemeClr val="bg1"/>
                          </a:solidFill>
                        </a:rPr>
                        <a:t>Visok</a:t>
                      </a:r>
                      <a:endParaRPr lang="en-US" dirty="0">
                        <a:solidFill>
                          <a:schemeClr val="bg1"/>
                        </a:solidFill>
                      </a:endParaRPr>
                    </a:p>
                  </a:txBody>
                  <a:tcPr>
                    <a:solidFill>
                      <a:srgbClr val="FFC000"/>
                    </a:solidFill>
                  </a:tcPr>
                </a:tc>
                <a:tc>
                  <a:txBody>
                    <a:bodyPr/>
                    <a:lstStyle/>
                    <a:p>
                      <a:pPr algn="ctr"/>
                      <a:r>
                        <a:rPr lang="sr-Latn-RS" dirty="0">
                          <a:solidFill>
                            <a:schemeClr val="bg1"/>
                          </a:solidFill>
                        </a:rPr>
                        <a:t>Ekstremni</a:t>
                      </a:r>
                      <a:endParaRPr lang="en-US" dirty="0">
                        <a:solidFill>
                          <a:schemeClr val="bg1"/>
                        </a:solidFill>
                      </a:endParaRPr>
                    </a:p>
                  </a:txBody>
                  <a:tcPr>
                    <a:solidFill>
                      <a:srgbClr val="FF0000"/>
                    </a:solidFill>
                  </a:tcPr>
                </a:tc>
                <a:extLst>
                  <a:ext uri="{0D108BD9-81ED-4DB2-BD59-A6C34878D82A}">
                    <a16:rowId xmlns:a16="http://schemas.microsoft.com/office/drawing/2014/main" val="10002"/>
                  </a:ext>
                </a:extLst>
              </a:tr>
              <a:tr h="370840">
                <a:tc>
                  <a:txBody>
                    <a:bodyPr/>
                    <a:lstStyle/>
                    <a:p>
                      <a:r>
                        <a:rPr lang="sr-Latn-RS" dirty="0"/>
                        <a:t>3.</a:t>
                      </a:r>
                      <a:r>
                        <a:rPr lang="sr-Latn-RS" baseline="0" dirty="0"/>
                        <a:t>  Verovatna</a:t>
                      </a:r>
                      <a:endParaRPr lang="en-US" dirty="0"/>
                    </a:p>
                  </a:txBody>
                  <a:tcPr/>
                </a:tc>
                <a:tc>
                  <a:txBody>
                    <a:bodyPr/>
                    <a:lstStyle/>
                    <a:p>
                      <a:r>
                        <a:rPr lang="sr-Latn-RS" dirty="0"/>
                        <a:t>Nizak</a:t>
                      </a:r>
                      <a:endParaRPr lang="en-US" dirty="0"/>
                    </a:p>
                  </a:txBody>
                  <a:tcPr>
                    <a:solidFill>
                      <a:srgbClr val="92D050"/>
                    </a:solidFill>
                  </a:tcPr>
                </a:tc>
                <a:tc>
                  <a:txBody>
                    <a:bodyPr/>
                    <a:lstStyle/>
                    <a:p>
                      <a:r>
                        <a:rPr lang="sr-Latn-RS" dirty="0"/>
                        <a:t>Srednji</a:t>
                      </a:r>
                      <a:endParaRPr lang="en-US" dirty="0"/>
                    </a:p>
                  </a:txBody>
                  <a:tcPr>
                    <a:solidFill>
                      <a:srgbClr val="FFFF00"/>
                    </a:solidFill>
                  </a:tcPr>
                </a:tc>
                <a:tc>
                  <a:txBody>
                    <a:bodyPr/>
                    <a:lstStyle/>
                    <a:p>
                      <a:r>
                        <a:rPr lang="sr-Latn-RS" dirty="0"/>
                        <a:t>Srednji</a:t>
                      </a:r>
                      <a:endParaRPr lang="en-US" dirty="0"/>
                    </a:p>
                  </a:txBody>
                  <a:tcPr>
                    <a:solidFill>
                      <a:srgbClr val="FFFF00"/>
                    </a:solidFill>
                  </a:tcPr>
                </a:tc>
                <a:tc>
                  <a:txBody>
                    <a:bodyPr/>
                    <a:lstStyle/>
                    <a:p>
                      <a:pPr algn="ctr"/>
                      <a:r>
                        <a:rPr lang="sr-Latn-RS" dirty="0">
                          <a:solidFill>
                            <a:schemeClr val="bg1"/>
                          </a:solidFill>
                        </a:rPr>
                        <a:t>Visok</a:t>
                      </a:r>
                      <a:endParaRPr lang="en-US" dirty="0">
                        <a:solidFill>
                          <a:schemeClr val="bg1"/>
                        </a:solidFill>
                      </a:endParaRPr>
                    </a:p>
                  </a:txBody>
                  <a:tcPr>
                    <a:solidFill>
                      <a:srgbClr val="FFC000"/>
                    </a:solidFill>
                  </a:tcPr>
                </a:tc>
                <a:extLst>
                  <a:ext uri="{0D108BD9-81ED-4DB2-BD59-A6C34878D82A}">
                    <a16:rowId xmlns:a16="http://schemas.microsoft.com/office/drawing/2014/main" val="10003"/>
                  </a:ext>
                </a:extLst>
              </a:tr>
              <a:tr h="370840">
                <a:tc>
                  <a:txBody>
                    <a:bodyPr/>
                    <a:lstStyle/>
                    <a:p>
                      <a:r>
                        <a:rPr lang="sr-Latn-RS" dirty="0"/>
                        <a:t>2. Moguća</a:t>
                      </a:r>
                      <a:endParaRPr lang="en-US" dirty="0"/>
                    </a:p>
                  </a:txBody>
                  <a:tcPr/>
                </a:tc>
                <a:tc>
                  <a:txBody>
                    <a:bodyPr/>
                    <a:lstStyle/>
                    <a:p>
                      <a:r>
                        <a:rPr lang="sr-Latn-RS" dirty="0"/>
                        <a:t>Nizak</a:t>
                      </a:r>
                      <a:endParaRPr lang="en-US" dirty="0"/>
                    </a:p>
                  </a:txBody>
                  <a:tcPr>
                    <a:solidFill>
                      <a:srgbClr val="92D050"/>
                    </a:solidFill>
                  </a:tcPr>
                </a:tc>
                <a:tc>
                  <a:txBody>
                    <a:bodyPr/>
                    <a:lstStyle/>
                    <a:p>
                      <a:r>
                        <a:rPr lang="sr-Latn-RS" dirty="0"/>
                        <a:t>Nizak</a:t>
                      </a:r>
                      <a:endParaRPr lang="en-US" dirty="0"/>
                    </a:p>
                  </a:txBody>
                  <a:tcPr>
                    <a:solidFill>
                      <a:srgbClr val="92D050"/>
                    </a:solidFill>
                  </a:tcPr>
                </a:tc>
                <a:tc>
                  <a:txBody>
                    <a:bodyPr/>
                    <a:lstStyle/>
                    <a:p>
                      <a:r>
                        <a:rPr lang="sr-Latn-RS" dirty="0"/>
                        <a:t>Srednji</a:t>
                      </a:r>
                      <a:endParaRPr lang="en-US" dirty="0"/>
                    </a:p>
                  </a:txBody>
                  <a:tcPr>
                    <a:solidFill>
                      <a:srgbClr val="FFFF00"/>
                    </a:solidFill>
                  </a:tcPr>
                </a:tc>
                <a:tc>
                  <a:txBody>
                    <a:bodyPr/>
                    <a:lstStyle/>
                    <a:p>
                      <a:r>
                        <a:rPr lang="sr-Latn-RS" dirty="0"/>
                        <a:t>Srednji</a:t>
                      </a:r>
                      <a:endParaRPr lang="en-US" dirty="0"/>
                    </a:p>
                  </a:txBody>
                  <a:tcPr>
                    <a:solidFill>
                      <a:srgbClr val="FFFF00"/>
                    </a:solidFill>
                  </a:tcPr>
                </a:tc>
                <a:extLst>
                  <a:ext uri="{0D108BD9-81ED-4DB2-BD59-A6C34878D82A}">
                    <a16:rowId xmlns:a16="http://schemas.microsoft.com/office/drawing/2014/main" val="10004"/>
                  </a:ext>
                </a:extLst>
              </a:tr>
              <a:tr h="370840">
                <a:tc>
                  <a:txBody>
                    <a:bodyPr/>
                    <a:lstStyle/>
                    <a:p>
                      <a:r>
                        <a:rPr lang="sr-Latn-RS" dirty="0"/>
                        <a:t>1. Malo verovatna</a:t>
                      </a:r>
                      <a:endParaRPr lang="en-US" dirty="0"/>
                    </a:p>
                  </a:txBody>
                  <a:tcPr/>
                </a:tc>
                <a:tc>
                  <a:txBody>
                    <a:bodyPr/>
                    <a:lstStyle/>
                    <a:p>
                      <a:r>
                        <a:rPr lang="sr-Latn-RS" dirty="0"/>
                        <a:t>Veoma nizak</a:t>
                      </a:r>
                      <a:endParaRPr lang="en-US" dirty="0"/>
                    </a:p>
                  </a:txBody>
                  <a:tcPr>
                    <a:solidFill>
                      <a:srgbClr val="00B050"/>
                    </a:solidFill>
                  </a:tcPr>
                </a:tc>
                <a:tc>
                  <a:txBody>
                    <a:bodyPr/>
                    <a:lstStyle/>
                    <a:p>
                      <a:r>
                        <a:rPr lang="sr-Latn-RS" dirty="0"/>
                        <a:t>Nizak</a:t>
                      </a:r>
                      <a:endParaRPr lang="en-US" dirty="0"/>
                    </a:p>
                  </a:txBody>
                  <a:tcPr>
                    <a:solidFill>
                      <a:srgbClr val="92D050"/>
                    </a:solidFill>
                  </a:tcPr>
                </a:tc>
                <a:tc>
                  <a:txBody>
                    <a:bodyPr/>
                    <a:lstStyle/>
                    <a:p>
                      <a:r>
                        <a:rPr lang="sr-Latn-RS" dirty="0"/>
                        <a:t>Nizak</a:t>
                      </a:r>
                      <a:endParaRPr lang="en-US" dirty="0"/>
                    </a:p>
                  </a:txBody>
                  <a:tcPr>
                    <a:solidFill>
                      <a:srgbClr val="92D050"/>
                    </a:solidFill>
                  </a:tcPr>
                </a:tc>
                <a:tc>
                  <a:txBody>
                    <a:bodyPr/>
                    <a:lstStyle/>
                    <a:p>
                      <a:r>
                        <a:rPr lang="sr-Latn-RS" dirty="0"/>
                        <a:t>Nizak</a:t>
                      </a:r>
                      <a:endParaRPr lang="en-US" dirty="0"/>
                    </a:p>
                  </a:txBody>
                  <a:tcPr>
                    <a:solidFill>
                      <a:srgbClr val="92D05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18240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2FC1-1627-461C-BB75-F2D49FD486C5}"/>
              </a:ext>
            </a:extLst>
          </p:cNvPr>
          <p:cNvSpPr>
            <a:spLocks noGrp="1"/>
          </p:cNvSpPr>
          <p:nvPr>
            <p:ph type="title"/>
          </p:nvPr>
        </p:nvSpPr>
        <p:spPr/>
        <p:txBody>
          <a:bodyPr/>
          <a:lstStyle/>
          <a:p>
            <a:r>
              <a:rPr lang="en-US" b="1" dirty="0"/>
              <a:t>INICIJACIRANJE PROJEKTA</a:t>
            </a:r>
            <a:endParaRPr lang="en-US" dirty="0"/>
          </a:p>
        </p:txBody>
      </p:sp>
      <p:sp>
        <p:nvSpPr>
          <p:cNvPr id="3" name="Content Placeholder 2">
            <a:extLst>
              <a:ext uri="{FF2B5EF4-FFF2-40B4-BE49-F238E27FC236}">
                <a16:creationId xmlns:a16="http://schemas.microsoft.com/office/drawing/2014/main" id="{FB8AF873-3915-4897-B3E6-CE62169B8BC4}"/>
              </a:ext>
            </a:extLst>
          </p:cNvPr>
          <p:cNvSpPr>
            <a:spLocks noGrp="1"/>
          </p:cNvSpPr>
          <p:nvPr>
            <p:ph idx="1"/>
          </p:nvPr>
        </p:nvSpPr>
        <p:spPr/>
        <p:txBody>
          <a:bodyPr>
            <a:normAutofit fontScale="92500" lnSpcReduction="20000"/>
          </a:bodyPr>
          <a:lstStyle/>
          <a:p>
            <a:r>
              <a:rPr lang="en-US" dirty="0" err="1"/>
              <a:t>Svi</a:t>
            </a:r>
            <a:r>
              <a:rPr lang="en-US" dirty="0"/>
              <a:t> </a:t>
            </a:r>
            <a:r>
              <a:rPr lang="en-US" dirty="0" err="1"/>
              <a:t>projekti</a:t>
            </a:r>
            <a:r>
              <a:rPr lang="en-US" dirty="0"/>
              <a:t> </a:t>
            </a:r>
            <a:r>
              <a:rPr lang="en-US" dirty="0" err="1"/>
              <a:t>su</a:t>
            </a:r>
            <a:r>
              <a:rPr lang="en-US" dirty="0"/>
              <a:t> </a:t>
            </a:r>
            <a:r>
              <a:rPr lang="en-US" dirty="0" err="1"/>
              <a:t>privremeni</a:t>
            </a:r>
            <a:r>
              <a:rPr lang="en-US" dirty="0"/>
              <a:t> </a:t>
            </a:r>
            <a:r>
              <a:rPr lang="en-US" dirty="0" err="1"/>
              <a:t>poduhvati</a:t>
            </a:r>
            <a:r>
              <a:rPr lang="en-US" dirty="0"/>
              <a:t>, </a:t>
            </a:r>
            <a:r>
              <a:rPr lang="en-US" dirty="0" err="1"/>
              <a:t>što</a:t>
            </a:r>
            <a:r>
              <a:rPr lang="en-US" dirty="0"/>
              <a:t> </a:t>
            </a:r>
            <a:r>
              <a:rPr lang="en-US" dirty="0" err="1"/>
              <a:t>znači</a:t>
            </a:r>
            <a:r>
              <a:rPr lang="en-US" dirty="0"/>
              <a:t> da </a:t>
            </a:r>
            <a:r>
              <a:rPr lang="en-US" dirty="0" err="1"/>
              <a:t>imaju</a:t>
            </a:r>
            <a:r>
              <a:rPr lang="en-US" dirty="0"/>
              <a:t> </a:t>
            </a:r>
            <a:r>
              <a:rPr lang="en-US" dirty="0" err="1"/>
              <a:t>određeni</a:t>
            </a:r>
            <a:r>
              <a:rPr lang="en-US" dirty="0"/>
              <a:t> </a:t>
            </a:r>
            <a:r>
              <a:rPr lang="en-US" dirty="0" err="1"/>
              <a:t>vremenski</a:t>
            </a:r>
            <a:r>
              <a:rPr lang="en-US" dirty="0"/>
              <a:t> </a:t>
            </a:r>
            <a:r>
              <a:rPr lang="en-US" dirty="0" err="1"/>
              <a:t>okvir</a:t>
            </a:r>
            <a:r>
              <a:rPr lang="en-US" dirty="0"/>
              <a:t> </a:t>
            </a:r>
            <a:r>
              <a:rPr lang="en-US" dirty="0" err="1"/>
              <a:t>i</a:t>
            </a:r>
            <a:r>
              <a:rPr lang="en-US" dirty="0"/>
              <a:t> </a:t>
            </a:r>
            <a:r>
              <a:rPr lang="en-US" dirty="0" err="1"/>
              <a:t>životni</a:t>
            </a:r>
            <a:r>
              <a:rPr lang="en-US" dirty="0"/>
              <a:t> </a:t>
            </a:r>
            <a:r>
              <a:rPr lang="en-US" dirty="0" err="1"/>
              <a:t>ciklus</a:t>
            </a:r>
            <a:r>
              <a:rPr lang="en-US" dirty="0"/>
              <a:t>. </a:t>
            </a:r>
            <a:r>
              <a:rPr lang="en-US" dirty="0" err="1"/>
              <a:t>Radi</a:t>
            </a:r>
            <a:r>
              <a:rPr lang="en-US" dirty="0"/>
              <a:t> </a:t>
            </a:r>
            <a:r>
              <a:rPr lang="en-US" dirty="0" err="1"/>
              <a:t>jednostavnosti</a:t>
            </a:r>
            <a:r>
              <a:rPr lang="en-US" dirty="0"/>
              <a:t> </a:t>
            </a:r>
            <a:r>
              <a:rPr lang="en-US" dirty="0" err="1"/>
              <a:t>i</a:t>
            </a:r>
            <a:r>
              <a:rPr lang="en-US" dirty="0"/>
              <a:t> </a:t>
            </a:r>
            <a:r>
              <a:rPr lang="en-US" dirty="0" err="1"/>
              <a:t>veće</a:t>
            </a:r>
            <a:r>
              <a:rPr lang="en-US" dirty="0"/>
              <a:t> </a:t>
            </a:r>
            <a:r>
              <a:rPr lang="en-US" dirty="0" err="1"/>
              <a:t>kontrole</a:t>
            </a:r>
            <a:r>
              <a:rPr lang="en-US" dirty="0"/>
              <a:t>, </a:t>
            </a:r>
            <a:r>
              <a:rPr lang="en-US" dirty="0" err="1"/>
              <a:t>menadžeri</a:t>
            </a:r>
            <a:r>
              <a:rPr lang="en-US" dirty="0"/>
              <a:t> </a:t>
            </a:r>
            <a:r>
              <a:rPr lang="en-US" dirty="0" err="1"/>
              <a:t>projekta</a:t>
            </a:r>
            <a:r>
              <a:rPr lang="en-US" dirty="0"/>
              <a:t> dele </a:t>
            </a:r>
            <a:r>
              <a:rPr lang="en-US" dirty="0" err="1"/>
              <a:t>ceo</a:t>
            </a:r>
            <a:r>
              <a:rPr lang="en-US" dirty="0"/>
              <a:t> </a:t>
            </a:r>
            <a:r>
              <a:rPr lang="en-US" dirty="0" err="1"/>
              <a:t>projekat</a:t>
            </a:r>
            <a:r>
              <a:rPr lang="en-US" dirty="0"/>
              <a:t> </a:t>
            </a:r>
            <a:r>
              <a:rPr lang="en-US" dirty="0" err="1"/>
              <a:t>na</a:t>
            </a:r>
            <a:r>
              <a:rPr lang="en-US" dirty="0"/>
              <a:t> </a:t>
            </a:r>
            <a:r>
              <a:rPr lang="en-US" dirty="0" err="1"/>
              <a:t>nekoliko</a:t>
            </a:r>
            <a:r>
              <a:rPr lang="en-US" dirty="0"/>
              <a:t> </a:t>
            </a:r>
            <a:r>
              <a:rPr lang="en-US" dirty="0" err="1"/>
              <a:t>različitih</a:t>
            </a:r>
            <a:r>
              <a:rPr lang="en-US" dirty="0"/>
              <a:t> </a:t>
            </a:r>
            <a:r>
              <a:rPr lang="en-US" dirty="0" err="1"/>
              <a:t>faza</a:t>
            </a:r>
            <a:r>
              <a:rPr lang="en-US" dirty="0"/>
              <a:t> </a:t>
            </a:r>
            <a:r>
              <a:rPr lang="en-US" dirty="0" err="1"/>
              <a:t>koje</a:t>
            </a:r>
            <a:r>
              <a:rPr lang="en-US" dirty="0"/>
              <a:t> </a:t>
            </a:r>
            <a:r>
              <a:rPr lang="en-US" dirty="0" err="1"/>
              <a:t>su</a:t>
            </a:r>
            <a:r>
              <a:rPr lang="en-US" dirty="0"/>
              <a:t> </a:t>
            </a:r>
            <a:r>
              <a:rPr lang="en-US" dirty="0" err="1"/>
              <a:t>međusobno</a:t>
            </a:r>
            <a:r>
              <a:rPr lang="en-US" dirty="0"/>
              <a:t> </a:t>
            </a:r>
            <a:r>
              <a:rPr lang="en-US" dirty="0" err="1"/>
              <a:t>povezane</a:t>
            </a:r>
            <a:r>
              <a:rPr lang="en-US" dirty="0"/>
              <a:t> </a:t>
            </a:r>
            <a:r>
              <a:rPr lang="en-US" dirty="0" err="1"/>
              <a:t>i</a:t>
            </a:r>
            <a:r>
              <a:rPr lang="en-US" dirty="0"/>
              <a:t> </a:t>
            </a:r>
            <a:r>
              <a:rPr lang="en-US" dirty="0" err="1"/>
              <a:t>koje</a:t>
            </a:r>
            <a:r>
              <a:rPr lang="en-US" dirty="0"/>
              <a:t> </a:t>
            </a:r>
            <a:r>
              <a:rPr lang="en-US" dirty="0" err="1"/>
              <a:t>imaju</a:t>
            </a:r>
            <a:r>
              <a:rPr lang="en-US" dirty="0"/>
              <a:t> </a:t>
            </a:r>
            <a:r>
              <a:rPr lang="en-US" dirty="0" err="1"/>
              <a:t>svoje</a:t>
            </a:r>
            <a:r>
              <a:rPr lang="en-US" dirty="0"/>
              <a:t> </a:t>
            </a:r>
            <a:r>
              <a:rPr lang="en-US" dirty="0" err="1"/>
              <a:t>početne</a:t>
            </a:r>
            <a:r>
              <a:rPr lang="en-US" dirty="0"/>
              <a:t> </a:t>
            </a:r>
            <a:r>
              <a:rPr lang="en-US" dirty="0" err="1"/>
              <a:t>i</a:t>
            </a:r>
            <a:r>
              <a:rPr lang="en-US" dirty="0"/>
              <a:t> </a:t>
            </a:r>
            <a:r>
              <a:rPr lang="en-US" dirty="0" err="1"/>
              <a:t>krajnje</a:t>
            </a:r>
            <a:r>
              <a:rPr lang="en-US" dirty="0"/>
              <a:t> </a:t>
            </a:r>
            <a:r>
              <a:rPr lang="en-US" dirty="0" err="1"/>
              <a:t>tačke</a:t>
            </a:r>
            <a:r>
              <a:rPr lang="en-US" dirty="0"/>
              <a:t>. F</a:t>
            </a:r>
            <a:r>
              <a:rPr lang="sr-Latn-RS" dirty="0"/>
              <a:t>az</a:t>
            </a:r>
            <a:r>
              <a:rPr lang="en-US" dirty="0"/>
              <a:t>e </a:t>
            </a:r>
            <a:r>
              <a:rPr lang="en-US" dirty="0" err="1"/>
              <a:t>na</a:t>
            </a:r>
            <a:r>
              <a:rPr lang="en-US" dirty="0"/>
              <a:t> </a:t>
            </a:r>
            <a:r>
              <a:rPr lang="en-US" dirty="0" err="1"/>
              <a:t>koje</a:t>
            </a:r>
            <a:r>
              <a:rPr lang="en-US" dirty="0"/>
              <a:t> se </a:t>
            </a:r>
            <a:r>
              <a:rPr lang="en-US" dirty="0" err="1"/>
              <a:t>projekti</a:t>
            </a:r>
            <a:r>
              <a:rPr lang="en-US" dirty="0"/>
              <a:t> obi</a:t>
            </a:r>
            <a:r>
              <a:rPr lang="sr-Latn-RS" dirty="0"/>
              <a:t>č</a:t>
            </a:r>
            <a:r>
              <a:rPr lang="en-US" dirty="0"/>
              <a:t>no del</a:t>
            </a:r>
            <a:r>
              <a:rPr lang="sr-Latn-RS" dirty="0"/>
              <a:t>e su:</a:t>
            </a:r>
          </a:p>
          <a:p>
            <a:pPr lvl="1"/>
            <a:r>
              <a:rPr lang="sr-Latn-RS" dirty="0"/>
              <a:t>Iniciranje</a:t>
            </a:r>
          </a:p>
          <a:p>
            <a:pPr lvl="1"/>
            <a:r>
              <a:rPr lang="sr-Latn-RS" dirty="0"/>
              <a:t>Planiranje</a:t>
            </a:r>
          </a:p>
          <a:p>
            <a:pPr lvl="1"/>
            <a:r>
              <a:rPr lang="sr-Latn-RS" dirty="0"/>
              <a:t>Izvršenje uključujući kontrolu, koju ponekad posmatramo kao zasebnu fazu</a:t>
            </a:r>
          </a:p>
          <a:p>
            <a:pPr lvl="1"/>
            <a:r>
              <a:rPr lang="sr-Latn-RS" dirty="0"/>
              <a:t>Završetak projekta</a:t>
            </a:r>
            <a:endParaRPr lang="en-US" dirty="0"/>
          </a:p>
          <a:p>
            <a:r>
              <a:rPr lang="en-US" dirty="0"/>
              <a:t>U </a:t>
            </a:r>
            <a:r>
              <a:rPr lang="en-US" dirty="0" err="1"/>
              <a:t>svim</a:t>
            </a:r>
            <a:r>
              <a:rPr lang="en-US" dirty="0"/>
              <a:t> </a:t>
            </a:r>
            <a:r>
              <a:rPr lang="en-US" dirty="0" err="1"/>
              <a:t>sferama</a:t>
            </a:r>
            <a:r>
              <a:rPr lang="en-US" dirty="0"/>
              <a:t> </a:t>
            </a:r>
            <a:r>
              <a:rPr lang="en-US" dirty="0" err="1"/>
              <a:t>života</a:t>
            </a:r>
            <a:r>
              <a:rPr lang="en-US" dirty="0"/>
              <a:t>, </a:t>
            </a:r>
            <a:r>
              <a:rPr lang="en-US" dirty="0" err="1"/>
              <a:t>snažan</a:t>
            </a:r>
            <a:r>
              <a:rPr lang="en-US" dirty="0"/>
              <a:t> </a:t>
            </a:r>
            <a:r>
              <a:rPr lang="en-US" dirty="0" err="1"/>
              <a:t>početak</a:t>
            </a:r>
            <a:r>
              <a:rPr lang="en-US" dirty="0"/>
              <a:t> </a:t>
            </a:r>
            <a:r>
              <a:rPr lang="en-US" dirty="0" err="1"/>
              <a:t>može</a:t>
            </a:r>
            <a:r>
              <a:rPr lang="en-US" dirty="0"/>
              <a:t> </a:t>
            </a:r>
            <a:r>
              <a:rPr lang="en-US" dirty="0" err="1"/>
              <a:t>značajno</a:t>
            </a:r>
            <a:r>
              <a:rPr lang="en-US" dirty="0"/>
              <a:t> </a:t>
            </a:r>
            <a:r>
              <a:rPr lang="en-US" dirty="0" err="1"/>
              <a:t>povećati</a:t>
            </a:r>
            <a:r>
              <a:rPr lang="en-US" dirty="0"/>
              <a:t> </a:t>
            </a:r>
            <a:r>
              <a:rPr lang="en-US" dirty="0" err="1"/>
              <a:t>šanse</a:t>
            </a:r>
            <a:r>
              <a:rPr lang="en-US" dirty="0"/>
              <a:t> za </a:t>
            </a:r>
            <a:r>
              <a:rPr lang="en-US" dirty="0" err="1"/>
              <a:t>postizanje</a:t>
            </a:r>
            <a:r>
              <a:rPr lang="en-US" dirty="0"/>
              <a:t> </a:t>
            </a:r>
            <a:r>
              <a:rPr lang="en-US" dirty="0" err="1"/>
              <a:t>uspeha</a:t>
            </a:r>
            <a:r>
              <a:rPr lang="en-US" dirty="0"/>
              <a:t>, </a:t>
            </a:r>
            <a:r>
              <a:rPr lang="en-US" dirty="0" err="1"/>
              <a:t>samim</a:t>
            </a:r>
            <a:r>
              <a:rPr lang="en-US" dirty="0"/>
              <a:t> time </a:t>
            </a:r>
            <a:r>
              <a:rPr lang="en-US" dirty="0" err="1"/>
              <a:t>upravljanje</a:t>
            </a:r>
            <a:r>
              <a:rPr lang="en-US" dirty="0"/>
              <a:t> </a:t>
            </a:r>
            <a:r>
              <a:rPr lang="en-US" dirty="0" err="1"/>
              <a:t>projektima</a:t>
            </a:r>
            <a:r>
              <a:rPr lang="en-US" dirty="0"/>
              <a:t> </a:t>
            </a:r>
            <a:r>
              <a:rPr lang="en-US" dirty="0" err="1"/>
              <a:t>nije</a:t>
            </a:r>
            <a:r>
              <a:rPr lang="en-US" dirty="0"/>
              <a:t> </a:t>
            </a:r>
            <a:r>
              <a:rPr lang="en-US" dirty="0" err="1"/>
              <a:t>ništa</a:t>
            </a:r>
            <a:r>
              <a:rPr lang="en-US" dirty="0"/>
              <a:t> </a:t>
            </a:r>
            <a:r>
              <a:rPr lang="en-US" dirty="0" err="1"/>
              <a:t>drugačije</a:t>
            </a:r>
            <a:r>
              <a:rPr lang="en-US" dirty="0"/>
              <a:t>.</a:t>
            </a:r>
          </a:p>
          <a:p>
            <a:r>
              <a:rPr lang="en-US" dirty="0" err="1"/>
              <a:t>Iniciranje</a:t>
            </a:r>
            <a:r>
              <a:rPr lang="en-US" dirty="0"/>
              <a:t>/</a:t>
            </a:r>
            <a:r>
              <a:rPr lang="sr-Latn-RS" dirty="0"/>
              <a:t>Koncipiranje</a:t>
            </a:r>
            <a:r>
              <a:rPr lang="en-US" dirty="0"/>
              <a:t> je </a:t>
            </a:r>
            <a:r>
              <a:rPr lang="en-US" dirty="0" err="1"/>
              <a:t>prva</a:t>
            </a:r>
            <a:r>
              <a:rPr lang="en-US" dirty="0"/>
              <a:t> </a:t>
            </a:r>
            <a:r>
              <a:rPr lang="en-US" dirty="0" err="1"/>
              <a:t>faza</a:t>
            </a:r>
            <a:r>
              <a:rPr lang="en-US" dirty="0"/>
              <a:t> u </a:t>
            </a:r>
            <a:r>
              <a:rPr lang="en-US" dirty="0" err="1"/>
              <a:t>životnom</a:t>
            </a:r>
            <a:r>
              <a:rPr lang="en-US" dirty="0"/>
              <a:t> </a:t>
            </a:r>
            <a:r>
              <a:rPr lang="en-US" dirty="0" err="1"/>
              <a:t>ciklusu</a:t>
            </a:r>
            <a:r>
              <a:rPr lang="en-US" dirty="0"/>
              <a:t> </a:t>
            </a:r>
            <a:r>
              <a:rPr lang="en-US" dirty="0" err="1"/>
              <a:t>projekta</a:t>
            </a:r>
            <a:r>
              <a:rPr lang="en-US" dirty="0"/>
              <a:t> </a:t>
            </a:r>
            <a:r>
              <a:rPr lang="en-US" dirty="0" err="1"/>
              <a:t>i</a:t>
            </a:r>
            <a:r>
              <a:rPr lang="en-US" dirty="0"/>
              <a:t> </a:t>
            </a:r>
            <a:r>
              <a:rPr lang="en-US" dirty="0" err="1"/>
              <a:t>često</a:t>
            </a:r>
            <a:r>
              <a:rPr lang="en-US" dirty="0"/>
              <a:t> se </a:t>
            </a:r>
            <a:r>
              <a:rPr lang="en-US" dirty="0" err="1"/>
              <a:t>smatra</a:t>
            </a:r>
            <a:r>
              <a:rPr lang="en-US" dirty="0"/>
              <a:t> </a:t>
            </a:r>
            <a:r>
              <a:rPr lang="en-US" dirty="0" err="1"/>
              <a:t>najvažnijom</a:t>
            </a:r>
            <a:r>
              <a:rPr lang="en-US" dirty="0"/>
              <a:t>.</a:t>
            </a:r>
          </a:p>
          <a:p>
            <a:pPr marL="0" indent="0">
              <a:buNone/>
            </a:pPr>
            <a:endParaRPr lang="en-US" dirty="0"/>
          </a:p>
        </p:txBody>
      </p:sp>
    </p:spTree>
    <p:extLst>
      <p:ext uri="{BB962C8B-B14F-4D97-AF65-F5344CB8AC3E}">
        <p14:creationId xmlns:p14="http://schemas.microsoft.com/office/powerpoint/2010/main" val="1559194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1227426"/>
              </p:ext>
            </p:extLst>
          </p:nvPr>
        </p:nvGraphicFramePr>
        <p:xfrm>
          <a:off x="838200" y="1825625"/>
          <a:ext cx="10515600" cy="26670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40">
                <a:tc>
                  <a:txBody>
                    <a:bodyPr/>
                    <a:lstStyle/>
                    <a:p>
                      <a:r>
                        <a:rPr lang="sr-Latn-RS" dirty="0"/>
                        <a:t>Kategorija rizika</a:t>
                      </a:r>
                      <a:endParaRPr lang="en-US" dirty="0"/>
                    </a:p>
                  </a:txBody>
                  <a:tcPr/>
                </a:tc>
                <a:tc>
                  <a:txBody>
                    <a:bodyPr/>
                    <a:lstStyle/>
                    <a:p>
                      <a:r>
                        <a:rPr lang="sr-Latn-RS" dirty="0"/>
                        <a:t>Opis odgovora</a:t>
                      </a:r>
                      <a:endParaRPr lang="en-US" dirty="0"/>
                    </a:p>
                  </a:txBody>
                  <a:tcPr/>
                </a:tc>
                <a:tc>
                  <a:txBody>
                    <a:bodyPr/>
                    <a:lstStyle/>
                    <a:p>
                      <a:r>
                        <a:rPr lang="sr-Latn-RS" dirty="0"/>
                        <a:t>Skor</a:t>
                      </a:r>
                      <a:endParaRPr lang="en-US" dirty="0"/>
                    </a:p>
                  </a:txBody>
                  <a:tcPr/>
                </a:tc>
                <a:extLst>
                  <a:ext uri="{0D108BD9-81ED-4DB2-BD59-A6C34878D82A}">
                    <a16:rowId xmlns:a16="http://schemas.microsoft.com/office/drawing/2014/main" val="10000"/>
                  </a:ext>
                </a:extLst>
              </a:tr>
              <a:tr h="370840">
                <a:tc>
                  <a:txBody>
                    <a:bodyPr/>
                    <a:lstStyle/>
                    <a:p>
                      <a:r>
                        <a:rPr lang="sr-Latn-RS" dirty="0"/>
                        <a:t>Ekstremni</a:t>
                      </a:r>
                      <a:endParaRPr lang="en-US" dirty="0"/>
                    </a:p>
                  </a:txBody>
                  <a:tcPr>
                    <a:solidFill>
                      <a:srgbClr val="FF0000"/>
                    </a:solidFill>
                  </a:tcPr>
                </a:tc>
                <a:tc>
                  <a:txBody>
                    <a:bodyPr/>
                    <a:lstStyle/>
                    <a:p>
                      <a:r>
                        <a:rPr lang="sr-Latn-RS" dirty="0"/>
                        <a:t>Neophodna je momentalna akcija</a:t>
                      </a:r>
                      <a:endParaRPr lang="en-US" dirty="0"/>
                    </a:p>
                  </a:txBody>
                  <a:tcPr/>
                </a:tc>
                <a:tc>
                  <a:txBody>
                    <a:bodyPr/>
                    <a:lstStyle/>
                    <a:p>
                      <a:r>
                        <a:rPr lang="sr-Latn-RS" dirty="0"/>
                        <a:t>16</a:t>
                      </a:r>
                      <a:endParaRPr lang="en-US" dirty="0"/>
                    </a:p>
                  </a:txBody>
                  <a:tcPr/>
                </a:tc>
                <a:extLst>
                  <a:ext uri="{0D108BD9-81ED-4DB2-BD59-A6C34878D82A}">
                    <a16:rowId xmlns:a16="http://schemas.microsoft.com/office/drawing/2014/main" val="10001"/>
                  </a:ext>
                </a:extLst>
              </a:tr>
              <a:tr h="370840">
                <a:tc>
                  <a:txBody>
                    <a:bodyPr/>
                    <a:lstStyle/>
                    <a:p>
                      <a:r>
                        <a:rPr lang="sr-Latn-RS" dirty="0"/>
                        <a:t>Visoki</a:t>
                      </a:r>
                      <a:endParaRPr lang="en-US" dirty="0"/>
                    </a:p>
                  </a:txBody>
                  <a:tcPr>
                    <a:solidFill>
                      <a:srgbClr val="FFC000"/>
                    </a:solidFill>
                  </a:tcPr>
                </a:tc>
                <a:tc>
                  <a:txBody>
                    <a:bodyPr/>
                    <a:lstStyle/>
                    <a:p>
                      <a:r>
                        <a:rPr lang="sr-Latn-RS" dirty="0"/>
                        <a:t>Potrebno uključivanje srednjih nivoa menadžmenta</a:t>
                      </a:r>
                      <a:endParaRPr lang="en-US" dirty="0"/>
                    </a:p>
                  </a:txBody>
                  <a:tcPr/>
                </a:tc>
                <a:tc>
                  <a:txBody>
                    <a:bodyPr/>
                    <a:lstStyle/>
                    <a:p>
                      <a:r>
                        <a:rPr lang="sr-Latn-RS" dirty="0"/>
                        <a:t>10-15</a:t>
                      </a:r>
                      <a:endParaRPr lang="en-US" dirty="0"/>
                    </a:p>
                  </a:txBody>
                  <a:tcPr/>
                </a:tc>
                <a:extLst>
                  <a:ext uri="{0D108BD9-81ED-4DB2-BD59-A6C34878D82A}">
                    <a16:rowId xmlns:a16="http://schemas.microsoft.com/office/drawing/2014/main" val="10002"/>
                  </a:ext>
                </a:extLst>
              </a:tr>
              <a:tr h="370840">
                <a:tc>
                  <a:txBody>
                    <a:bodyPr/>
                    <a:lstStyle/>
                    <a:p>
                      <a:r>
                        <a:rPr lang="sr-Latn-RS" dirty="0"/>
                        <a:t>Srednji</a:t>
                      </a:r>
                      <a:endParaRPr lang="en-US" dirty="0"/>
                    </a:p>
                  </a:txBody>
                  <a:tcPr>
                    <a:solidFill>
                      <a:srgbClr val="FFFF00"/>
                    </a:solidFill>
                  </a:tcPr>
                </a:tc>
                <a:tc>
                  <a:txBody>
                    <a:bodyPr/>
                    <a:lstStyle/>
                    <a:p>
                      <a:r>
                        <a:rPr lang="sr-Latn-RS" dirty="0"/>
                        <a:t>Mora se odrediti odgovornost/zaduženje operativnog</a:t>
                      </a:r>
                      <a:r>
                        <a:rPr lang="sr-Latn-RS" baseline="0" dirty="0"/>
                        <a:t> </a:t>
                      </a:r>
                      <a:r>
                        <a:rPr lang="sr-Latn-RS" dirty="0"/>
                        <a:t>menadžmenta</a:t>
                      </a:r>
                      <a:endParaRPr lang="en-US" dirty="0"/>
                    </a:p>
                  </a:txBody>
                  <a:tcPr/>
                </a:tc>
                <a:tc>
                  <a:txBody>
                    <a:bodyPr/>
                    <a:lstStyle/>
                    <a:p>
                      <a:r>
                        <a:rPr lang="sr-Latn-RS" dirty="0"/>
                        <a:t>5-9</a:t>
                      </a:r>
                      <a:endParaRPr lang="en-US" dirty="0"/>
                    </a:p>
                  </a:txBody>
                  <a:tcPr/>
                </a:tc>
                <a:extLst>
                  <a:ext uri="{0D108BD9-81ED-4DB2-BD59-A6C34878D82A}">
                    <a16:rowId xmlns:a16="http://schemas.microsoft.com/office/drawing/2014/main" val="10003"/>
                  </a:ext>
                </a:extLst>
              </a:tr>
              <a:tr h="370840">
                <a:tc>
                  <a:txBody>
                    <a:bodyPr/>
                    <a:lstStyle/>
                    <a:p>
                      <a:r>
                        <a:rPr lang="sr-Latn-RS" dirty="0"/>
                        <a:t>Nizak</a:t>
                      </a:r>
                      <a:endParaRPr lang="en-US" dirty="0"/>
                    </a:p>
                  </a:txBody>
                  <a:tcPr>
                    <a:solidFill>
                      <a:srgbClr val="92D050"/>
                    </a:solidFill>
                  </a:tcPr>
                </a:tc>
                <a:tc>
                  <a:txBody>
                    <a:bodyPr/>
                    <a:lstStyle/>
                    <a:p>
                      <a:r>
                        <a:rPr lang="sr-Latn-RS" dirty="0"/>
                        <a:t>Upravljati rutinskim procedurama</a:t>
                      </a:r>
                      <a:endParaRPr lang="en-US" dirty="0"/>
                    </a:p>
                  </a:txBody>
                  <a:tcPr/>
                </a:tc>
                <a:tc>
                  <a:txBody>
                    <a:bodyPr/>
                    <a:lstStyle/>
                    <a:p>
                      <a:r>
                        <a:rPr lang="sr-Latn-RS" dirty="0"/>
                        <a:t>2-4</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51657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sr-Latn-RS" dirty="0"/>
              <a:t>Mogući odgovori na rizik su: </a:t>
            </a:r>
          </a:p>
          <a:p>
            <a:pPr marL="0" indent="0">
              <a:buNone/>
            </a:pPr>
            <a:r>
              <a:rPr lang="sr-Latn-RS" b="1" dirty="0"/>
              <a:t>1 – Izbegavanje rizika</a:t>
            </a:r>
            <a:r>
              <a:rPr lang="sr-Latn-RS" dirty="0"/>
              <a:t>. U ovom slučaju, izmeniće se sama aktivnost ili resursi koji su vezani za nju, kako bi se izbegla pojava rizika. Ovo može dovesti i do promene plana samog projekta, kako bi se rizični događaj potpuno izbegao;</a:t>
            </a:r>
          </a:p>
          <a:p>
            <a:pPr marL="0" indent="0">
              <a:buNone/>
            </a:pPr>
            <a:r>
              <a:rPr lang="sr-Latn-RS" b="1" dirty="0"/>
              <a:t>2 – smanjenje verovatnoće pojave</a:t>
            </a:r>
            <a:r>
              <a:rPr lang="sr-Latn-RS" dirty="0"/>
              <a:t>. U okviru ove akcije, uradiće se sve neophodne organizacione, tehničke ili finansijske radnje, kako bi se smanjila verovatnoća pojave rizika;</a:t>
            </a:r>
          </a:p>
          <a:p>
            <a:pPr marL="0" indent="0">
              <a:buNone/>
            </a:pPr>
            <a:r>
              <a:rPr lang="sr-Latn-RS" b="1" dirty="0"/>
              <a:t>3 – Smanjenje uticaja</a:t>
            </a:r>
            <a:r>
              <a:rPr lang="sr-Latn-RS" dirty="0"/>
              <a:t>. U ovom slučaju se rizik prihvata, ali se utiče na smanjenje njegovog uticaja na rezultate projekta;</a:t>
            </a:r>
          </a:p>
          <a:p>
            <a:pPr marL="0" indent="0">
              <a:buNone/>
            </a:pPr>
            <a:r>
              <a:rPr lang="sr-Latn-RS" b="1" dirty="0"/>
              <a:t>4 – Transfer ili podela rizika</a:t>
            </a:r>
            <a:r>
              <a:rPr lang="sr-Latn-RS" dirty="0"/>
              <a:t>. Deo rizika ili ceo rizik – odnosno njegove posledice, se prenosi na eksternog činioca. Primer može biti plaćanje osiguranja za slučaj pojave rizika.</a:t>
            </a:r>
          </a:p>
          <a:p>
            <a:endParaRPr lang="en-US" dirty="0"/>
          </a:p>
          <a:p>
            <a:endParaRPr lang="en-US" dirty="0"/>
          </a:p>
        </p:txBody>
      </p:sp>
    </p:spTree>
    <p:extLst>
      <p:ext uri="{BB962C8B-B14F-4D97-AF65-F5344CB8AC3E}">
        <p14:creationId xmlns:p14="http://schemas.microsoft.com/office/powerpoint/2010/main" val="1280268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a:xfrm>
            <a:off x="838200" y="1499054"/>
            <a:ext cx="10515600" cy="4351338"/>
          </a:xfrm>
        </p:spPr>
        <p:txBody>
          <a:bodyPr/>
          <a:lstStyle/>
          <a:p>
            <a:r>
              <a:rPr lang="sr-Latn-RS" b="1" dirty="0"/>
              <a:t>Primer: </a:t>
            </a:r>
            <a:r>
              <a:rPr lang="sr-Latn-RS" i="1" dirty="0"/>
              <a:t>Procenjeni rizici WP projekta odnose se na kategoriju osoblja i finansija:</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21244820"/>
              </p:ext>
            </p:extLst>
          </p:nvPr>
        </p:nvGraphicFramePr>
        <p:xfrm>
          <a:off x="47368" y="2331837"/>
          <a:ext cx="12097264" cy="4389120"/>
        </p:xfrm>
        <a:graphic>
          <a:graphicData uri="http://schemas.openxmlformats.org/drawingml/2006/table">
            <a:tbl>
              <a:tblPr firstRow="1" bandRow="1">
                <a:tableStyleId>{5C22544A-7EE6-4342-B048-85BDC9FD1C3A}</a:tableStyleId>
              </a:tblPr>
              <a:tblGrid>
                <a:gridCol w="976184">
                  <a:extLst>
                    <a:ext uri="{9D8B030D-6E8A-4147-A177-3AD203B41FA5}">
                      <a16:colId xmlns:a16="http://schemas.microsoft.com/office/drawing/2014/main" val="20000"/>
                    </a:ext>
                  </a:extLst>
                </a:gridCol>
                <a:gridCol w="1088277">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611085">
                  <a:extLst>
                    <a:ext uri="{9D8B030D-6E8A-4147-A177-3AD203B41FA5}">
                      <a16:colId xmlns:a16="http://schemas.microsoft.com/office/drawing/2014/main" val="20003"/>
                    </a:ext>
                  </a:extLst>
                </a:gridCol>
                <a:gridCol w="1513115">
                  <a:extLst>
                    <a:ext uri="{9D8B030D-6E8A-4147-A177-3AD203B41FA5}">
                      <a16:colId xmlns:a16="http://schemas.microsoft.com/office/drawing/2014/main" val="20004"/>
                    </a:ext>
                  </a:extLst>
                </a:gridCol>
                <a:gridCol w="1545771">
                  <a:extLst>
                    <a:ext uri="{9D8B030D-6E8A-4147-A177-3AD203B41FA5}">
                      <a16:colId xmlns:a16="http://schemas.microsoft.com/office/drawing/2014/main" val="20005"/>
                    </a:ext>
                  </a:extLst>
                </a:gridCol>
                <a:gridCol w="1055914">
                  <a:extLst>
                    <a:ext uri="{9D8B030D-6E8A-4147-A177-3AD203B41FA5}">
                      <a16:colId xmlns:a16="http://schemas.microsoft.com/office/drawing/2014/main" val="20006"/>
                    </a:ext>
                  </a:extLst>
                </a:gridCol>
                <a:gridCol w="2173318">
                  <a:extLst>
                    <a:ext uri="{9D8B030D-6E8A-4147-A177-3AD203B41FA5}">
                      <a16:colId xmlns:a16="http://schemas.microsoft.com/office/drawing/2014/main" val="20007"/>
                    </a:ext>
                  </a:extLst>
                </a:gridCol>
              </a:tblGrid>
              <a:tr h="370840">
                <a:tc>
                  <a:txBody>
                    <a:bodyPr/>
                    <a:lstStyle/>
                    <a:p>
                      <a:r>
                        <a:rPr lang="sr-Latn-RS" dirty="0"/>
                        <a:t>Rizik br.</a:t>
                      </a:r>
                      <a:endParaRPr lang="en-US" dirty="0"/>
                    </a:p>
                  </a:txBody>
                  <a:tcPr/>
                </a:tc>
                <a:tc>
                  <a:txBody>
                    <a:bodyPr/>
                    <a:lstStyle/>
                    <a:p>
                      <a:r>
                        <a:rPr lang="sr-Latn-RS" dirty="0"/>
                        <a:t>Vrsta rizika</a:t>
                      </a:r>
                      <a:endParaRPr lang="en-US" dirty="0"/>
                    </a:p>
                  </a:txBody>
                  <a:tcPr/>
                </a:tc>
                <a:tc>
                  <a:txBody>
                    <a:bodyPr/>
                    <a:lstStyle/>
                    <a:p>
                      <a:r>
                        <a:rPr lang="sr-Latn-RS" dirty="0"/>
                        <a:t>Opis rizika</a:t>
                      </a:r>
                      <a:endParaRPr lang="en-US" dirty="0"/>
                    </a:p>
                  </a:txBody>
                  <a:tcPr/>
                </a:tc>
                <a:tc>
                  <a:txBody>
                    <a:bodyPr/>
                    <a:lstStyle/>
                    <a:p>
                      <a:r>
                        <a:rPr lang="sr-Latn-RS" dirty="0"/>
                        <a:t>Moguće</a:t>
                      </a:r>
                      <a:r>
                        <a:rPr lang="sr-Latn-RS" baseline="0" dirty="0"/>
                        <a:t> posledice</a:t>
                      </a:r>
                      <a:endParaRPr lang="en-US" dirty="0"/>
                    </a:p>
                  </a:txBody>
                  <a:tcPr/>
                </a:tc>
                <a:tc>
                  <a:txBody>
                    <a:bodyPr/>
                    <a:lstStyle/>
                    <a:p>
                      <a:r>
                        <a:rPr lang="sr-Latn-RS" dirty="0"/>
                        <a:t>Verovatnoća pojave</a:t>
                      </a:r>
                      <a:endParaRPr lang="en-US" dirty="0"/>
                    </a:p>
                  </a:txBody>
                  <a:tcPr/>
                </a:tc>
                <a:tc>
                  <a:txBody>
                    <a:bodyPr/>
                    <a:lstStyle/>
                    <a:p>
                      <a:r>
                        <a:rPr lang="sr-Latn-RS" dirty="0"/>
                        <a:t>Uticaj</a:t>
                      </a:r>
                      <a:endParaRPr lang="en-US" dirty="0"/>
                    </a:p>
                  </a:txBody>
                  <a:tcPr/>
                </a:tc>
                <a:tc>
                  <a:txBody>
                    <a:bodyPr/>
                    <a:lstStyle/>
                    <a:p>
                      <a:r>
                        <a:rPr lang="sr-Latn-RS" dirty="0"/>
                        <a:t>Izloženost riziku</a:t>
                      </a:r>
                      <a:endParaRPr lang="en-US" dirty="0"/>
                    </a:p>
                  </a:txBody>
                  <a:tcPr/>
                </a:tc>
                <a:tc>
                  <a:txBody>
                    <a:bodyPr/>
                    <a:lstStyle/>
                    <a:p>
                      <a:r>
                        <a:rPr lang="sr-Latn-RS" dirty="0"/>
                        <a:t>Akcija</a:t>
                      </a:r>
                      <a:endParaRPr lang="en-US" dirty="0"/>
                    </a:p>
                  </a:txBody>
                  <a:tcPr/>
                </a:tc>
                <a:extLst>
                  <a:ext uri="{0D108BD9-81ED-4DB2-BD59-A6C34878D82A}">
                    <a16:rowId xmlns:a16="http://schemas.microsoft.com/office/drawing/2014/main" val="10000"/>
                  </a:ext>
                </a:extLst>
              </a:tr>
              <a:tr h="370840">
                <a:tc>
                  <a:txBody>
                    <a:bodyPr/>
                    <a:lstStyle/>
                    <a:p>
                      <a:r>
                        <a:rPr lang="sr-Latn-RS" dirty="0"/>
                        <a:t>1.</a:t>
                      </a:r>
                      <a:endParaRPr lang="en-US" dirty="0"/>
                    </a:p>
                  </a:txBody>
                  <a:tcPr/>
                </a:tc>
                <a:tc>
                  <a:txBody>
                    <a:bodyPr/>
                    <a:lstStyle/>
                    <a:p>
                      <a:r>
                        <a:rPr lang="sr-Latn-RS" dirty="0"/>
                        <a:t>Osoblje</a:t>
                      </a:r>
                      <a:endParaRPr lang="en-US" dirty="0"/>
                    </a:p>
                  </a:txBody>
                  <a:tcPr/>
                </a:tc>
                <a:tc>
                  <a:txBody>
                    <a:bodyPr/>
                    <a:lstStyle/>
                    <a:p>
                      <a:r>
                        <a:rPr lang="sr-Latn-RS" dirty="0"/>
                        <a:t>Moguće je neprihvatanje novog</a:t>
                      </a:r>
                      <a:r>
                        <a:rPr lang="sr-Latn-RS" baseline="0" dirty="0"/>
                        <a:t> sistema od strane zaposlenih</a:t>
                      </a:r>
                      <a:endParaRPr lang="en-US" dirty="0"/>
                    </a:p>
                  </a:txBody>
                  <a:tcPr/>
                </a:tc>
                <a:tc>
                  <a:txBody>
                    <a:bodyPr/>
                    <a:lstStyle/>
                    <a:p>
                      <a:r>
                        <a:rPr lang="sr-Latn-RS" dirty="0"/>
                        <a:t>Smanjena efikasnost sistema</a:t>
                      </a:r>
                      <a:r>
                        <a:rPr lang="sr-Latn-RS" baseline="0" dirty="0"/>
                        <a:t> i nepostizanje punih kapaciteta</a:t>
                      </a:r>
                      <a:endParaRPr lang="en-US" dirty="0"/>
                    </a:p>
                  </a:txBody>
                  <a:tcPr/>
                </a:tc>
                <a:tc>
                  <a:txBody>
                    <a:bodyPr/>
                    <a:lstStyle/>
                    <a:p>
                      <a:r>
                        <a:rPr lang="sr-Latn-RS" dirty="0"/>
                        <a:t>2-moguća</a:t>
                      </a:r>
                      <a:endParaRPr lang="en-US" dirty="0"/>
                    </a:p>
                  </a:txBody>
                  <a:tcPr/>
                </a:tc>
                <a:tc>
                  <a:txBody>
                    <a:bodyPr/>
                    <a:lstStyle/>
                    <a:p>
                      <a:r>
                        <a:rPr lang="sr-Latn-RS" dirty="0"/>
                        <a:t>3-značajan</a:t>
                      </a:r>
                      <a:endParaRPr lang="en-US" dirty="0"/>
                    </a:p>
                  </a:txBody>
                  <a:tcPr/>
                </a:tc>
                <a:tc>
                  <a:txBody>
                    <a:bodyPr/>
                    <a:lstStyle/>
                    <a:p>
                      <a:r>
                        <a:rPr lang="sr-Latn-RS" dirty="0"/>
                        <a:t>6 - srednja</a:t>
                      </a:r>
                      <a:endParaRPr lang="en-US" dirty="0"/>
                    </a:p>
                  </a:txBody>
                  <a:tcPr/>
                </a:tc>
                <a:tc>
                  <a:txBody>
                    <a:bodyPr/>
                    <a:lstStyle/>
                    <a:p>
                      <a:r>
                        <a:rPr lang="sr-Latn-RS" dirty="0"/>
                        <a:t>Odrediti tim za uključivanje zaposlenih i njihovu</a:t>
                      </a:r>
                      <a:r>
                        <a:rPr lang="sr-Latn-RS" baseline="0" dirty="0"/>
                        <a:t> informisanost o benefitima novog sistema. Odgovorni su operativni menadžeri IT službe kompanije</a:t>
                      </a:r>
                      <a:endParaRPr lang="en-US" dirty="0"/>
                    </a:p>
                  </a:txBody>
                  <a:tcPr/>
                </a:tc>
                <a:extLst>
                  <a:ext uri="{0D108BD9-81ED-4DB2-BD59-A6C34878D82A}">
                    <a16:rowId xmlns:a16="http://schemas.microsoft.com/office/drawing/2014/main" val="10001"/>
                  </a:ext>
                </a:extLst>
              </a:tr>
              <a:tr h="370840">
                <a:tc>
                  <a:txBody>
                    <a:bodyPr/>
                    <a:lstStyle/>
                    <a:p>
                      <a:r>
                        <a:rPr lang="sr-Latn-RS" dirty="0"/>
                        <a:t>2.</a:t>
                      </a:r>
                      <a:endParaRPr lang="en-US" dirty="0"/>
                    </a:p>
                  </a:txBody>
                  <a:tcPr/>
                </a:tc>
                <a:tc>
                  <a:txBody>
                    <a:bodyPr/>
                    <a:lstStyle/>
                    <a:p>
                      <a:r>
                        <a:rPr lang="sr-Latn-RS" dirty="0"/>
                        <a:t>Finansije</a:t>
                      </a:r>
                      <a:endParaRPr lang="en-US" dirty="0"/>
                    </a:p>
                  </a:txBody>
                  <a:tcPr/>
                </a:tc>
                <a:tc>
                  <a:txBody>
                    <a:bodyPr/>
                    <a:lstStyle/>
                    <a:p>
                      <a:r>
                        <a:rPr lang="sr-Latn-RS" dirty="0"/>
                        <a:t>Mogućnost</a:t>
                      </a:r>
                      <a:r>
                        <a:rPr lang="sr-Latn-RS" baseline="0" dirty="0"/>
                        <a:t> nedostatka sopstvenih sredstava za investiciju</a:t>
                      </a:r>
                      <a:endParaRPr lang="en-US" dirty="0"/>
                    </a:p>
                  </a:txBody>
                  <a:tcPr/>
                </a:tc>
                <a:tc>
                  <a:txBody>
                    <a:bodyPr/>
                    <a:lstStyle/>
                    <a:p>
                      <a:r>
                        <a:rPr lang="sr-Latn-RS" dirty="0"/>
                        <a:t>Kašnjenje sa realizacijom predviđenih aktivnosti</a:t>
                      </a:r>
                      <a:endParaRPr lang="en-US" dirty="0"/>
                    </a:p>
                  </a:txBody>
                  <a:tcPr/>
                </a:tc>
                <a:tc>
                  <a:txBody>
                    <a:bodyPr/>
                    <a:lstStyle/>
                    <a:p>
                      <a:r>
                        <a:rPr lang="sr-Latn-RS" dirty="0"/>
                        <a:t>1-malo verovatna</a:t>
                      </a:r>
                      <a:endParaRPr lang="en-US" dirty="0"/>
                    </a:p>
                  </a:txBody>
                  <a:tcPr/>
                </a:tc>
                <a:tc>
                  <a:txBody>
                    <a:bodyPr/>
                    <a:lstStyle/>
                    <a:p>
                      <a:r>
                        <a:rPr lang="sr-Latn-RS" dirty="0"/>
                        <a:t>2-srednji</a:t>
                      </a:r>
                      <a:endParaRPr lang="en-US" dirty="0"/>
                    </a:p>
                  </a:txBody>
                  <a:tcPr/>
                </a:tc>
                <a:tc>
                  <a:txBody>
                    <a:bodyPr/>
                    <a:lstStyle/>
                    <a:p>
                      <a:r>
                        <a:rPr lang="sr-Latn-RS" dirty="0"/>
                        <a:t>2-niska</a:t>
                      </a:r>
                      <a:endParaRPr lang="en-US" dirty="0"/>
                    </a:p>
                  </a:txBody>
                  <a:tcPr/>
                </a:tc>
                <a:tc>
                  <a:txBody>
                    <a:bodyPr/>
                    <a:lstStyle/>
                    <a:p>
                      <a:r>
                        <a:rPr lang="sr-Latn-RS" dirty="0"/>
                        <a:t>Blagovremeno</a:t>
                      </a:r>
                      <a:r>
                        <a:rPr lang="sr-Latn-RS" baseline="0" dirty="0"/>
                        <a:t> razmotriti opcije kreditiranja kod poslovnih banaka</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1729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lstStyle/>
          <a:p>
            <a:pPr marL="0" indent="0">
              <a:buNone/>
            </a:pPr>
            <a:r>
              <a:rPr lang="sr-Latn-RS" b="1" dirty="0"/>
              <a:t>FORMATIRANJE BUSINESS CASE-A:</a:t>
            </a:r>
          </a:p>
          <a:p>
            <a:pPr marL="0" indent="0">
              <a:buNone/>
            </a:pPr>
            <a:r>
              <a:rPr lang="sr-Latn-RS" dirty="0"/>
              <a:t>Svakako, poslovni slučaj treba da ima i </a:t>
            </a:r>
            <a:r>
              <a:rPr lang="sr-Latn-RS" b="1" dirty="0"/>
              <a:t>naslovnu stranu</a:t>
            </a:r>
            <a:r>
              <a:rPr lang="sr-Latn-RS" dirty="0"/>
              <a:t>. Na naslovnoj strani se navodi naziv organizacije – ukoliko se poslovni slučaj izrađuje u okviru rada u organizaciji. Zatim, naziv samog predloženog projekta. Potom, ime rukovodioca tima koji je pripremio poslovni slučaj i datum. U slučaju većeg broja autora, navode se imena svih uključenih autora.</a:t>
            </a:r>
          </a:p>
          <a:p>
            <a:pPr marL="0" indent="0">
              <a:buNone/>
            </a:pPr>
            <a:r>
              <a:rPr lang="sr-Latn-RS" dirty="0"/>
              <a:t>Poželjno je da dokument ima Header, u kojem će se nalaziti naziv projekta i svakako da bude straničen sa brojevima stranica u Footer-u, na osnovu kojih se potom formira sadržaj.</a:t>
            </a:r>
            <a:endParaRPr lang="en-US" dirty="0"/>
          </a:p>
        </p:txBody>
      </p:sp>
    </p:spTree>
    <p:extLst>
      <p:ext uri="{BB962C8B-B14F-4D97-AF65-F5344CB8AC3E}">
        <p14:creationId xmlns:p14="http://schemas.microsoft.com/office/powerpoint/2010/main" val="3950576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Project Charter</a:t>
            </a:r>
            <a:endParaRPr lang="en-US" dirty="0"/>
          </a:p>
        </p:txBody>
      </p:sp>
      <p:sp>
        <p:nvSpPr>
          <p:cNvPr id="3" name="Content Placeholder 2"/>
          <p:cNvSpPr>
            <a:spLocks noGrp="1"/>
          </p:cNvSpPr>
          <p:nvPr>
            <p:ph idx="1"/>
          </p:nvPr>
        </p:nvSpPr>
        <p:spPr>
          <a:xfrm>
            <a:off x="838199" y="1825624"/>
            <a:ext cx="11145819" cy="4747297"/>
          </a:xfrm>
        </p:spPr>
        <p:txBody>
          <a:bodyPr>
            <a:normAutofit fontScale="70000" lnSpcReduction="20000"/>
          </a:bodyPr>
          <a:lstStyle/>
          <a:p>
            <a:r>
              <a:rPr lang="sr-Latn-RS" b="1" dirty="0"/>
              <a:t>Povelja</a:t>
            </a:r>
            <a:r>
              <a:rPr lang="en-US" b="1" dirty="0"/>
              <a:t> </a:t>
            </a:r>
            <a:r>
              <a:rPr lang="en-US" b="1" dirty="0" err="1"/>
              <a:t>projekta</a:t>
            </a:r>
            <a:r>
              <a:rPr lang="sr-Latn-RS" b="1" dirty="0"/>
              <a:t> (project charter)</a:t>
            </a:r>
            <a:r>
              <a:rPr lang="en-US" b="1" dirty="0"/>
              <a:t> </a:t>
            </a:r>
            <a:r>
              <a:rPr lang="sr-Latn-RS" dirty="0"/>
              <a:t>je krajnji </a:t>
            </a:r>
            <a:r>
              <a:rPr lang="en-US" dirty="0"/>
              <a:t>deo </a:t>
            </a:r>
            <a:r>
              <a:rPr lang="en-US" dirty="0" err="1"/>
              <a:t>procesa</a:t>
            </a:r>
            <a:r>
              <a:rPr lang="en-US" dirty="0"/>
              <a:t> </a:t>
            </a:r>
            <a:r>
              <a:rPr lang="sr-Latn-RS" dirty="0"/>
              <a:t>iniciranja</a:t>
            </a:r>
            <a:r>
              <a:rPr lang="en-US" dirty="0"/>
              <a:t> </a:t>
            </a:r>
            <a:r>
              <a:rPr lang="en-US" dirty="0" err="1"/>
              <a:t>projekta</a:t>
            </a:r>
            <a:r>
              <a:rPr lang="sr-Latn-RS" dirty="0"/>
              <a:t> i predstavlja signal za sam početak planiranja projekta</a:t>
            </a:r>
            <a:r>
              <a:rPr lang="en-US" dirty="0"/>
              <a:t>. </a:t>
            </a:r>
            <a:r>
              <a:rPr lang="sr-Latn-RS" dirty="0"/>
              <a:t>Postoji jasna razlika između ova dva dokumenta (Business Case i Project Charter).</a:t>
            </a:r>
          </a:p>
          <a:p>
            <a:r>
              <a:rPr lang="sr-Latn-RS" dirty="0"/>
              <a:t>U fazi pripreme projekta se prvo radi busness case – na osnovu koga se odlučuje o tome da li prihvatiti projekat a potom, na kraju ove faze -  project charter – pre početka planiranja projekta. Business Case izrađuje predlagač projekta. Ukoliko je sama organizacija predlagač projekta, ona angažuje poslovnog analitičara, koji uključuje projektnog sponzora (predstavnik višeg menadžmenta organizacijei u nekim slučajevima i budićeg menadžera projekta.</a:t>
            </a:r>
          </a:p>
          <a:p>
            <a:r>
              <a:rPr lang="sr-Latn-RS" dirty="0"/>
              <a:t>Ovaj dokument pomaže projektnom menadžeru u operativnoj realizaciji projekta. </a:t>
            </a:r>
          </a:p>
          <a:p>
            <a:r>
              <a:rPr lang="sr-Latn-RS" dirty="0"/>
              <a:t>Povelja projekta formalno odobrava planiranje projekta. Nju priprema projektni menadžer (sa svojim timom) ali uz konsultacije sa projektnim sponzorom. Ovaj dokument o</a:t>
            </a:r>
            <a:r>
              <a:rPr lang="en-US" dirty="0" err="1"/>
              <a:t>dgovara</a:t>
            </a:r>
            <a:r>
              <a:rPr lang="en-US" dirty="0"/>
              <a:t> </a:t>
            </a:r>
            <a:r>
              <a:rPr lang="en-US" dirty="0" err="1"/>
              <a:t>na</a:t>
            </a:r>
            <a:r>
              <a:rPr lang="en-US" dirty="0"/>
              <a:t> 3 </a:t>
            </a:r>
            <a:r>
              <a:rPr lang="sr-Latn-RS" dirty="0"/>
              <a:t>Wh pitanja (What – Šta ? Who – Ko ? i When – Kada ?); </a:t>
            </a:r>
            <a:r>
              <a:rPr lang="en-US" dirty="0" err="1"/>
              <a:t>identifikuje</a:t>
            </a:r>
            <a:r>
              <a:rPr lang="en-US" dirty="0"/>
              <a:t> </a:t>
            </a:r>
            <a:r>
              <a:rPr lang="en-US" dirty="0" err="1"/>
              <a:t>obim</a:t>
            </a:r>
            <a:r>
              <a:rPr lang="sr-Latn-RS" dirty="0"/>
              <a:t> projekta</a:t>
            </a:r>
            <a:r>
              <a:rPr lang="en-US" dirty="0"/>
              <a:t>/</a:t>
            </a:r>
            <a:r>
              <a:rPr lang="en-US" dirty="0" err="1"/>
              <a:t>cilj</a:t>
            </a:r>
            <a:r>
              <a:rPr lang="en-US" dirty="0"/>
              <a:t>, </a:t>
            </a:r>
            <a:r>
              <a:rPr lang="en-US" dirty="0" err="1"/>
              <a:t>članove</a:t>
            </a:r>
            <a:r>
              <a:rPr lang="en-US" dirty="0"/>
              <a:t> </a:t>
            </a:r>
            <a:r>
              <a:rPr lang="en-US" dirty="0" err="1"/>
              <a:t>tima</a:t>
            </a:r>
            <a:r>
              <a:rPr lang="en-US" dirty="0"/>
              <a:t> </a:t>
            </a:r>
            <a:r>
              <a:rPr lang="en-US" dirty="0" err="1"/>
              <a:t>i</a:t>
            </a:r>
            <a:r>
              <a:rPr lang="en-US" dirty="0"/>
              <a:t> </a:t>
            </a:r>
            <a:r>
              <a:rPr lang="en-US" dirty="0" err="1"/>
              <a:t>mogući</a:t>
            </a:r>
            <a:r>
              <a:rPr lang="en-US" dirty="0"/>
              <a:t> </a:t>
            </a:r>
            <a:r>
              <a:rPr lang="en-US" dirty="0" err="1"/>
              <a:t>vremenski</a:t>
            </a:r>
            <a:r>
              <a:rPr lang="en-US" dirty="0"/>
              <a:t> </a:t>
            </a:r>
            <a:r>
              <a:rPr lang="en-US" dirty="0" err="1"/>
              <a:t>okvir</a:t>
            </a:r>
            <a:r>
              <a:rPr lang="en-US" dirty="0"/>
              <a:t> </a:t>
            </a:r>
            <a:r>
              <a:rPr lang="en-US" dirty="0" err="1"/>
              <a:t>projekta</a:t>
            </a:r>
            <a:r>
              <a:rPr lang="en-US" dirty="0"/>
              <a:t>.</a:t>
            </a:r>
          </a:p>
          <a:p>
            <a:r>
              <a:rPr lang="sr-Latn-RS" dirty="0"/>
              <a:t>Povelja</a:t>
            </a:r>
            <a:r>
              <a:rPr lang="en-US" dirty="0"/>
              <a:t> je, </a:t>
            </a:r>
            <a:r>
              <a:rPr lang="en-US" dirty="0" err="1"/>
              <a:t>na</a:t>
            </a:r>
            <a:r>
              <a:rPr lang="en-US" dirty="0"/>
              <a:t> </a:t>
            </a:r>
            <a:r>
              <a:rPr lang="en-US" dirty="0" err="1"/>
              <a:t>neki</a:t>
            </a:r>
            <a:r>
              <a:rPr lang="en-US" dirty="0"/>
              <a:t> </a:t>
            </a:r>
            <a:r>
              <a:rPr lang="en-US" dirty="0" err="1"/>
              <a:t>način</a:t>
            </a:r>
            <a:r>
              <a:rPr lang="en-US" dirty="0"/>
              <a:t>, </a:t>
            </a:r>
            <a:r>
              <a:rPr lang="en-US" dirty="0" err="1"/>
              <a:t>dokument</a:t>
            </a:r>
            <a:r>
              <a:rPr lang="en-US" dirty="0"/>
              <a:t> </a:t>
            </a:r>
            <a:r>
              <a:rPr lang="en-US" dirty="0" err="1"/>
              <a:t>projekta</a:t>
            </a:r>
            <a:r>
              <a:rPr lang="en-US" dirty="0"/>
              <a:t> </a:t>
            </a:r>
            <a:r>
              <a:rPr lang="en-US" dirty="0" err="1"/>
              <a:t>koji</a:t>
            </a:r>
            <a:r>
              <a:rPr lang="en-US" dirty="0"/>
              <a:t> </a:t>
            </a:r>
            <a:r>
              <a:rPr lang="en-US" dirty="0" err="1"/>
              <a:t>identifikuje</a:t>
            </a:r>
            <a:r>
              <a:rPr lang="en-US" dirty="0"/>
              <a:t> </a:t>
            </a:r>
            <a:r>
              <a:rPr lang="en-US" dirty="0" err="1"/>
              <a:t>neophodne</a:t>
            </a:r>
            <a:r>
              <a:rPr lang="en-US" dirty="0"/>
              <a:t> </a:t>
            </a:r>
            <a:r>
              <a:rPr lang="en-US" dirty="0" err="1"/>
              <a:t>detalje</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ciljevi</a:t>
            </a:r>
            <a:r>
              <a:rPr lang="en-US" dirty="0"/>
              <a:t> </a:t>
            </a:r>
            <a:r>
              <a:rPr lang="en-US" dirty="0" err="1"/>
              <a:t>i</a:t>
            </a:r>
            <a:r>
              <a:rPr lang="en-US" dirty="0"/>
              <a:t> </a:t>
            </a:r>
            <a:r>
              <a:rPr lang="en-US" dirty="0" err="1"/>
              <a:t>ograničenja</a:t>
            </a:r>
            <a:r>
              <a:rPr lang="en-US" dirty="0"/>
              <a:t> </a:t>
            </a:r>
            <a:r>
              <a:rPr lang="en-US" dirty="0" err="1"/>
              <a:t>projekta</a:t>
            </a:r>
            <a:r>
              <a:rPr lang="en-US" dirty="0"/>
              <a:t>. </a:t>
            </a:r>
            <a:r>
              <a:rPr lang="en-US" dirty="0" err="1"/>
              <a:t>Takođe</a:t>
            </a:r>
            <a:r>
              <a:rPr lang="en-US" dirty="0"/>
              <a:t> </a:t>
            </a:r>
            <a:r>
              <a:rPr lang="en-US" dirty="0" err="1"/>
              <a:t>identifikuje</a:t>
            </a:r>
            <a:r>
              <a:rPr lang="en-US" dirty="0"/>
              <a:t> </a:t>
            </a:r>
            <a:r>
              <a:rPr lang="en-US" dirty="0" err="1"/>
              <a:t>obim</a:t>
            </a:r>
            <a:r>
              <a:rPr lang="en-US" dirty="0"/>
              <a:t> </a:t>
            </a:r>
            <a:r>
              <a:rPr lang="en-US" dirty="0" err="1"/>
              <a:t>projekta</a:t>
            </a:r>
            <a:r>
              <a:rPr lang="en-US" dirty="0"/>
              <a:t> </a:t>
            </a:r>
            <a:r>
              <a:rPr lang="en-US" dirty="0" err="1"/>
              <a:t>i</a:t>
            </a:r>
            <a:r>
              <a:rPr lang="en-US" dirty="0"/>
              <a:t> </a:t>
            </a:r>
            <a:r>
              <a:rPr lang="en-US" dirty="0" err="1"/>
              <a:t>navodi</a:t>
            </a:r>
            <a:r>
              <a:rPr lang="en-US" dirty="0"/>
              <a:t> </a:t>
            </a:r>
            <a:r>
              <a:rPr lang="en-US" dirty="0" err="1"/>
              <a:t>resurse</a:t>
            </a:r>
            <a:r>
              <a:rPr lang="en-US" dirty="0"/>
              <a:t> </a:t>
            </a:r>
            <a:r>
              <a:rPr lang="en-US" dirty="0" err="1"/>
              <a:t>potrebne</a:t>
            </a:r>
            <a:r>
              <a:rPr lang="en-US" dirty="0"/>
              <a:t> </a:t>
            </a:r>
            <a:r>
              <a:rPr lang="en-US" dirty="0" err="1"/>
              <a:t>za</a:t>
            </a:r>
            <a:r>
              <a:rPr lang="en-US" dirty="0"/>
              <a:t> </a:t>
            </a:r>
            <a:r>
              <a:rPr lang="en-US" dirty="0" err="1"/>
              <a:t>završetak</a:t>
            </a:r>
            <a:r>
              <a:rPr lang="en-US" dirty="0"/>
              <a:t> </a:t>
            </a:r>
            <a:r>
              <a:rPr lang="en-US" dirty="0" err="1"/>
              <a:t>projekta</a:t>
            </a:r>
            <a:r>
              <a:rPr lang="en-US" dirty="0"/>
              <a:t>.</a:t>
            </a:r>
            <a:r>
              <a:rPr lang="sr-Latn-RS" dirty="0"/>
              <a:t> Za ovaj deo dokumenta se mogu koristiti prethodni razultati analize projekte ideje kroz Business Model Canvas ili neku drugu tehniku. </a:t>
            </a:r>
          </a:p>
          <a:p>
            <a:r>
              <a:rPr lang="sr-Latn-RS" dirty="0"/>
              <a:t>Ovaj d</a:t>
            </a:r>
            <a:r>
              <a:rPr lang="en-US" dirty="0" err="1"/>
              <a:t>okument</a:t>
            </a:r>
            <a:r>
              <a:rPr lang="en-US" dirty="0"/>
              <a:t> </a:t>
            </a:r>
            <a:r>
              <a:rPr lang="sr-Latn-RS" dirty="0"/>
              <a:t>takođe </a:t>
            </a:r>
            <a:r>
              <a:rPr lang="en-US" dirty="0" err="1"/>
              <a:t>objašnjava</a:t>
            </a:r>
            <a:r>
              <a:rPr lang="en-US" dirty="0"/>
              <a:t> </a:t>
            </a:r>
            <a:r>
              <a:rPr lang="en-US" dirty="0" err="1"/>
              <a:t>odnos</a:t>
            </a:r>
            <a:r>
              <a:rPr lang="en-US" dirty="0"/>
              <a:t> </a:t>
            </a:r>
            <a:r>
              <a:rPr lang="en-US" dirty="0" err="1"/>
              <a:t>između</a:t>
            </a:r>
            <a:r>
              <a:rPr lang="en-US" dirty="0"/>
              <a:t> </a:t>
            </a:r>
            <a:r>
              <a:rPr lang="en-US" dirty="0" err="1"/>
              <a:t>organizacione</a:t>
            </a:r>
            <a:r>
              <a:rPr lang="en-US" dirty="0"/>
              <a:t> </a:t>
            </a:r>
            <a:r>
              <a:rPr lang="en-US" dirty="0" err="1"/>
              <a:t>strategije</a:t>
            </a:r>
            <a:r>
              <a:rPr lang="en-US" dirty="0"/>
              <a:t> </a:t>
            </a:r>
            <a:r>
              <a:rPr lang="en-US" dirty="0" err="1"/>
              <a:t>kompanije</a:t>
            </a:r>
            <a:r>
              <a:rPr lang="en-US" dirty="0"/>
              <a:t> </a:t>
            </a:r>
            <a:r>
              <a:rPr lang="en-US" dirty="0" err="1"/>
              <a:t>i</a:t>
            </a:r>
            <a:r>
              <a:rPr lang="en-US" dirty="0"/>
              <a:t> </a:t>
            </a:r>
            <a:r>
              <a:rPr lang="en-US" dirty="0" err="1"/>
              <a:t>projekta</a:t>
            </a:r>
            <a:r>
              <a:rPr lang="en-US" dirty="0"/>
              <a:t>. </a:t>
            </a:r>
            <a:endParaRPr lang="sr-Latn-RS" dirty="0"/>
          </a:p>
        </p:txBody>
      </p:sp>
    </p:spTree>
    <p:extLst>
      <p:ext uri="{BB962C8B-B14F-4D97-AF65-F5344CB8AC3E}">
        <p14:creationId xmlns:p14="http://schemas.microsoft.com/office/powerpoint/2010/main" val="1818687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Project Charter</a:t>
            </a:r>
            <a:endParaRPr lang="en-US" dirty="0"/>
          </a:p>
        </p:txBody>
      </p:sp>
      <p:sp>
        <p:nvSpPr>
          <p:cNvPr id="3" name="Content Placeholder 2"/>
          <p:cNvSpPr>
            <a:spLocks noGrp="1"/>
          </p:cNvSpPr>
          <p:nvPr>
            <p:ph idx="1"/>
          </p:nvPr>
        </p:nvSpPr>
        <p:spPr>
          <a:xfrm>
            <a:off x="838199" y="1825624"/>
            <a:ext cx="10910777" cy="4607073"/>
          </a:xfrm>
        </p:spPr>
        <p:txBody>
          <a:bodyPr>
            <a:normAutofit fontScale="85000" lnSpcReduction="20000"/>
          </a:bodyPr>
          <a:lstStyle/>
          <a:p>
            <a:r>
              <a:rPr lang="sr-Latn-RS" dirty="0"/>
              <a:t>Koncept</a:t>
            </a:r>
            <a:r>
              <a:rPr lang="en-US" dirty="0"/>
              <a:t> </a:t>
            </a:r>
            <a:r>
              <a:rPr lang="sr-Latn-RS" dirty="0"/>
              <a:t>povelje projekta </a:t>
            </a:r>
            <a:r>
              <a:rPr lang="en-US" dirty="0" err="1"/>
              <a:t>formalno</a:t>
            </a:r>
            <a:r>
              <a:rPr lang="en-US" dirty="0"/>
              <a:t> </a:t>
            </a:r>
            <a:r>
              <a:rPr lang="sr-Latn-RS" dirty="0"/>
              <a:t>opravdava</a:t>
            </a:r>
            <a:r>
              <a:rPr lang="en-US" dirty="0"/>
              <a:t> </a:t>
            </a:r>
            <a:r>
              <a:rPr lang="en-US" dirty="0" err="1"/>
              <a:t>postojanje</a:t>
            </a:r>
            <a:r>
              <a:rPr lang="en-US" dirty="0"/>
              <a:t> </a:t>
            </a:r>
            <a:r>
              <a:rPr lang="en-US" dirty="0" err="1"/>
              <a:t>projekta</a:t>
            </a:r>
            <a:r>
              <a:rPr lang="en-US" dirty="0"/>
              <a:t> </a:t>
            </a:r>
            <a:r>
              <a:rPr lang="en-US" dirty="0" err="1"/>
              <a:t>i</a:t>
            </a:r>
            <a:r>
              <a:rPr lang="en-US" dirty="0"/>
              <a:t> </a:t>
            </a:r>
            <a:r>
              <a:rPr lang="en-US" dirty="0" err="1"/>
              <a:t>služi</a:t>
            </a:r>
            <a:r>
              <a:rPr lang="en-US" dirty="0"/>
              <a:t> </a:t>
            </a:r>
            <a:r>
              <a:rPr lang="en-US" dirty="0" err="1"/>
              <a:t>kao</a:t>
            </a:r>
            <a:r>
              <a:rPr lang="en-US" dirty="0"/>
              <a:t> </a:t>
            </a:r>
            <a:r>
              <a:rPr lang="en-US" dirty="0" err="1"/>
              <a:t>referentni</a:t>
            </a:r>
            <a:r>
              <a:rPr lang="en-US" dirty="0"/>
              <a:t> </a:t>
            </a:r>
            <a:r>
              <a:rPr lang="en-US" dirty="0" err="1"/>
              <a:t>izvor</a:t>
            </a:r>
            <a:r>
              <a:rPr lang="en-US" dirty="0"/>
              <a:t> </a:t>
            </a:r>
            <a:r>
              <a:rPr lang="en-US" dirty="0" err="1"/>
              <a:t>za</a:t>
            </a:r>
            <a:r>
              <a:rPr lang="en-US" dirty="0"/>
              <a:t> </a:t>
            </a:r>
            <a:r>
              <a:rPr lang="en-US" dirty="0" err="1"/>
              <a:t>buduc</a:t>
            </a:r>
            <a:r>
              <a:rPr lang="en-US" dirty="0"/>
              <a:t>́</a:t>
            </a:r>
            <a:r>
              <a:rPr lang="sr-Latn-RS" dirty="0"/>
              <a:t>e planiranje</a:t>
            </a:r>
            <a:r>
              <a:rPr lang="en-US" dirty="0"/>
              <a:t>. On </a:t>
            </a:r>
            <a:r>
              <a:rPr lang="en-US" dirty="0" err="1"/>
              <a:t>daje</a:t>
            </a:r>
            <a:r>
              <a:rPr lang="en-US" dirty="0"/>
              <a:t> </a:t>
            </a:r>
            <a:r>
              <a:rPr lang="en-US" dirty="0" err="1"/>
              <a:t>pravac</a:t>
            </a:r>
            <a:r>
              <a:rPr lang="en-US" dirty="0"/>
              <a:t> </a:t>
            </a:r>
            <a:r>
              <a:rPr lang="en-US" dirty="0" err="1"/>
              <a:t>procesu</a:t>
            </a:r>
            <a:r>
              <a:rPr lang="en-US" dirty="0"/>
              <a:t> </a:t>
            </a:r>
            <a:r>
              <a:rPr lang="en-US" dirty="0" err="1"/>
              <a:t>upravljanja</a:t>
            </a:r>
            <a:r>
              <a:rPr lang="en-US" dirty="0"/>
              <a:t> </a:t>
            </a:r>
            <a:r>
              <a:rPr lang="en-US" dirty="0" err="1"/>
              <a:t>projektom</a:t>
            </a:r>
            <a:r>
              <a:rPr lang="en-US" dirty="0"/>
              <a:t> od </a:t>
            </a:r>
            <a:r>
              <a:rPr lang="en-US" dirty="0" err="1"/>
              <a:t>početka</a:t>
            </a:r>
            <a:r>
              <a:rPr lang="en-US" dirty="0"/>
              <a:t> do </a:t>
            </a:r>
            <a:r>
              <a:rPr lang="en-US" dirty="0" err="1"/>
              <a:t>kraja</a:t>
            </a:r>
            <a:r>
              <a:rPr lang="en-US" dirty="0"/>
              <a:t>. U </a:t>
            </a:r>
            <a:r>
              <a:rPr lang="en-US" dirty="0" err="1"/>
              <a:t>povelji</a:t>
            </a:r>
            <a:r>
              <a:rPr lang="en-US" dirty="0"/>
              <a:t>, </a:t>
            </a:r>
            <a:r>
              <a:rPr lang="en-US" dirty="0" err="1"/>
              <a:t>menadžer</a:t>
            </a:r>
            <a:r>
              <a:rPr lang="en-US" dirty="0"/>
              <a:t> </a:t>
            </a:r>
            <a:r>
              <a:rPr lang="en-US" dirty="0" err="1"/>
              <a:t>projekta</a:t>
            </a:r>
            <a:r>
              <a:rPr lang="en-US" dirty="0"/>
              <a:t> </a:t>
            </a:r>
            <a:r>
              <a:rPr lang="en-US" dirty="0" err="1"/>
              <a:t>ima</a:t>
            </a:r>
            <a:r>
              <a:rPr lang="en-US" dirty="0"/>
              <a:t> </a:t>
            </a:r>
            <a:r>
              <a:rPr lang="en-US" dirty="0" err="1"/>
              <a:t>sve</a:t>
            </a:r>
            <a:r>
              <a:rPr lang="en-US" dirty="0"/>
              <a:t> </a:t>
            </a:r>
            <a:r>
              <a:rPr lang="en-US" dirty="0" err="1"/>
              <a:t>informacije</a:t>
            </a:r>
            <a:r>
              <a:rPr lang="en-US" dirty="0"/>
              <a:t> </a:t>
            </a:r>
            <a:r>
              <a:rPr lang="en-US" dirty="0" err="1"/>
              <a:t>koje</a:t>
            </a:r>
            <a:r>
              <a:rPr lang="en-US" dirty="0"/>
              <a:t> </a:t>
            </a:r>
            <a:r>
              <a:rPr lang="en-US" dirty="0" err="1"/>
              <a:t>su</a:t>
            </a:r>
            <a:r>
              <a:rPr lang="en-US" dirty="0"/>
              <a:t> mu </a:t>
            </a:r>
            <a:r>
              <a:rPr lang="en-US" dirty="0" err="1"/>
              <a:t>potrebne</a:t>
            </a:r>
            <a:r>
              <a:rPr lang="en-US" dirty="0"/>
              <a:t> da bi </a:t>
            </a:r>
            <a:r>
              <a:rPr lang="en-US" dirty="0" err="1"/>
              <a:t>iskoristio</a:t>
            </a:r>
            <a:r>
              <a:rPr lang="en-US" dirty="0"/>
              <a:t> </a:t>
            </a:r>
            <a:r>
              <a:rPr lang="en-US" dirty="0" err="1"/>
              <a:t>organizacione</a:t>
            </a:r>
            <a:r>
              <a:rPr lang="en-US" dirty="0"/>
              <a:t> </a:t>
            </a:r>
            <a:r>
              <a:rPr lang="en-US" dirty="0" err="1"/>
              <a:t>resurse</a:t>
            </a:r>
            <a:r>
              <a:rPr lang="en-US" dirty="0"/>
              <a:t> </a:t>
            </a:r>
            <a:r>
              <a:rPr lang="en-US" dirty="0" err="1"/>
              <a:t>i</a:t>
            </a:r>
            <a:r>
              <a:rPr lang="en-US" dirty="0"/>
              <a:t> </a:t>
            </a:r>
            <a:r>
              <a:rPr lang="en-US" dirty="0" err="1"/>
              <a:t>ispunio</a:t>
            </a:r>
            <a:r>
              <a:rPr lang="en-US" dirty="0"/>
              <a:t> </a:t>
            </a:r>
            <a:r>
              <a:rPr lang="en-US" dirty="0" err="1"/>
              <a:t>ciljeve</a:t>
            </a:r>
            <a:r>
              <a:rPr lang="en-US" dirty="0"/>
              <a:t> </a:t>
            </a:r>
            <a:r>
              <a:rPr lang="en-US" dirty="0" err="1"/>
              <a:t>projekta</a:t>
            </a:r>
            <a:r>
              <a:rPr lang="en-US" dirty="0"/>
              <a:t>.</a:t>
            </a:r>
          </a:p>
          <a:p>
            <a:r>
              <a:rPr lang="en-US" dirty="0" err="1"/>
              <a:t>Povelja</a:t>
            </a:r>
            <a:r>
              <a:rPr lang="en-US" dirty="0"/>
              <a:t> </a:t>
            </a:r>
            <a:r>
              <a:rPr lang="en-US" dirty="0" err="1"/>
              <a:t>projekta</a:t>
            </a:r>
            <a:r>
              <a:rPr lang="en-US" dirty="0"/>
              <a:t> </a:t>
            </a:r>
            <a:r>
              <a:rPr lang="en-US" dirty="0" err="1"/>
              <a:t>izražava</a:t>
            </a:r>
            <a:r>
              <a:rPr lang="en-US" dirty="0"/>
              <a:t> </a:t>
            </a:r>
            <a:r>
              <a:rPr lang="en-US" dirty="0" err="1"/>
              <a:t>viziju</a:t>
            </a:r>
            <a:r>
              <a:rPr lang="sr-Latn-RS" dirty="0"/>
              <a:t> projekta</a:t>
            </a:r>
            <a:r>
              <a:rPr lang="en-US" dirty="0"/>
              <a:t> </a:t>
            </a:r>
            <a:r>
              <a:rPr lang="en-US" dirty="0" err="1"/>
              <a:t>rečima</a:t>
            </a:r>
            <a:r>
              <a:rPr lang="sr-Latn-RS" dirty="0"/>
              <a:t>, dakle s</a:t>
            </a:r>
            <a:r>
              <a:rPr lang="en-US" dirty="0" err="1"/>
              <a:t>aopštava</a:t>
            </a:r>
            <a:r>
              <a:rPr lang="en-US" dirty="0"/>
              <a:t> </a:t>
            </a:r>
            <a:r>
              <a:rPr lang="en-US" dirty="0" err="1"/>
              <a:t>viziju</a:t>
            </a:r>
            <a:r>
              <a:rPr lang="en-US" dirty="0"/>
              <a:t> </a:t>
            </a:r>
            <a:r>
              <a:rPr lang="en-US" dirty="0" err="1"/>
              <a:t>svim</a:t>
            </a:r>
            <a:r>
              <a:rPr lang="en-US" dirty="0"/>
              <a:t> </a:t>
            </a:r>
            <a:r>
              <a:rPr lang="en-US" dirty="0" err="1"/>
              <a:t>ključnim</a:t>
            </a:r>
            <a:r>
              <a:rPr lang="en-US" dirty="0"/>
              <a:t> </a:t>
            </a:r>
            <a:r>
              <a:rPr lang="en-US" dirty="0" err="1"/>
              <a:t>akterima</a:t>
            </a:r>
            <a:r>
              <a:rPr lang="en-US" dirty="0"/>
              <a:t> </a:t>
            </a:r>
            <a:r>
              <a:rPr lang="en-US" dirty="0" err="1"/>
              <a:t>projekta</a:t>
            </a:r>
            <a:r>
              <a:rPr lang="en-US" dirty="0"/>
              <a:t>. </a:t>
            </a:r>
            <a:endParaRPr lang="sr-Latn-RS" dirty="0"/>
          </a:p>
          <a:p>
            <a:r>
              <a:rPr lang="sr-Latn-RS" b="1" dirty="0"/>
              <a:t>Povelja</a:t>
            </a:r>
            <a:r>
              <a:rPr lang="en-US" b="1" dirty="0"/>
              <a:t> </a:t>
            </a:r>
            <a:r>
              <a:rPr lang="en-US" b="1" dirty="0" err="1"/>
              <a:t>projekta</a:t>
            </a:r>
            <a:r>
              <a:rPr lang="sr-Latn-RS" b="1" dirty="0"/>
              <a:t> </a:t>
            </a:r>
            <a:r>
              <a:rPr lang="sr-Latn-RS" dirty="0"/>
              <a:t>se razlikuje od </a:t>
            </a:r>
            <a:r>
              <a:rPr lang="sr-Latn-RS" b="1" dirty="0"/>
              <a:t>Poslovnog Slučaja</a:t>
            </a:r>
            <a:r>
              <a:rPr lang="sr-Latn-RS" dirty="0"/>
              <a:t>, </a:t>
            </a:r>
            <a:r>
              <a:rPr lang="sr-Latn-RS" b="1" dirty="0"/>
              <a:t>Studije izvodljivosti </a:t>
            </a:r>
            <a:r>
              <a:rPr lang="sr-Latn-RS" dirty="0"/>
              <a:t>kao i od </a:t>
            </a:r>
            <a:r>
              <a:rPr lang="sr-Latn-RS" b="1" dirty="0"/>
              <a:t>Plana projekta</a:t>
            </a:r>
            <a:r>
              <a:rPr lang="sr-Latn-RS" dirty="0"/>
              <a:t>.</a:t>
            </a:r>
            <a:r>
              <a:rPr lang="en-US" dirty="0"/>
              <a:t> </a:t>
            </a:r>
            <a:r>
              <a:rPr lang="sr-Latn-RS" dirty="0"/>
              <a:t>Povelja </a:t>
            </a:r>
            <a:r>
              <a:rPr lang="en-US" dirty="0" err="1"/>
              <a:t>stvara</a:t>
            </a:r>
            <a:r>
              <a:rPr lang="en-US" dirty="0"/>
              <a:t> </a:t>
            </a:r>
            <a:r>
              <a:rPr lang="en-US" dirty="0" err="1"/>
              <a:t>osnovu</a:t>
            </a:r>
            <a:r>
              <a:rPr lang="en-US" dirty="0"/>
              <a:t> za </a:t>
            </a:r>
            <a:r>
              <a:rPr lang="en-US" dirty="0" err="1"/>
              <a:t>poslednja</a:t>
            </a:r>
            <a:r>
              <a:rPr lang="en-US" dirty="0"/>
              <a:t> </a:t>
            </a:r>
            <a:r>
              <a:rPr lang="en-US" dirty="0" err="1"/>
              <a:t>dva</a:t>
            </a:r>
            <a:r>
              <a:rPr lang="en-US" dirty="0"/>
              <a:t> </a:t>
            </a:r>
            <a:r>
              <a:rPr lang="sr-Latn-RS" dirty="0"/>
              <a:t>dokumenta</a:t>
            </a:r>
            <a:r>
              <a:rPr lang="en-US" dirty="0"/>
              <a:t>. </a:t>
            </a:r>
            <a:r>
              <a:rPr lang="sr-Latn-RS" dirty="0"/>
              <a:t>Takođe, razlikuju se ciljne grupa kojima su ovi dokumenti namenjeni:</a:t>
            </a:r>
          </a:p>
          <a:p>
            <a:pPr lvl="1"/>
            <a:r>
              <a:rPr lang="sr-Latn-RS" dirty="0"/>
              <a:t>Poslovni slučaj je namenjen Donosiocima odluka koji odlučuju o prihvatanju/neprihvatanju projekta</a:t>
            </a:r>
          </a:p>
          <a:p>
            <a:pPr lvl="1"/>
            <a:r>
              <a:rPr lang="sr-Latn-RS" dirty="0"/>
              <a:t>Povelja projekta je namenjena Projektnom timu i projektnom sponzoru da jasno definiše granice i vlasništvo projekta</a:t>
            </a:r>
          </a:p>
          <a:p>
            <a:pPr lvl="1"/>
            <a:r>
              <a:rPr lang="sr-Latn-RS" dirty="0"/>
              <a:t>Studija izvodljivosti je namenjena donosiocima odluke i stejkholderima kako bi sagledali da li se projekat može realno realizovati</a:t>
            </a:r>
            <a:endParaRPr lang="en-US" dirty="0"/>
          </a:p>
        </p:txBody>
      </p:sp>
    </p:spTree>
    <p:extLst>
      <p:ext uri="{BB962C8B-B14F-4D97-AF65-F5344CB8AC3E}">
        <p14:creationId xmlns:p14="http://schemas.microsoft.com/office/powerpoint/2010/main" val="1079089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Project Charter</a:t>
            </a:r>
            <a:endParaRPr lang="en-US" dirty="0"/>
          </a:p>
        </p:txBody>
      </p:sp>
      <p:sp>
        <p:nvSpPr>
          <p:cNvPr id="3" name="Content Placeholder 2"/>
          <p:cNvSpPr>
            <a:spLocks noGrp="1"/>
          </p:cNvSpPr>
          <p:nvPr>
            <p:ph idx="1"/>
          </p:nvPr>
        </p:nvSpPr>
        <p:spPr>
          <a:xfrm>
            <a:off x="333487" y="1427591"/>
            <a:ext cx="11682805" cy="5430409"/>
          </a:xfrm>
        </p:spPr>
        <p:txBody>
          <a:bodyPr>
            <a:normAutofit fontScale="77500" lnSpcReduction="20000"/>
          </a:bodyPr>
          <a:lstStyle/>
          <a:p>
            <a:r>
              <a:rPr lang="sr-Latn-RS" dirty="0"/>
              <a:t>Najčešći elementi povelje projekta, prema brojnim literaturnim izvorima, su:</a:t>
            </a:r>
          </a:p>
          <a:p>
            <a:pPr lvl="1"/>
            <a:r>
              <a:rPr lang="sr-Latn-RS" dirty="0"/>
              <a:t>Uvod</a:t>
            </a:r>
          </a:p>
          <a:p>
            <a:pPr lvl="1"/>
            <a:r>
              <a:rPr lang="sr-Latn-RS" dirty="0"/>
              <a:t>Kratki pregled projektne ideje</a:t>
            </a:r>
          </a:p>
          <a:p>
            <a:pPr lvl="1"/>
            <a:r>
              <a:rPr lang="sr-Latn-RS" dirty="0"/>
              <a:t>Opseg projekta (opisuje sve merljive/opipljive proizvode i usluge koji će rezultovati kao ishod projekta )</a:t>
            </a:r>
          </a:p>
          <a:p>
            <a:pPr lvl="1"/>
            <a:r>
              <a:rPr lang="sr-Latn-RS" dirty="0"/>
              <a:t>Kritične datume na projektu (u okviru ovog dokumenta se definišu predviđeni ključni događaji na projektu, kao i okvirno trajanje projekta)</a:t>
            </a:r>
          </a:p>
          <a:p>
            <a:pPr lvl="1"/>
            <a:r>
              <a:rPr lang="sr-Latn-RS" dirty="0"/>
              <a:t>Kritični faktori uspeha ( u okviru ovog segmenta se definišu elementi projekta koji se trebaju realizovati kako bi aktovnosti i faze projekta postigli ostvarenje ciljeva projekta i način njihovog merenja)</a:t>
            </a:r>
          </a:p>
          <a:p>
            <a:pPr lvl="1"/>
            <a:r>
              <a:rPr lang="sr-Latn-RS" dirty="0"/>
              <a:t>Registar rizika projekta (i ovde se prikazuju potencijalni rizici na projektu, kao i mogući odgovori na njih)</a:t>
            </a:r>
          </a:p>
          <a:p>
            <a:pPr lvl="1"/>
            <a:r>
              <a:rPr lang="sr-Latn-RS" dirty="0">
                <a:solidFill>
                  <a:srgbClr val="FF0000"/>
                </a:solidFill>
              </a:rPr>
              <a:t>Plan komunikacije i izveštavanja na projektu (uključuje registar stejkholdera i načine komunikacije između njih, kao i osobe odgovorne za komunikaciju / izveštavanje)</a:t>
            </a:r>
          </a:p>
          <a:p>
            <a:pPr lvl="1"/>
            <a:r>
              <a:rPr lang="sr-Latn-RS" dirty="0"/>
              <a:t>Pregled budžeta projekta ( u okviru kojeg se predstvaljaju troškovi svih resursa na projektu – najčešće se prikazuje po mesecima trajanja projekta)</a:t>
            </a:r>
          </a:p>
          <a:p>
            <a:pPr lvl="1"/>
            <a:r>
              <a:rPr lang="sr-Latn-RS" dirty="0"/>
              <a:t>Osiguranje kvaliteta ( u okviru ovog segmenta se definišu procedure i standardi koji će se koristiti na projektu u clju postizanja definisanih karakteristika kvaliteta rezultata projekta)</a:t>
            </a:r>
          </a:p>
          <a:p>
            <a:pPr lvl="1"/>
            <a:r>
              <a:rPr lang="sr-Latn-RS" dirty="0">
                <a:solidFill>
                  <a:srgbClr val="FF0000"/>
                </a:solidFill>
              </a:rPr>
              <a:t>Organizaciona struktura projekta (uključujući sve ključne stejkholdere)</a:t>
            </a:r>
          </a:p>
          <a:p>
            <a:pPr lvl="1"/>
            <a:r>
              <a:rPr lang="sr-Latn-RS" dirty="0">
                <a:solidFill>
                  <a:srgbClr val="FF0000"/>
                </a:solidFill>
              </a:rPr>
              <a:t>Programski – upravljački odbor – koji definiše uloge pojedinaca i grupa u programskom odboru i upravljačkom odboru projekta</a:t>
            </a:r>
          </a:p>
          <a:p>
            <a:pPr lvl="1"/>
            <a:r>
              <a:rPr lang="sr-Latn-RS" dirty="0">
                <a:solidFill>
                  <a:srgbClr val="FF0000"/>
                </a:solidFill>
              </a:rPr>
              <a:t>Projektni tim (definiše uloge i odgovornosti svih članova projektnog tima)</a:t>
            </a:r>
          </a:p>
          <a:p>
            <a:pPr lvl="1"/>
            <a:r>
              <a:rPr lang="sr-Latn-RS" dirty="0"/>
              <a:t>Proces upravljanja promenama (upravljanje informacijama koje mogu dovesti do potreba za izmenom ciljeva projekta, tehničkih zahteva ili poslovnog okruženja)</a:t>
            </a:r>
          </a:p>
          <a:p>
            <a:pPr lvl="1"/>
            <a:endParaRPr lang="sr-Latn-RS" dirty="0"/>
          </a:p>
          <a:p>
            <a:pPr lvl="1"/>
            <a:endParaRPr lang="en-US" dirty="0"/>
          </a:p>
        </p:txBody>
      </p:sp>
    </p:spTree>
    <p:extLst>
      <p:ext uri="{BB962C8B-B14F-4D97-AF65-F5344CB8AC3E}">
        <p14:creationId xmlns:p14="http://schemas.microsoft.com/office/powerpoint/2010/main" val="3482390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Project Charter</a:t>
            </a:r>
            <a:endParaRPr lang="en-US" dirty="0"/>
          </a:p>
        </p:txBody>
      </p:sp>
      <p:sp>
        <p:nvSpPr>
          <p:cNvPr id="3" name="Content Placeholder 2"/>
          <p:cNvSpPr>
            <a:spLocks noGrp="1"/>
          </p:cNvSpPr>
          <p:nvPr>
            <p:ph idx="1"/>
          </p:nvPr>
        </p:nvSpPr>
        <p:spPr/>
        <p:txBody>
          <a:bodyPr>
            <a:normAutofit fontScale="77500" lnSpcReduction="20000"/>
          </a:bodyPr>
          <a:lstStyle/>
          <a:p>
            <a:r>
              <a:rPr lang="sr-Latn-RS" dirty="0"/>
              <a:t>Prema PMBOK metodologiji, povelja projekta sadrži sledeće elemente:</a:t>
            </a:r>
          </a:p>
          <a:p>
            <a:pPr lvl="1"/>
            <a:r>
              <a:rPr lang="sr-Latn-RS" dirty="0"/>
              <a:t>Opis svrhe projekta,</a:t>
            </a:r>
          </a:p>
          <a:p>
            <a:pPr lvl="1"/>
            <a:r>
              <a:rPr lang="sr-Latn-RS" dirty="0"/>
              <a:t>Merljive ciljeve projekta i kriterijume za merenje uspeha postizanja ciljeva,</a:t>
            </a:r>
          </a:p>
          <a:p>
            <a:pPr lvl="1"/>
            <a:r>
              <a:rPr lang="sr-Latn-RS" dirty="0"/>
              <a:t>Zahtevi koje je neophodno ispuniti – neophodni resursi;</a:t>
            </a:r>
          </a:p>
          <a:p>
            <a:pPr lvl="1"/>
            <a:r>
              <a:rPr lang="sr-Latn-RS" dirty="0"/>
              <a:t>Opis projekta, ograničenja i ključni rezultati,</a:t>
            </a:r>
          </a:p>
          <a:p>
            <a:pPr lvl="1"/>
            <a:r>
              <a:rPr lang="sr-Latn-RS" dirty="0"/>
              <a:t>Ukupni rizici na projektu,</a:t>
            </a:r>
          </a:p>
          <a:p>
            <a:pPr lvl="1"/>
            <a:r>
              <a:rPr lang="sr-Latn-RS" dirty="0"/>
              <a:t>Raspored ključnih događaja,</a:t>
            </a:r>
          </a:p>
          <a:p>
            <a:pPr lvl="1"/>
            <a:r>
              <a:rPr lang="sr-Latn-RS" dirty="0"/>
              <a:t>Odobreni organizacioni ili ekesterni finansijski izvori,</a:t>
            </a:r>
          </a:p>
          <a:p>
            <a:pPr lvl="1"/>
            <a:r>
              <a:rPr lang="sr-Latn-RS" dirty="0">
                <a:solidFill>
                  <a:srgbClr val="FF0000"/>
                </a:solidFill>
              </a:rPr>
              <a:t>Lista ključnih stejkhodlera,</a:t>
            </a:r>
          </a:p>
          <a:p>
            <a:pPr lvl="1"/>
            <a:r>
              <a:rPr lang="sr-Latn-RS" dirty="0"/>
              <a:t>Zahtevi koje treba ispuniti da bi se projekat </a:t>
            </a:r>
            <a:r>
              <a:rPr lang="en-US" dirty="0" err="1"/>
              <a:t>uspe</a:t>
            </a:r>
            <a:r>
              <a:rPr lang="sr-Latn-RS"/>
              <a:t>šno realizovao </a:t>
            </a:r>
            <a:r>
              <a:rPr lang="sr-Latn-RS" dirty="0"/>
              <a:t>(odnosno šta podrazumeva uspeh projekta, ko odlučuje da li je projekat uspešan, ko potpisuje dokumentaciju vezanu za projekat)</a:t>
            </a:r>
          </a:p>
          <a:p>
            <a:pPr lvl="1"/>
            <a:r>
              <a:rPr lang="sr-Latn-RS" dirty="0"/>
              <a:t>Izlazni kriterijumi za projekat (koji uslovi se trebaju dogoditi kako bi se napustio/zatvorio projekat ili faza projekta)</a:t>
            </a:r>
          </a:p>
          <a:p>
            <a:pPr lvl="1"/>
            <a:r>
              <a:rPr lang="sr-Latn-RS" dirty="0">
                <a:solidFill>
                  <a:srgbClr val="FF0000"/>
                </a:solidFill>
              </a:rPr>
              <a:t>Definisani projektni menadžer, nivo odgovornosti i autoriteta,</a:t>
            </a:r>
          </a:p>
          <a:p>
            <a:pPr lvl="1"/>
            <a:r>
              <a:rPr lang="sr-Latn-RS" dirty="0"/>
              <a:t>Ime sponzora – predstavnika finansijera projekta ili drugih osoba koje mogu odobriti projektnu povelju.</a:t>
            </a:r>
            <a:endParaRPr lang="en-US" dirty="0"/>
          </a:p>
        </p:txBody>
      </p:sp>
    </p:spTree>
    <p:extLst>
      <p:ext uri="{BB962C8B-B14F-4D97-AF65-F5344CB8AC3E}">
        <p14:creationId xmlns:p14="http://schemas.microsoft.com/office/powerpoint/2010/main" val="2052504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fontScale="92500" lnSpcReduction="10000"/>
          </a:bodyPr>
          <a:lstStyle/>
          <a:p>
            <a:r>
              <a:rPr lang="sr-Latn-RS" b="1" dirty="0">
                <a:solidFill>
                  <a:srgbClr val="00B0F0"/>
                </a:solidFill>
              </a:rPr>
              <a:t>Zadatak za studente #3: </a:t>
            </a:r>
          </a:p>
          <a:p>
            <a:pPr lvl="1"/>
            <a:r>
              <a:rPr lang="sr-Latn-RS" dirty="0">
                <a:solidFill>
                  <a:srgbClr val="00B0F0"/>
                </a:solidFill>
              </a:rPr>
              <a:t>Studenti rade u okviru iste poslovne ideje razvijene na prethodnim terminima.</a:t>
            </a:r>
          </a:p>
          <a:p>
            <a:pPr lvl="1"/>
            <a:r>
              <a:rPr lang="sr-Latn-RS" dirty="0">
                <a:solidFill>
                  <a:srgbClr val="00B0F0"/>
                </a:solidFill>
              </a:rPr>
              <a:t>Za odabranu poslovnu ideju, za koju je prethodno formiran Business Canvas,  napisati analizu Business Case-a (</a:t>
            </a:r>
            <a:r>
              <a:rPr lang="en-US" dirty="0" err="1">
                <a:solidFill>
                  <a:srgbClr val="00B0F0"/>
                </a:solidFill>
              </a:rPr>
              <a:t>Poslovn</a:t>
            </a:r>
            <a:r>
              <a:rPr lang="sr-Latn-RS" dirty="0">
                <a:solidFill>
                  <a:srgbClr val="00B0F0"/>
                </a:solidFill>
              </a:rPr>
              <a:t>og</a:t>
            </a:r>
            <a:r>
              <a:rPr lang="en-US" dirty="0">
                <a:solidFill>
                  <a:srgbClr val="00B0F0"/>
                </a:solidFill>
              </a:rPr>
              <a:t> </a:t>
            </a:r>
            <a:r>
              <a:rPr lang="en-US" dirty="0" err="1">
                <a:solidFill>
                  <a:srgbClr val="00B0F0"/>
                </a:solidFill>
              </a:rPr>
              <a:t>slučaj</a:t>
            </a:r>
            <a:r>
              <a:rPr lang="sr-Latn-RS" dirty="0">
                <a:solidFill>
                  <a:srgbClr val="00B0F0"/>
                </a:solidFill>
              </a:rPr>
              <a:t>a) – koristeći predstavljeni opis </a:t>
            </a:r>
            <a:r>
              <a:rPr lang="sr-Latn-RS">
                <a:solidFill>
                  <a:srgbClr val="00B0F0"/>
                </a:solidFill>
              </a:rPr>
              <a:t>poslovnog slučaja na ovom predavanju.</a:t>
            </a:r>
            <a:endParaRPr lang="sr-Latn-RS" dirty="0">
              <a:solidFill>
                <a:srgbClr val="00B0F0"/>
              </a:solidFill>
            </a:endParaRPr>
          </a:p>
          <a:p>
            <a:pPr lvl="1"/>
            <a:r>
              <a:rPr lang="sr-Latn-RS" dirty="0">
                <a:solidFill>
                  <a:srgbClr val="00B0F0"/>
                </a:solidFill>
              </a:rPr>
              <a:t>U pisanju Poslovnog slučaja, mogu se koristiti rezultati iz prethodno urađene Provere koncepta ideje, kao i iz urađenog Kanvasa.</a:t>
            </a:r>
          </a:p>
          <a:p>
            <a:pPr lvl="1"/>
            <a:endParaRPr lang="sr-Latn-RS" dirty="0">
              <a:solidFill>
                <a:srgbClr val="00B0F0"/>
              </a:solidFill>
            </a:endParaRPr>
          </a:p>
          <a:p>
            <a:pPr lvl="1"/>
            <a:r>
              <a:rPr lang="sr-Latn-RS" dirty="0">
                <a:solidFill>
                  <a:srgbClr val="00B0F0"/>
                </a:solidFill>
              </a:rPr>
              <a:t>Ponovo razmotriti neophodni </a:t>
            </a:r>
            <a:r>
              <a:rPr lang="sr-Latn-RS" b="1" dirty="0">
                <a:solidFill>
                  <a:srgbClr val="00B0F0"/>
                </a:solidFill>
              </a:rPr>
              <a:t>projektni tim </a:t>
            </a:r>
            <a:r>
              <a:rPr lang="sr-Latn-RS" dirty="0">
                <a:solidFill>
                  <a:srgbClr val="00B0F0"/>
                </a:solidFill>
              </a:rPr>
              <a:t>– ko bi morao da bude član projektnog tima (neophodna znanja i veštine) za realizaciju planirane projektne ideje (predložiti sastav tima).  </a:t>
            </a:r>
          </a:p>
          <a:p>
            <a:pPr lvl="1"/>
            <a:r>
              <a:rPr lang="sr-Latn-RS" dirty="0">
                <a:solidFill>
                  <a:srgbClr val="00B0F0"/>
                </a:solidFill>
              </a:rPr>
              <a:t>Ko je </a:t>
            </a:r>
            <a:r>
              <a:rPr lang="sr-Latn-RS" b="1" dirty="0">
                <a:solidFill>
                  <a:srgbClr val="00B0F0"/>
                </a:solidFill>
              </a:rPr>
              <a:t>projektni menadžer</a:t>
            </a:r>
            <a:r>
              <a:rPr lang="sr-Latn-RS" dirty="0">
                <a:solidFill>
                  <a:srgbClr val="00B0F0"/>
                </a:solidFill>
              </a:rPr>
              <a:t>?  (neophodna znanja i veštine projektnog menadžera predloženog projekta)</a:t>
            </a:r>
          </a:p>
          <a:p>
            <a:endParaRPr lang="en-US" dirty="0"/>
          </a:p>
        </p:txBody>
      </p:sp>
    </p:spTree>
    <p:extLst>
      <p:ext uri="{BB962C8B-B14F-4D97-AF65-F5344CB8AC3E}">
        <p14:creationId xmlns:p14="http://schemas.microsoft.com/office/powerpoint/2010/main" val="302957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BFA6D-236B-4506-9E5E-2E5E26A7A985}"/>
              </a:ext>
            </a:extLst>
          </p:cNvPr>
          <p:cNvSpPr>
            <a:spLocks noGrp="1"/>
          </p:cNvSpPr>
          <p:nvPr>
            <p:ph type="title"/>
          </p:nvPr>
        </p:nvSpPr>
        <p:spPr/>
        <p:txBody>
          <a:bodyPr/>
          <a:lstStyle/>
          <a:p>
            <a:r>
              <a:rPr lang="en-US" b="1" dirty="0"/>
              <a:t>INICIJACIRANJE PROJEKTA</a:t>
            </a:r>
            <a:endParaRPr lang="en-US" dirty="0"/>
          </a:p>
        </p:txBody>
      </p:sp>
      <p:sp>
        <p:nvSpPr>
          <p:cNvPr id="3" name="Content Placeholder 2">
            <a:extLst>
              <a:ext uri="{FF2B5EF4-FFF2-40B4-BE49-F238E27FC236}">
                <a16:creationId xmlns:a16="http://schemas.microsoft.com/office/drawing/2014/main" id="{0BFF480A-543B-4BC7-A288-46BF58622157}"/>
              </a:ext>
            </a:extLst>
          </p:cNvPr>
          <p:cNvSpPr>
            <a:spLocks noGrp="1"/>
          </p:cNvSpPr>
          <p:nvPr>
            <p:ph idx="1"/>
          </p:nvPr>
        </p:nvSpPr>
        <p:spPr>
          <a:xfrm>
            <a:off x="838200" y="1825624"/>
            <a:ext cx="11178092" cy="4811843"/>
          </a:xfrm>
        </p:spPr>
        <p:txBody>
          <a:bodyPr>
            <a:normAutofit fontScale="85000" lnSpcReduction="20000"/>
          </a:bodyPr>
          <a:lstStyle/>
          <a:p>
            <a:r>
              <a:rPr lang="sr-Latn-RS" dirty="0"/>
              <a:t>Iniciranje</a:t>
            </a:r>
            <a:r>
              <a:rPr lang="en-US" dirty="0"/>
              <a:t> </a:t>
            </a:r>
            <a:r>
              <a:rPr lang="en-US" dirty="0" err="1"/>
              <a:t>projekta</a:t>
            </a:r>
            <a:r>
              <a:rPr lang="en-US" dirty="0"/>
              <a:t> je </a:t>
            </a:r>
            <a:r>
              <a:rPr lang="en-US" dirty="0" err="1"/>
              <a:t>prva</a:t>
            </a:r>
            <a:r>
              <a:rPr lang="en-US" dirty="0"/>
              <a:t> </a:t>
            </a:r>
            <a:r>
              <a:rPr lang="en-US" dirty="0" err="1"/>
              <a:t>faza</a:t>
            </a:r>
            <a:r>
              <a:rPr lang="en-US" dirty="0"/>
              <a:t> </a:t>
            </a:r>
            <a:r>
              <a:rPr lang="en-US" dirty="0" err="1"/>
              <a:t>životnog</a:t>
            </a:r>
            <a:r>
              <a:rPr lang="en-US" dirty="0"/>
              <a:t> </a:t>
            </a:r>
            <a:r>
              <a:rPr lang="en-US" dirty="0" err="1"/>
              <a:t>ciklusa</a:t>
            </a:r>
            <a:r>
              <a:rPr lang="en-US" dirty="0"/>
              <a:t> </a:t>
            </a:r>
            <a:r>
              <a:rPr lang="en-US" dirty="0" err="1"/>
              <a:t>upravljanja</a:t>
            </a:r>
            <a:r>
              <a:rPr lang="en-US" dirty="0"/>
              <a:t> </a:t>
            </a:r>
            <a:r>
              <a:rPr lang="en-US" dirty="0" err="1"/>
              <a:t>projektom</a:t>
            </a:r>
            <a:r>
              <a:rPr lang="en-US" dirty="0"/>
              <a:t> </a:t>
            </a:r>
            <a:r>
              <a:rPr lang="en-US" dirty="0" err="1"/>
              <a:t>i</a:t>
            </a:r>
            <a:r>
              <a:rPr lang="en-US" dirty="0"/>
              <a:t> u </a:t>
            </a:r>
            <a:r>
              <a:rPr lang="en-US" dirty="0" err="1"/>
              <a:t>ovoj</a:t>
            </a:r>
            <a:r>
              <a:rPr lang="en-US" dirty="0"/>
              <a:t> </a:t>
            </a:r>
            <a:r>
              <a:rPr lang="en-US" dirty="0" err="1"/>
              <a:t>fazi</a:t>
            </a:r>
            <a:r>
              <a:rPr lang="en-US" dirty="0"/>
              <a:t> </a:t>
            </a:r>
            <a:r>
              <a:rPr lang="en-US" dirty="0" err="1"/>
              <a:t>kompanije</a:t>
            </a:r>
            <a:r>
              <a:rPr lang="en-US" dirty="0"/>
              <a:t> </a:t>
            </a:r>
            <a:r>
              <a:rPr lang="en-US" dirty="0" err="1"/>
              <a:t>odlučuju</a:t>
            </a:r>
            <a:r>
              <a:rPr lang="en-US" dirty="0"/>
              <a:t> da li je </a:t>
            </a:r>
            <a:r>
              <a:rPr lang="en-US" dirty="0" err="1"/>
              <a:t>projekat</a:t>
            </a:r>
            <a:r>
              <a:rPr lang="en-US" dirty="0"/>
              <a:t> </a:t>
            </a:r>
            <a:r>
              <a:rPr lang="en-US" dirty="0" err="1"/>
              <a:t>potreban</a:t>
            </a:r>
            <a:r>
              <a:rPr lang="en-US" dirty="0"/>
              <a:t> </a:t>
            </a:r>
            <a:r>
              <a:rPr lang="en-US" dirty="0" err="1"/>
              <a:t>i</a:t>
            </a:r>
            <a:r>
              <a:rPr lang="en-US" dirty="0"/>
              <a:t> </a:t>
            </a:r>
            <a:r>
              <a:rPr lang="en-US" dirty="0" err="1"/>
              <a:t>koliko</a:t>
            </a:r>
            <a:r>
              <a:rPr lang="en-US" dirty="0"/>
              <a:t> </a:t>
            </a:r>
            <a:r>
              <a:rPr lang="en-US" dirty="0" err="1"/>
              <a:t>će</a:t>
            </a:r>
            <a:r>
              <a:rPr lang="en-US" dirty="0"/>
              <a:t> </a:t>
            </a:r>
            <a:r>
              <a:rPr lang="en-US" dirty="0" err="1"/>
              <a:t>im</a:t>
            </a:r>
            <a:r>
              <a:rPr lang="en-US" dirty="0"/>
              <a:t> </a:t>
            </a:r>
            <a:r>
              <a:rPr lang="en-US" dirty="0" err="1"/>
              <a:t>biti</a:t>
            </a:r>
            <a:r>
              <a:rPr lang="en-US" dirty="0"/>
              <a:t> od </a:t>
            </a:r>
            <a:r>
              <a:rPr lang="en-US" dirty="0" err="1"/>
              <a:t>koristi</a:t>
            </a:r>
            <a:r>
              <a:rPr lang="en-US" dirty="0"/>
              <a:t>. </a:t>
            </a:r>
            <a:endParaRPr lang="sr-Latn-RS" dirty="0"/>
          </a:p>
          <a:p>
            <a:r>
              <a:rPr lang="en-US" dirty="0" err="1"/>
              <a:t>Dve</a:t>
            </a:r>
            <a:r>
              <a:rPr lang="en-US" dirty="0"/>
              <a:t> </a:t>
            </a:r>
            <a:r>
              <a:rPr lang="en-US" dirty="0" err="1"/>
              <a:t>metrike</a:t>
            </a:r>
            <a:r>
              <a:rPr lang="en-US" dirty="0"/>
              <a:t> </a:t>
            </a:r>
            <a:r>
              <a:rPr lang="en-US" dirty="0" err="1"/>
              <a:t>koje</a:t>
            </a:r>
            <a:r>
              <a:rPr lang="en-US" dirty="0"/>
              <a:t> se </a:t>
            </a:r>
            <a:r>
              <a:rPr lang="en-US" dirty="0" err="1"/>
              <a:t>koriste</a:t>
            </a:r>
            <a:r>
              <a:rPr lang="en-US" dirty="0"/>
              <a:t> za </a:t>
            </a:r>
            <a:r>
              <a:rPr lang="en-US" dirty="0" err="1"/>
              <a:t>procenu</a:t>
            </a:r>
            <a:r>
              <a:rPr lang="en-US" dirty="0"/>
              <a:t> </a:t>
            </a:r>
            <a:r>
              <a:rPr lang="en-US" dirty="0" err="1"/>
              <a:t>predloženog</a:t>
            </a:r>
            <a:r>
              <a:rPr lang="en-US" dirty="0"/>
              <a:t> </a:t>
            </a:r>
            <a:r>
              <a:rPr lang="en-US" dirty="0" err="1"/>
              <a:t>projekta</a:t>
            </a:r>
            <a:r>
              <a:rPr lang="en-US" dirty="0"/>
              <a:t> </a:t>
            </a:r>
            <a:r>
              <a:rPr lang="en-US" dirty="0" err="1"/>
              <a:t>i</a:t>
            </a:r>
            <a:r>
              <a:rPr lang="en-US" dirty="0"/>
              <a:t> </a:t>
            </a:r>
            <a:r>
              <a:rPr lang="en-US" dirty="0" err="1"/>
              <a:t>određivanje</a:t>
            </a:r>
            <a:r>
              <a:rPr lang="en-US" dirty="0"/>
              <a:t> </a:t>
            </a:r>
            <a:r>
              <a:rPr lang="en-US" dirty="0" err="1"/>
              <a:t>očekivanja</a:t>
            </a:r>
            <a:r>
              <a:rPr lang="en-US" dirty="0"/>
              <a:t> od </a:t>
            </a:r>
            <a:r>
              <a:rPr lang="en-US" dirty="0" err="1"/>
              <a:t>njega</a:t>
            </a:r>
            <a:r>
              <a:rPr lang="en-US" dirty="0"/>
              <a:t> </a:t>
            </a:r>
            <a:r>
              <a:rPr lang="en-US" dirty="0" err="1"/>
              <a:t>su</a:t>
            </a:r>
            <a:r>
              <a:rPr lang="en-US" dirty="0"/>
              <a:t> </a:t>
            </a:r>
            <a:r>
              <a:rPr lang="sr-Latn-RS" b="1" dirty="0"/>
              <a:t>analiza </a:t>
            </a:r>
            <a:r>
              <a:rPr lang="en-US" b="1" dirty="0" err="1"/>
              <a:t>poslovn</a:t>
            </a:r>
            <a:r>
              <a:rPr lang="sr-Latn-RS" b="1" dirty="0"/>
              <a:t>og</a:t>
            </a:r>
            <a:r>
              <a:rPr lang="en-US" b="1" dirty="0"/>
              <a:t> </a:t>
            </a:r>
            <a:r>
              <a:rPr lang="en-US" b="1" dirty="0" err="1"/>
              <a:t>slučaj</a:t>
            </a:r>
            <a:r>
              <a:rPr lang="sr-Latn-RS" b="1" dirty="0"/>
              <a:t>a (business case)</a:t>
            </a:r>
            <a:r>
              <a:rPr lang="sr-Latn-RS" dirty="0"/>
              <a:t> – koja se radi u fazi iniciranja </a:t>
            </a:r>
            <a:r>
              <a:rPr lang="en-US" dirty="0"/>
              <a:t> </a:t>
            </a:r>
            <a:r>
              <a:rPr lang="en-US" dirty="0" err="1"/>
              <a:t>i</a:t>
            </a:r>
            <a:r>
              <a:rPr lang="en-US" dirty="0"/>
              <a:t> </a:t>
            </a:r>
            <a:r>
              <a:rPr lang="en-US" b="1" dirty="0" err="1"/>
              <a:t>studija</a:t>
            </a:r>
            <a:r>
              <a:rPr lang="en-US" b="1" dirty="0"/>
              <a:t> </a:t>
            </a:r>
            <a:r>
              <a:rPr lang="en-US" b="1" dirty="0" err="1"/>
              <a:t>izvodljivosti</a:t>
            </a:r>
            <a:r>
              <a:rPr lang="sr-Latn-RS" b="1" dirty="0"/>
              <a:t> (feassibility study)</a:t>
            </a:r>
            <a:r>
              <a:rPr lang="sr-Latn-RS" dirty="0"/>
              <a:t> – koja je zapravo na početku faze planiranja projekta</a:t>
            </a:r>
            <a:r>
              <a:rPr lang="en-US" dirty="0"/>
              <a:t>.</a:t>
            </a:r>
          </a:p>
          <a:p>
            <a:r>
              <a:rPr lang="en-US" dirty="0" err="1"/>
              <a:t>Zašto</a:t>
            </a:r>
            <a:r>
              <a:rPr lang="en-US" dirty="0"/>
              <a:t> je </a:t>
            </a:r>
            <a:r>
              <a:rPr lang="sr-Latn-RS" dirty="0"/>
              <a:t>faza iniciranja projekta </a:t>
            </a:r>
            <a:r>
              <a:rPr lang="en-US" dirty="0" err="1"/>
              <a:t>važn</a:t>
            </a:r>
            <a:r>
              <a:rPr lang="sr-Latn-RS" dirty="0"/>
              <a:t>a</a:t>
            </a:r>
            <a:r>
              <a:rPr lang="en-US" dirty="0"/>
              <a:t>?</a:t>
            </a:r>
          </a:p>
          <a:p>
            <a:pPr lvl="1"/>
            <a:r>
              <a:rPr lang="sr-Latn-RS" dirty="0"/>
              <a:t>Tokom ove faze donose se značajne</a:t>
            </a:r>
            <a:r>
              <a:rPr lang="en-US" dirty="0"/>
              <a:t> </a:t>
            </a:r>
            <a:r>
              <a:rPr lang="en-US" dirty="0" err="1"/>
              <a:t>odluke</a:t>
            </a:r>
            <a:r>
              <a:rPr lang="en-US" dirty="0"/>
              <a:t> </a:t>
            </a:r>
            <a:r>
              <a:rPr lang="en-US" dirty="0" err="1"/>
              <a:t>koje</a:t>
            </a:r>
            <a:r>
              <a:rPr lang="en-US" dirty="0"/>
              <a:t> </a:t>
            </a:r>
            <a:r>
              <a:rPr lang="en-US" dirty="0" err="1"/>
              <a:t>određuju</a:t>
            </a:r>
            <a:r>
              <a:rPr lang="en-US" dirty="0"/>
              <a:t> </a:t>
            </a:r>
            <a:r>
              <a:rPr lang="en-US" dirty="0" err="1"/>
              <a:t>pravac</a:t>
            </a:r>
            <a:r>
              <a:rPr lang="en-US" dirty="0"/>
              <a:t> </a:t>
            </a:r>
            <a:r>
              <a:rPr lang="en-US" dirty="0" err="1"/>
              <a:t>i</a:t>
            </a:r>
            <a:r>
              <a:rPr lang="en-US" dirty="0"/>
              <a:t> </a:t>
            </a:r>
            <a:r>
              <a:rPr lang="en-US" dirty="0" err="1"/>
              <a:t>zahteve</a:t>
            </a:r>
            <a:r>
              <a:rPr lang="en-US" dirty="0"/>
              <a:t> za </a:t>
            </a:r>
            <a:r>
              <a:rPr lang="en-US" dirty="0" err="1"/>
              <a:t>resursima</a:t>
            </a:r>
            <a:r>
              <a:rPr lang="en-US" dirty="0"/>
              <a:t>, </a:t>
            </a:r>
            <a:r>
              <a:rPr lang="sr-Latn-RS" dirty="0"/>
              <a:t>ovde se definiše</a:t>
            </a:r>
            <a:r>
              <a:rPr lang="sr-Latn-RS" b="1" dirty="0"/>
              <a:t> Business Case </a:t>
            </a:r>
            <a:r>
              <a:rPr lang="en-US" dirty="0" err="1"/>
              <a:t>i</a:t>
            </a:r>
            <a:r>
              <a:rPr lang="en-US" dirty="0"/>
              <a:t> </a:t>
            </a:r>
            <a:r>
              <a:rPr lang="sr-Latn-RS" b="1" dirty="0"/>
              <a:t>analiza stejkholdera</a:t>
            </a:r>
            <a:r>
              <a:rPr lang="en-US" b="1" dirty="0"/>
              <a:t> </a:t>
            </a:r>
            <a:r>
              <a:rPr lang="en-US" b="1" dirty="0" err="1"/>
              <a:t>projekta</a:t>
            </a:r>
            <a:r>
              <a:rPr lang="en-US" dirty="0"/>
              <a:t>. </a:t>
            </a:r>
            <a:r>
              <a:rPr lang="sr-Latn-RS" dirty="0"/>
              <a:t>Stejkolderi, kao zainteresovane</a:t>
            </a:r>
            <a:r>
              <a:rPr lang="en-US" dirty="0"/>
              <a:t> </a:t>
            </a:r>
            <a:r>
              <a:rPr lang="en-US" dirty="0" err="1"/>
              <a:t>strane</a:t>
            </a:r>
            <a:r>
              <a:rPr lang="sr-Latn-RS" dirty="0"/>
              <a:t>, tokom ove faze</a:t>
            </a:r>
            <a:r>
              <a:rPr lang="en-US" dirty="0"/>
              <a:t> </a:t>
            </a:r>
            <a:r>
              <a:rPr lang="sr-Latn-RS" dirty="0"/>
              <a:t>se upoznaju sa detaljima projekta i predstavlja im se</a:t>
            </a:r>
            <a:r>
              <a:rPr lang="en-US" dirty="0"/>
              <a:t> </a:t>
            </a:r>
            <a:r>
              <a:rPr lang="en-US" dirty="0" err="1"/>
              <a:t>jasan</a:t>
            </a:r>
            <a:r>
              <a:rPr lang="en-US" dirty="0"/>
              <a:t> </a:t>
            </a:r>
            <a:r>
              <a:rPr lang="en-US" dirty="0" err="1"/>
              <a:t>cilj</a:t>
            </a:r>
            <a:r>
              <a:rPr lang="en-US" dirty="0"/>
              <a:t> </a:t>
            </a:r>
            <a:r>
              <a:rPr lang="en-US" dirty="0" err="1"/>
              <a:t>kako</a:t>
            </a:r>
            <a:r>
              <a:rPr lang="en-US" dirty="0"/>
              <a:t> bi </a:t>
            </a:r>
            <a:r>
              <a:rPr lang="en-US" dirty="0" err="1"/>
              <a:t>osigural</a:t>
            </a:r>
            <a:r>
              <a:rPr lang="sr-Latn-RS" dirty="0"/>
              <a:t>i</a:t>
            </a:r>
            <a:r>
              <a:rPr lang="en-US" dirty="0"/>
              <a:t> da </a:t>
            </a:r>
            <a:r>
              <a:rPr lang="en-US" dirty="0" err="1"/>
              <a:t>svi</a:t>
            </a:r>
            <a:r>
              <a:rPr lang="en-US" dirty="0"/>
              <a:t> </a:t>
            </a:r>
            <a:r>
              <a:rPr lang="en-US" dirty="0" err="1"/>
              <a:t>ostanu</a:t>
            </a:r>
            <a:r>
              <a:rPr lang="en-US" dirty="0"/>
              <a:t> </a:t>
            </a:r>
            <a:r>
              <a:rPr lang="en-US" dirty="0" err="1"/>
              <a:t>na</a:t>
            </a:r>
            <a:r>
              <a:rPr lang="en-US" dirty="0"/>
              <a:t> </a:t>
            </a:r>
            <a:r>
              <a:rPr lang="en-US" dirty="0" err="1"/>
              <a:t>istoj</a:t>
            </a:r>
            <a:r>
              <a:rPr lang="en-US" dirty="0"/>
              <a:t> </a:t>
            </a:r>
            <a:r>
              <a:rPr lang="en-US" dirty="0" err="1"/>
              <a:t>strani</a:t>
            </a:r>
            <a:r>
              <a:rPr lang="en-US" dirty="0"/>
              <a:t> u </a:t>
            </a:r>
            <a:r>
              <a:rPr lang="en-US" dirty="0" err="1"/>
              <a:t>pogledu</a:t>
            </a:r>
            <a:r>
              <a:rPr lang="en-US" dirty="0"/>
              <a:t> toga </a:t>
            </a:r>
            <a:r>
              <a:rPr lang="en-US" dirty="0" err="1"/>
              <a:t>kako</a:t>
            </a:r>
            <a:r>
              <a:rPr lang="en-US" dirty="0"/>
              <a:t> </a:t>
            </a:r>
            <a:r>
              <a:rPr lang="en-US" dirty="0" err="1"/>
              <a:t>projekat</a:t>
            </a:r>
            <a:r>
              <a:rPr lang="en-US" dirty="0"/>
              <a:t> </a:t>
            </a:r>
            <a:r>
              <a:rPr lang="en-US" dirty="0" err="1"/>
              <a:t>treba</a:t>
            </a:r>
            <a:r>
              <a:rPr lang="en-US" dirty="0"/>
              <a:t> da se </a:t>
            </a:r>
            <a:r>
              <a:rPr lang="en-US" dirty="0" err="1"/>
              <a:t>nastavi</a:t>
            </a:r>
            <a:r>
              <a:rPr lang="en-US" dirty="0"/>
              <a:t>.</a:t>
            </a:r>
          </a:p>
          <a:p>
            <a:pPr lvl="1"/>
            <a:r>
              <a:rPr lang="sr-Latn-RS" dirty="0"/>
              <a:t>Polazni koncept projekta će pretrpeti veliki broj</a:t>
            </a:r>
            <a:r>
              <a:rPr lang="en-US" dirty="0"/>
              <a:t> </a:t>
            </a:r>
            <a:r>
              <a:rPr lang="en-US" dirty="0" err="1"/>
              <a:t>provera</a:t>
            </a:r>
            <a:r>
              <a:rPr lang="en-US" dirty="0"/>
              <a:t> </a:t>
            </a:r>
            <a:r>
              <a:rPr lang="en-US" dirty="0" err="1"/>
              <a:t>tokom</a:t>
            </a:r>
            <a:r>
              <a:rPr lang="en-US" dirty="0"/>
              <a:t> </a:t>
            </a:r>
            <a:r>
              <a:rPr lang="en-US" dirty="0" err="1"/>
              <a:t>i</a:t>
            </a:r>
            <a:r>
              <a:rPr lang="en-US" dirty="0"/>
              <a:t> </a:t>
            </a:r>
            <a:r>
              <a:rPr lang="en-US" dirty="0" err="1"/>
              <a:t>nakon</a:t>
            </a:r>
            <a:r>
              <a:rPr lang="en-US" dirty="0"/>
              <a:t> </a:t>
            </a:r>
            <a:r>
              <a:rPr lang="en-US" dirty="0" err="1"/>
              <a:t>izvršenja</a:t>
            </a:r>
            <a:r>
              <a:rPr lang="en-US" dirty="0"/>
              <a:t> </a:t>
            </a:r>
            <a:r>
              <a:rPr lang="en-US" dirty="0" err="1"/>
              <a:t>projekta</a:t>
            </a:r>
            <a:r>
              <a:rPr lang="en-US" dirty="0"/>
              <a:t> </a:t>
            </a:r>
            <a:r>
              <a:rPr lang="en-US" dirty="0" err="1"/>
              <a:t>kako</a:t>
            </a:r>
            <a:r>
              <a:rPr lang="en-US" dirty="0"/>
              <a:t> bi se </a:t>
            </a:r>
            <a:r>
              <a:rPr lang="en-US" dirty="0" err="1"/>
              <a:t>sprečila</a:t>
            </a:r>
            <a:r>
              <a:rPr lang="en-US" dirty="0"/>
              <a:t> </a:t>
            </a:r>
            <a:r>
              <a:rPr lang="en-US" dirty="0" err="1"/>
              <a:t>pogrešna</a:t>
            </a:r>
            <a:r>
              <a:rPr lang="en-US" dirty="0"/>
              <a:t> </a:t>
            </a:r>
            <a:r>
              <a:rPr lang="en-US" dirty="0" err="1"/>
              <a:t>komunikacija</a:t>
            </a:r>
            <a:r>
              <a:rPr lang="en-US" dirty="0"/>
              <a:t> </a:t>
            </a:r>
            <a:r>
              <a:rPr lang="en-US" dirty="0" err="1"/>
              <a:t>i</a:t>
            </a:r>
            <a:r>
              <a:rPr lang="en-US" dirty="0"/>
              <a:t> </a:t>
            </a:r>
            <a:r>
              <a:rPr lang="en-US" dirty="0" err="1"/>
              <a:t>kako</a:t>
            </a:r>
            <a:r>
              <a:rPr lang="en-US" dirty="0"/>
              <a:t> bi se </a:t>
            </a:r>
            <a:r>
              <a:rPr lang="en-US" dirty="0" err="1"/>
              <a:t>osiguralo</a:t>
            </a:r>
            <a:r>
              <a:rPr lang="en-US" dirty="0"/>
              <a:t> da </a:t>
            </a:r>
            <a:r>
              <a:rPr lang="en-US" dirty="0" err="1"/>
              <a:t>projekat</a:t>
            </a:r>
            <a:r>
              <a:rPr lang="en-US" dirty="0"/>
              <a:t> </a:t>
            </a:r>
            <a:r>
              <a:rPr lang="en-US" dirty="0" err="1"/>
              <a:t>ostane</a:t>
            </a:r>
            <a:r>
              <a:rPr lang="en-US" dirty="0"/>
              <a:t> </a:t>
            </a:r>
            <a:r>
              <a:rPr lang="en-US" dirty="0" err="1"/>
              <a:t>na</a:t>
            </a:r>
            <a:r>
              <a:rPr lang="en-US" dirty="0"/>
              <a:t> </a:t>
            </a:r>
            <a:r>
              <a:rPr lang="en-US" dirty="0" err="1"/>
              <a:t>pravom</a:t>
            </a:r>
            <a:r>
              <a:rPr lang="en-US" dirty="0"/>
              <a:t> putu </a:t>
            </a:r>
            <a:r>
              <a:rPr lang="en-US" dirty="0" err="1"/>
              <a:t>tokom</a:t>
            </a:r>
            <a:r>
              <a:rPr lang="en-US" dirty="0"/>
              <a:t> </a:t>
            </a:r>
            <a:r>
              <a:rPr lang="en-US" dirty="0" err="1"/>
              <a:t>svog</a:t>
            </a:r>
            <a:r>
              <a:rPr lang="en-US" dirty="0"/>
              <a:t> </a:t>
            </a:r>
            <a:r>
              <a:rPr lang="en-US" dirty="0" err="1"/>
              <a:t>toka</a:t>
            </a:r>
            <a:r>
              <a:rPr lang="en-US" dirty="0"/>
              <a:t>. </a:t>
            </a:r>
            <a:r>
              <a:rPr lang="en-US" dirty="0" err="1"/>
              <a:t>Međutim</a:t>
            </a:r>
            <a:r>
              <a:rPr lang="en-US" dirty="0"/>
              <a:t>, </a:t>
            </a:r>
            <a:r>
              <a:rPr lang="sr-Latn-RS" dirty="0"/>
              <a:t>bez ove inicijalne faze, </a:t>
            </a:r>
            <a:r>
              <a:rPr lang="en-US" dirty="0" err="1"/>
              <a:t>dragoceno</a:t>
            </a:r>
            <a:r>
              <a:rPr lang="en-US" dirty="0"/>
              <a:t> </a:t>
            </a:r>
            <a:r>
              <a:rPr lang="en-US" dirty="0" err="1"/>
              <a:t>vreme</a:t>
            </a:r>
            <a:r>
              <a:rPr lang="en-US" dirty="0"/>
              <a:t> </a:t>
            </a:r>
            <a:r>
              <a:rPr lang="en-US" dirty="0" err="1"/>
              <a:t>i</a:t>
            </a:r>
            <a:r>
              <a:rPr lang="en-US" dirty="0"/>
              <a:t> </a:t>
            </a:r>
            <a:r>
              <a:rPr lang="en-US" dirty="0" err="1"/>
              <a:t>resursi</a:t>
            </a:r>
            <a:r>
              <a:rPr lang="en-US" dirty="0"/>
              <a:t> </a:t>
            </a:r>
            <a:r>
              <a:rPr lang="en-US" dirty="0" err="1"/>
              <a:t>mogu</a:t>
            </a:r>
            <a:r>
              <a:rPr lang="en-US" dirty="0"/>
              <a:t> </a:t>
            </a:r>
            <a:r>
              <a:rPr lang="en-US" dirty="0" err="1"/>
              <a:t>biti</a:t>
            </a:r>
            <a:r>
              <a:rPr lang="en-US" dirty="0"/>
              <a:t> </a:t>
            </a:r>
            <a:r>
              <a:rPr lang="en-US" dirty="0" err="1"/>
              <a:t>izgubljeni</a:t>
            </a:r>
            <a:r>
              <a:rPr lang="en-US" dirty="0"/>
              <a:t>, </a:t>
            </a:r>
            <a:r>
              <a:rPr lang="en-US" dirty="0" err="1"/>
              <a:t>što</a:t>
            </a:r>
            <a:r>
              <a:rPr lang="en-US" dirty="0"/>
              <a:t> je </a:t>
            </a:r>
            <a:r>
              <a:rPr lang="en-US" dirty="0" err="1"/>
              <a:t>nepoželjno</a:t>
            </a:r>
            <a:r>
              <a:rPr lang="en-US" dirty="0"/>
              <a:t>.</a:t>
            </a:r>
          </a:p>
          <a:p>
            <a:pPr lvl="1"/>
            <a:r>
              <a:rPr lang="en-US" dirty="0" err="1"/>
              <a:t>Efikasno</a:t>
            </a:r>
            <a:r>
              <a:rPr lang="en-US" dirty="0"/>
              <a:t> </a:t>
            </a:r>
            <a:r>
              <a:rPr lang="en-US" dirty="0" err="1"/>
              <a:t>upravljanje</a:t>
            </a:r>
            <a:r>
              <a:rPr lang="en-US" dirty="0"/>
              <a:t> </a:t>
            </a:r>
            <a:r>
              <a:rPr lang="en-US" dirty="0" err="1"/>
              <a:t>projektima</a:t>
            </a:r>
            <a:r>
              <a:rPr lang="en-US" dirty="0"/>
              <a:t> </a:t>
            </a:r>
            <a:r>
              <a:rPr lang="en-US" dirty="0" err="1"/>
              <a:t>zahteva</a:t>
            </a:r>
            <a:r>
              <a:rPr lang="en-US" dirty="0"/>
              <a:t> od vas da </a:t>
            </a:r>
            <a:r>
              <a:rPr lang="en-US" dirty="0" err="1"/>
              <a:t>maksimizirate</a:t>
            </a:r>
            <a:r>
              <a:rPr lang="en-US" dirty="0"/>
              <a:t> </a:t>
            </a:r>
            <a:r>
              <a:rPr lang="en-US" dirty="0" err="1"/>
              <a:t>koristi</a:t>
            </a:r>
            <a:r>
              <a:rPr lang="en-US" dirty="0"/>
              <a:t> </a:t>
            </a:r>
            <a:r>
              <a:rPr lang="en-US" dirty="0" err="1"/>
              <a:t>i</a:t>
            </a:r>
            <a:r>
              <a:rPr lang="en-US" dirty="0"/>
              <a:t> </a:t>
            </a:r>
            <a:r>
              <a:rPr lang="en-US" dirty="0" err="1"/>
              <a:t>minimizirate</a:t>
            </a:r>
            <a:r>
              <a:rPr lang="en-US" dirty="0"/>
              <a:t> </a:t>
            </a:r>
            <a:r>
              <a:rPr lang="en-US" dirty="0" err="1"/>
              <a:t>troškove</a:t>
            </a:r>
            <a:r>
              <a:rPr lang="en-US" dirty="0"/>
              <a:t> </a:t>
            </a:r>
            <a:r>
              <a:rPr lang="en-US" dirty="0" err="1"/>
              <a:t>dok</a:t>
            </a:r>
            <a:r>
              <a:rPr lang="en-US" dirty="0"/>
              <a:t> </a:t>
            </a:r>
            <a:r>
              <a:rPr lang="en-US" dirty="0" err="1"/>
              <a:t>isporučujete</a:t>
            </a:r>
            <a:r>
              <a:rPr lang="en-US" dirty="0"/>
              <a:t> „</a:t>
            </a:r>
            <a:r>
              <a:rPr lang="en-US" dirty="0" err="1"/>
              <a:t>vrednost</a:t>
            </a:r>
            <a:r>
              <a:rPr lang="en-US" dirty="0"/>
              <a:t>“ </a:t>
            </a:r>
            <a:r>
              <a:rPr lang="en-US" dirty="0" err="1"/>
              <a:t>klijentu</a:t>
            </a:r>
            <a:r>
              <a:rPr lang="en-US" dirty="0"/>
              <a:t>. </a:t>
            </a:r>
            <a:r>
              <a:rPr lang="en-US" dirty="0" err="1"/>
              <a:t>Imati</a:t>
            </a:r>
            <a:r>
              <a:rPr lang="en-US" dirty="0"/>
              <a:t> </a:t>
            </a:r>
            <a:r>
              <a:rPr lang="en-US" dirty="0" err="1"/>
              <a:t>jasan</a:t>
            </a:r>
            <a:r>
              <a:rPr lang="en-US" dirty="0"/>
              <a:t> </a:t>
            </a:r>
            <a:r>
              <a:rPr lang="en-US" dirty="0" err="1"/>
              <a:t>cilj</a:t>
            </a:r>
            <a:r>
              <a:rPr lang="en-US" dirty="0"/>
              <a:t> </a:t>
            </a:r>
            <a:r>
              <a:rPr lang="en-US" dirty="0" err="1"/>
              <a:t>projekta</a:t>
            </a:r>
            <a:r>
              <a:rPr lang="en-US" dirty="0"/>
              <a:t> </a:t>
            </a:r>
            <a:r>
              <a:rPr lang="en-US" dirty="0" err="1"/>
              <a:t>pomaže</a:t>
            </a:r>
            <a:r>
              <a:rPr lang="en-US" dirty="0"/>
              <a:t> </a:t>
            </a:r>
            <a:r>
              <a:rPr lang="en-US" dirty="0" err="1"/>
              <a:t>vam</a:t>
            </a:r>
            <a:r>
              <a:rPr lang="en-US" dirty="0"/>
              <a:t> da </a:t>
            </a:r>
            <a:r>
              <a:rPr lang="en-US" dirty="0" err="1"/>
              <a:t>postignete</a:t>
            </a:r>
            <a:r>
              <a:rPr lang="en-US" dirty="0"/>
              <a:t> </a:t>
            </a:r>
            <a:r>
              <a:rPr lang="en-US" dirty="0" err="1"/>
              <a:t>sve</a:t>
            </a:r>
            <a:r>
              <a:rPr lang="en-US" dirty="0"/>
              <a:t> </a:t>
            </a:r>
            <a:r>
              <a:rPr lang="en-US" dirty="0" err="1"/>
              <a:t>ovo</a:t>
            </a:r>
            <a:r>
              <a:rPr lang="en-US" dirty="0"/>
              <a:t>.</a:t>
            </a:r>
          </a:p>
        </p:txBody>
      </p:sp>
    </p:spTree>
    <p:extLst>
      <p:ext uri="{BB962C8B-B14F-4D97-AF65-F5344CB8AC3E}">
        <p14:creationId xmlns:p14="http://schemas.microsoft.com/office/powerpoint/2010/main" val="3174476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ACBD9-3B01-4669-A7F5-E8FD1CDFDCED}"/>
              </a:ext>
            </a:extLst>
          </p:cNvPr>
          <p:cNvSpPr>
            <a:spLocks noGrp="1"/>
          </p:cNvSpPr>
          <p:nvPr>
            <p:ph type="title"/>
          </p:nvPr>
        </p:nvSpPr>
        <p:spPr/>
        <p:txBody>
          <a:bodyPr/>
          <a:lstStyle/>
          <a:p>
            <a:r>
              <a:rPr lang="en-US" b="1" dirty="0"/>
              <a:t>INICIJACIRANJE PROJEKTA</a:t>
            </a:r>
            <a:endParaRPr lang="en-US" dirty="0"/>
          </a:p>
        </p:txBody>
      </p:sp>
      <p:sp>
        <p:nvSpPr>
          <p:cNvPr id="3" name="Content Placeholder 2">
            <a:extLst>
              <a:ext uri="{FF2B5EF4-FFF2-40B4-BE49-F238E27FC236}">
                <a16:creationId xmlns:a16="http://schemas.microsoft.com/office/drawing/2014/main" id="{B0F0F7B7-F7D5-4617-BBA9-C099BC4DDF05}"/>
              </a:ext>
            </a:extLst>
          </p:cNvPr>
          <p:cNvSpPr>
            <a:spLocks noGrp="1"/>
          </p:cNvSpPr>
          <p:nvPr>
            <p:ph idx="1"/>
          </p:nvPr>
        </p:nvSpPr>
        <p:spPr/>
        <p:txBody>
          <a:bodyPr/>
          <a:lstStyle/>
          <a:p>
            <a:r>
              <a:rPr lang="sr-Latn-RS" dirty="0"/>
              <a:t>Sama faza iniciranja projekta, sastoji se od nekoliko značajnih podfaza:</a:t>
            </a:r>
          </a:p>
          <a:p>
            <a:pPr lvl="1"/>
            <a:r>
              <a:rPr lang="sr-Latn-RS" dirty="0"/>
              <a:t>Analiza poslovnog slučaja</a:t>
            </a:r>
          </a:p>
          <a:p>
            <a:pPr lvl="1"/>
            <a:r>
              <a:rPr lang="sr-Latn-RS" dirty="0"/>
              <a:t>Određivanje projektnog menadžera</a:t>
            </a:r>
          </a:p>
          <a:p>
            <a:pPr lvl="1"/>
            <a:r>
              <a:rPr lang="sr-Latn-RS" dirty="0"/>
              <a:t>Definisanje projektn</a:t>
            </a:r>
            <a:r>
              <a:rPr lang="en-US" dirty="0"/>
              <a:t>o</a:t>
            </a:r>
            <a:r>
              <a:rPr lang="sr-Latn-RS" dirty="0"/>
              <a:t>g tim-a</a:t>
            </a:r>
          </a:p>
          <a:p>
            <a:pPr lvl="1"/>
            <a:r>
              <a:rPr lang="sr-Latn-RS" dirty="0"/>
              <a:t>Uspostavljanje Project Office (osnove upravljanja projektom)</a:t>
            </a:r>
          </a:p>
          <a:p>
            <a:pPr lvl="1"/>
            <a:r>
              <a:rPr lang="sr-Latn-RS" dirty="0"/>
              <a:t>Project Charter (koncept projekta) – označava da je projekat odobren i da može početi planiranje projekta – kraj faze iniciranja projekta</a:t>
            </a:r>
          </a:p>
          <a:p>
            <a:pPr lvl="1"/>
            <a:endParaRPr lang="sr-Latn-RS" dirty="0"/>
          </a:p>
        </p:txBody>
      </p:sp>
    </p:spTree>
    <p:extLst>
      <p:ext uri="{BB962C8B-B14F-4D97-AF65-F5344CB8AC3E}">
        <p14:creationId xmlns:p14="http://schemas.microsoft.com/office/powerpoint/2010/main" val="304496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4A391-E9FE-4446-8A7B-61F61A212D08}"/>
              </a:ext>
            </a:extLst>
          </p:cNvPr>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a:extLst>
              <a:ext uri="{FF2B5EF4-FFF2-40B4-BE49-F238E27FC236}">
                <a16:creationId xmlns:a16="http://schemas.microsoft.com/office/drawing/2014/main" id="{96235FA5-F3BE-47FD-A146-C53627172914}"/>
              </a:ext>
            </a:extLst>
          </p:cNvPr>
          <p:cNvSpPr>
            <a:spLocks noGrp="1"/>
          </p:cNvSpPr>
          <p:nvPr>
            <p:ph idx="1"/>
          </p:nvPr>
        </p:nvSpPr>
        <p:spPr/>
        <p:txBody>
          <a:bodyPr>
            <a:normAutofit fontScale="92500" lnSpcReduction="10000"/>
          </a:bodyPr>
          <a:lstStyle/>
          <a:p>
            <a:r>
              <a:rPr lang="sr-Latn-RS" b="1" dirty="0"/>
              <a:t>Business Case (</a:t>
            </a:r>
            <a:r>
              <a:rPr lang="en-US" b="1" dirty="0" err="1"/>
              <a:t>Poslovn</a:t>
            </a:r>
            <a:r>
              <a:rPr lang="sr-Latn-RS" b="1" dirty="0"/>
              <a:t>i</a:t>
            </a:r>
            <a:r>
              <a:rPr lang="en-US" b="1" dirty="0"/>
              <a:t> </a:t>
            </a:r>
            <a:r>
              <a:rPr lang="en-US" b="1" dirty="0" err="1"/>
              <a:t>slučaj</a:t>
            </a:r>
            <a:r>
              <a:rPr lang="sr-Latn-RS" b="1" dirty="0"/>
              <a:t>)</a:t>
            </a:r>
            <a:r>
              <a:rPr lang="en-US" b="1" dirty="0"/>
              <a:t> </a:t>
            </a:r>
            <a:r>
              <a:rPr lang="en-US" dirty="0"/>
              <a:t>je </a:t>
            </a:r>
            <a:r>
              <a:rPr lang="en-US" dirty="0" err="1"/>
              <a:t>važan</a:t>
            </a:r>
            <a:r>
              <a:rPr lang="en-US" dirty="0"/>
              <a:t> </a:t>
            </a:r>
            <a:r>
              <a:rPr lang="en-US" dirty="0" err="1"/>
              <a:t>dokument</a:t>
            </a:r>
            <a:r>
              <a:rPr lang="en-US" dirty="0"/>
              <a:t> </a:t>
            </a:r>
            <a:r>
              <a:rPr lang="en-US" dirty="0" err="1"/>
              <a:t>koji</a:t>
            </a:r>
            <a:r>
              <a:rPr lang="en-US" dirty="0"/>
              <a:t> </a:t>
            </a:r>
            <a:r>
              <a:rPr lang="en-US" dirty="0" err="1"/>
              <a:t>objašnjava</a:t>
            </a:r>
            <a:r>
              <a:rPr lang="en-US" dirty="0"/>
              <a:t> </a:t>
            </a:r>
            <a:r>
              <a:rPr lang="en-US" dirty="0" err="1"/>
              <a:t>kako</a:t>
            </a:r>
            <a:r>
              <a:rPr lang="en-US" dirty="0"/>
              <a:t> </a:t>
            </a:r>
            <a:r>
              <a:rPr lang="en-US" dirty="0" err="1"/>
              <a:t>su</a:t>
            </a:r>
            <a:r>
              <a:rPr lang="en-US" dirty="0"/>
              <a:t> </a:t>
            </a:r>
            <a:r>
              <a:rPr lang="en-US" dirty="0" err="1"/>
              <a:t>ciljevi</a:t>
            </a:r>
            <a:r>
              <a:rPr lang="en-US" dirty="0"/>
              <a:t> </a:t>
            </a:r>
            <a:r>
              <a:rPr lang="en-US" dirty="0" err="1"/>
              <a:t>projekta</a:t>
            </a:r>
            <a:r>
              <a:rPr lang="en-US" dirty="0"/>
              <a:t> </a:t>
            </a:r>
            <a:r>
              <a:rPr lang="en-US" dirty="0" err="1"/>
              <a:t>usklađeni</a:t>
            </a:r>
            <a:r>
              <a:rPr lang="en-US" dirty="0"/>
              <a:t> </a:t>
            </a:r>
            <a:r>
              <a:rPr lang="en-US" dirty="0" err="1"/>
              <a:t>sa</a:t>
            </a:r>
            <a:r>
              <a:rPr lang="en-US" dirty="0"/>
              <a:t> </a:t>
            </a:r>
            <a:r>
              <a:rPr lang="en-US" dirty="0" err="1"/>
              <a:t>dugoročnim</a:t>
            </a:r>
            <a:r>
              <a:rPr lang="en-US" dirty="0"/>
              <a:t> </a:t>
            </a:r>
            <a:r>
              <a:rPr lang="en-US" dirty="0" err="1"/>
              <a:t>planovima</a:t>
            </a:r>
            <a:r>
              <a:rPr lang="en-US" dirty="0"/>
              <a:t> </a:t>
            </a:r>
            <a:r>
              <a:rPr lang="sr-Latn-RS" dirty="0"/>
              <a:t>i ciljevima </a:t>
            </a:r>
            <a:r>
              <a:rPr lang="en-US" dirty="0" err="1"/>
              <a:t>kompanije</a:t>
            </a:r>
            <a:r>
              <a:rPr lang="en-US" dirty="0"/>
              <a:t>. </a:t>
            </a:r>
            <a:r>
              <a:rPr lang="en-US" dirty="0" err="1"/>
              <a:t>Ovaj</a:t>
            </a:r>
            <a:r>
              <a:rPr lang="en-US" dirty="0"/>
              <a:t> </a:t>
            </a:r>
            <a:r>
              <a:rPr lang="en-US" dirty="0" err="1"/>
              <a:t>dokument</a:t>
            </a:r>
            <a:r>
              <a:rPr lang="en-US" dirty="0"/>
              <a:t> </a:t>
            </a:r>
            <a:r>
              <a:rPr lang="en-US" dirty="0" err="1"/>
              <a:t>objašnjava</a:t>
            </a:r>
            <a:r>
              <a:rPr lang="en-US" dirty="0"/>
              <a:t> </a:t>
            </a:r>
            <a:r>
              <a:rPr lang="en-US" dirty="0" err="1"/>
              <a:t>zašto</a:t>
            </a:r>
            <a:r>
              <a:rPr lang="en-US" dirty="0"/>
              <a:t> bi </a:t>
            </a:r>
            <a:r>
              <a:rPr lang="en-US" dirty="0" err="1"/>
              <a:t>kompanija</a:t>
            </a:r>
            <a:r>
              <a:rPr lang="en-US" dirty="0"/>
              <a:t> </a:t>
            </a:r>
            <a:r>
              <a:rPr lang="en-US" dirty="0" err="1"/>
              <a:t>trebalo</a:t>
            </a:r>
            <a:r>
              <a:rPr lang="en-US" dirty="0"/>
              <a:t> da </a:t>
            </a:r>
            <a:r>
              <a:rPr lang="en-US" dirty="0" err="1"/>
              <a:t>troši</a:t>
            </a:r>
            <a:r>
              <a:rPr lang="en-US" dirty="0"/>
              <a:t> </a:t>
            </a:r>
            <a:r>
              <a:rPr lang="en-US" dirty="0" err="1"/>
              <a:t>svoje</a:t>
            </a:r>
            <a:r>
              <a:rPr lang="en-US" dirty="0"/>
              <a:t> </a:t>
            </a:r>
            <a:r>
              <a:rPr lang="en-US" dirty="0" err="1"/>
              <a:t>tehničke</a:t>
            </a:r>
            <a:r>
              <a:rPr lang="en-US" dirty="0"/>
              <a:t>, </a:t>
            </a:r>
            <a:r>
              <a:rPr lang="en-US" dirty="0" err="1"/>
              <a:t>finansijske</a:t>
            </a:r>
            <a:r>
              <a:rPr lang="en-US" dirty="0"/>
              <a:t> </a:t>
            </a:r>
            <a:r>
              <a:rPr lang="en-US" dirty="0" err="1"/>
              <a:t>i</a:t>
            </a:r>
            <a:r>
              <a:rPr lang="en-US" dirty="0"/>
              <a:t> </a:t>
            </a:r>
            <a:r>
              <a:rPr lang="en-US" dirty="0" err="1"/>
              <a:t>ljudske</a:t>
            </a:r>
            <a:r>
              <a:rPr lang="en-US" dirty="0"/>
              <a:t> </a:t>
            </a:r>
            <a:r>
              <a:rPr lang="en-US" dirty="0" err="1"/>
              <a:t>resurse</a:t>
            </a:r>
            <a:r>
              <a:rPr lang="en-US" dirty="0"/>
              <a:t> </a:t>
            </a:r>
            <a:r>
              <a:rPr lang="en-US" dirty="0" err="1"/>
              <a:t>na</a:t>
            </a:r>
            <a:r>
              <a:rPr lang="en-US" dirty="0"/>
              <a:t> </a:t>
            </a:r>
            <a:r>
              <a:rPr lang="en-US" dirty="0" err="1"/>
              <a:t>određeni</a:t>
            </a:r>
            <a:r>
              <a:rPr lang="en-US" dirty="0"/>
              <a:t> </a:t>
            </a:r>
            <a:r>
              <a:rPr lang="en-US" dirty="0" err="1"/>
              <a:t>projekat</a:t>
            </a:r>
            <a:r>
              <a:rPr lang="en-US" dirty="0"/>
              <a:t>.</a:t>
            </a:r>
          </a:p>
          <a:p>
            <a:r>
              <a:rPr lang="en-US" dirty="0" err="1"/>
              <a:t>Idealan</a:t>
            </a:r>
            <a:r>
              <a:rPr lang="en-US" dirty="0"/>
              <a:t> </a:t>
            </a:r>
            <a:r>
              <a:rPr lang="en-US" dirty="0" err="1"/>
              <a:t>poslovni</a:t>
            </a:r>
            <a:r>
              <a:rPr lang="en-US" dirty="0"/>
              <a:t> </a:t>
            </a:r>
            <a:r>
              <a:rPr lang="en-US" dirty="0" err="1"/>
              <a:t>slučaj</a:t>
            </a:r>
            <a:r>
              <a:rPr lang="en-US" dirty="0"/>
              <a:t> ne </a:t>
            </a:r>
            <a:r>
              <a:rPr lang="en-US" dirty="0" err="1"/>
              <a:t>govori</a:t>
            </a:r>
            <a:r>
              <a:rPr lang="en-US" dirty="0"/>
              <a:t> o </a:t>
            </a:r>
            <a:r>
              <a:rPr lang="en-US" dirty="0" err="1"/>
              <a:t>suvi</a:t>
            </a:r>
            <a:r>
              <a:rPr lang="sr-Latn-RS" dirty="0"/>
              <a:t>š</a:t>
            </a:r>
            <a:r>
              <a:rPr lang="en-US" dirty="0" err="1"/>
              <a:t>nim</a:t>
            </a:r>
            <a:r>
              <a:rPr lang="en-US" dirty="0"/>
              <a:t> </a:t>
            </a:r>
            <a:r>
              <a:rPr lang="en-US" dirty="0" err="1"/>
              <a:t>tehničkim</a:t>
            </a:r>
            <a:r>
              <a:rPr lang="en-US" dirty="0"/>
              <a:t> </a:t>
            </a:r>
            <a:r>
              <a:rPr lang="en-US" dirty="0" err="1"/>
              <a:t>detaljima</a:t>
            </a:r>
            <a:r>
              <a:rPr lang="en-US" dirty="0"/>
              <a:t> </a:t>
            </a:r>
            <a:r>
              <a:rPr lang="en-US" dirty="0" err="1"/>
              <a:t>projekta</a:t>
            </a:r>
            <a:r>
              <a:rPr lang="en-US" dirty="0"/>
              <a:t> </a:t>
            </a:r>
            <a:r>
              <a:rPr lang="en-US" dirty="0" err="1"/>
              <a:t>i</a:t>
            </a:r>
            <a:r>
              <a:rPr lang="en-US" dirty="0"/>
              <a:t> </a:t>
            </a:r>
            <a:r>
              <a:rPr lang="en-US" dirty="0" err="1"/>
              <a:t>fokusira</a:t>
            </a:r>
            <a:r>
              <a:rPr lang="en-US" dirty="0"/>
              <a:t> se </a:t>
            </a:r>
            <a:r>
              <a:rPr lang="en-US" dirty="0" err="1"/>
              <a:t>isključivo</a:t>
            </a:r>
            <a:r>
              <a:rPr lang="en-US" dirty="0"/>
              <a:t> </a:t>
            </a:r>
            <a:r>
              <a:rPr lang="en-US" dirty="0" err="1"/>
              <a:t>na</a:t>
            </a:r>
            <a:r>
              <a:rPr lang="en-US" dirty="0"/>
              <a:t> </a:t>
            </a:r>
            <a:r>
              <a:rPr lang="en-US" dirty="0" err="1"/>
              <a:t>poslovne</a:t>
            </a:r>
            <a:r>
              <a:rPr lang="en-US" dirty="0"/>
              <a:t> </a:t>
            </a:r>
            <a:r>
              <a:rPr lang="en-US" dirty="0" err="1"/>
              <a:t>aspekte</a:t>
            </a:r>
            <a:r>
              <a:rPr lang="en-US" dirty="0"/>
              <a:t>. </a:t>
            </a:r>
            <a:endParaRPr lang="sr-Latn-RS" dirty="0"/>
          </a:p>
          <a:p>
            <a:r>
              <a:rPr lang="en-US" dirty="0" err="1"/>
              <a:t>Napravljen</a:t>
            </a:r>
            <a:r>
              <a:rPr lang="en-US" dirty="0"/>
              <a:t> je da </a:t>
            </a:r>
            <a:r>
              <a:rPr lang="en-US" dirty="0" err="1"/>
              <a:t>ubedi</a:t>
            </a:r>
            <a:r>
              <a:rPr lang="en-US" dirty="0"/>
              <a:t> </a:t>
            </a:r>
            <a:r>
              <a:rPr lang="en-US" dirty="0" err="1"/>
              <a:t>više</a:t>
            </a:r>
            <a:r>
              <a:rPr lang="en-US" dirty="0"/>
              <a:t> </a:t>
            </a:r>
            <a:r>
              <a:rPr lang="en-US" dirty="0" err="1"/>
              <a:t>rukovodstvo</a:t>
            </a:r>
            <a:r>
              <a:rPr lang="en-US" dirty="0"/>
              <a:t> da </a:t>
            </a:r>
            <a:r>
              <a:rPr lang="en-US" dirty="0" err="1"/>
              <a:t>odobri</a:t>
            </a:r>
            <a:r>
              <a:rPr lang="en-US" dirty="0"/>
              <a:t> </a:t>
            </a:r>
            <a:r>
              <a:rPr lang="en-US" dirty="0" err="1"/>
              <a:t>projekat</a:t>
            </a:r>
            <a:r>
              <a:rPr lang="en-US" dirty="0"/>
              <a:t> </a:t>
            </a:r>
            <a:r>
              <a:rPr lang="en-US" dirty="0" err="1"/>
              <a:t>i</a:t>
            </a:r>
            <a:r>
              <a:rPr lang="en-US" dirty="0"/>
              <a:t> </a:t>
            </a:r>
            <a:r>
              <a:rPr lang="en-US" dirty="0" err="1"/>
              <a:t>odgovori</a:t>
            </a:r>
            <a:r>
              <a:rPr lang="en-US" dirty="0"/>
              <a:t> </a:t>
            </a:r>
            <a:r>
              <a:rPr lang="en-US" dirty="0" err="1"/>
              <a:t>na</a:t>
            </a:r>
            <a:r>
              <a:rPr lang="en-US" dirty="0"/>
              <a:t> </a:t>
            </a:r>
            <a:r>
              <a:rPr lang="en-US" dirty="0" err="1"/>
              <a:t>njihove</a:t>
            </a:r>
            <a:r>
              <a:rPr lang="en-US" dirty="0"/>
              <a:t> </a:t>
            </a:r>
            <a:r>
              <a:rPr lang="en-US" dirty="0" err="1"/>
              <a:t>zabrinutosti</a:t>
            </a:r>
            <a:r>
              <a:rPr lang="en-US" dirty="0"/>
              <a:t> u </a:t>
            </a:r>
            <a:r>
              <a:rPr lang="en-US" dirty="0" err="1"/>
              <a:t>vezi</a:t>
            </a:r>
            <a:r>
              <a:rPr lang="en-US" dirty="0"/>
              <a:t> </a:t>
            </a:r>
            <a:r>
              <a:rPr lang="en-US" dirty="0" err="1"/>
              <a:t>sa</a:t>
            </a:r>
            <a:r>
              <a:rPr lang="en-US" dirty="0"/>
              <a:t> </a:t>
            </a:r>
            <a:r>
              <a:rPr lang="en-US" dirty="0" err="1"/>
              <a:t>mogućim</a:t>
            </a:r>
            <a:r>
              <a:rPr lang="en-US" dirty="0"/>
              <a:t> </a:t>
            </a:r>
            <a:r>
              <a:rPr lang="en-US" dirty="0" err="1"/>
              <a:t>finansijskim</a:t>
            </a:r>
            <a:r>
              <a:rPr lang="en-US" dirty="0"/>
              <a:t> </a:t>
            </a:r>
            <a:r>
              <a:rPr lang="en-US" dirty="0" err="1"/>
              <a:t>i</a:t>
            </a:r>
            <a:r>
              <a:rPr lang="en-US" dirty="0"/>
              <a:t> </a:t>
            </a:r>
            <a:r>
              <a:rPr lang="en-US" dirty="0" err="1"/>
              <a:t>poslovnim</a:t>
            </a:r>
            <a:r>
              <a:rPr lang="en-US" dirty="0"/>
              <a:t> </a:t>
            </a:r>
            <a:r>
              <a:rPr lang="en-US" dirty="0" err="1"/>
              <a:t>rizicima</a:t>
            </a:r>
            <a:r>
              <a:rPr lang="en-US" dirty="0"/>
              <a:t>.</a:t>
            </a:r>
            <a:r>
              <a:rPr lang="sr-Latn-RS" dirty="0"/>
              <a:t> </a:t>
            </a:r>
          </a:p>
          <a:p>
            <a:r>
              <a:rPr lang="sr-Latn-RS" dirty="0"/>
              <a:t>Za ovaj dokument, mogu se koristiti rezultati evaluacije, koji su predstvljeni u segmentu PROVERA KONCEPTA, pošto se deo odgovora na rizike tamo već razmatrao. </a:t>
            </a:r>
          </a:p>
          <a:p>
            <a:endParaRPr lang="sr-Latn-RS" dirty="0"/>
          </a:p>
        </p:txBody>
      </p:sp>
    </p:spTree>
    <p:extLst>
      <p:ext uri="{BB962C8B-B14F-4D97-AF65-F5344CB8AC3E}">
        <p14:creationId xmlns:p14="http://schemas.microsoft.com/office/powerpoint/2010/main" val="2650408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5499B-43EE-4D8F-9AB4-1C4FA18C69EF}"/>
              </a:ext>
            </a:extLst>
          </p:cNvPr>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a:extLst>
              <a:ext uri="{FF2B5EF4-FFF2-40B4-BE49-F238E27FC236}">
                <a16:creationId xmlns:a16="http://schemas.microsoft.com/office/drawing/2014/main" id="{0E193CA4-BFFC-497C-885F-F640B6C1E8F6}"/>
              </a:ext>
            </a:extLst>
          </p:cNvPr>
          <p:cNvSpPr>
            <a:spLocks noGrp="1"/>
          </p:cNvSpPr>
          <p:nvPr>
            <p:ph idx="1"/>
          </p:nvPr>
        </p:nvSpPr>
        <p:spPr/>
        <p:txBody>
          <a:bodyPr>
            <a:normAutofit fontScale="85000" lnSpcReduction="20000"/>
          </a:bodyPr>
          <a:lstStyle/>
          <a:p>
            <a:r>
              <a:rPr lang="sr-Latn-RS" dirty="0"/>
              <a:t>Business case obično priprema </a:t>
            </a:r>
            <a:r>
              <a:rPr lang="sr-Latn-RS" b="1" dirty="0"/>
              <a:t>poslovni analitičar </a:t>
            </a:r>
            <a:r>
              <a:rPr lang="sr-Latn-RS" dirty="0"/>
              <a:t>koji je angažovan od kompanije koja će finansirati projekat. U velikim kompanijama to može biti čitav tim (odeljenje) a u manjim pojedinac koji je trajno ili privremeno angažovan.</a:t>
            </a:r>
          </a:p>
          <a:p>
            <a:r>
              <a:rPr lang="sr-Latn-RS" dirty="0"/>
              <a:t>Kod izrade ovog dokumenta, od pomoći može biti i tzv. </a:t>
            </a:r>
            <a:r>
              <a:rPr lang="sr-Latn-RS" b="1" dirty="0"/>
              <a:t>Projektni sponzor</a:t>
            </a:r>
            <a:r>
              <a:rPr lang="sr-Latn-RS" dirty="0"/>
              <a:t>. Projektni sponzor je obično stariji menadžer (predstavik višeg nivoa menadžera) koji inicira sam projekat i daje strategijske inpute za Business Case.</a:t>
            </a:r>
          </a:p>
          <a:p>
            <a:r>
              <a:rPr lang="sr-Latn-RS" dirty="0"/>
              <a:t>U velikim projektima, i </a:t>
            </a:r>
            <a:r>
              <a:rPr lang="sr-Latn-RS" b="1" dirty="0"/>
              <a:t>Projektni menadžer </a:t>
            </a:r>
            <a:r>
              <a:rPr lang="sr-Latn-RS" dirty="0"/>
              <a:t>se može odrediti još u fazi pisanja Poslovnog Slučaja, i on daje mišljenje i sugestije kako bi Poslovni Slučaj operativno izvodljiv</a:t>
            </a:r>
          </a:p>
          <a:p>
            <a:r>
              <a:rPr lang="sr-Latn-RS" dirty="0"/>
              <a:t>Kod pisanja Poslovnog Slučaja, mogu se uključiti i ostali interni i eksterni stejkholderi (rukovodioci odeljenja, finansijski eksperti, krajnji korisnici, ...)</a:t>
            </a:r>
          </a:p>
          <a:p>
            <a:r>
              <a:rPr lang="sr-Latn-RS" dirty="0"/>
              <a:t>Ovaj dokument na kraju odobrava Top menadžent, Bord direktora ili posebno telo koje je formirano za ocenu i odobrenje projekata u kompanijama.</a:t>
            </a:r>
            <a:endParaRPr lang="en-US" dirty="0"/>
          </a:p>
        </p:txBody>
      </p:sp>
    </p:spTree>
    <p:extLst>
      <p:ext uri="{BB962C8B-B14F-4D97-AF65-F5344CB8AC3E}">
        <p14:creationId xmlns:p14="http://schemas.microsoft.com/office/powerpoint/2010/main" val="1604604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DA988-DFC3-4105-BFBC-02B59B6C3F80}"/>
              </a:ext>
            </a:extLst>
          </p:cNvPr>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a:extLst>
              <a:ext uri="{FF2B5EF4-FFF2-40B4-BE49-F238E27FC236}">
                <a16:creationId xmlns:a16="http://schemas.microsoft.com/office/drawing/2014/main" id="{7002E1C1-C222-4AED-8D54-87B38AB5B6CF}"/>
              </a:ext>
            </a:extLst>
          </p:cNvPr>
          <p:cNvSpPr>
            <a:spLocks noGrp="1"/>
          </p:cNvSpPr>
          <p:nvPr>
            <p:ph idx="1"/>
          </p:nvPr>
        </p:nvSpPr>
        <p:spPr/>
        <p:txBody>
          <a:bodyPr>
            <a:normAutofit fontScale="92500" lnSpcReduction="20000"/>
          </a:bodyPr>
          <a:lstStyle/>
          <a:p>
            <a:r>
              <a:rPr lang="sr-Latn-RS" dirty="0"/>
              <a:t>Sam business case se ne bavi detaljnom analizom finansijskih efekata projekata, koja je predmet studije izvodljivosti ali ipak treba da sadrži elementarni prikaz ključnih troškova projekta. Pitanja koja treba postaviti su već definisana kod segmenta troškova u BMC-u:</a:t>
            </a:r>
          </a:p>
          <a:p>
            <a:pPr lvl="1"/>
            <a:r>
              <a:rPr lang="sr-Latn-RS" dirty="0"/>
              <a:t>Koji su najvažniji troškovi uključeni u našem predlogu projekta?</a:t>
            </a:r>
          </a:p>
          <a:p>
            <a:pPr lvl="1"/>
            <a:r>
              <a:rPr lang="sr-Latn-RS" dirty="0"/>
              <a:t>Koji su ključni resursi najskuplji?</a:t>
            </a:r>
          </a:p>
          <a:p>
            <a:pPr lvl="1"/>
            <a:r>
              <a:rPr lang="sr-Latn-RS" dirty="0"/>
              <a:t>Koje ključne aktivnosti su najskuplje?</a:t>
            </a:r>
          </a:p>
          <a:p>
            <a:r>
              <a:rPr lang="sr-Latn-RS" dirty="0"/>
              <a:t>Prilikom analize troškova, pored samih aktivnosti i resursa za izradu novog proizvoda, treba razmatrati i troškove</a:t>
            </a:r>
            <a:r>
              <a:rPr lang="en-US" dirty="0"/>
              <a:t> </a:t>
            </a:r>
            <a:r>
              <a:rPr lang="en-US" dirty="0" err="1"/>
              <a:t>isporuk</a:t>
            </a:r>
            <a:r>
              <a:rPr lang="sr-Latn-RS" dirty="0"/>
              <a:t>e</a:t>
            </a:r>
            <a:r>
              <a:rPr lang="en-US" dirty="0"/>
              <a:t> </a:t>
            </a:r>
            <a:r>
              <a:rPr lang="en-US" dirty="0" err="1"/>
              <a:t>vrednosti</a:t>
            </a:r>
            <a:r>
              <a:rPr lang="sr-Latn-RS" dirty="0"/>
              <a:t> i</a:t>
            </a:r>
            <a:r>
              <a:rPr lang="en-US" dirty="0"/>
              <a:t> </a:t>
            </a:r>
            <a:r>
              <a:rPr lang="sr-Latn-RS" dirty="0"/>
              <a:t>troškove </a:t>
            </a:r>
            <a:r>
              <a:rPr lang="en-US" dirty="0" err="1"/>
              <a:t>održavanje</a:t>
            </a:r>
            <a:r>
              <a:rPr lang="en-US" dirty="0"/>
              <a:t> </a:t>
            </a:r>
            <a:r>
              <a:rPr lang="en-US" dirty="0" err="1"/>
              <a:t>odnosa</a:t>
            </a:r>
            <a:r>
              <a:rPr lang="en-US" dirty="0"/>
              <a:t> </a:t>
            </a:r>
            <a:r>
              <a:rPr lang="en-US" dirty="0" err="1"/>
              <a:t>sa</a:t>
            </a:r>
            <a:r>
              <a:rPr lang="en-US" dirty="0"/>
              <a:t> </a:t>
            </a:r>
            <a:r>
              <a:rPr lang="en-US" dirty="0" err="1"/>
              <a:t>klijentima</a:t>
            </a:r>
            <a:r>
              <a:rPr lang="en-US" dirty="0"/>
              <a:t> </a:t>
            </a:r>
            <a:r>
              <a:rPr lang="sr-Latn-RS" dirty="0"/>
              <a:t>koji su ranije opisani kroz Business Model Canvas</a:t>
            </a:r>
            <a:r>
              <a:rPr lang="en-US" dirty="0"/>
              <a:t>. </a:t>
            </a:r>
            <a:endParaRPr lang="sr-Latn-RS" dirty="0"/>
          </a:p>
          <a:p>
            <a:r>
              <a:rPr lang="en-US" dirty="0" err="1"/>
              <a:t>Takvi</a:t>
            </a:r>
            <a:r>
              <a:rPr lang="en-US" dirty="0"/>
              <a:t> </a:t>
            </a:r>
            <a:r>
              <a:rPr lang="en-US" dirty="0" err="1"/>
              <a:t>troškovi</a:t>
            </a:r>
            <a:r>
              <a:rPr lang="en-US" dirty="0"/>
              <a:t> se </a:t>
            </a:r>
            <a:r>
              <a:rPr lang="en-US" dirty="0" err="1"/>
              <a:t>mogu</a:t>
            </a:r>
            <a:r>
              <a:rPr lang="en-US" dirty="0"/>
              <a:t> </a:t>
            </a:r>
            <a:r>
              <a:rPr lang="en-US" dirty="0" err="1"/>
              <a:t>relativno</a:t>
            </a:r>
            <a:r>
              <a:rPr lang="en-US" dirty="0"/>
              <a:t> </a:t>
            </a:r>
            <a:r>
              <a:rPr lang="en-US" dirty="0" err="1"/>
              <a:t>lako</a:t>
            </a:r>
            <a:r>
              <a:rPr lang="en-US" dirty="0"/>
              <a:t> </a:t>
            </a:r>
            <a:r>
              <a:rPr lang="sr-Latn-RS" dirty="0"/>
              <a:t>proceniti</a:t>
            </a:r>
            <a:r>
              <a:rPr lang="en-US" dirty="0"/>
              <a:t> </a:t>
            </a:r>
            <a:r>
              <a:rPr lang="en-US" dirty="0" err="1"/>
              <a:t>nakon</a:t>
            </a:r>
            <a:r>
              <a:rPr lang="en-US" dirty="0"/>
              <a:t> </a:t>
            </a:r>
            <a:r>
              <a:rPr lang="en-US" dirty="0" err="1"/>
              <a:t>definisanja</a:t>
            </a:r>
            <a:r>
              <a:rPr lang="en-US" dirty="0"/>
              <a:t> </a:t>
            </a:r>
            <a:r>
              <a:rPr lang="en-US" dirty="0" err="1"/>
              <a:t>ključnih</a:t>
            </a:r>
            <a:r>
              <a:rPr lang="en-US" dirty="0"/>
              <a:t> </a:t>
            </a:r>
            <a:r>
              <a:rPr lang="en-US" dirty="0" err="1"/>
              <a:t>resursa</a:t>
            </a:r>
            <a:r>
              <a:rPr lang="en-US" dirty="0"/>
              <a:t>, </a:t>
            </a:r>
            <a:r>
              <a:rPr lang="en-US" dirty="0" err="1"/>
              <a:t>ključnih</a:t>
            </a:r>
            <a:r>
              <a:rPr lang="en-US" dirty="0"/>
              <a:t> </a:t>
            </a:r>
            <a:r>
              <a:rPr lang="en-US" dirty="0" err="1"/>
              <a:t>aktivnosti</a:t>
            </a:r>
            <a:r>
              <a:rPr lang="en-US" dirty="0"/>
              <a:t> </a:t>
            </a:r>
            <a:r>
              <a:rPr lang="en-US" dirty="0" err="1"/>
              <a:t>i</a:t>
            </a:r>
            <a:r>
              <a:rPr lang="en-US" dirty="0"/>
              <a:t> </a:t>
            </a:r>
            <a:r>
              <a:rPr lang="en-US" dirty="0" err="1"/>
              <a:t>ključnih</a:t>
            </a:r>
            <a:r>
              <a:rPr lang="en-US" dirty="0"/>
              <a:t> </a:t>
            </a:r>
            <a:r>
              <a:rPr lang="en-US" dirty="0" err="1"/>
              <a:t>partnerstava</a:t>
            </a:r>
            <a:r>
              <a:rPr lang="en-US" dirty="0"/>
              <a:t>. </a:t>
            </a:r>
          </a:p>
        </p:txBody>
      </p:sp>
    </p:spTree>
    <p:extLst>
      <p:ext uri="{BB962C8B-B14F-4D97-AF65-F5344CB8AC3E}">
        <p14:creationId xmlns:p14="http://schemas.microsoft.com/office/powerpoint/2010/main" val="2307192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2A1C-30E1-455C-81E9-3FBF534DEC05}"/>
              </a:ext>
            </a:extLst>
          </p:cNvPr>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a:extLst>
              <a:ext uri="{FF2B5EF4-FFF2-40B4-BE49-F238E27FC236}">
                <a16:creationId xmlns:a16="http://schemas.microsoft.com/office/drawing/2014/main" id="{C1E8E98F-1927-4B79-87A8-90F0310954A3}"/>
              </a:ext>
            </a:extLst>
          </p:cNvPr>
          <p:cNvSpPr>
            <a:spLocks noGrp="1"/>
          </p:cNvSpPr>
          <p:nvPr>
            <p:ph idx="1"/>
          </p:nvPr>
        </p:nvSpPr>
        <p:spPr/>
        <p:txBody>
          <a:bodyPr>
            <a:normAutofit fontScale="92500" lnSpcReduction="10000"/>
          </a:bodyPr>
          <a:lstStyle/>
          <a:p>
            <a:r>
              <a:rPr lang="sr-Latn-RS" dirty="0"/>
              <a:t>Takođe, detaljna analiza prihoda projekta je predmet Studije izvodljivosti. Ipak, na nivou pripreme Business Case-a projekte, treba okvirno proceniti potencijalne prihode od realizacije projekta. </a:t>
            </a:r>
          </a:p>
          <a:p>
            <a:r>
              <a:rPr lang="en-US" dirty="0" err="1"/>
              <a:t>Pitanja</a:t>
            </a:r>
            <a:r>
              <a:rPr lang="en-US" dirty="0"/>
              <a:t> </a:t>
            </a:r>
            <a:r>
              <a:rPr lang="sr-Latn-RS" dirty="0"/>
              <a:t>koja treba postaviti, kod ovog dela analize su definisana kod segmenta prohoda kod BMC-a:</a:t>
            </a:r>
            <a:endParaRPr lang="en-US" dirty="0"/>
          </a:p>
          <a:p>
            <a:pPr lvl="1"/>
            <a:r>
              <a:rPr lang="sr-Latn-RS" dirty="0"/>
              <a:t>K</a:t>
            </a:r>
            <a:r>
              <a:rPr lang="en-US" dirty="0" err="1"/>
              <a:t>oju</a:t>
            </a:r>
            <a:r>
              <a:rPr lang="en-US" dirty="0"/>
              <a:t> </a:t>
            </a:r>
            <a:r>
              <a:rPr lang="en-US" dirty="0" err="1"/>
              <a:t>vrednost</a:t>
            </a:r>
            <a:r>
              <a:rPr lang="en-US" dirty="0"/>
              <a:t> </a:t>
            </a:r>
            <a:r>
              <a:rPr lang="en-US" dirty="0" err="1"/>
              <a:t>su</a:t>
            </a:r>
            <a:r>
              <a:rPr lang="en-US" dirty="0"/>
              <a:t> </a:t>
            </a:r>
            <a:r>
              <a:rPr lang="en-US" dirty="0" err="1"/>
              <a:t>naši</a:t>
            </a:r>
            <a:r>
              <a:rPr lang="en-US" dirty="0"/>
              <a:t> </a:t>
            </a:r>
            <a:r>
              <a:rPr lang="en-US" dirty="0" err="1"/>
              <a:t>kupci</a:t>
            </a:r>
            <a:r>
              <a:rPr lang="en-US" dirty="0"/>
              <a:t> </a:t>
            </a:r>
            <a:r>
              <a:rPr lang="en-US" dirty="0" err="1"/>
              <a:t>zaista</a:t>
            </a:r>
            <a:r>
              <a:rPr lang="en-US" dirty="0"/>
              <a:t> </a:t>
            </a:r>
            <a:r>
              <a:rPr lang="en-US" dirty="0" err="1"/>
              <a:t>spremni</a:t>
            </a:r>
            <a:r>
              <a:rPr lang="en-US" dirty="0"/>
              <a:t> da plate?</a:t>
            </a:r>
          </a:p>
          <a:p>
            <a:pPr lvl="1"/>
            <a:r>
              <a:rPr lang="en-US" dirty="0" err="1"/>
              <a:t>Kako</a:t>
            </a:r>
            <a:r>
              <a:rPr lang="en-US" dirty="0"/>
              <a:t> bi </a:t>
            </a:r>
            <a:r>
              <a:rPr lang="en-US" dirty="0" err="1"/>
              <a:t>radije</a:t>
            </a:r>
            <a:r>
              <a:rPr lang="en-US" dirty="0"/>
              <a:t> </a:t>
            </a:r>
            <a:r>
              <a:rPr lang="en-US" dirty="0" err="1"/>
              <a:t>platili</a:t>
            </a:r>
            <a:r>
              <a:rPr lang="en-US" dirty="0"/>
              <a:t>?</a:t>
            </a:r>
          </a:p>
          <a:p>
            <a:pPr lvl="1"/>
            <a:r>
              <a:rPr lang="en-US" dirty="0" err="1"/>
              <a:t>Koliko</a:t>
            </a:r>
            <a:r>
              <a:rPr lang="en-US" dirty="0"/>
              <a:t> </a:t>
            </a:r>
            <a:r>
              <a:rPr lang="en-US" dirty="0" err="1"/>
              <a:t>svaki</a:t>
            </a:r>
            <a:r>
              <a:rPr lang="en-US" dirty="0"/>
              <a:t> </a:t>
            </a:r>
            <a:r>
              <a:rPr lang="en-US" dirty="0" err="1"/>
              <a:t>tok</a:t>
            </a:r>
            <a:r>
              <a:rPr lang="en-US" dirty="0"/>
              <a:t> </a:t>
            </a:r>
            <a:r>
              <a:rPr lang="en-US" dirty="0" err="1"/>
              <a:t>prihoda</a:t>
            </a:r>
            <a:r>
              <a:rPr lang="en-US" dirty="0"/>
              <a:t> </a:t>
            </a:r>
            <a:r>
              <a:rPr lang="en-US" dirty="0" err="1"/>
              <a:t>doprinosi</a:t>
            </a:r>
            <a:r>
              <a:rPr lang="en-US" dirty="0"/>
              <a:t> </a:t>
            </a:r>
            <a:r>
              <a:rPr lang="en-US" dirty="0" err="1"/>
              <a:t>ukupnim</a:t>
            </a:r>
            <a:r>
              <a:rPr lang="en-US" dirty="0"/>
              <a:t> </a:t>
            </a:r>
            <a:r>
              <a:rPr lang="en-US" dirty="0" err="1"/>
              <a:t>prihodima</a:t>
            </a:r>
            <a:r>
              <a:rPr lang="en-US" dirty="0"/>
              <a:t> u </a:t>
            </a:r>
            <a:r>
              <a:rPr lang="en-US" dirty="0" err="1"/>
              <a:t>procentima</a:t>
            </a:r>
            <a:r>
              <a:rPr lang="en-US" dirty="0"/>
              <a:t> od </a:t>
            </a:r>
            <a:r>
              <a:rPr lang="en-US" dirty="0" err="1"/>
              <a:t>ukupnog</a:t>
            </a:r>
            <a:r>
              <a:rPr lang="en-US" dirty="0"/>
              <a:t> </a:t>
            </a:r>
            <a:r>
              <a:rPr lang="en-US" dirty="0" err="1"/>
              <a:t>iznosa</a:t>
            </a:r>
            <a:r>
              <a:rPr lang="en-US" dirty="0"/>
              <a:t>?</a:t>
            </a:r>
          </a:p>
          <a:p>
            <a:r>
              <a:rPr lang="en-US" dirty="0" err="1"/>
              <a:t>Poslovni</a:t>
            </a:r>
            <a:r>
              <a:rPr lang="en-US" dirty="0"/>
              <a:t> model </a:t>
            </a:r>
            <a:r>
              <a:rPr lang="en-US" dirty="0" err="1"/>
              <a:t>može</a:t>
            </a:r>
            <a:r>
              <a:rPr lang="en-US" dirty="0"/>
              <a:t> </a:t>
            </a:r>
            <a:r>
              <a:rPr lang="en-US" dirty="0" err="1"/>
              <a:t>uključivati</a:t>
            </a:r>
            <a:r>
              <a:rPr lang="en-US" dirty="0"/>
              <a:t> </a:t>
            </a:r>
            <a:r>
              <a:rPr lang="en-US" dirty="0" err="1"/>
              <a:t>transakcijske</a:t>
            </a:r>
            <a:r>
              <a:rPr lang="en-US" dirty="0"/>
              <a:t> </a:t>
            </a:r>
            <a:r>
              <a:rPr lang="en-US" dirty="0" err="1"/>
              <a:t>prihode</a:t>
            </a:r>
            <a:r>
              <a:rPr lang="en-US" dirty="0"/>
              <a:t> </a:t>
            </a:r>
            <a:r>
              <a:rPr lang="en-US" dirty="0" err="1"/>
              <a:t>koji</a:t>
            </a:r>
            <a:r>
              <a:rPr lang="en-US" dirty="0"/>
              <a:t> </a:t>
            </a:r>
            <a:r>
              <a:rPr lang="en-US" dirty="0" err="1"/>
              <a:t>proizilaze</a:t>
            </a:r>
            <a:r>
              <a:rPr lang="en-US" dirty="0"/>
              <a:t> </a:t>
            </a:r>
            <a:r>
              <a:rPr lang="en-US" dirty="0" err="1"/>
              <a:t>iz</a:t>
            </a:r>
            <a:r>
              <a:rPr lang="en-US" dirty="0"/>
              <a:t> </a:t>
            </a:r>
            <a:r>
              <a:rPr lang="en-US" dirty="0" err="1"/>
              <a:t>jednokratnih</a:t>
            </a:r>
            <a:r>
              <a:rPr lang="en-US" dirty="0"/>
              <a:t> </a:t>
            </a:r>
            <a:r>
              <a:rPr lang="en-US" dirty="0" err="1"/>
              <a:t>plaćanja</a:t>
            </a:r>
            <a:r>
              <a:rPr lang="en-US" dirty="0"/>
              <a:t> </a:t>
            </a:r>
            <a:r>
              <a:rPr lang="en-US" dirty="0" err="1"/>
              <a:t>kupaca</a:t>
            </a:r>
            <a:r>
              <a:rPr lang="en-US" dirty="0"/>
              <a:t> (</a:t>
            </a:r>
            <a:r>
              <a:rPr lang="en-US" dirty="0" err="1"/>
              <a:t>npr</a:t>
            </a:r>
            <a:r>
              <a:rPr lang="en-US" dirty="0"/>
              <a:t>. </a:t>
            </a:r>
            <a:r>
              <a:rPr lang="en-US" dirty="0" err="1"/>
              <a:t>prodaja</a:t>
            </a:r>
            <a:r>
              <a:rPr lang="en-US" dirty="0"/>
              <a:t>) </a:t>
            </a:r>
            <a:r>
              <a:rPr lang="en-US" dirty="0" err="1"/>
              <a:t>ili</a:t>
            </a:r>
            <a:r>
              <a:rPr lang="en-US" dirty="0"/>
              <a:t> </a:t>
            </a:r>
            <a:r>
              <a:rPr lang="en-US" dirty="0" err="1"/>
              <a:t>periodične</a:t>
            </a:r>
            <a:r>
              <a:rPr lang="en-US" dirty="0"/>
              <a:t> </a:t>
            </a:r>
            <a:r>
              <a:rPr lang="en-US" dirty="0" err="1"/>
              <a:t>prihode</a:t>
            </a:r>
            <a:r>
              <a:rPr lang="en-US" dirty="0"/>
              <a:t> (</a:t>
            </a:r>
            <a:r>
              <a:rPr lang="en-US" dirty="0" err="1"/>
              <a:t>npr</a:t>
            </a:r>
            <a:r>
              <a:rPr lang="en-US" dirty="0"/>
              <a:t>. </a:t>
            </a:r>
            <a:r>
              <a:rPr lang="en-US" dirty="0" err="1"/>
              <a:t>pretplata</a:t>
            </a:r>
            <a:r>
              <a:rPr lang="en-US" dirty="0"/>
              <a:t>)</a:t>
            </a:r>
            <a:r>
              <a:rPr lang="sr-Latn-RS" dirty="0"/>
              <a:t> – što je već definisano u BMC-u</a:t>
            </a:r>
            <a:r>
              <a:rPr lang="en-US" dirty="0"/>
              <a:t>.</a:t>
            </a:r>
          </a:p>
        </p:txBody>
      </p:sp>
    </p:spTree>
    <p:extLst>
      <p:ext uri="{BB962C8B-B14F-4D97-AF65-F5344CB8AC3E}">
        <p14:creationId xmlns:p14="http://schemas.microsoft.com/office/powerpoint/2010/main" val="1245863861"/>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1001</TotalTime>
  <Words>4734</Words>
  <Application>Microsoft Office PowerPoint</Application>
  <PresentationFormat>Widescreen</PresentationFormat>
  <Paragraphs>365</Paragraphs>
  <Slides>38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ie 16 9</vt:lpstr>
      <vt:lpstr>VREDNOVANJE PROJEKATA U OBLASTI INFORMACIONIH TEHNOLOGIJA</vt:lpstr>
      <vt:lpstr>Sadržaj predmeta</vt:lpstr>
      <vt:lpstr>INICIJACIRANJE PROJEKTA</vt:lpstr>
      <vt:lpstr>INICIJACIRANJE PROJEKTA</vt:lpstr>
      <vt:lpstr>INICIJACIRANJE PROJEKTA</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Project Charter</vt:lpstr>
      <vt:lpstr>INICIJACIRANJE PROJEKTA – Project Charter</vt:lpstr>
      <vt:lpstr>INICIJACIRANJE PROJEKTA – Project Charter</vt:lpstr>
      <vt:lpstr>INICIJACIRANJE PROJEKTA – Project Charter</vt:lpstr>
      <vt:lpstr>INICIJACIRANJE PROJEKTA – BUSINESS CASE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ivan mihajlovic</cp:lastModifiedBy>
  <cp:revision>384</cp:revision>
  <dcterms:created xsi:type="dcterms:W3CDTF">2022-07-08T13:18:01Z</dcterms:created>
  <dcterms:modified xsi:type="dcterms:W3CDTF">2024-10-23T08:20:49Z</dcterms:modified>
</cp:coreProperties>
</file>