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301" r:id="rId5"/>
    <p:sldId id="259" r:id="rId6"/>
    <p:sldId id="295" r:id="rId7"/>
    <p:sldId id="296" r:id="rId8"/>
    <p:sldId id="265" r:id="rId9"/>
    <p:sldId id="264" r:id="rId10"/>
    <p:sldId id="266" r:id="rId11"/>
    <p:sldId id="263" r:id="rId12"/>
    <p:sldId id="262" r:id="rId13"/>
    <p:sldId id="267" r:id="rId14"/>
    <p:sldId id="284" r:id="rId15"/>
    <p:sldId id="283" r:id="rId16"/>
    <p:sldId id="285" r:id="rId17"/>
    <p:sldId id="269" r:id="rId18"/>
    <p:sldId id="270" r:id="rId19"/>
    <p:sldId id="300" r:id="rId20"/>
    <p:sldId id="271" r:id="rId21"/>
    <p:sldId id="274" r:id="rId22"/>
    <p:sldId id="276" r:id="rId23"/>
    <p:sldId id="275" r:id="rId24"/>
    <p:sldId id="277" r:id="rId25"/>
    <p:sldId id="278" r:id="rId26"/>
    <p:sldId id="279" r:id="rId27"/>
    <p:sldId id="280" r:id="rId28"/>
    <p:sldId id="281" r:id="rId29"/>
    <p:sldId id="286" r:id="rId30"/>
    <p:sldId id="287" r:id="rId31"/>
    <p:sldId id="289" r:id="rId32"/>
    <p:sldId id="290" r:id="rId33"/>
    <p:sldId id="292" r:id="rId34"/>
    <p:sldId id="293" r:id="rId35"/>
    <p:sldId id="297" r:id="rId36"/>
    <p:sldId id="298" r:id="rId37"/>
    <p:sldId id="299" r:id="rId38"/>
    <p:sldId id="268" r:id="rId39"/>
    <p:sldId id="282" r:id="rId40"/>
    <p:sldId id="29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09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4596-59F4-4F37-BF93-B712E65E7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CEA85-39D4-4986-8B8F-91CBA0D3DD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EEA9D-F222-4D35-9C69-079E92E4C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B8D7-EBCE-4233-88E4-8E5F86C52DAB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43D278-E87A-4E7F-9488-87D4C89E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6B375-D925-4C5D-BCAF-C8C7F204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A2-8BDF-41C4-AD30-63A4F0DF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729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B8A4-A709-491B-932F-6F7B6E504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8BC9E3-E8A3-40E9-B5A0-A1A13BF84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3EE6-2BA6-4C65-AD2F-37722D7E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8B8D7-EBCE-4233-88E4-8E5F86C52DAB}" type="datetimeFigureOut">
              <a:rPr lang="en-US" smtClean="0"/>
              <a:t>16-Oct-24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12B73-BA24-4D4E-8899-64BFAEC5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7DD5A-125C-4900-A2A4-D923B02E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E6DA2-8BDF-41C4-AD30-63A4F0DF2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9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3BA34-2549-4266-B4E3-CA1BCE104F7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16-Oct-24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784FCC-8B78-450A-A98B-43E6A52C62A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10474036" y="0"/>
            <a:ext cx="1717964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0" y="0"/>
            <a:ext cx="40270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5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mihajlovic@mas.bg.ac.rs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rlin-ict.eu/what-is-a-business-model-canvas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2FumwkBMhLo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miro.com/app/board/uXjVO9aimmQ=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urostat/data/database" TargetMode="Externa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FumwkBMhLo" TargetMode="Externa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imihajlovic73@gmail.com" TargetMode="External"/><Relationship Id="rId2" Type="http://schemas.openxmlformats.org/officeDocument/2006/relationships/hyperlink" Target="https://miro.com/templates/business-model-canvas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/>
              <a:t>VREDNOVANJE PROJEKATA U OBLASTI INFORMACIONIH TEHNOLOGIJA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i="1" dirty="0"/>
              <a:t>Prof. Dr Ivan Mihajlović</a:t>
            </a:r>
          </a:p>
          <a:p>
            <a:r>
              <a:rPr lang="sr-Latn-RS" i="1" dirty="0"/>
              <a:t>Univerzitet u Beogradu - Mašinski fakultet u Beogradu</a:t>
            </a:r>
          </a:p>
          <a:p>
            <a:r>
              <a:rPr lang="sr-Latn-RS" i="1" dirty="0"/>
              <a:t>Kabinet: </a:t>
            </a:r>
            <a:r>
              <a:rPr lang="en-GB" i="1" dirty="0"/>
              <a:t>401</a:t>
            </a:r>
            <a:endParaRPr lang="sr-Latn-RS" i="1" dirty="0"/>
          </a:p>
          <a:p>
            <a:r>
              <a:rPr lang="sr-Latn-RS" i="1" dirty="0">
                <a:hlinkClick r:id="rId2"/>
              </a:rPr>
              <a:t>Imihajlovic</a:t>
            </a:r>
            <a:r>
              <a:rPr lang="en-GB" i="1" dirty="0">
                <a:hlinkClick r:id="rId2"/>
              </a:rPr>
              <a:t>@</a:t>
            </a:r>
            <a:r>
              <a:rPr lang="sr-Latn-RS" i="1" dirty="0">
                <a:hlinkClick r:id="rId2"/>
              </a:rPr>
              <a:t>mas.bg.ac.rs</a:t>
            </a:r>
            <a:r>
              <a:rPr lang="sr-Latn-RS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33053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FBE4-A333-49F7-B37C-F71A9F4D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8E218B7-07C9-4856-9D52-9AB4CFF3A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556164"/>
              </p:ext>
            </p:extLst>
          </p:nvPr>
        </p:nvGraphicFramePr>
        <p:xfrm>
          <a:off x="590549" y="1538795"/>
          <a:ext cx="10763251" cy="49540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76112">
                  <a:extLst>
                    <a:ext uri="{9D8B030D-6E8A-4147-A177-3AD203B41FA5}">
                      <a16:colId xmlns:a16="http://schemas.microsoft.com/office/drawing/2014/main" val="1473866600"/>
                    </a:ext>
                  </a:extLst>
                </a:gridCol>
                <a:gridCol w="2386560">
                  <a:extLst>
                    <a:ext uri="{9D8B030D-6E8A-4147-A177-3AD203B41FA5}">
                      <a16:colId xmlns:a16="http://schemas.microsoft.com/office/drawing/2014/main" val="3618491459"/>
                    </a:ext>
                  </a:extLst>
                </a:gridCol>
                <a:gridCol w="2648180">
                  <a:extLst>
                    <a:ext uri="{9D8B030D-6E8A-4147-A177-3AD203B41FA5}">
                      <a16:colId xmlns:a16="http://schemas.microsoft.com/office/drawing/2014/main" val="2945650103"/>
                    </a:ext>
                  </a:extLst>
                </a:gridCol>
                <a:gridCol w="3252399">
                  <a:extLst>
                    <a:ext uri="{9D8B030D-6E8A-4147-A177-3AD203B41FA5}">
                      <a16:colId xmlns:a16="http://schemas.microsoft.com/office/drawing/2014/main" val="717889768"/>
                    </a:ext>
                  </a:extLst>
                </a:gridCol>
              </a:tblGrid>
              <a:tr h="69659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solidFill>
                            <a:srgbClr val="0070C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PROVERA KONCEPTA (KONCEPT SKRINING)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MARKETING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OPERACIJE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solidFill>
                            <a:srgbClr val="000000"/>
                          </a:solidFill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FINANSIJE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6832116"/>
                  </a:ext>
                </a:extLst>
              </a:tr>
              <a:tr h="156654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IZVODLJIVOST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(da li se projekat može uraditi?)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Da li je tržište dovoljno veliko?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Da li se poseduju veštine i sposobnosti za proizvodnju određenog proizvoda ili kreiranje određene usluge?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Da li se poseduju dovoljni  finansijski resursi za razvoj i plasman određenog proizvoda/usluge?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6500510"/>
                  </a:ext>
                </a:extLst>
              </a:tr>
              <a:tr h="13925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PRIHVATLJIVOST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(da li se želi uraditi projekat?)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Do kog tržišnog udela se može stići?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Kolika je reorganizacija potrebna za proizvodnju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određenog proizvoda ili kreiranje usluge?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Koliki će biti povraćaj investicije – ROI 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201100"/>
                  </a:ext>
                </a:extLst>
              </a:tr>
              <a:tr h="87058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b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„RANJIVOST“</a:t>
                      </a:r>
                      <a:endParaRPr sz="1800" noProof="1"/>
                    </a:p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(da li se želi preuzeti rizik?)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Koji je rizik propadanja na tržištu?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Koji je rizik ako se proizvod ne može proizvesti prihvatljivo?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  <a:defRPr noProof="1"/>
                      </a:pPr>
                      <a:r>
                        <a:rPr lang="hr-HR" sz="1800" i="1" dirty="0">
                          <a:latin typeface="Times New Roman" pitchFamily="1" charset="0"/>
                          <a:ea typeface="Calibri" pitchFamily="2" charset="0"/>
                          <a:cs typeface="Times New Roman" pitchFamily="1" charset="0"/>
                        </a:rPr>
                        <a:t>Koliki novac se može izgubiti ako se dogodi nešto loše?</a:t>
                      </a:r>
                      <a:endParaRPr sz="1800" noProof="1"/>
                    </a:p>
                  </a:txBody>
                  <a:tcPr marL="56515" marR="0" marT="5651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8084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8327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9102-9443-4FD1-A396-0ACBD4D56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7C83C-FA22-429A-8064-07326826A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sz="2200" dirty="0"/>
              <a:t>Alat koji se može korisno upotrebiti – u cilju detaljne analize svake od potencijalnih projektnih ideja je i „Business Model Canvas“.</a:t>
            </a:r>
          </a:p>
          <a:p>
            <a:endParaRPr lang="en-US" dirty="0"/>
          </a:p>
        </p:txBody>
      </p:sp>
      <p:pic>
        <p:nvPicPr>
          <p:cNvPr id="4" name="Picture 2" descr="What is a Business Model Canvas?">
            <a:extLst>
              <a:ext uri="{FF2B5EF4-FFF2-40B4-BE49-F238E27FC236}">
                <a16:creationId xmlns:a16="http://schemas.microsoft.com/office/drawing/2014/main" id="{B473E9C7-DD44-4686-BA2D-5A1CB2621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16" y="2502732"/>
            <a:ext cx="7024063" cy="439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789C13-146E-441C-A1E1-6875A7451D1D}"/>
              </a:ext>
            </a:extLst>
          </p:cNvPr>
          <p:cNvSpPr/>
          <p:nvPr/>
        </p:nvSpPr>
        <p:spPr>
          <a:xfrm>
            <a:off x="7694807" y="6390470"/>
            <a:ext cx="44971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https://merlin-ict.eu/what-is-a-business-model-canvas</a:t>
            </a:r>
            <a:r>
              <a:rPr lang="en-US" dirty="0">
                <a:hlinkClick r:id="rId3"/>
              </a:rPr>
              <a:t>/</a:t>
            </a:r>
            <a:r>
              <a:rPr lang="sr-Latn-RS" dirty="0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5DD695-3806-475C-B34D-22CAB1B66BD0}"/>
              </a:ext>
            </a:extLst>
          </p:cNvPr>
          <p:cNvSpPr/>
          <p:nvPr/>
        </p:nvSpPr>
        <p:spPr>
          <a:xfrm>
            <a:off x="7774707" y="2686120"/>
            <a:ext cx="4014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https://www.youtube.com/watch?v=2FumwkBMhLo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64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B1A7-08FC-48DB-AB72-FB84376A0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ABA6E-83E6-4183-84E7-3D293B11D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Kod Business Model Canvas  - polazi se od ideje autora ove tehnike (Alexander Osterwalder), da je od samog poslovnog plana (business plan) značajniji proces planiranja. Tokom procesa planiranja ideje o novom projektu, mi naučimo više o pozitivnim i negativnim elementaima tog projekta, nego što možemo sagledati iz klasičnog biznis plana.</a:t>
            </a:r>
          </a:p>
          <a:p>
            <a:r>
              <a:rPr lang="sr-Latn-RS" dirty="0"/>
              <a:t>Razlog je u tome što se kod Business Model Canvas- a primenjuje sistemski pristup, gde se svi elementi nove poslovne ideje posmatraju istovremeno – u međusobnoj interakciji.</a:t>
            </a:r>
          </a:p>
          <a:p>
            <a:r>
              <a:rPr lang="sr-Latn-RS" dirty="0"/>
              <a:t>Biznis plan je najčešće samo dokument na 30-50 strana, koji zasebno posmatra segmente nove poslovne ideje i koji najčešće ostaje na nivou plana. Naime, retko se desi njegova stvarna realizacije. </a:t>
            </a:r>
          </a:p>
          <a:p>
            <a:r>
              <a:rPr lang="sr-Latn-RS" dirty="0"/>
              <a:t>Sa druge strane, proces poslovnog planiranja je važan, jer nam donosi nova saznanja, koja su primenjiva i u narednim projektima. Takođe, i u toku samog popunjavanja određenih polja kanvasa može se dodati neki od elemenata, za koji smo uočili da je inicijalno izostavljen.</a:t>
            </a:r>
          </a:p>
        </p:txBody>
      </p:sp>
    </p:spTree>
    <p:extLst>
      <p:ext uri="{BB962C8B-B14F-4D97-AF65-F5344CB8AC3E}">
        <p14:creationId xmlns:p14="http://schemas.microsoft.com/office/powerpoint/2010/main" val="720765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584FE-E917-4047-A15E-49ABF79B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6D141-E877-45FC-AA2F-8E9E9695F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Online alat za BMC: </a:t>
            </a:r>
            <a:r>
              <a:rPr lang="sr-Latn-RS" dirty="0">
                <a:hlinkClick r:id="rId2"/>
              </a:rPr>
              <a:t>https://miro.com/app/board/uXjVO9aimmQ=/</a:t>
            </a:r>
            <a:r>
              <a:rPr lang="sr-Latn-RS" dirty="0"/>
              <a:t> </a:t>
            </a:r>
            <a:endParaRPr lang="en-US" dirty="0"/>
          </a:p>
          <a:p>
            <a:r>
              <a:rPr lang="sr-Latn-RS" dirty="0"/>
              <a:t>U kreiranju BMC, najčešće se kreće od centralnog dela (</a:t>
            </a:r>
            <a:r>
              <a:rPr lang="sr-Latn-RS" b="1" dirty="0"/>
              <a:t>Value Proposition – Key proposition</a:t>
            </a:r>
            <a:r>
              <a:rPr lang="sr-Latn-RS" dirty="0"/>
              <a:t>). To je deo u kome se zapravo predlaže novi proizvod ili nova usluga, koji će biti predmet budućeg projekta.</a:t>
            </a:r>
            <a:endParaRPr lang="en-US" dirty="0"/>
          </a:p>
          <a:p>
            <a:r>
              <a:rPr lang="en-US" dirty="0"/>
              <a:t>U </a:t>
            </a:r>
            <a:r>
              <a:rPr lang="en-US" dirty="0" err="1"/>
              <a:t>okviru</a:t>
            </a:r>
            <a:r>
              <a:rPr lang="en-US" dirty="0"/>
              <a:t> </a:t>
            </a:r>
            <a:r>
              <a:rPr lang="en-US" dirty="0" err="1"/>
              <a:t>ovog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kanvasa</a:t>
            </a:r>
            <a:r>
              <a:rPr lang="en-US" dirty="0"/>
              <a:t>, </a:t>
            </a:r>
            <a:r>
              <a:rPr lang="en-US" dirty="0" err="1"/>
              <a:t>potrebno</a:t>
            </a:r>
            <a:r>
              <a:rPr lang="en-US" dirty="0"/>
              <a:t> je </a:t>
            </a:r>
            <a:r>
              <a:rPr lang="en-US" dirty="0" err="1"/>
              <a:t>dati</a:t>
            </a:r>
            <a:r>
              <a:rPr lang="en-US" dirty="0"/>
              <a:t> </a:t>
            </a:r>
            <a:r>
              <a:rPr lang="en-US" dirty="0" err="1"/>
              <a:t>odgovore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slede</a:t>
            </a:r>
            <a:r>
              <a:rPr lang="sr-Latn-RS" dirty="0"/>
              <a:t>ć</a:t>
            </a:r>
            <a:r>
              <a:rPr lang="en-US" dirty="0"/>
              <a:t>a </a:t>
            </a:r>
            <a:r>
              <a:rPr lang="en-US" dirty="0" err="1"/>
              <a:t>pitanja</a:t>
            </a:r>
            <a:r>
              <a:rPr lang="en-US" dirty="0"/>
              <a:t>:</a:t>
            </a:r>
            <a:endParaRPr lang="sr-Latn-RS" dirty="0"/>
          </a:p>
          <a:p>
            <a:pPr lvl="1"/>
            <a:r>
              <a:rPr lang="sr-Latn-RS" dirty="0"/>
              <a:t>Koju vrednost isporučujemo kupcu?</a:t>
            </a:r>
          </a:p>
          <a:p>
            <a:pPr lvl="1"/>
            <a:r>
              <a:rPr lang="sr-Latn-RS" dirty="0"/>
              <a:t>Koji od problema naših kupaca pokušavamo da rešimo?</a:t>
            </a:r>
          </a:p>
          <a:p>
            <a:pPr lvl="1"/>
            <a:r>
              <a:rPr lang="sr-Latn-RS" dirty="0"/>
              <a:t>Koji posao pomažemo klijentu da završi?</a:t>
            </a:r>
          </a:p>
          <a:p>
            <a:pPr lvl="1"/>
            <a:r>
              <a:rPr lang="sr-Latn-RS" dirty="0"/>
              <a:t>Koje potrebe kupaca zadovoljavamo?</a:t>
            </a:r>
          </a:p>
          <a:p>
            <a:pPr lvl="1"/>
            <a:r>
              <a:rPr lang="sr-Latn-RS" dirty="0"/>
              <a:t>Koje pakete proizvoda i usluga nudimo svakom segmentu kupaca?</a:t>
            </a:r>
          </a:p>
        </p:txBody>
      </p:sp>
    </p:spTree>
    <p:extLst>
      <p:ext uri="{BB962C8B-B14F-4D97-AF65-F5344CB8AC3E}">
        <p14:creationId xmlns:p14="http://schemas.microsoft.com/office/powerpoint/2010/main" val="27907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38E99-ECA9-4452-866D-F8A7500D7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4BECA-2B75-4E4F-A849-04C52693E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</a:t>
            </a:r>
            <a:r>
              <a:rPr lang="sr-Latn-RS" dirty="0"/>
              <a:t>ti</a:t>
            </a:r>
            <a:r>
              <a:rPr lang="en-US" dirty="0"/>
              <a:t> je </a:t>
            </a: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zašto</a:t>
            </a:r>
            <a:r>
              <a:rPr lang="en-US" dirty="0"/>
              <a:t> se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okreću</a:t>
            </a:r>
            <a:r>
              <a:rPr lang="en-US" dirty="0"/>
              <a:t>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 </a:t>
            </a:r>
            <a:r>
              <a:rPr lang="en-US" dirty="0" err="1"/>
              <a:t>umesto</a:t>
            </a:r>
            <a:r>
              <a:rPr lang="en-US" dirty="0"/>
              <a:t> </a:t>
            </a:r>
            <a:r>
              <a:rPr lang="en-US" dirty="0" err="1"/>
              <a:t>drugoj</a:t>
            </a:r>
            <a:r>
              <a:rPr lang="en-US" dirty="0"/>
              <a:t>. </a:t>
            </a:r>
            <a:r>
              <a:rPr lang="en-US" dirty="0" err="1"/>
              <a:t>Rešava</a:t>
            </a:r>
            <a:r>
              <a:rPr lang="en-US" dirty="0"/>
              <a:t> problem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klijenta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zadovoljava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Svaka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sastoji</a:t>
            </a:r>
            <a:r>
              <a:rPr lang="en-US" dirty="0"/>
              <a:t> se od </a:t>
            </a:r>
            <a:r>
              <a:rPr lang="en-US" dirty="0" err="1"/>
              <a:t>odabranog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/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usluga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zadovoljavaju</a:t>
            </a:r>
            <a:r>
              <a:rPr lang="en-US" dirty="0"/>
              <a:t> </a:t>
            </a:r>
            <a:r>
              <a:rPr lang="en-US" dirty="0" err="1"/>
              <a:t>zahteve</a:t>
            </a:r>
            <a:r>
              <a:rPr lang="en-US" dirty="0"/>
              <a:t> </a:t>
            </a:r>
            <a:r>
              <a:rPr lang="en-US" dirty="0" err="1"/>
              <a:t>određenog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U tom </a:t>
            </a:r>
            <a:r>
              <a:rPr lang="en-US" dirty="0" err="1"/>
              <a:t>smislu</a:t>
            </a:r>
            <a:r>
              <a:rPr lang="en-US" dirty="0"/>
              <a:t>,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ponuda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je </a:t>
            </a:r>
            <a:r>
              <a:rPr lang="sr-Latn-RS" dirty="0"/>
              <a:t>zapravo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pogodnosti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nudi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vrednosne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inovativne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predstavljati</a:t>
            </a:r>
            <a:r>
              <a:rPr lang="en-US" dirty="0"/>
              <a:t> </a:t>
            </a:r>
            <a:r>
              <a:rPr lang="en-US" dirty="0" err="1"/>
              <a:t>novu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sr-Latn-RS" dirty="0"/>
              <a:t>inovativnu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. Drug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sličn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postojećim</a:t>
            </a:r>
            <a:r>
              <a:rPr lang="en-US" dirty="0"/>
              <a:t> </a:t>
            </a:r>
            <a:r>
              <a:rPr lang="en-US" dirty="0" err="1"/>
              <a:t>tržišnim</a:t>
            </a:r>
            <a:r>
              <a:rPr lang="en-US" dirty="0"/>
              <a:t> </a:t>
            </a:r>
            <a:r>
              <a:rPr lang="en-US" dirty="0" err="1"/>
              <a:t>ponudama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dodatnim</a:t>
            </a:r>
            <a:r>
              <a:rPr lang="en-US" dirty="0"/>
              <a:t> </a:t>
            </a:r>
            <a:r>
              <a:rPr lang="en-US" dirty="0" err="1"/>
              <a:t>karakteristikama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atributima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4049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09D86-8033-4813-8AE6-B6A84A687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309B3-224D-4D84-B918-C172C4BF3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Eventualno, može se krenuti od </a:t>
            </a:r>
            <a:r>
              <a:rPr lang="sr-Latn-RS" b="1" dirty="0"/>
              <a:t>Segmenta kupaca </a:t>
            </a:r>
            <a:r>
              <a:rPr lang="sr-Latn-RS" dirty="0"/>
              <a:t>(Customer segment), gde zapravo krećemo od analize potencijalnih kupaca i onda za tu grupu kupaca kreiramo proizvod/uslugu za njihove potrebe. Ovaj slučaj je čest kod direktnog naručivanja proizvoda od strane kupaca, ili u slučajevima kada se bavimo projektnim planiranjem u oblasti socijalno odgovornog preduzetništva (Social Entrepreneurship).</a:t>
            </a:r>
          </a:p>
          <a:p>
            <a:r>
              <a:rPr lang="sr-Latn-RS" dirty="0"/>
              <a:t>Kod definisanja segmenata kupaca, zapravo odgovaramo na pitanja:</a:t>
            </a:r>
          </a:p>
          <a:p>
            <a:pPr lvl="1"/>
            <a:r>
              <a:rPr lang="en-US" dirty="0"/>
              <a:t>Za </a:t>
            </a:r>
            <a:r>
              <a:rPr lang="en-US" dirty="0" err="1"/>
              <a:t>koga</a:t>
            </a:r>
            <a:r>
              <a:rPr lang="en-US" dirty="0"/>
              <a:t> </a:t>
            </a:r>
            <a:r>
              <a:rPr lang="en-US" dirty="0" err="1"/>
              <a:t>stvaramo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Ko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najvažniji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,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korisnici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349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78E0-3FD3-4AB1-9249-0B3ED27F9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7FD0C-59D9-4E0E-93FE-9E240FA5A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sr-Latn-RS" dirty="0"/>
              <a:t>okosnicu</a:t>
            </a:r>
            <a:r>
              <a:rPr lang="en-US" dirty="0"/>
              <a:t> </a:t>
            </a:r>
            <a:r>
              <a:rPr lang="sr-Latn-RS" dirty="0"/>
              <a:t>svakog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Bez (</a:t>
            </a:r>
            <a:r>
              <a:rPr lang="en-US" dirty="0" err="1"/>
              <a:t>profitabilnih</a:t>
            </a:r>
            <a:r>
              <a:rPr lang="en-US" dirty="0"/>
              <a:t>)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/MSP</a:t>
            </a:r>
            <a:r>
              <a:rPr lang="en-US" dirty="0"/>
              <a:t> ne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dugo</a:t>
            </a:r>
            <a:r>
              <a:rPr lang="en-US" dirty="0"/>
              <a:t> </a:t>
            </a:r>
            <a:r>
              <a:rPr lang="en-US" dirty="0" err="1"/>
              <a:t>opstati</a:t>
            </a:r>
            <a:r>
              <a:rPr lang="en-US" dirty="0"/>
              <a:t>. Da </a:t>
            </a:r>
            <a:r>
              <a:rPr lang="en-US" dirty="0" err="1"/>
              <a:t>biste</a:t>
            </a:r>
            <a:r>
              <a:rPr lang="en-US" dirty="0"/>
              <a:t>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zadovoljili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klijente</a:t>
            </a:r>
            <a:r>
              <a:rPr lang="en-US" dirty="0"/>
              <a:t>, </a:t>
            </a:r>
            <a:r>
              <a:rPr lang="en-US" dirty="0" err="1"/>
              <a:t>možete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grupisati</a:t>
            </a:r>
            <a:r>
              <a:rPr lang="en-US" dirty="0"/>
              <a:t> u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zajedničkim</a:t>
            </a:r>
            <a:r>
              <a:rPr lang="en-US" dirty="0"/>
              <a:t> </a:t>
            </a:r>
            <a:r>
              <a:rPr lang="en-US" dirty="0" err="1"/>
              <a:t>potrebama</a:t>
            </a:r>
            <a:r>
              <a:rPr lang="en-US" dirty="0"/>
              <a:t>, </a:t>
            </a:r>
            <a:r>
              <a:rPr lang="en-US" dirty="0" err="1"/>
              <a:t>poslovima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sr-Latn-RS" dirty="0"/>
              <a:t>za njih </a:t>
            </a:r>
            <a:r>
              <a:rPr lang="en-US" dirty="0" err="1"/>
              <a:t>obaviti</a:t>
            </a:r>
            <a:r>
              <a:rPr lang="en-US" dirty="0"/>
              <a:t>, </a:t>
            </a:r>
            <a:r>
              <a:rPr lang="en-US" dirty="0" err="1"/>
              <a:t>uobičajenim</a:t>
            </a:r>
            <a:r>
              <a:rPr lang="en-US" dirty="0"/>
              <a:t> </a:t>
            </a:r>
            <a:r>
              <a:rPr lang="en-US" dirty="0" err="1"/>
              <a:t>ponašanjem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atributima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/>
              <a:t>velikih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malih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Morate</a:t>
            </a:r>
            <a:r>
              <a:rPr lang="en-US" dirty="0"/>
              <a:t> </a:t>
            </a:r>
            <a:r>
              <a:rPr lang="en-US" dirty="0" err="1"/>
              <a:t>doneti</a:t>
            </a:r>
            <a:r>
              <a:rPr lang="en-US" dirty="0"/>
              <a:t> </a:t>
            </a:r>
            <a:r>
              <a:rPr lang="en-US" dirty="0" err="1"/>
              <a:t>svesnu</a:t>
            </a:r>
            <a:r>
              <a:rPr lang="en-US" dirty="0"/>
              <a:t> </a:t>
            </a:r>
            <a:r>
              <a:rPr lang="en-US" dirty="0" err="1"/>
              <a:t>odluku</a:t>
            </a:r>
            <a:r>
              <a:rPr lang="en-US" dirty="0"/>
              <a:t> o tome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ćete</a:t>
            </a:r>
            <a:r>
              <a:rPr lang="en-US" dirty="0"/>
              <a:t> </a:t>
            </a:r>
            <a:r>
              <a:rPr lang="en-US" dirty="0" err="1"/>
              <a:t>služiti</a:t>
            </a:r>
            <a:r>
              <a:rPr lang="en-US" dirty="0"/>
              <a:t>, a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ignorisati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Kada</a:t>
            </a:r>
            <a:r>
              <a:rPr lang="en-US" dirty="0"/>
              <a:t> se </a:t>
            </a:r>
            <a:r>
              <a:rPr lang="en-US" dirty="0" err="1"/>
              <a:t>donese</a:t>
            </a:r>
            <a:r>
              <a:rPr lang="en-US" dirty="0"/>
              <a:t> ova </a:t>
            </a:r>
            <a:r>
              <a:rPr lang="en-US" dirty="0" err="1"/>
              <a:t>odluka</a:t>
            </a:r>
            <a:r>
              <a:rPr lang="en-US" dirty="0"/>
              <a:t>, </a:t>
            </a:r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pažljivo</a:t>
            </a:r>
            <a:r>
              <a:rPr lang="en-US" dirty="0"/>
              <a:t> </a:t>
            </a:r>
            <a:r>
              <a:rPr lang="en-US" dirty="0" err="1"/>
              <a:t>dizajniran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snažnog</a:t>
            </a:r>
            <a:r>
              <a:rPr lang="en-US" dirty="0"/>
              <a:t> </a:t>
            </a:r>
            <a:r>
              <a:rPr lang="en-US" dirty="0" err="1"/>
              <a:t>razumevanja</a:t>
            </a:r>
            <a:r>
              <a:rPr lang="en-US" dirty="0"/>
              <a:t> </a:t>
            </a:r>
            <a:r>
              <a:rPr lang="en-US" dirty="0" err="1"/>
              <a:t>specifičnih</a:t>
            </a:r>
            <a:r>
              <a:rPr lang="en-US" dirty="0"/>
              <a:t> </a:t>
            </a:r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obaviti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b="1" dirty="0" err="1"/>
              <a:t>odvojene</a:t>
            </a:r>
            <a:r>
              <a:rPr lang="en-US" b="1" dirty="0"/>
              <a:t> </a:t>
            </a:r>
            <a:r>
              <a:rPr lang="en-US" b="1" dirty="0" err="1"/>
              <a:t>segmente</a:t>
            </a:r>
            <a:r>
              <a:rPr lang="en-US" b="1" dirty="0"/>
              <a:t> </a:t>
            </a:r>
            <a:r>
              <a:rPr lang="en-US" dirty="0" err="1"/>
              <a:t>ako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potrebe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opravdavaju</a:t>
            </a:r>
            <a:r>
              <a:rPr lang="en-US" dirty="0"/>
              <a:t> </a:t>
            </a:r>
            <a:r>
              <a:rPr lang="en-US" dirty="0" err="1"/>
              <a:t>različitu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/>
              <a:t>do </a:t>
            </a:r>
            <a:r>
              <a:rPr lang="en-US" dirty="0" err="1"/>
              <a:t>njih</a:t>
            </a:r>
            <a:r>
              <a:rPr lang="en-US" dirty="0"/>
              <a:t> se </a:t>
            </a:r>
            <a:r>
              <a:rPr lang="en-US" dirty="0" err="1"/>
              <a:t>dolazi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kanale</a:t>
            </a:r>
            <a:r>
              <a:rPr lang="en-US" dirty="0"/>
              <a:t> </a:t>
            </a:r>
            <a:r>
              <a:rPr lang="en-US" dirty="0" err="1"/>
              <a:t>distribucije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značajno</a:t>
            </a:r>
            <a:r>
              <a:rPr lang="en-US" dirty="0"/>
              <a:t> </a:t>
            </a:r>
            <a:r>
              <a:rPr lang="en-US" dirty="0" err="1"/>
              <a:t>različitu</a:t>
            </a:r>
            <a:r>
              <a:rPr lang="en-US" dirty="0"/>
              <a:t> </a:t>
            </a:r>
            <a:r>
              <a:rPr lang="en-US" dirty="0" err="1"/>
              <a:t>profitabilnost</a:t>
            </a:r>
            <a:r>
              <a:rPr lang="en-US" dirty="0"/>
              <a:t> </a:t>
            </a:r>
            <a:r>
              <a:rPr lang="sr-Latn-RS" dirty="0"/>
              <a:t>– kupovnu moć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FFDB80-8B83-41C4-B5CD-C0CE5A67A8EE}"/>
              </a:ext>
            </a:extLst>
          </p:cNvPr>
          <p:cNvSpPr txBox="1"/>
          <p:nvPr/>
        </p:nvSpPr>
        <p:spPr>
          <a:xfrm>
            <a:off x="8798218" y="5071462"/>
            <a:ext cx="317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/>
              <a:t>Eurostat Database</a:t>
            </a:r>
          </a:p>
          <a:p>
            <a:r>
              <a:rPr lang="en-US" dirty="0">
                <a:hlinkClick r:id="rId2"/>
              </a:rPr>
              <a:t>https://ec.europa.eu/eurostat/data/database</a:t>
            </a:r>
            <a:r>
              <a:rPr lang="sr-Latn-RS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54AE1-D09F-4E3F-BFB5-CC2986994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871E3-8519-4670-B3F9-39032F31C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Sledeći korak u analizi projektne ideje, po principu Business model canvasa, je razmisliti o </a:t>
            </a:r>
            <a:r>
              <a:rPr lang="sr-Latn-RS" b="1" dirty="0"/>
              <a:t>korisničkim kanalima/ kanalima distribucije </a:t>
            </a:r>
            <a:r>
              <a:rPr lang="sr-Latn-RS" dirty="0"/>
              <a:t>. Naime, o okviru ovog dela matrice poslovnog modela razmišlja se o načinu na koji će se pristupati kupcima.</a:t>
            </a:r>
          </a:p>
          <a:p>
            <a:r>
              <a:rPr lang="en-US" dirty="0" err="1"/>
              <a:t>Korisnički</a:t>
            </a:r>
            <a:r>
              <a:rPr lang="en-US" dirty="0"/>
              <a:t>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blok</a:t>
            </a:r>
            <a:r>
              <a:rPr lang="en-US" dirty="0"/>
              <a:t> </a:t>
            </a:r>
            <a:r>
              <a:rPr lang="sr-Latn-RS" dirty="0"/>
              <a:t>matrice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sr-Latn-RS" dirty="0"/>
              <a:t> ili MSP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segmentima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da bi </a:t>
            </a:r>
            <a:r>
              <a:rPr lang="en-US" dirty="0" err="1"/>
              <a:t>isporučila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koju planira da razvije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Kompanije</a:t>
            </a:r>
            <a:r>
              <a:rPr lang="sr-Latn-RS" dirty="0"/>
              <a:t>/MSP-i</a:t>
            </a:r>
            <a:r>
              <a:rPr lang="en-US" dirty="0"/>
              <a:t> </a:t>
            </a:r>
            <a:r>
              <a:rPr lang="sr-Latn-RS" dirty="0"/>
              <a:t>često</a:t>
            </a:r>
            <a:r>
              <a:rPr lang="en-US" dirty="0"/>
              <a:t> </a:t>
            </a:r>
            <a:r>
              <a:rPr lang="en-US" dirty="0" err="1"/>
              <a:t>ispituju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učinak</a:t>
            </a:r>
            <a:r>
              <a:rPr lang="sr-Latn-RS" dirty="0"/>
              <a:t> ili planiraju potencijalni učinak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odgovorile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endParaRPr lang="sr-Latn-RS" dirty="0"/>
          </a:p>
          <a:p>
            <a:pPr lvl="1"/>
            <a:r>
              <a:rPr lang="en-US" dirty="0"/>
              <a:t>Koji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najprikladniji</a:t>
            </a:r>
            <a:r>
              <a:rPr lang="en-US" dirty="0"/>
              <a:t> za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segmente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dolazimo</a:t>
            </a:r>
            <a:r>
              <a:rPr lang="en-US" dirty="0"/>
              <a:t> do </a:t>
            </a:r>
            <a:r>
              <a:rPr lang="en-US" dirty="0" err="1"/>
              <a:t>kupaca</a:t>
            </a:r>
            <a:r>
              <a:rPr lang="sr-Latn-RS" dirty="0"/>
              <a:t> – u slučaju da već imamo proizvode na tržištu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Koj</a:t>
            </a:r>
            <a:r>
              <a:rPr lang="sr-Latn-RS" dirty="0"/>
              <a:t>i od postojećih kanala</a:t>
            </a:r>
            <a:r>
              <a:rPr lang="en-US" dirty="0"/>
              <a:t> </a:t>
            </a:r>
            <a:r>
              <a:rPr lang="en-US" dirty="0" err="1"/>
              <a:t>najbolje</a:t>
            </a:r>
            <a:r>
              <a:rPr lang="en-US" dirty="0"/>
              <a:t> </a:t>
            </a:r>
            <a:r>
              <a:rPr lang="en-US" dirty="0" err="1"/>
              <a:t>rade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Koj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najisplativij</a:t>
            </a:r>
            <a:r>
              <a:rPr lang="sr-Latn-RS" dirty="0"/>
              <a:t>i</a:t>
            </a:r>
            <a:r>
              <a:rPr lang="en-US" dirty="0"/>
              <a:t>? </a:t>
            </a:r>
            <a:endParaRPr lang="sr-Latn-RS" dirty="0"/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integrišemo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procedurama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servisnih usluga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?</a:t>
            </a:r>
          </a:p>
          <a:p>
            <a:endParaRPr lang="sr-Latn-R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24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F082F-F6D1-4722-BD4B-D61F3939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A444F-A48A-485F-9419-9EF74525B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nekoliko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marketinških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r-Latn-RS" dirty="0">
                <a:solidFill>
                  <a:srgbClr val="FF0000"/>
                </a:solidFill>
              </a:rPr>
              <a:t>i logističkih </a:t>
            </a:r>
            <a:r>
              <a:rPr lang="en-US" dirty="0" err="1"/>
              <a:t>funkcija</a:t>
            </a:r>
            <a:r>
              <a:rPr lang="en-US" dirty="0"/>
              <a:t>, </a:t>
            </a:r>
            <a:r>
              <a:rPr lang="en-US" dirty="0" err="1"/>
              <a:t>uključujući</a:t>
            </a:r>
            <a:r>
              <a:rPr lang="en-US" dirty="0"/>
              <a:t>:</a:t>
            </a:r>
          </a:p>
          <a:p>
            <a:pPr lvl="1"/>
            <a:r>
              <a:rPr lang="en-US" b="1" dirty="0" err="1"/>
              <a:t>Podizanje</a:t>
            </a:r>
            <a:r>
              <a:rPr lang="en-US" b="1" dirty="0"/>
              <a:t> </a:t>
            </a:r>
            <a:r>
              <a:rPr lang="en-US" b="1" dirty="0" err="1"/>
              <a:t>svesti</a:t>
            </a:r>
            <a:r>
              <a:rPr lang="en-US" b="1" dirty="0"/>
              <a:t> </a:t>
            </a:r>
            <a:r>
              <a:rPr lang="en-US" dirty="0"/>
              <a:t>o 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 (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klijent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upoznati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r-Latn-RS" dirty="0"/>
              <a:t>ponudom vrednosti (</a:t>
            </a:r>
            <a:r>
              <a:rPr lang="en-US" dirty="0" err="1"/>
              <a:t>proizvodima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sr-Latn-RS" dirty="0"/>
              <a:t>)</a:t>
            </a:r>
            <a:r>
              <a:rPr lang="en-US" dirty="0"/>
              <a:t>?</a:t>
            </a:r>
            <a:r>
              <a:rPr lang="sr-Latn-RS" dirty="0"/>
              <a:t>)</a:t>
            </a:r>
          </a:p>
          <a:p>
            <a:pPr lvl="1"/>
            <a:r>
              <a:rPr lang="en-US" dirty="0"/>
              <a:t>Pom</a:t>
            </a:r>
            <a:r>
              <a:rPr lang="sr-Latn-RS" dirty="0"/>
              <a:t>oć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da </a:t>
            </a:r>
            <a:r>
              <a:rPr lang="en-US" b="1" dirty="0" err="1"/>
              <a:t>procene</a:t>
            </a:r>
            <a:r>
              <a:rPr lang="en-US" b="1" dirty="0"/>
              <a:t> </a:t>
            </a:r>
            <a:r>
              <a:rPr lang="en-US" b="1" dirty="0" err="1"/>
              <a:t>vrednost</a:t>
            </a:r>
            <a:r>
              <a:rPr lang="en-US" b="1" dirty="0"/>
              <a:t> </a:t>
            </a:r>
            <a:r>
              <a:rPr lang="en-US" b="1" dirty="0" err="1"/>
              <a:t>ponude</a:t>
            </a:r>
            <a:r>
              <a:rPr lang="en-US" b="1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 (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klijentima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da </a:t>
            </a:r>
            <a:r>
              <a:rPr lang="sr-Latn-RS" dirty="0"/>
              <a:t>realno </a:t>
            </a:r>
            <a:r>
              <a:rPr lang="en-US" dirty="0" err="1"/>
              <a:t>procene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?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Omogućavanje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da </a:t>
            </a:r>
            <a:r>
              <a:rPr lang="en-US" b="1" dirty="0" err="1"/>
              <a:t>kupe</a:t>
            </a:r>
            <a:r>
              <a:rPr lang="en-US" dirty="0"/>
              <a:t> </a:t>
            </a:r>
            <a:r>
              <a:rPr lang="en-US" dirty="0" err="1"/>
              <a:t>određene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sr-Latn-RS" dirty="0"/>
              <a:t> (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sr-Latn-RS" dirty="0"/>
              <a:t>omogućiti/olakšati </a:t>
            </a:r>
            <a:r>
              <a:rPr lang="en-US" dirty="0" err="1"/>
              <a:t>kupovin</a:t>
            </a:r>
            <a:r>
              <a:rPr lang="sr-Latn-RS" dirty="0"/>
              <a:t>u</a:t>
            </a:r>
            <a:r>
              <a:rPr lang="en-US" dirty="0"/>
              <a:t>?</a:t>
            </a:r>
            <a:r>
              <a:rPr lang="sr-Latn-RS" dirty="0"/>
              <a:t>)</a:t>
            </a:r>
          </a:p>
          <a:p>
            <a:pPr lvl="1"/>
            <a:r>
              <a:rPr lang="en-US" b="1" dirty="0" err="1"/>
              <a:t>Isporuka</a:t>
            </a:r>
            <a:r>
              <a:rPr lang="en-US" dirty="0"/>
              <a:t> </a:t>
            </a:r>
            <a:r>
              <a:rPr lang="en-US" dirty="0" err="1"/>
              <a:t>ponude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sr-Latn-RS" dirty="0"/>
              <a:t> (</a:t>
            </a:r>
            <a:r>
              <a:rPr lang="en-US" dirty="0" err="1"/>
              <a:t>Kako</a:t>
            </a:r>
            <a:r>
              <a:rPr lang="en-US" dirty="0"/>
              <a:t> se </a:t>
            </a:r>
            <a:r>
              <a:rPr lang="en-US" dirty="0" err="1"/>
              <a:t>ponu</a:t>
            </a:r>
            <a:r>
              <a:rPr lang="sr-Latn-RS" dirty="0"/>
              <a:t>đene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(proizvode/usluge)</a:t>
            </a:r>
            <a:r>
              <a:rPr lang="en-US" dirty="0"/>
              <a:t> </a:t>
            </a:r>
            <a:r>
              <a:rPr lang="en-US" dirty="0" err="1"/>
              <a:t>dostavljaju</a:t>
            </a:r>
            <a:r>
              <a:rPr lang="en-US" dirty="0"/>
              <a:t> </a:t>
            </a:r>
            <a:r>
              <a:rPr lang="en-US" dirty="0" err="1"/>
              <a:t>kupcu</a:t>
            </a:r>
            <a:r>
              <a:rPr lang="en-US" dirty="0"/>
              <a:t>?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Pružanje</a:t>
            </a:r>
            <a:r>
              <a:rPr lang="en-US" dirty="0"/>
              <a:t> </a:t>
            </a:r>
            <a:r>
              <a:rPr lang="en-US" b="1" dirty="0" err="1"/>
              <a:t>korisničke</a:t>
            </a:r>
            <a:r>
              <a:rPr lang="en-US" b="1" dirty="0"/>
              <a:t> </a:t>
            </a:r>
            <a:r>
              <a:rPr lang="sr-Latn-RS" b="1" dirty="0"/>
              <a:t>i servisne </a:t>
            </a:r>
            <a:r>
              <a:rPr lang="en-US" b="1" dirty="0" err="1"/>
              <a:t>podrške</a:t>
            </a:r>
            <a:r>
              <a:rPr lang="en-US" b="1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kupovine</a:t>
            </a:r>
            <a:r>
              <a:rPr lang="sr-Latn-RS" dirty="0"/>
              <a:t> (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očekuju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?</a:t>
            </a:r>
            <a:r>
              <a:rPr lang="sr-Latn-RS" dirty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355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Mogući korisnički kanali:</a:t>
            </a:r>
          </a:p>
          <a:p>
            <a:pPr lvl="1"/>
            <a:r>
              <a:rPr lang="sr-Latn-RS" dirty="0"/>
              <a:t>Usmena komunikacija</a:t>
            </a:r>
          </a:p>
          <a:p>
            <a:pPr lvl="1"/>
            <a:r>
              <a:rPr lang="sr-Latn-RS" dirty="0"/>
              <a:t>Printani katalozi / flajeri</a:t>
            </a:r>
          </a:p>
          <a:p>
            <a:pPr lvl="1"/>
            <a:r>
              <a:rPr lang="sr-Latn-RS" dirty="0"/>
              <a:t>Društvene mreže</a:t>
            </a:r>
          </a:p>
          <a:p>
            <a:pPr lvl="1"/>
            <a:r>
              <a:rPr lang="sr-Latn-RS" dirty="0"/>
              <a:t>Web sajtovi</a:t>
            </a:r>
          </a:p>
          <a:p>
            <a:pPr lvl="1"/>
            <a:r>
              <a:rPr lang="sr-Latn-RS" dirty="0"/>
              <a:t>Mobilne aplikacije</a:t>
            </a:r>
          </a:p>
          <a:p>
            <a:pPr lvl="1"/>
            <a:r>
              <a:rPr lang="sr-Latn-RS" dirty="0"/>
              <a:t>TV reklame i TV prodaja</a:t>
            </a:r>
          </a:p>
          <a:p>
            <a:pPr lvl="1"/>
            <a:r>
              <a:rPr lang="sr-Latn-RS" dirty="0"/>
              <a:t>Konferencije i prezentacije</a:t>
            </a:r>
          </a:p>
          <a:p>
            <a:pPr lvl="1"/>
            <a:r>
              <a:rPr lang="sr-Latn-RS" dirty="0"/>
              <a:t>Telemarketing </a:t>
            </a:r>
          </a:p>
          <a:p>
            <a:pPr lvl="1"/>
            <a:r>
              <a:rPr lang="sr-Latn-RS" dirty="0"/>
              <a:t>Prodajni objekti</a:t>
            </a:r>
          </a:p>
          <a:p>
            <a:pPr lvl="1"/>
            <a:r>
              <a:rPr lang="sr-Latn-RS" dirty="0"/>
              <a:t>.........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137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Sadržaj predmeta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Definicija projekta</a:t>
            </a:r>
          </a:p>
          <a:p>
            <a:r>
              <a:rPr lang="sr-Latn-RS" dirty="0">
                <a:solidFill>
                  <a:srgbClr val="FF0000"/>
                </a:solidFill>
              </a:rPr>
              <a:t>Životni ciklus projekta – stadijumi projekta</a:t>
            </a:r>
          </a:p>
          <a:p>
            <a:r>
              <a:rPr lang="sr-Latn-RS" b="1" dirty="0">
                <a:solidFill>
                  <a:srgbClr val="FF0000"/>
                </a:solidFill>
              </a:rPr>
              <a:t>Generisanje i selekcija projektne ideje – neekonomksa analiza</a:t>
            </a:r>
          </a:p>
          <a:p>
            <a:r>
              <a:rPr lang="sr-Latn-RS" dirty="0">
                <a:solidFill>
                  <a:srgbClr val="FF0000"/>
                </a:solidFill>
              </a:rPr>
              <a:t>Iniciranje projekta – Business Case (Poslovni slučaj)</a:t>
            </a:r>
          </a:p>
          <a:p>
            <a:r>
              <a:rPr lang="sr-Latn-RS" dirty="0">
                <a:solidFill>
                  <a:srgbClr val="FF0000"/>
                </a:solidFill>
              </a:rPr>
              <a:t>Planiranje projekta – </a:t>
            </a:r>
            <a:r>
              <a:rPr lang="sr-Latn-RS">
                <a:solidFill>
                  <a:srgbClr val="FF0000"/>
                </a:solidFill>
              </a:rPr>
              <a:t>Studija izvodljivosti </a:t>
            </a:r>
            <a:r>
              <a:rPr lang="sr-Latn-RS" dirty="0">
                <a:solidFill>
                  <a:srgbClr val="FF0000"/>
                </a:solidFill>
              </a:rPr>
              <a:t>– uključujući vrednovanje i evaluaciju projekata zasnovanu na finansijskim parametrima</a:t>
            </a:r>
          </a:p>
          <a:p>
            <a:r>
              <a:rPr lang="sr-Latn-RS" dirty="0">
                <a:solidFill>
                  <a:srgbClr val="FF0000"/>
                </a:solidFill>
              </a:rPr>
              <a:t>Planiranje projekata - Planiranje organizacione strukture</a:t>
            </a:r>
          </a:p>
          <a:p>
            <a:r>
              <a:rPr lang="sr-Latn-RS" dirty="0">
                <a:solidFill>
                  <a:srgbClr val="FF0000"/>
                </a:solidFill>
              </a:rPr>
              <a:t>Planiranje projekta – Primena MS Project softvera</a:t>
            </a:r>
          </a:p>
        </p:txBody>
      </p:sp>
    </p:spTree>
    <p:extLst>
      <p:ext uri="{BB962C8B-B14F-4D97-AF65-F5344CB8AC3E}">
        <p14:creationId xmlns:p14="http://schemas.microsoft.com/office/powerpoint/2010/main" val="266112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09B1-F527-4A30-A1A4-534407C25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884BE-AAFF-44E2-B8F7-E3D7F357D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napraviti</a:t>
            </a:r>
            <a:r>
              <a:rPr lang="en-US" dirty="0"/>
              <a:t> </a:t>
            </a:r>
            <a:r>
              <a:rPr lang="en-US" dirty="0" err="1"/>
              <a:t>razliku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sr-Latn-RS" dirty="0"/>
              <a:t>samostalne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sr-Latn-RS" dirty="0"/>
              <a:t>sopstvenih proizvoda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partnerske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sr-Latn-RS" dirty="0"/>
              <a:t>.</a:t>
            </a:r>
          </a:p>
          <a:p>
            <a:r>
              <a:rPr lang="en-US" dirty="0" err="1"/>
              <a:t>Partnerski</a:t>
            </a:r>
            <a:r>
              <a:rPr lang="en-US" dirty="0"/>
              <a:t> </a:t>
            </a:r>
            <a:r>
              <a:rPr lang="en-US" dirty="0" err="1"/>
              <a:t>kanali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niže</a:t>
            </a:r>
            <a:r>
              <a:rPr lang="en-US" dirty="0"/>
              <a:t> </a:t>
            </a:r>
            <a:r>
              <a:rPr lang="en-US" dirty="0" err="1"/>
              <a:t>profitne</a:t>
            </a:r>
            <a:r>
              <a:rPr lang="en-US" dirty="0"/>
              <a:t> </a:t>
            </a:r>
            <a:r>
              <a:rPr lang="sr-Latn-RS" dirty="0"/>
              <a:t>mogućnosti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kompaniji</a:t>
            </a:r>
            <a:r>
              <a:rPr lang="en-US" dirty="0"/>
              <a:t> da </a:t>
            </a:r>
            <a:r>
              <a:rPr lang="en-US" dirty="0" err="1"/>
              <a:t>proširi</a:t>
            </a:r>
            <a:r>
              <a:rPr lang="en-US" dirty="0"/>
              <a:t> </a:t>
            </a:r>
            <a:r>
              <a:rPr lang="en-US" dirty="0" err="1"/>
              <a:t>svoj</a:t>
            </a:r>
            <a:r>
              <a:rPr lang="en-US" dirty="0"/>
              <a:t> </a:t>
            </a:r>
            <a:r>
              <a:rPr lang="en-US" dirty="0" err="1"/>
              <a:t>domet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iskoristi</a:t>
            </a:r>
            <a:r>
              <a:rPr lang="en-US" dirty="0"/>
              <a:t> </a:t>
            </a:r>
            <a:r>
              <a:rPr lang="en-US" dirty="0" err="1"/>
              <a:t>prednosti</a:t>
            </a:r>
            <a:r>
              <a:rPr lang="en-US" dirty="0"/>
              <a:t> </a:t>
            </a:r>
            <a:r>
              <a:rPr lang="en-US" dirty="0" err="1"/>
              <a:t>partnera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Kanali</a:t>
            </a:r>
            <a:r>
              <a:rPr lang="en-US" dirty="0"/>
              <a:t> u </a:t>
            </a:r>
            <a:r>
              <a:rPr lang="en-US" dirty="0" err="1"/>
              <a:t>vlasništvu</a:t>
            </a:r>
            <a:r>
              <a:rPr lang="en-US" dirty="0"/>
              <a:t>,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direktni</a:t>
            </a:r>
            <a:r>
              <a:rPr lang="en-US" dirty="0"/>
              <a:t>,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veće</a:t>
            </a:r>
            <a:r>
              <a:rPr lang="en-US" dirty="0"/>
              <a:t> </a:t>
            </a:r>
            <a:r>
              <a:rPr lang="sr-Latn-RS" dirty="0"/>
              <a:t>profitne </a:t>
            </a:r>
            <a:r>
              <a:rPr lang="en-US" dirty="0" err="1"/>
              <a:t>marže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skupi</a:t>
            </a:r>
            <a:r>
              <a:rPr lang="en-US" dirty="0"/>
              <a:t> za </a:t>
            </a:r>
            <a:r>
              <a:rPr lang="en-US" dirty="0" err="1"/>
              <a:t>uspostavljanje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održavanje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Većina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drugo</a:t>
            </a:r>
            <a:r>
              <a:rPr lang="en-US" dirty="0"/>
              <a:t>, </a:t>
            </a:r>
            <a:r>
              <a:rPr lang="en-US" dirty="0" err="1"/>
              <a:t>pronalazeći</a:t>
            </a:r>
            <a:r>
              <a:rPr lang="en-US" dirty="0"/>
              <a:t> </a:t>
            </a:r>
            <a:r>
              <a:rPr lang="en-US" dirty="0" err="1"/>
              <a:t>kombinaciju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sr-Latn-RS" dirty="0"/>
              <a:t>optimizuje</a:t>
            </a:r>
            <a:r>
              <a:rPr lang="en-US" dirty="0"/>
              <a:t> </a:t>
            </a:r>
            <a:r>
              <a:rPr lang="en-US" dirty="0" err="1"/>
              <a:t>ponud</a:t>
            </a:r>
            <a:r>
              <a:rPr lang="sr-Latn-RS" dirty="0"/>
              <a:t>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kup</a:t>
            </a:r>
            <a:r>
              <a:rPr lang="sr-Latn-RS" dirty="0"/>
              <a:t>cima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sr-Latn-RS" dirty="0"/>
              <a:t>planirane </a:t>
            </a:r>
            <a:r>
              <a:rPr lang="en-US" dirty="0" err="1"/>
              <a:t>prihode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703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33F57-7CAD-40BC-A9F1-6AB081E0B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4F930-7CE1-45EB-A7EE-0710FE8AD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Sledeći deo kanvasa se onosi na </a:t>
            </a:r>
            <a:r>
              <a:rPr lang="sr-Latn-RS" b="1" dirty="0"/>
              <a:t>odnose sa kupcima</a:t>
            </a:r>
            <a:r>
              <a:rPr lang="sr-Latn-RS" dirty="0"/>
              <a:t>. U ovom delu se predstavlja plan i dinamika interakcije sa kupcima.   Drugim rečima, ovo je okosnica buduće marketing kampanje kompanije / MSP-a u smislu što bolje promocije ponuđenih proizvoda/usluga.</a:t>
            </a:r>
          </a:p>
          <a:p>
            <a:pPr lvl="1"/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sr-Latn-RS" dirty="0"/>
              <a:t>, </a:t>
            </a:r>
            <a:r>
              <a:rPr lang="en-US" dirty="0" err="1"/>
              <a:t>svaki</a:t>
            </a:r>
            <a:r>
              <a:rPr lang="en-US" dirty="0"/>
              <a:t> od </a:t>
            </a:r>
            <a:r>
              <a:rPr lang="en-US" dirty="0" err="1"/>
              <a:t>naših</a:t>
            </a:r>
            <a:r>
              <a:rPr lang="en-US" dirty="0"/>
              <a:t> </a:t>
            </a:r>
            <a:r>
              <a:rPr lang="en-US" dirty="0" err="1"/>
              <a:t>segmenata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sr-Latn-RS" dirty="0"/>
              <a:t>, </a:t>
            </a:r>
            <a:r>
              <a:rPr lang="en-US" dirty="0" err="1"/>
              <a:t>očekuje</a:t>
            </a:r>
            <a:r>
              <a:rPr lang="sr-Latn-RS" dirty="0"/>
              <a:t> </a:t>
            </a:r>
            <a:r>
              <a:rPr lang="en-US" dirty="0"/>
              <a:t>da </a:t>
            </a:r>
            <a:r>
              <a:rPr lang="en-US" dirty="0" err="1"/>
              <a:t>uspostavimo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održavamo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njima</a:t>
            </a:r>
            <a:r>
              <a:rPr lang="en-US" dirty="0"/>
              <a:t> 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smo</a:t>
            </a:r>
            <a:r>
              <a:rPr lang="sr-Latn-RS" dirty="0"/>
              <a:t> vreste odnosa već</a:t>
            </a:r>
            <a:r>
              <a:rPr lang="en-US" dirty="0"/>
              <a:t> </a:t>
            </a:r>
            <a:r>
              <a:rPr lang="en-US" dirty="0" err="1"/>
              <a:t>ustanovili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odnosi sa kupcima </a:t>
            </a:r>
            <a:r>
              <a:rPr lang="en-US" dirty="0" err="1"/>
              <a:t>skupi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sr-Latn-RS" dirty="0"/>
              <a:t>odnosi sa kupcima </a:t>
            </a:r>
            <a:r>
              <a:rPr lang="en-US" dirty="0" err="1"/>
              <a:t>integrisani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ostatkom</a:t>
            </a:r>
            <a:r>
              <a:rPr lang="en-US" dirty="0"/>
              <a:t> </a:t>
            </a:r>
            <a:r>
              <a:rPr lang="en-US" dirty="0" err="1"/>
              <a:t>našeg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?</a:t>
            </a:r>
            <a:endParaRPr lang="sr-Latn-R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8997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F9584-0F94-4089-A527-2E27EDA31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8B584-FE09-41DF-8D46-70687AA17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Odnosi sa kupcima. kao deo poslovnog modela se odnosi na segmente odnosa sa kupcima koji uključuju:</a:t>
            </a:r>
          </a:p>
          <a:p>
            <a:pPr lvl="1"/>
            <a:r>
              <a:rPr lang="sr-Latn-RS" dirty="0"/>
              <a:t>Uslugu prodaje</a:t>
            </a:r>
          </a:p>
          <a:p>
            <a:pPr lvl="1"/>
            <a:r>
              <a:rPr lang="sr-Latn-RS" dirty="0"/>
              <a:t>Unapređenje usluge i odnosa sa kupcima</a:t>
            </a:r>
          </a:p>
          <a:p>
            <a:pPr lvl="1"/>
            <a:r>
              <a:rPr lang="sr-Latn-RS" dirty="0"/>
              <a:t>Plan marketing kampanje</a:t>
            </a:r>
          </a:p>
          <a:p>
            <a:pPr lvl="1"/>
            <a:r>
              <a:rPr lang="sr-Latn-RS" dirty="0"/>
              <a:t>Predstavljanje kvaliteta proizvoda/usluge</a:t>
            </a:r>
          </a:p>
          <a:p>
            <a:pPr lvl="1"/>
            <a:r>
              <a:rPr lang="sr-Latn-RS" dirty="0"/>
              <a:t>Benefite za kupce (akcije)</a:t>
            </a:r>
          </a:p>
          <a:p>
            <a:pPr lvl="1"/>
            <a:r>
              <a:rPr lang="sr-Latn-RS" dirty="0"/>
              <a:t>Izgradnju i održavanje lojalnosti kupaca</a:t>
            </a:r>
          </a:p>
          <a:p>
            <a:pPr lvl="1"/>
            <a:r>
              <a:rPr lang="sr-Latn-RS" dirty="0"/>
              <a:t>Pouzdanost odnosa proizvođač/prodavac/kupac</a:t>
            </a:r>
          </a:p>
          <a:p>
            <a:pPr lvl="1"/>
            <a:r>
              <a:rPr lang="sr-Latn-RS" dirty="0"/>
              <a:t>Podrška kupcima pre, tokom i nakon prodaje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58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85984-17D5-442A-9441-47F2D780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3AE80-E273-4BF4-805C-970F6DAC1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</a:t>
            </a:r>
            <a:r>
              <a:rPr lang="en-US" dirty="0" err="1"/>
              <a:t>ompanija</a:t>
            </a:r>
            <a:r>
              <a:rPr lang="sr-Latn-RS" dirty="0"/>
              <a:t>/MSP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razjasni</a:t>
            </a:r>
            <a:r>
              <a:rPr lang="en-US" dirty="0"/>
              <a:t> </a:t>
            </a:r>
            <a:r>
              <a:rPr lang="en-US" dirty="0" err="1"/>
              <a:t>vrstu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želi</a:t>
            </a:r>
            <a:r>
              <a:rPr lang="en-US" dirty="0"/>
              <a:t> da </a:t>
            </a:r>
            <a:r>
              <a:rPr lang="en-US" dirty="0" err="1"/>
              <a:t>uspostavi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svakim</a:t>
            </a:r>
            <a:r>
              <a:rPr lang="en-US" dirty="0"/>
              <a:t> </a:t>
            </a:r>
            <a:r>
              <a:rPr lang="en-US" dirty="0" err="1"/>
              <a:t>segmentom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uspostavljaju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sr-Latn-RS" dirty="0"/>
              <a:t>već definisanih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kanala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rasponu</a:t>
            </a:r>
            <a:r>
              <a:rPr lang="en-US" dirty="0"/>
              <a:t> od </a:t>
            </a:r>
            <a:r>
              <a:rPr lang="en-US" dirty="0" err="1"/>
              <a:t>ličnih</a:t>
            </a:r>
            <a:r>
              <a:rPr lang="en-US" dirty="0"/>
              <a:t> do </a:t>
            </a:r>
            <a:r>
              <a:rPr lang="en-US" dirty="0" err="1"/>
              <a:t>automatizovanih</a:t>
            </a:r>
            <a:r>
              <a:rPr lang="en-US" dirty="0"/>
              <a:t>, od </a:t>
            </a:r>
            <a:r>
              <a:rPr lang="en-US" dirty="0" err="1"/>
              <a:t>transakcionih</a:t>
            </a:r>
            <a:r>
              <a:rPr lang="en-US" dirty="0"/>
              <a:t> do </a:t>
            </a:r>
            <a:r>
              <a:rPr lang="en-US" dirty="0" err="1"/>
              <a:t>dugoročnih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za </a:t>
            </a:r>
            <a:r>
              <a:rPr lang="en-US" dirty="0" err="1"/>
              <a:t>cilj</a:t>
            </a:r>
            <a:r>
              <a:rPr lang="en-US" dirty="0"/>
              <a:t> </a:t>
            </a:r>
            <a:r>
              <a:rPr lang="sr-Latn-RS" dirty="0"/>
              <a:t>pridobijanje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, </a:t>
            </a:r>
            <a:r>
              <a:rPr lang="en-US" dirty="0" err="1"/>
              <a:t>zadržavanje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sr-Latn-RS" dirty="0"/>
              <a:t> – izgradnja lojalnosti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povećanje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.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uspostavljate</a:t>
            </a:r>
            <a:r>
              <a:rPr lang="en-US" dirty="0"/>
              <a:t> </a:t>
            </a:r>
            <a:r>
              <a:rPr lang="en-US" dirty="0" err="1"/>
              <a:t>duboko</a:t>
            </a:r>
            <a:r>
              <a:rPr lang="en-US" dirty="0"/>
              <a:t>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celokupno</a:t>
            </a:r>
            <a:r>
              <a:rPr lang="en-US" dirty="0"/>
              <a:t> </a:t>
            </a:r>
            <a:r>
              <a:rPr lang="en-US" dirty="0" err="1"/>
              <a:t>korisničko</a:t>
            </a:r>
            <a:r>
              <a:rPr lang="en-US" dirty="0"/>
              <a:t> </a:t>
            </a:r>
            <a:r>
              <a:rPr lang="en-US" dirty="0" err="1"/>
              <a:t>iskustvo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448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0E60A-CE6F-425F-8C97-459CB2FB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47486-EA89-40AA-BEDF-00999CC96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endParaRPr lang="sr-Latn-RS" dirty="0"/>
          </a:p>
          <a:p>
            <a:pPr lvl="1"/>
            <a:r>
              <a:rPr lang="en-US" dirty="0" err="1"/>
              <a:t>Transakcioni</a:t>
            </a:r>
            <a:endParaRPr lang="sr-Latn-RS" dirty="0"/>
          </a:p>
          <a:p>
            <a:pPr lvl="1"/>
            <a:r>
              <a:rPr lang="en-US" dirty="0" err="1"/>
              <a:t>Dugoročni</a:t>
            </a:r>
            <a:endParaRPr lang="sr-Latn-RS" dirty="0"/>
          </a:p>
          <a:p>
            <a:pPr lvl="1"/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endParaRPr lang="sr-Latn-RS" dirty="0"/>
          </a:p>
          <a:p>
            <a:pPr lvl="1"/>
            <a:r>
              <a:rPr lang="en-US" dirty="0" err="1"/>
              <a:t>Posvećena</a:t>
            </a:r>
            <a:r>
              <a:rPr lang="en-US" dirty="0"/>
              <a:t>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endParaRPr lang="sr-Latn-RS" dirty="0"/>
          </a:p>
          <a:p>
            <a:pPr lvl="1"/>
            <a:r>
              <a:rPr lang="en-US" dirty="0" err="1"/>
              <a:t>Samoposluživanje</a:t>
            </a:r>
            <a:endParaRPr lang="sr-Latn-RS" dirty="0"/>
          </a:p>
          <a:p>
            <a:pPr lvl="1"/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endParaRPr lang="en-US" dirty="0"/>
          </a:p>
          <a:p>
            <a:pPr lvl="1"/>
            <a:r>
              <a:rPr lang="en-US" dirty="0" err="1"/>
              <a:t>Zajednice</a:t>
            </a:r>
            <a:endParaRPr lang="en-US" dirty="0"/>
          </a:p>
          <a:p>
            <a:pPr lvl="1"/>
            <a:r>
              <a:rPr lang="en-US" dirty="0"/>
              <a:t>Ko-</a:t>
            </a:r>
            <a:r>
              <a:rPr lang="en-US" dirty="0" err="1"/>
              <a:t>kreacija</a:t>
            </a:r>
            <a:endParaRPr lang="en-US" dirty="0"/>
          </a:p>
          <a:p>
            <a:pPr lvl="1"/>
            <a:r>
              <a:rPr lang="en-US" dirty="0" err="1"/>
              <a:t>Prebacivanje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40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C382F-23F2-4A20-A0E0-48DB3DFB2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70C9C-BF53-4B68-8840-C56437C42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Transakcioni</a:t>
            </a:r>
            <a:r>
              <a:rPr lang="sr-Latn-RS" dirty="0"/>
              <a:t> (</a:t>
            </a:r>
            <a:r>
              <a:rPr lang="en-US" b="1" dirty="0"/>
              <a:t>Transactional</a:t>
            </a:r>
            <a:r>
              <a:rPr lang="sr-Latn-RS" dirty="0"/>
              <a:t>) odnos sa kupcima</a:t>
            </a:r>
          </a:p>
          <a:p>
            <a:pPr lvl="1"/>
            <a:r>
              <a:rPr lang="sr-Latn-RS" dirty="0"/>
              <a:t>Ovaj odnos zapravo predstavlja transakciju u okviru koje gotovo da i</a:t>
            </a:r>
            <a:r>
              <a:rPr lang="en-US" dirty="0"/>
              <a:t> ne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stvarni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sr-Latn-RS" dirty="0"/>
              <a:t>/MSP-a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Kompanija</a:t>
            </a:r>
            <a:r>
              <a:rPr lang="sr-Latn-RS" dirty="0"/>
              <a:t>/MSP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transakcijskoj</a:t>
            </a:r>
            <a:r>
              <a:rPr lang="en-US" dirty="0"/>
              <a:t> </a:t>
            </a:r>
            <a:r>
              <a:rPr lang="en-US" dirty="0" err="1"/>
              <a:t>osnovi</a:t>
            </a:r>
            <a:r>
              <a:rPr lang="en-US" dirty="0"/>
              <a:t>. Kiosk </a:t>
            </a:r>
            <a:r>
              <a:rPr lang="sr-Latn-RS" dirty="0"/>
              <a:t>ili iznajmljivanje automobila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obično</a:t>
            </a:r>
            <a:r>
              <a:rPr lang="en-US" dirty="0"/>
              <a:t> ne </a:t>
            </a:r>
            <a:r>
              <a:rPr lang="en-US" dirty="0" err="1"/>
              <a:t>uspostavlja</a:t>
            </a:r>
            <a:r>
              <a:rPr lang="en-US" dirty="0"/>
              <a:t> </a:t>
            </a:r>
            <a:r>
              <a:rPr lang="sr-Latn-RS" dirty="0"/>
              <a:t>jači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svojim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Dugoročni (</a:t>
            </a:r>
            <a:r>
              <a:rPr lang="en-US" b="1" dirty="0"/>
              <a:t>Long-term</a:t>
            </a:r>
            <a:r>
              <a:rPr lang="sr-Latn-RS" dirty="0"/>
              <a:t>) odnos sa kupcima</a:t>
            </a:r>
          </a:p>
          <a:p>
            <a:pPr lvl="1"/>
            <a:r>
              <a:rPr lang="sr-Latn-RS" dirty="0"/>
              <a:t>Ovaj vid odnosa </a:t>
            </a:r>
            <a:r>
              <a:rPr lang="en-US" dirty="0" err="1"/>
              <a:t>znači</a:t>
            </a:r>
            <a:r>
              <a:rPr lang="en-US" dirty="0"/>
              <a:t> da je </a:t>
            </a:r>
            <a:r>
              <a:rPr lang="en-US" dirty="0" err="1"/>
              <a:t>uspostavljen</a:t>
            </a:r>
            <a:r>
              <a:rPr lang="en-US" dirty="0"/>
              <a:t> </a:t>
            </a:r>
            <a:r>
              <a:rPr lang="en-US" dirty="0" err="1"/>
              <a:t>dugoročan</a:t>
            </a:r>
            <a:r>
              <a:rPr lang="en-US" dirty="0"/>
              <a:t>, a </a:t>
            </a:r>
            <a:r>
              <a:rPr lang="sr-Latn-RS" dirty="0"/>
              <a:t>ponekad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dubok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kupca</a:t>
            </a:r>
            <a:r>
              <a:rPr lang="en-US" dirty="0"/>
              <a:t>. </a:t>
            </a:r>
            <a:r>
              <a:rPr lang="en-US" dirty="0" err="1"/>
              <a:t>Kompanija</a:t>
            </a:r>
            <a:r>
              <a:rPr lang="en-US" dirty="0"/>
              <a:t> </a:t>
            </a:r>
            <a:r>
              <a:rPr lang="en-US" dirty="0" err="1"/>
              <a:t>redovno</a:t>
            </a:r>
            <a:r>
              <a:rPr lang="en-US" dirty="0"/>
              <a:t> </a:t>
            </a:r>
            <a:r>
              <a:rPr lang="en-US" dirty="0" err="1"/>
              <a:t>komunicira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klijentom</a:t>
            </a:r>
            <a:r>
              <a:rPr lang="sr-Latn-RS" dirty="0"/>
              <a:t> i nakon izvršene prodaje – kao npr. prodaja usluga provajdera, usluga izrade i održavanja web stranice, prodaja novih automobila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790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B77D2-7844-4FFA-B2E3-885EA46D0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3CEE6B-0E2C-4867-9552-304E080E1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r>
              <a:rPr lang="sr-Latn-RS" dirty="0"/>
              <a:t> (</a:t>
            </a:r>
            <a:r>
              <a:rPr lang="en-US" b="1" dirty="0"/>
              <a:t>Personal assistance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se </a:t>
            </a:r>
            <a:r>
              <a:rPr lang="en-US" dirty="0" err="1"/>
              <a:t>zasniva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ljudskoj</a:t>
            </a:r>
            <a:r>
              <a:rPr lang="en-US" dirty="0"/>
              <a:t> </a:t>
            </a:r>
            <a:r>
              <a:rPr lang="en-US" dirty="0" err="1"/>
              <a:t>interakciji</a:t>
            </a:r>
            <a:r>
              <a:rPr lang="en-US" dirty="0"/>
              <a:t>. </a:t>
            </a:r>
            <a:r>
              <a:rPr lang="en-US" dirty="0" err="1"/>
              <a:t>Kupac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komunicirati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predstavnikom</a:t>
            </a:r>
            <a:r>
              <a:rPr lang="en-US" dirty="0"/>
              <a:t> </a:t>
            </a:r>
            <a:r>
              <a:rPr lang="sr-Latn-RS" dirty="0"/>
              <a:t>kompanije zaduženim za odnose sa </a:t>
            </a:r>
            <a:r>
              <a:rPr lang="en-US" dirty="0" err="1"/>
              <a:t>kupc</a:t>
            </a:r>
            <a:r>
              <a:rPr lang="sr-Latn-RS" dirty="0"/>
              <a:t>ima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dobio</a:t>
            </a:r>
            <a:r>
              <a:rPr lang="en-US" dirty="0"/>
              <a:t> </a:t>
            </a:r>
            <a:r>
              <a:rPr lang="en-US" dirty="0" err="1"/>
              <a:t>pomoc</a:t>
            </a:r>
            <a:r>
              <a:rPr lang="en-US" dirty="0"/>
              <a:t>́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prodaje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je </a:t>
            </a:r>
            <a:r>
              <a:rPr lang="en-US" dirty="0" err="1"/>
              <a:t>kupovina</a:t>
            </a:r>
            <a:r>
              <a:rPr lang="en-US" dirty="0"/>
              <a:t> </a:t>
            </a:r>
            <a:r>
              <a:rPr lang="en-US" dirty="0" err="1"/>
              <a:t>završena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se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desiti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licu</a:t>
            </a:r>
            <a:r>
              <a:rPr lang="en-US" dirty="0"/>
              <a:t> </a:t>
            </a:r>
            <a:r>
              <a:rPr lang="en-US" dirty="0" err="1"/>
              <a:t>mesta</a:t>
            </a:r>
            <a:r>
              <a:rPr lang="en-US" dirty="0"/>
              <a:t> </a:t>
            </a:r>
            <a:r>
              <a:rPr lang="sr-Latn-RS" dirty="0"/>
              <a:t>prodaje</a:t>
            </a:r>
            <a:r>
              <a:rPr lang="en-US" dirty="0"/>
              <a:t>, </a:t>
            </a:r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pozivnih</a:t>
            </a:r>
            <a:r>
              <a:rPr lang="en-US" dirty="0"/>
              <a:t> </a:t>
            </a:r>
            <a:r>
              <a:rPr lang="en-US" dirty="0" err="1"/>
              <a:t>centara</a:t>
            </a:r>
            <a:r>
              <a:rPr lang="en-US" dirty="0"/>
              <a:t>, </a:t>
            </a:r>
            <a:r>
              <a:rPr lang="en-US" dirty="0" err="1"/>
              <a:t>putem</a:t>
            </a:r>
            <a:r>
              <a:rPr lang="en-US" dirty="0"/>
              <a:t> e-</a:t>
            </a:r>
            <a:r>
              <a:rPr lang="en-US" dirty="0" err="1"/>
              <a:t>pošte</a:t>
            </a:r>
            <a:r>
              <a:rPr lang="sr-Latn-RS" dirty="0"/>
              <a:t> i e-prodajnih interfejsa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neki </a:t>
            </a:r>
            <a:r>
              <a:rPr lang="en-US" dirty="0" err="1"/>
              <a:t>način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Posvećena</a:t>
            </a:r>
            <a:r>
              <a:rPr lang="en-US" dirty="0"/>
              <a:t> </a:t>
            </a:r>
            <a:r>
              <a:rPr lang="en-US" dirty="0" err="1"/>
              <a:t>lična</a:t>
            </a:r>
            <a:r>
              <a:rPr lang="en-US" dirty="0"/>
              <a:t> </a:t>
            </a:r>
            <a:r>
              <a:rPr lang="en-US" dirty="0" err="1"/>
              <a:t>asistencija</a:t>
            </a:r>
            <a:r>
              <a:rPr lang="sr-Latn-RS" dirty="0"/>
              <a:t> (</a:t>
            </a:r>
            <a:r>
              <a:rPr lang="en-US" b="1" dirty="0"/>
              <a:t>Dedicated personal assistance</a:t>
            </a:r>
            <a:r>
              <a:rPr lang="sr-Latn-RS" b="1" dirty="0"/>
              <a:t>)</a:t>
            </a:r>
          </a:p>
          <a:p>
            <a:pPr lvl="1"/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podrazumeva</a:t>
            </a:r>
            <a:r>
              <a:rPr lang="en-US" dirty="0"/>
              <a:t> </a:t>
            </a:r>
            <a:r>
              <a:rPr lang="en-US" dirty="0" err="1"/>
              <a:t>posvećivanje</a:t>
            </a:r>
            <a:r>
              <a:rPr lang="en-US" dirty="0"/>
              <a:t> </a:t>
            </a:r>
            <a:r>
              <a:rPr lang="en-US" dirty="0" err="1"/>
              <a:t>predstavnika</a:t>
            </a:r>
            <a:r>
              <a:rPr lang="en-US" dirty="0"/>
              <a:t> </a:t>
            </a:r>
            <a:r>
              <a:rPr lang="sr-Latn-RS" dirty="0"/>
              <a:t>kompanije</a:t>
            </a:r>
            <a:r>
              <a:rPr lang="en-US" dirty="0"/>
              <a:t> </a:t>
            </a:r>
            <a:r>
              <a:rPr lang="en-US" dirty="0" err="1"/>
              <a:t>posebno</a:t>
            </a:r>
            <a:r>
              <a:rPr lang="en-US" dirty="0"/>
              <a:t> </a:t>
            </a:r>
            <a:r>
              <a:rPr lang="en-US" dirty="0" err="1"/>
              <a:t>pojedinačnom</a:t>
            </a:r>
            <a:r>
              <a:rPr lang="en-US" dirty="0"/>
              <a:t> </a:t>
            </a:r>
            <a:r>
              <a:rPr lang="en-US" dirty="0" err="1"/>
              <a:t>klijentu</a:t>
            </a:r>
            <a:r>
              <a:rPr lang="en-US" dirty="0"/>
              <a:t>.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najdublji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najintimniji</a:t>
            </a:r>
            <a:r>
              <a:rPr lang="en-US" dirty="0"/>
              <a:t> tip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obično</a:t>
            </a:r>
            <a:r>
              <a:rPr lang="en-US" dirty="0"/>
              <a:t> se </a:t>
            </a:r>
            <a:r>
              <a:rPr lang="en-US" dirty="0" err="1"/>
              <a:t>razvija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dužeg</a:t>
            </a:r>
            <a:r>
              <a:rPr lang="en-US" dirty="0"/>
              <a:t> </a:t>
            </a:r>
            <a:r>
              <a:rPr lang="en-US" dirty="0" err="1"/>
              <a:t>vremenskog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. U </a:t>
            </a:r>
            <a:r>
              <a:rPr lang="en-US" dirty="0" err="1"/>
              <a:t>uslugama</a:t>
            </a:r>
            <a:r>
              <a:rPr lang="en-US" dirty="0"/>
              <a:t> </a:t>
            </a:r>
            <a:r>
              <a:rPr lang="en-US" dirty="0" err="1"/>
              <a:t>privatnog</a:t>
            </a:r>
            <a:r>
              <a:rPr lang="en-US" dirty="0"/>
              <a:t> </a:t>
            </a:r>
            <a:r>
              <a:rPr lang="en-US" dirty="0" err="1"/>
              <a:t>bankarstva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primer, </a:t>
            </a:r>
            <a:r>
              <a:rPr lang="en-US" dirty="0" err="1"/>
              <a:t>posvećeni</a:t>
            </a:r>
            <a:r>
              <a:rPr lang="en-US" dirty="0"/>
              <a:t> </a:t>
            </a:r>
            <a:r>
              <a:rPr lang="en-US" dirty="0" err="1"/>
              <a:t>bankari</a:t>
            </a:r>
            <a:r>
              <a:rPr lang="en-US" dirty="0"/>
              <a:t> </a:t>
            </a:r>
            <a:r>
              <a:rPr lang="en-US" dirty="0" err="1"/>
              <a:t>služe</a:t>
            </a:r>
            <a:r>
              <a:rPr lang="en-US" dirty="0"/>
              <a:t> </a:t>
            </a:r>
            <a:r>
              <a:rPr lang="en-US" dirty="0" err="1"/>
              <a:t>pojedincima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visokim</a:t>
            </a:r>
            <a:r>
              <a:rPr lang="en-US" dirty="0"/>
              <a:t> </a:t>
            </a:r>
            <a:r>
              <a:rPr lang="en-US" dirty="0" err="1"/>
              <a:t>neto</a:t>
            </a:r>
            <a:r>
              <a:rPr lang="en-US" dirty="0"/>
              <a:t> </a:t>
            </a:r>
            <a:r>
              <a:rPr lang="en-US" dirty="0" err="1"/>
              <a:t>vrednostima</a:t>
            </a:r>
            <a:r>
              <a:rPr lang="en-US" dirty="0"/>
              <a:t>. </a:t>
            </a:r>
            <a:r>
              <a:rPr lang="en-US" dirty="0" err="1"/>
              <a:t>Slični</a:t>
            </a:r>
            <a:r>
              <a:rPr lang="en-US" dirty="0"/>
              <a:t> </a:t>
            </a:r>
            <a:r>
              <a:rPr lang="en-US" dirty="0" err="1"/>
              <a:t>odnosi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naći</a:t>
            </a:r>
            <a:r>
              <a:rPr lang="sr-Latn-RS" dirty="0"/>
              <a:t> i</a:t>
            </a:r>
            <a:r>
              <a:rPr lang="en-US" dirty="0"/>
              <a:t> u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preduzećima</a:t>
            </a:r>
            <a:r>
              <a:rPr lang="en-US" dirty="0"/>
              <a:t> u</a:t>
            </a:r>
            <a:r>
              <a:rPr lang="sr-Latn-RS" dirty="0"/>
              <a:t> vidu usluga</a:t>
            </a:r>
            <a:r>
              <a:rPr lang="en-US" dirty="0"/>
              <a:t> </a:t>
            </a:r>
            <a:r>
              <a:rPr lang="en-US" dirty="0" err="1"/>
              <a:t>menadžera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naloga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lične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važnim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.</a:t>
            </a:r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30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8068A-27E3-4759-A3B9-6197E3E0D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23DDC-2F30-4C3C-A035-D07CFBEA2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Samoposluživanje</a:t>
            </a:r>
            <a:r>
              <a:rPr lang="sr-Latn-RS" dirty="0"/>
              <a:t> (</a:t>
            </a:r>
            <a:r>
              <a:rPr lang="en-US" b="1" dirty="0"/>
              <a:t>Self-service</a:t>
            </a:r>
            <a:r>
              <a:rPr lang="sr-Latn-RS" b="1" dirty="0"/>
              <a:t>)</a:t>
            </a:r>
          </a:p>
          <a:p>
            <a:pPr lvl="1"/>
            <a:r>
              <a:rPr lang="en-US" dirty="0"/>
              <a:t>U </a:t>
            </a:r>
            <a:r>
              <a:rPr lang="en-US" dirty="0" err="1"/>
              <a:t>ovoj</a:t>
            </a:r>
            <a:r>
              <a:rPr lang="en-US" dirty="0"/>
              <a:t> </a:t>
            </a:r>
            <a:r>
              <a:rPr lang="en-US" dirty="0" err="1"/>
              <a:t>vrsti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, </a:t>
            </a:r>
            <a:r>
              <a:rPr lang="en-US" dirty="0" err="1"/>
              <a:t>kompanija</a:t>
            </a:r>
            <a:r>
              <a:rPr lang="en-US" dirty="0"/>
              <a:t> ne </a:t>
            </a:r>
            <a:r>
              <a:rPr lang="en-US" dirty="0" err="1"/>
              <a:t>održava</a:t>
            </a:r>
            <a:r>
              <a:rPr lang="en-US" dirty="0"/>
              <a:t> </a:t>
            </a:r>
            <a:r>
              <a:rPr lang="en-US" dirty="0" err="1"/>
              <a:t>direktan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. </a:t>
            </a:r>
            <a:r>
              <a:rPr lang="en-US" dirty="0" err="1"/>
              <a:t>Obezbeđuje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neophodna</a:t>
            </a:r>
            <a:r>
              <a:rPr lang="en-US" dirty="0"/>
              <a:t> </a:t>
            </a:r>
            <a:r>
              <a:rPr lang="en-US" dirty="0" err="1"/>
              <a:t>sredstva</a:t>
            </a:r>
            <a:r>
              <a:rPr lang="en-US" dirty="0"/>
              <a:t> da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seb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dirty="0"/>
              <a:t>usluže</a:t>
            </a:r>
            <a:r>
              <a:rPr lang="en-US" dirty="0"/>
              <a:t>.</a:t>
            </a:r>
            <a:endParaRPr lang="sr-Latn-RS" dirty="0"/>
          </a:p>
          <a:p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sr-Latn-RS" dirty="0"/>
              <a:t> (</a:t>
            </a:r>
            <a:r>
              <a:rPr lang="en-US" b="1" dirty="0"/>
              <a:t>Automated services</a:t>
            </a:r>
            <a:r>
              <a:rPr lang="sr-Latn-RS" dirty="0"/>
              <a:t>)</a:t>
            </a:r>
          </a:p>
          <a:p>
            <a:pPr lvl="1"/>
            <a:r>
              <a:rPr lang="en-US" dirty="0"/>
              <a:t>Ova </a:t>
            </a:r>
            <a:r>
              <a:rPr lang="en-US" dirty="0" err="1"/>
              <a:t>vrsta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sr-Latn-RS" dirty="0"/>
              <a:t>kombinuje</a:t>
            </a:r>
            <a:r>
              <a:rPr lang="en-US" dirty="0"/>
              <a:t> </a:t>
            </a:r>
            <a:r>
              <a:rPr lang="en-US" dirty="0" err="1"/>
              <a:t>sofisticiraniji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samoposluživanja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automatizovanim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. Na primer,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profili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mreži</a:t>
            </a:r>
            <a:r>
              <a:rPr lang="en-US" dirty="0"/>
              <a:t> </a:t>
            </a:r>
            <a:r>
              <a:rPr lang="en-US" dirty="0" err="1"/>
              <a:t>daju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prilagođenim</a:t>
            </a:r>
            <a:r>
              <a:rPr lang="en-US" dirty="0"/>
              <a:t> </a:t>
            </a:r>
            <a:r>
              <a:rPr lang="en-US" dirty="0" err="1"/>
              <a:t>uslugama</a:t>
            </a:r>
            <a:r>
              <a:rPr lang="en-US" dirty="0"/>
              <a:t>. </a:t>
            </a:r>
            <a:r>
              <a:rPr lang="en-US" dirty="0" err="1"/>
              <a:t>Automatizovani</a:t>
            </a:r>
            <a:r>
              <a:rPr lang="en-US" dirty="0"/>
              <a:t> </a:t>
            </a:r>
            <a:r>
              <a:rPr lang="en-US" dirty="0" err="1"/>
              <a:t>servisi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prepoznati</a:t>
            </a:r>
            <a:r>
              <a:rPr lang="en-US" dirty="0"/>
              <a:t> </a:t>
            </a:r>
            <a:r>
              <a:rPr lang="en-US" dirty="0" err="1"/>
              <a:t>pojedinačne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ponuditi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</a:t>
            </a:r>
            <a:r>
              <a:rPr lang="en-US" dirty="0" err="1"/>
              <a:t>vezane</a:t>
            </a:r>
            <a:r>
              <a:rPr lang="en-US" dirty="0"/>
              <a:t> za </a:t>
            </a:r>
            <a:r>
              <a:rPr lang="en-US" dirty="0" err="1"/>
              <a:t>porudžbine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transakcije</a:t>
            </a:r>
            <a:r>
              <a:rPr lang="en-US" dirty="0"/>
              <a:t>. U </a:t>
            </a:r>
            <a:r>
              <a:rPr lang="en-US" dirty="0" err="1"/>
              <a:t>svom</a:t>
            </a:r>
            <a:r>
              <a:rPr lang="en-US" dirty="0"/>
              <a:t> </a:t>
            </a:r>
            <a:r>
              <a:rPr lang="en-US" dirty="0" err="1"/>
              <a:t>najboljem</a:t>
            </a:r>
            <a:r>
              <a:rPr lang="en-US" dirty="0"/>
              <a:t> </a:t>
            </a:r>
            <a:r>
              <a:rPr lang="en-US" dirty="0" err="1"/>
              <a:t>slučaju</a:t>
            </a:r>
            <a:r>
              <a:rPr lang="en-US" dirty="0"/>
              <a:t>, </a:t>
            </a:r>
            <a:r>
              <a:rPr lang="en-US" dirty="0" err="1"/>
              <a:t>automatizovane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</a:t>
            </a:r>
            <a:r>
              <a:rPr lang="sr-Latn-RS" dirty="0"/>
              <a:t>simuliraju</a:t>
            </a:r>
            <a:r>
              <a:rPr lang="en-US" dirty="0"/>
              <a:t> </a:t>
            </a:r>
            <a:r>
              <a:rPr lang="en-US" dirty="0" err="1"/>
              <a:t>lični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sr-Latn-RS" dirty="0"/>
              <a:t> – posredstvom veštačke intelegencije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davanje</a:t>
            </a:r>
            <a:r>
              <a:rPr lang="en-US" dirty="0"/>
              <a:t> </a:t>
            </a:r>
            <a:r>
              <a:rPr lang="en-US" dirty="0" err="1"/>
              <a:t>preporuka</a:t>
            </a:r>
            <a:r>
              <a:rPr lang="en-US" dirty="0"/>
              <a:t> za </a:t>
            </a:r>
            <a:r>
              <a:rPr lang="en-US" dirty="0" err="1"/>
              <a:t>knjige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filmove</a:t>
            </a:r>
            <a:r>
              <a:rPr lang="sr-Latn-RS" dirty="0"/>
              <a:t> – koje nudi servis na osnovu pristupa vašim podacima sa društvenih mreža i/ili interneta, ili Netflix koji vam nudi listu filmova, na osnovu vaših prethodnih pretraga</a:t>
            </a:r>
            <a:r>
              <a:rPr lang="en-US" dirty="0"/>
              <a:t>).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24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22398-590F-4C04-9313-752FB9A64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E0F6-4598-4A5C-9DEE-E7D7BEE4E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Zajednice</a:t>
            </a:r>
            <a:r>
              <a:rPr lang="sr-Latn-RS" dirty="0"/>
              <a:t> (</a:t>
            </a:r>
            <a:r>
              <a:rPr lang="en-US" b="1" dirty="0"/>
              <a:t>Communities</a:t>
            </a:r>
            <a:r>
              <a:rPr lang="sr-Latn-RS" dirty="0"/>
              <a:t>)</a:t>
            </a:r>
          </a:p>
          <a:p>
            <a:pPr lvl="1"/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korisničke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sr-Latn-RS" dirty="0"/>
              <a:t> (stvarne ili virtualne)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uključile</a:t>
            </a:r>
            <a:r>
              <a:rPr lang="en-US" dirty="0"/>
              <a:t> u </a:t>
            </a:r>
            <a:r>
              <a:rPr lang="sr-Latn-RS" dirty="0"/>
              <a:t>mišljenje </a:t>
            </a:r>
            <a:r>
              <a:rPr lang="en-US" dirty="0" err="1"/>
              <a:t>klijen</a:t>
            </a:r>
            <a:r>
              <a:rPr lang="sr-Latn-RS" dirty="0"/>
              <a:t>ata</a:t>
            </a:r>
            <a:r>
              <a:rPr lang="en-US" dirty="0"/>
              <a:t>/</a:t>
            </a:r>
            <a:r>
              <a:rPr lang="en-US" dirty="0" err="1"/>
              <a:t>potencijal</a:t>
            </a:r>
            <a:r>
              <a:rPr lang="sr-Latn-RS" dirty="0"/>
              <a:t>nih klijenata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olakšale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. </a:t>
            </a:r>
            <a:r>
              <a:rPr lang="en-US" dirty="0" err="1"/>
              <a:t>Mnoge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održavaju</a:t>
            </a:r>
            <a:r>
              <a:rPr lang="en-US" dirty="0"/>
              <a:t> </a:t>
            </a:r>
            <a:r>
              <a:rPr lang="en-US" dirty="0" err="1"/>
              <a:t>onlajn</a:t>
            </a:r>
            <a:r>
              <a:rPr lang="en-US" dirty="0"/>
              <a:t>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korisnicima</a:t>
            </a:r>
            <a:r>
              <a:rPr lang="en-US" dirty="0"/>
              <a:t> da </a:t>
            </a:r>
            <a:r>
              <a:rPr lang="en-US" dirty="0" err="1"/>
              <a:t>razmenjuju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rešavaju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jedni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. </a:t>
            </a:r>
            <a:r>
              <a:rPr lang="en-US" dirty="0" err="1"/>
              <a:t>Zajednice</a:t>
            </a:r>
            <a:r>
              <a:rPr lang="en-US" dirty="0"/>
              <a:t> </a:t>
            </a:r>
            <a:r>
              <a:rPr lang="en-US" dirty="0" err="1"/>
              <a:t>takođe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pomoći</a:t>
            </a:r>
            <a:r>
              <a:rPr lang="en-US" dirty="0"/>
              <a:t> </a:t>
            </a:r>
            <a:r>
              <a:rPr lang="en-US" dirty="0" err="1"/>
              <a:t>kompanijama</a:t>
            </a:r>
            <a:r>
              <a:rPr lang="en-US" dirty="0"/>
              <a:t> da </a:t>
            </a:r>
            <a:r>
              <a:rPr lang="en-US" dirty="0" err="1"/>
              <a:t>bolje</a:t>
            </a:r>
            <a:r>
              <a:rPr lang="en-US" dirty="0"/>
              <a:t> </a:t>
            </a:r>
            <a:r>
              <a:rPr lang="en-US" dirty="0" err="1"/>
              <a:t>razumeju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klijente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Ko-</a:t>
            </a:r>
            <a:r>
              <a:rPr lang="en-US" dirty="0" err="1"/>
              <a:t>kreacija</a:t>
            </a:r>
            <a:r>
              <a:rPr lang="sr-Latn-RS" dirty="0"/>
              <a:t> (</a:t>
            </a:r>
            <a:r>
              <a:rPr lang="en-US" b="1" dirty="0"/>
              <a:t>Co-creation</a:t>
            </a:r>
            <a:r>
              <a:rPr lang="sr-Latn-RS" b="1" dirty="0"/>
              <a:t>)</a:t>
            </a:r>
          </a:p>
          <a:p>
            <a:pPr lvl="1"/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ide </a:t>
            </a:r>
            <a:r>
              <a:rPr lang="en-US" dirty="0" err="1"/>
              <a:t>dalje</a:t>
            </a:r>
            <a:r>
              <a:rPr lang="en-US" dirty="0"/>
              <a:t> od </a:t>
            </a:r>
            <a:r>
              <a:rPr lang="en-US" dirty="0" err="1"/>
              <a:t>tradicionalnog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kupac-prodavac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zajedno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kupcima</a:t>
            </a:r>
            <a:r>
              <a:rPr lang="en-US" dirty="0"/>
              <a:t> </a:t>
            </a:r>
            <a:r>
              <a:rPr lang="en-US" dirty="0" err="1"/>
              <a:t>kreirali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. </a:t>
            </a:r>
            <a:r>
              <a:rPr lang="sr-Latn-RS" dirty="0"/>
              <a:t>Npr. </a:t>
            </a:r>
            <a:r>
              <a:rPr lang="en-US" dirty="0"/>
              <a:t>Amazon.com </a:t>
            </a:r>
            <a:r>
              <a:rPr lang="en-US" dirty="0" err="1"/>
              <a:t>poziva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da </a:t>
            </a:r>
            <a:r>
              <a:rPr lang="en-US" dirty="0" err="1"/>
              <a:t>pišu</a:t>
            </a:r>
            <a:r>
              <a:rPr lang="en-US" dirty="0"/>
              <a:t> </a:t>
            </a:r>
            <a:r>
              <a:rPr lang="en-US" dirty="0" err="1"/>
              <a:t>recenzije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sr-Latn-RS" dirty="0"/>
              <a:t>novu </a:t>
            </a:r>
            <a:r>
              <a:rPr lang="en-US" dirty="0" err="1"/>
              <a:t>vrednost</a:t>
            </a:r>
            <a:r>
              <a:rPr lang="en-US" dirty="0"/>
              <a:t> za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ljubitelje</a:t>
            </a:r>
            <a:r>
              <a:rPr lang="en-US" dirty="0"/>
              <a:t> </a:t>
            </a:r>
            <a:r>
              <a:rPr lang="en-US" dirty="0" err="1"/>
              <a:t>knjiga</a:t>
            </a:r>
            <a:r>
              <a:rPr lang="en-US" dirty="0"/>
              <a:t>.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angažuju</a:t>
            </a:r>
            <a:r>
              <a:rPr lang="en-US" dirty="0"/>
              <a:t> </a:t>
            </a:r>
            <a:r>
              <a:rPr lang="en-US" dirty="0" err="1"/>
              <a:t>kupce</a:t>
            </a:r>
            <a:r>
              <a:rPr lang="en-US" dirty="0"/>
              <a:t> da </a:t>
            </a:r>
            <a:r>
              <a:rPr lang="en-US" dirty="0" err="1"/>
              <a:t>pomognu</a:t>
            </a:r>
            <a:r>
              <a:rPr lang="en-US" dirty="0"/>
              <a:t> u </a:t>
            </a:r>
            <a:r>
              <a:rPr lang="en-US" dirty="0" err="1"/>
              <a:t>dizajnu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inovativnih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Prebacivanje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sr-Latn-RS" dirty="0"/>
              <a:t> (</a:t>
            </a:r>
            <a:r>
              <a:rPr lang="en-US" b="1" dirty="0"/>
              <a:t>Switching costs</a:t>
            </a:r>
            <a:r>
              <a:rPr lang="sr-Latn-RS" dirty="0"/>
              <a:t>)</a:t>
            </a:r>
          </a:p>
          <a:p>
            <a:pPr lvl="1"/>
            <a:r>
              <a:rPr lang="sr-Latn-RS" dirty="0"/>
              <a:t>Prebacivanje troškova </a:t>
            </a:r>
            <a:r>
              <a:rPr lang="en-US" dirty="0" err="1"/>
              <a:t>pokazuj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koliko</a:t>
            </a:r>
            <a:r>
              <a:rPr lang="en-US" dirty="0"/>
              <a:t> je </a:t>
            </a:r>
            <a:r>
              <a:rPr lang="en-US" dirty="0" err="1"/>
              <a:t>teško</a:t>
            </a:r>
            <a:r>
              <a:rPr lang="en-US" dirty="0"/>
              <a:t> za </a:t>
            </a:r>
            <a:r>
              <a:rPr lang="en-US" dirty="0" err="1"/>
              <a:t>kupca</a:t>
            </a:r>
            <a:r>
              <a:rPr lang="en-US" dirty="0"/>
              <a:t> da </a:t>
            </a:r>
            <a:r>
              <a:rPr lang="en-US" dirty="0" err="1"/>
              <a:t>pređe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alternativu</a:t>
            </a:r>
            <a:r>
              <a:rPr lang="sr-Latn-RS" dirty="0"/>
              <a:t> iz ponude</a:t>
            </a:r>
            <a:r>
              <a:rPr lang="en-US" dirty="0"/>
              <a:t>. Na primer, </a:t>
            </a:r>
            <a:r>
              <a:rPr lang="en-US" dirty="0" err="1"/>
              <a:t>kada</a:t>
            </a:r>
            <a:r>
              <a:rPr lang="en-US" dirty="0"/>
              <a:t> k</a:t>
            </a:r>
            <a:r>
              <a:rPr lang="sr-Latn-RS" dirty="0"/>
              <a:t>orisnik</a:t>
            </a:r>
            <a:r>
              <a:rPr lang="en-US" dirty="0"/>
              <a:t> </a:t>
            </a:r>
            <a:r>
              <a:rPr lang="en-US" dirty="0" err="1"/>
              <a:t>provajdera</a:t>
            </a:r>
            <a:r>
              <a:rPr lang="en-US" dirty="0"/>
              <a:t> za </a:t>
            </a:r>
            <a:r>
              <a:rPr lang="en-US" dirty="0" err="1"/>
              <a:t>skladištenje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čuva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u </a:t>
            </a:r>
            <a:r>
              <a:rPr lang="en-US" dirty="0" err="1"/>
              <a:t>formatu</a:t>
            </a:r>
            <a:r>
              <a:rPr lang="sr-Latn-RS" dirty="0"/>
              <a:t> koji je propisao taj provajder</a:t>
            </a:r>
            <a:r>
              <a:rPr lang="en-US" dirty="0"/>
              <a:t>,</a:t>
            </a:r>
            <a:r>
              <a:rPr lang="sr-Latn-RS" dirty="0"/>
              <a:t> želi da pređe kod drugog, možda </a:t>
            </a:r>
            <a:r>
              <a:rPr lang="en-US" dirty="0"/>
              <a:t> </a:t>
            </a:r>
            <a:r>
              <a:rPr lang="en-US" dirty="0" err="1"/>
              <a:t>će</a:t>
            </a:r>
            <a:r>
              <a:rPr lang="en-US" dirty="0"/>
              <a:t> mu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teško</a:t>
            </a:r>
            <a:r>
              <a:rPr lang="en-US" dirty="0"/>
              <a:t> da </a:t>
            </a:r>
            <a:r>
              <a:rPr lang="en-US" dirty="0" err="1"/>
              <a:t>pređe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r-Latn-RS" dirty="0"/>
              <a:t>format podataka koji zahteva </a:t>
            </a:r>
            <a:r>
              <a:rPr lang="en-US" dirty="0" err="1"/>
              <a:t>alternativn</a:t>
            </a:r>
            <a:r>
              <a:rPr lang="sr-Latn-RS" dirty="0"/>
              <a:t>i</a:t>
            </a:r>
            <a:r>
              <a:rPr lang="en-US" dirty="0"/>
              <a:t> </a:t>
            </a:r>
            <a:r>
              <a:rPr lang="en-US" dirty="0" err="1"/>
              <a:t>provajder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93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C8409-D1B0-47BB-9F93-5EE6F9ABA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A5B5-F6DB-406F-90D6-33CD3BDCD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Sledeći segment kanvasa su </a:t>
            </a:r>
            <a:r>
              <a:rPr lang="sr-Latn-RS" b="1" dirty="0"/>
              <a:t>Ključni resursi</a:t>
            </a:r>
            <a:r>
              <a:rPr lang="sr-Latn-RS" dirty="0"/>
              <a:t>. </a:t>
            </a:r>
          </a:p>
          <a:p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r>
              <a:rPr lang="en-US" dirty="0" err="1"/>
              <a:t>Vaši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omogućavaju</a:t>
            </a:r>
            <a:r>
              <a:rPr lang="en-US" dirty="0"/>
              <a:t> </a:t>
            </a:r>
            <a:r>
              <a:rPr lang="en-US" dirty="0" err="1"/>
              <a:t>vašem</a:t>
            </a:r>
            <a:r>
              <a:rPr lang="en-US" dirty="0"/>
              <a:t> </a:t>
            </a:r>
            <a:r>
              <a:rPr lang="en-US" dirty="0" err="1"/>
              <a:t>preduzeću</a:t>
            </a:r>
            <a:r>
              <a:rPr lang="en-US" dirty="0"/>
              <a:t> da </a:t>
            </a:r>
            <a:r>
              <a:rPr lang="en-US" dirty="0" err="1"/>
              <a:t>kreira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ponudi</a:t>
            </a:r>
            <a:r>
              <a:rPr lang="en-US" dirty="0"/>
              <a:t> </a:t>
            </a:r>
            <a:r>
              <a:rPr lang="en-US" dirty="0" err="1"/>
              <a:t>ponudu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, </a:t>
            </a:r>
            <a:r>
              <a:rPr lang="en-US" dirty="0" err="1"/>
              <a:t>dosegne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održava</a:t>
            </a:r>
            <a:r>
              <a:rPr lang="en-US" dirty="0"/>
              <a:t> </a:t>
            </a:r>
            <a:r>
              <a:rPr lang="en-US" dirty="0" err="1"/>
              <a:t>odnose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segmentima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ostvaruje</a:t>
            </a:r>
            <a:r>
              <a:rPr lang="en-US" dirty="0"/>
              <a:t> </a:t>
            </a:r>
            <a:r>
              <a:rPr lang="en-US" dirty="0" err="1"/>
              <a:t>prihode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Proizvođaču</a:t>
            </a:r>
            <a:r>
              <a:rPr lang="en-US" dirty="0"/>
              <a:t> </a:t>
            </a:r>
            <a:r>
              <a:rPr lang="en-US" dirty="0" err="1"/>
              <a:t>mikročipova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potrebni</a:t>
            </a:r>
            <a:r>
              <a:rPr lang="en-US" dirty="0"/>
              <a:t> </a:t>
            </a:r>
            <a:r>
              <a:rPr lang="en-US" dirty="0" err="1"/>
              <a:t>kapitalno</a:t>
            </a:r>
            <a:r>
              <a:rPr lang="en-US" dirty="0"/>
              <a:t> </a:t>
            </a:r>
            <a:r>
              <a:rPr lang="en-US" dirty="0" err="1"/>
              <a:t>intenzivni</a:t>
            </a:r>
            <a:r>
              <a:rPr lang="en-US" dirty="0"/>
              <a:t> </a:t>
            </a:r>
            <a:r>
              <a:rPr lang="en-US" dirty="0" err="1"/>
              <a:t>proizvodni</a:t>
            </a:r>
            <a:r>
              <a:rPr lang="en-US" dirty="0"/>
              <a:t> </a:t>
            </a:r>
            <a:r>
              <a:rPr lang="en-US" dirty="0" err="1"/>
              <a:t>kapaciteti</a:t>
            </a:r>
            <a:r>
              <a:rPr lang="sr-Latn-RS" dirty="0"/>
              <a:t> – dakle oprema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se </a:t>
            </a:r>
            <a:r>
              <a:rPr lang="en-US" dirty="0" err="1"/>
              <a:t>dizajner</a:t>
            </a:r>
            <a:r>
              <a:rPr lang="en-US" dirty="0"/>
              <a:t> </a:t>
            </a:r>
            <a:r>
              <a:rPr lang="en-US" dirty="0" err="1"/>
              <a:t>mikročipova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fokusira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ljudske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fizički</a:t>
            </a:r>
            <a:r>
              <a:rPr lang="en-US" dirty="0"/>
              <a:t>, </a:t>
            </a:r>
            <a:r>
              <a:rPr lang="en-US" dirty="0" err="1"/>
              <a:t>finansijski</a:t>
            </a:r>
            <a:r>
              <a:rPr lang="en-US" dirty="0"/>
              <a:t>, </a:t>
            </a:r>
            <a:r>
              <a:rPr lang="en-US" dirty="0" err="1"/>
              <a:t>intelektualni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ljudski</a:t>
            </a:r>
            <a:r>
              <a:rPr lang="en-US" dirty="0"/>
              <a:t>.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u </a:t>
            </a:r>
            <a:r>
              <a:rPr lang="en-US" dirty="0" err="1"/>
              <a:t>vlasništvu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pod </a:t>
            </a:r>
            <a:r>
              <a:rPr lang="en-US" dirty="0" err="1"/>
              <a:t>zakupom</a:t>
            </a:r>
            <a:r>
              <a:rPr lang="en-US" dirty="0"/>
              <a:t> </a:t>
            </a:r>
            <a:r>
              <a:rPr lang="en-US" dirty="0" err="1"/>
              <a:t>kompani</a:t>
            </a:r>
            <a:r>
              <a:rPr lang="sr-Latn-RS" dirty="0"/>
              <a:t>je, ili iznajmljeni od ključnih partnera.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74557" y="5561814"/>
            <a:ext cx="324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rgbClr val="FF0000"/>
                </a:solidFill>
              </a:rPr>
              <a:t>BOM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4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93DEAD-AF5A-44E8-8964-B47E8B44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035" y="4034792"/>
            <a:ext cx="5029525" cy="24580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sz="2400" dirty="0"/>
              <a:t>Prva faza u životnom ciklusu projekta je </a:t>
            </a:r>
            <a:r>
              <a:rPr lang="sr-Latn-RS" sz="2400" b="1" dirty="0"/>
              <a:t>Iniciranje projekta</a:t>
            </a:r>
            <a:r>
              <a:rPr lang="sr-Latn-RS" sz="2400" dirty="0"/>
              <a:t>. Međutim, pre samog iniciranja projekta, preduzeća moraju analizirati veći broj projektnih ideja i opredeliti se za jednu ili veći broj njih, koje će ući u konačni port</a:t>
            </a:r>
            <a:r>
              <a:rPr lang="en-US" sz="2400" dirty="0"/>
              <a:t>f</a:t>
            </a:r>
            <a:r>
              <a:rPr lang="sr-Latn-RS" sz="2400" dirty="0"/>
              <a:t>olio ili program koji će se realizovati. Sama evaluacija potencijalnih projekata – odnosno njihovo vrednovanje, može se  bazirati na nefinansijskoj i na finansijskoj analizi.</a:t>
            </a:r>
          </a:p>
          <a:p>
            <a:r>
              <a:rPr lang="sr-Latn-RS" sz="2400" b="1" dirty="0">
                <a:solidFill>
                  <a:srgbClr val="FF0000"/>
                </a:solidFill>
              </a:rPr>
              <a:t>Odakle generišemo ideje za nove projekte ?</a:t>
            </a:r>
          </a:p>
          <a:p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098F58-40B7-44D7-9CE3-F2D7767FF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164" y="3478086"/>
            <a:ext cx="6120491" cy="395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36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234DC-420E-4FF3-8612-CD8CA6BF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0ACBA-884E-45AD-B7FC-E22E68796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Pitanja na koja treba odgovoriti kod generisanja ključnih resursa uključuju: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sr-Latn-RS" dirty="0"/>
              <a:t> predložene </a:t>
            </a:r>
            <a:r>
              <a:rPr lang="en-US" b="1" dirty="0" err="1"/>
              <a:t>vrednosti</a:t>
            </a:r>
            <a:r>
              <a:rPr lang="sr-Latn-RS" b="1" dirty="0"/>
              <a:t> </a:t>
            </a:r>
            <a:r>
              <a:rPr lang="sr-Latn-RS" dirty="0"/>
              <a:t>(proizvodi/usluge)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en-US" b="1" dirty="0" err="1"/>
              <a:t>kanali</a:t>
            </a:r>
            <a:r>
              <a:rPr lang="sr-Latn-RS" b="1" dirty="0"/>
              <a:t> komunikacije/</a:t>
            </a:r>
            <a:r>
              <a:rPr lang="en-US" b="1" dirty="0" err="1"/>
              <a:t>distribucije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sr-Latn-RS" b="1" dirty="0"/>
              <a:t>o</a:t>
            </a:r>
            <a:r>
              <a:rPr lang="en-US" b="1" dirty="0" err="1"/>
              <a:t>dnosi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klijentima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71093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9C1F7-F4DF-44E6-826E-40C73902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B1EF0-0BCC-4E9C-9AC9-45FE36993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Naredni segment kanvasa su </a:t>
            </a:r>
            <a:r>
              <a:rPr lang="sr-Latn-RS" b="1" dirty="0"/>
              <a:t>Ključni partneri</a:t>
            </a:r>
            <a:r>
              <a:rPr lang="sr-Latn-RS" dirty="0"/>
              <a:t>. Svaka kompanija / preduzeće je zapravo deo većeg poslovnog ili industrijskog sistema, koji se naziva logistička mreža ili lanac snabdevanja. Nemoguće je imati kompaniju koja sve svoje proizvode i usluge kreira potpuno sama, bez nabavke ili distribucije od povezanih kompanija – ključnih partnera. </a:t>
            </a:r>
          </a:p>
          <a:p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mno</a:t>
            </a:r>
            <a:r>
              <a:rPr lang="sr-Latn-RS" dirty="0"/>
              <a:t>gih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, a </a:t>
            </a:r>
            <a:r>
              <a:rPr lang="en-US" dirty="0" err="1"/>
              <a:t>partnerstva</a:t>
            </a:r>
            <a:r>
              <a:rPr lang="en-US" dirty="0"/>
              <a:t> </a:t>
            </a:r>
            <a:r>
              <a:rPr lang="en-US" dirty="0" err="1"/>
              <a:t>postaju</a:t>
            </a:r>
            <a:r>
              <a:rPr lang="en-US" dirty="0"/>
              <a:t> </a:t>
            </a:r>
            <a:r>
              <a:rPr lang="en-US" dirty="0" err="1"/>
              <a:t>kamen</a:t>
            </a:r>
            <a:r>
              <a:rPr lang="en-US" dirty="0"/>
              <a:t> </a:t>
            </a:r>
            <a:r>
              <a:rPr lang="en-US" dirty="0" err="1"/>
              <a:t>temeljac</a:t>
            </a:r>
            <a:r>
              <a:rPr lang="en-US" dirty="0"/>
              <a:t> </a:t>
            </a:r>
            <a:r>
              <a:rPr lang="en-US" dirty="0" err="1"/>
              <a:t>mnogih</a:t>
            </a:r>
            <a:r>
              <a:rPr lang="en-US" dirty="0"/>
              <a:t> </a:t>
            </a:r>
            <a:r>
              <a:rPr lang="en-US" dirty="0" err="1"/>
              <a:t>poslovnih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stvaraju</a:t>
            </a:r>
            <a:r>
              <a:rPr lang="en-US" dirty="0"/>
              <a:t> </a:t>
            </a:r>
            <a:r>
              <a:rPr lang="en-US" dirty="0" err="1"/>
              <a:t>saveze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optimizoval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poslovne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, </a:t>
            </a:r>
            <a:r>
              <a:rPr lang="en-US" dirty="0" err="1"/>
              <a:t>smanjil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rizik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stekl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.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razlikovati</a:t>
            </a:r>
            <a:r>
              <a:rPr lang="en-US" dirty="0"/>
              <a:t> </a:t>
            </a:r>
            <a:r>
              <a:rPr lang="en-US" dirty="0" err="1"/>
              <a:t>četiri</a:t>
            </a:r>
            <a:r>
              <a:rPr lang="en-US" dirty="0"/>
              <a:t> </a:t>
            </a:r>
            <a:r>
              <a:rPr lang="en-US" dirty="0" err="1"/>
              <a:t>različita</a:t>
            </a:r>
            <a:r>
              <a:rPr lang="en-US" dirty="0"/>
              <a:t>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partnerstva</a:t>
            </a:r>
            <a:r>
              <a:rPr lang="en-US" dirty="0"/>
              <a:t>, a to </a:t>
            </a:r>
            <a:r>
              <a:rPr lang="en-US" dirty="0" err="1"/>
              <a:t>su</a:t>
            </a:r>
            <a:r>
              <a:rPr lang="sr-Latn-RS" dirty="0"/>
              <a:t>:</a:t>
            </a:r>
          </a:p>
          <a:p>
            <a:pPr lvl="1"/>
            <a:r>
              <a:rPr lang="en-US" dirty="0" err="1"/>
              <a:t>strateške</a:t>
            </a:r>
            <a:r>
              <a:rPr lang="en-US" dirty="0"/>
              <a:t> </a:t>
            </a:r>
            <a:r>
              <a:rPr lang="en-US" dirty="0" err="1"/>
              <a:t>alijanse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ne-</a:t>
            </a:r>
            <a:r>
              <a:rPr lang="en-US" dirty="0" err="1"/>
              <a:t>konkurenta</a:t>
            </a:r>
            <a:r>
              <a:rPr lang="sr-Latn-RS" dirty="0"/>
              <a:t> </a:t>
            </a:r>
            <a:r>
              <a:rPr lang="sr-Latn-RS" dirty="0">
                <a:solidFill>
                  <a:srgbClr val="FF0000"/>
                </a:solidFill>
              </a:rPr>
              <a:t>(SCM)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 err="1"/>
              <a:t>koopeticija</a:t>
            </a:r>
            <a:r>
              <a:rPr lang="en-US" dirty="0"/>
              <a:t>: </a:t>
            </a:r>
            <a:r>
              <a:rPr lang="en-US" dirty="0" err="1"/>
              <a:t>strateško</a:t>
            </a:r>
            <a:r>
              <a:rPr lang="en-US" dirty="0"/>
              <a:t> </a:t>
            </a:r>
            <a:r>
              <a:rPr lang="en-US" dirty="0" err="1"/>
              <a:t>partnerstvo</a:t>
            </a:r>
            <a:r>
              <a:rPr lang="en-US" dirty="0"/>
              <a:t> </a:t>
            </a:r>
            <a:r>
              <a:rPr lang="en-US" dirty="0" err="1"/>
              <a:t>između</a:t>
            </a:r>
            <a:r>
              <a:rPr lang="en-US" dirty="0"/>
              <a:t> </a:t>
            </a:r>
            <a:r>
              <a:rPr lang="en-US" dirty="0" err="1"/>
              <a:t>konkurenata</a:t>
            </a:r>
            <a:r>
              <a:rPr lang="en-US" dirty="0"/>
              <a:t>, </a:t>
            </a:r>
            <a:endParaRPr lang="sr-Latn-RS" dirty="0"/>
          </a:p>
          <a:p>
            <a:pPr lvl="1"/>
            <a:r>
              <a:rPr lang="en-US" dirty="0" err="1"/>
              <a:t>zajednička</a:t>
            </a:r>
            <a:r>
              <a:rPr lang="en-US" dirty="0"/>
              <a:t> </a:t>
            </a:r>
            <a:r>
              <a:rPr lang="en-US" dirty="0" err="1"/>
              <a:t>ulaganja</a:t>
            </a:r>
            <a:r>
              <a:rPr lang="en-US" dirty="0"/>
              <a:t> za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poslova</a:t>
            </a:r>
            <a:r>
              <a:rPr lang="sr-Latn-RS" dirty="0"/>
              <a:t> </a:t>
            </a:r>
            <a:r>
              <a:rPr lang="sr-Latn-RS" dirty="0">
                <a:solidFill>
                  <a:srgbClr val="FF0000"/>
                </a:solidFill>
              </a:rPr>
              <a:t>(SCM)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endParaRPr lang="sr-Latn-RS" dirty="0"/>
          </a:p>
          <a:p>
            <a:pPr lvl="1"/>
            <a:r>
              <a:rPr lang="sr-Latn-RS" dirty="0"/>
              <a:t>Klasični </a:t>
            </a:r>
            <a:r>
              <a:rPr lang="en-US" dirty="0" err="1"/>
              <a:t>odnosi</a:t>
            </a:r>
            <a:r>
              <a:rPr lang="en-US" dirty="0"/>
              <a:t> </a:t>
            </a:r>
            <a:r>
              <a:rPr lang="en-US" dirty="0" err="1"/>
              <a:t>kupac-dobavljač</a:t>
            </a:r>
            <a:r>
              <a:rPr lang="en-US" dirty="0"/>
              <a:t> da bi se </a:t>
            </a:r>
            <a:r>
              <a:rPr lang="en-US" dirty="0" err="1"/>
              <a:t>obezbedilo</a:t>
            </a:r>
            <a:r>
              <a:rPr lang="en-US" dirty="0"/>
              <a:t> </a:t>
            </a:r>
            <a:r>
              <a:rPr lang="en-US" dirty="0" err="1"/>
              <a:t>pouzdano</a:t>
            </a:r>
            <a:r>
              <a:rPr lang="en-US" dirty="0"/>
              <a:t> </a:t>
            </a:r>
            <a:r>
              <a:rPr lang="sr-Latn-RS" dirty="0"/>
              <a:t> </a:t>
            </a:r>
            <a:r>
              <a:rPr lang="en-US" dirty="0" err="1"/>
              <a:t>snabdevanje</a:t>
            </a:r>
            <a:r>
              <a:rPr lang="sr-Latn-RS" dirty="0"/>
              <a:t> </a:t>
            </a:r>
            <a:r>
              <a:rPr lang="sr-Latn-RS" dirty="0">
                <a:solidFill>
                  <a:srgbClr val="FF0000"/>
                </a:solidFill>
              </a:rPr>
              <a:t>(LM)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96239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58FE5-08EB-4A89-80A3-4EB364900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FBD55-0435-47E1-BB85-655F45BF9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Kako bi se definisali ključni partneri u poslovnom modelu je neophodnpo odgovoriti na sledeća pitanja:</a:t>
            </a:r>
          </a:p>
          <a:p>
            <a:pPr lvl="1"/>
            <a:r>
              <a:rPr lang="en-US" dirty="0"/>
              <a:t>Ko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Ko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dobavljači</a:t>
            </a:r>
            <a:r>
              <a:rPr lang="en-US" dirty="0"/>
              <a:t>?</a:t>
            </a:r>
            <a:endParaRPr lang="sr-Latn-RS" dirty="0"/>
          </a:p>
          <a:p>
            <a:pPr lvl="1"/>
            <a:r>
              <a:rPr lang="sr-Latn-RS" dirty="0"/>
              <a:t>Ko su naši ključni distributeri ?</a:t>
            </a:r>
            <a:endParaRPr lang="en-US" dirty="0"/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r>
              <a:rPr lang="en-US" dirty="0" err="1"/>
              <a:t>dobijamo</a:t>
            </a:r>
            <a:r>
              <a:rPr lang="en-US" dirty="0"/>
              <a:t> od </a:t>
            </a:r>
            <a:r>
              <a:rPr lang="en-US" dirty="0" err="1"/>
              <a:t>partnera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partneri</a:t>
            </a:r>
            <a:r>
              <a:rPr lang="en-US" dirty="0"/>
              <a:t> </a:t>
            </a:r>
            <a:r>
              <a:rPr lang="en-US" dirty="0" err="1"/>
              <a:t>obavljaju</a:t>
            </a:r>
            <a:r>
              <a:rPr lang="en-US" dirty="0"/>
              <a:t> za </a:t>
            </a:r>
            <a:r>
              <a:rPr lang="en-US" dirty="0" err="1"/>
              <a:t>nas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35191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44B2B-8A37-4455-AF62-89959FC7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3C26F-6F66-40E0-9EFB-A0BA247A5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Sledeći korak koji treba preduzeti u određivanju poslovnog modela je definisanje </a:t>
            </a:r>
            <a:r>
              <a:rPr lang="sr-Latn-RS" b="1" dirty="0"/>
              <a:t>ključnih aktivnosti</a:t>
            </a:r>
            <a:r>
              <a:rPr lang="sr-Latn-RS" dirty="0"/>
              <a:t>. </a:t>
            </a:r>
          </a:p>
          <a:p>
            <a:r>
              <a:rPr lang="en-US" dirty="0" err="1"/>
              <a:t>Vaš</a:t>
            </a:r>
            <a:r>
              <a:rPr lang="en-US" dirty="0"/>
              <a:t> </a:t>
            </a:r>
            <a:r>
              <a:rPr lang="en-US" dirty="0" err="1"/>
              <a:t>poslovni</a:t>
            </a:r>
            <a:r>
              <a:rPr lang="en-US" dirty="0"/>
              <a:t> model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brojne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 </a:t>
            </a:r>
            <a:r>
              <a:rPr lang="en-US" dirty="0" err="1"/>
              <a:t>Ovo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najvažnije</a:t>
            </a:r>
            <a:r>
              <a:rPr lang="en-US" dirty="0"/>
              <a:t> </a:t>
            </a:r>
            <a:r>
              <a:rPr lang="en-US" dirty="0" err="1"/>
              <a:t>radnje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vaša</a:t>
            </a:r>
            <a:r>
              <a:rPr lang="en-US" dirty="0"/>
              <a:t> </a:t>
            </a:r>
            <a:r>
              <a:rPr lang="en-US" dirty="0" err="1"/>
              <a:t>kompanija</a:t>
            </a:r>
            <a:r>
              <a:rPr lang="en-US" dirty="0"/>
              <a:t> mora </a:t>
            </a:r>
            <a:r>
              <a:rPr lang="en-US" dirty="0" err="1"/>
              <a:t>preduzeti</a:t>
            </a:r>
            <a:r>
              <a:rPr lang="en-US" dirty="0"/>
              <a:t> da bi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poslovala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Kao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ključni</a:t>
            </a:r>
            <a:r>
              <a:rPr lang="en-US" dirty="0"/>
              <a:t> </a:t>
            </a:r>
            <a:r>
              <a:rPr lang="en-US" dirty="0" err="1"/>
              <a:t>resursi</a:t>
            </a:r>
            <a:r>
              <a:rPr lang="en-US" dirty="0"/>
              <a:t>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se </a:t>
            </a:r>
            <a:r>
              <a:rPr lang="en-US" dirty="0" err="1"/>
              <a:t>razlikuju</a:t>
            </a:r>
            <a:r>
              <a:rPr lang="en-US" dirty="0"/>
              <a:t> u </a:t>
            </a:r>
            <a:r>
              <a:rPr lang="en-US" dirty="0" err="1"/>
              <a:t>zavisnosti</a:t>
            </a:r>
            <a:r>
              <a:rPr lang="en-US" dirty="0"/>
              <a:t> od </a:t>
            </a:r>
            <a:r>
              <a:rPr lang="en-US" dirty="0" err="1"/>
              <a:t>tipa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Za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 Microsoft,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softvera</a:t>
            </a:r>
            <a:r>
              <a:rPr lang="en-US" dirty="0"/>
              <a:t>. Za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računara</a:t>
            </a:r>
            <a:r>
              <a:rPr lang="en-US" dirty="0"/>
              <a:t> Dell,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upravljanje</a:t>
            </a:r>
            <a:r>
              <a:rPr lang="en-US" dirty="0"/>
              <a:t> </a:t>
            </a:r>
            <a:r>
              <a:rPr lang="en-US" dirty="0" err="1"/>
              <a:t>lancem</a:t>
            </a:r>
            <a:r>
              <a:rPr lang="en-US" dirty="0"/>
              <a:t> </a:t>
            </a:r>
            <a:r>
              <a:rPr lang="en-US" dirty="0" err="1"/>
              <a:t>snabdevanja</a:t>
            </a:r>
            <a:r>
              <a:rPr lang="en-US" dirty="0"/>
              <a:t>. Za </a:t>
            </a:r>
            <a:r>
              <a:rPr lang="en-US" dirty="0" err="1"/>
              <a:t>konsultantsku</a:t>
            </a:r>
            <a:r>
              <a:rPr lang="en-US" dirty="0"/>
              <a:t> </a:t>
            </a:r>
            <a:r>
              <a:rPr lang="en-US" dirty="0" err="1"/>
              <a:t>kuću</a:t>
            </a:r>
            <a:r>
              <a:rPr lang="en-US" dirty="0"/>
              <a:t> </a:t>
            </a:r>
            <a:r>
              <a:rPr lang="en-US" dirty="0" err="1"/>
              <a:t>McKinsei</a:t>
            </a:r>
            <a:r>
              <a:rPr lang="en-US" dirty="0"/>
              <a:t>,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uključuju</a:t>
            </a:r>
            <a:r>
              <a:rPr lang="en-US" dirty="0"/>
              <a:t> </a:t>
            </a:r>
            <a:r>
              <a:rPr lang="en-US" dirty="0" err="1"/>
              <a:t>rešavanje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sr-Latn-RS" dirty="0"/>
              <a:t> i pružanje konsultantskih usluga</a:t>
            </a:r>
            <a:r>
              <a:rPr lang="en-US" dirty="0"/>
              <a:t>.</a:t>
            </a:r>
            <a:endParaRPr lang="sr-Latn-RS" dirty="0"/>
          </a:p>
          <a:p>
            <a:r>
              <a:rPr lang="sr-Latn-RS" dirty="0"/>
              <a:t>Tipovi ključnih aktivnosti mogu biti:</a:t>
            </a:r>
          </a:p>
          <a:p>
            <a:pPr lvl="1"/>
            <a:r>
              <a:rPr lang="sr-Latn-RS" b="1" dirty="0"/>
              <a:t>Proizvodnja</a:t>
            </a:r>
            <a:r>
              <a:rPr lang="sr-Latn-RS" dirty="0"/>
              <a:t> (Dizajn, Nabavka, Izrada, Isporuka, Administracija)</a:t>
            </a:r>
          </a:p>
          <a:p>
            <a:pPr lvl="1"/>
            <a:r>
              <a:rPr lang="sr-Latn-RS" b="1" dirty="0"/>
              <a:t>Rešavanje problema – izazova </a:t>
            </a:r>
            <a:r>
              <a:rPr lang="sr-Latn-RS" dirty="0"/>
              <a:t>(Pronalaženje kljulnih znanja, Regrutovanje, Trening, Interakcija sa klijentima, Predlozi unapređenja)</a:t>
            </a:r>
          </a:p>
          <a:p>
            <a:pPr lvl="1"/>
            <a:r>
              <a:rPr lang="sr-Latn-RS" b="1" dirty="0"/>
              <a:t>Platforma/Mreža</a:t>
            </a:r>
            <a:r>
              <a:rPr lang="sr-Latn-RS" dirty="0"/>
              <a:t> (R&amp;D, Pronalaženje ključnih znanja, Održavanje platforme, Menadžment članstva, Kontrola kvaliteta)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8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52601-5DBF-4D40-90D0-A931BE9D8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5E8B1-4B36-49CF-9109-BAE57A6C7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Kod definisanja ključnih aktivnosti, neophodno je odgovoriti na sledeća pitanja: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sr-Latn-RS" dirty="0"/>
              <a:t>ponude</a:t>
            </a:r>
            <a:r>
              <a:rPr lang="en-US" dirty="0"/>
              <a:t> </a:t>
            </a:r>
            <a:r>
              <a:rPr lang="en-US" b="1" dirty="0" err="1"/>
              <a:t>vrednosti</a:t>
            </a:r>
            <a:r>
              <a:rPr lang="sr-Latn-RS" b="1" dirty="0"/>
              <a:t> </a:t>
            </a:r>
            <a:r>
              <a:rPr lang="sr-Latn-RS" dirty="0"/>
              <a:t>(proizvodi usluge)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sr-Latn-RS" dirty="0"/>
              <a:t>n</a:t>
            </a:r>
            <a:r>
              <a:rPr lang="en-US" dirty="0" err="1"/>
              <a:t>aši</a:t>
            </a:r>
            <a:r>
              <a:rPr lang="en-US" dirty="0"/>
              <a:t> </a:t>
            </a:r>
            <a:r>
              <a:rPr lang="en-US" dirty="0" err="1"/>
              <a:t>kanali</a:t>
            </a:r>
            <a:r>
              <a:rPr lang="sr-Latn-RS" dirty="0"/>
              <a:t> </a:t>
            </a:r>
            <a:r>
              <a:rPr lang="sr-Latn-RS" b="1" dirty="0"/>
              <a:t>komunikacije/</a:t>
            </a:r>
            <a:r>
              <a:rPr lang="en-US" b="1" dirty="0" err="1"/>
              <a:t>distribucije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ključne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naš</a:t>
            </a:r>
            <a:r>
              <a:rPr lang="sr-Latn-RS" dirty="0"/>
              <a:t>i </a:t>
            </a:r>
            <a:r>
              <a:rPr lang="sr-Latn-RS" b="1" dirty="0"/>
              <a:t>o</a:t>
            </a:r>
            <a:r>
              <a:rPr lang="en-US" b="1" dirty="0" err="1"/>
              <a:t>dnosi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klijentima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10929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Pri analizi </a:t>
            </a:r>
            <a:r>
              <a:rPr lang="sr-Latn-RS" b="1" dirty="0"/>
              <a:t>Strukture troškova</a:t>
            </a:r>
            <a:r>
              <a:rPr lang="sr-Latn-RS" dirty="0"/>
              <a:t>, krenuti od analize troškova. Pitanja koja treba postaviti su:</a:t>
            </a:r>
          </a:p>
          <a:p>
            <a:pPr lvl="1"/>
            <a:r>
              <a:rPr lang="sr-Latn-RS" dirty="0"/>
              <a:t>Koji su najvažniji troškovi uključeni u našem predlogu projekta?</a:t>
            </a:r>
          </a:p>
          <a:p>
            <a:pPr lvl="1"/>
            <a:r>
              <a:rPr lang="sr-Latn-RS" dirty="0"/>
              <a:t>Koji su ključni resursi najskuplji?</a:t>
            </a:r>
          </a:p>
          <a:p>
            <a:pPr lvl="1"/>
            <a:r>
              <a:rPr lang="sr-Latn-RS" dirty="0"/>
              <a:t>Koje ključne aktivnosti su najskuplje?</a:t>
            </a:r>
          </a:p>
          <a:p>
            <a:r>
              <a:rPr lang="sr-Latn-RS" dirty="0"/>
              <a:t>Prilikom analize troškova, pored samih aktivnosti i resursa za izradu novog proizvoda, treba razmatrati i troškove</a:t>
            </a:r>
            <a:r>
              <a:rPr lang="en-US" dirty="0"/>
              <a:t> </a:t>
            </a:r>
            <a:r>
              <a:rPr lang="en-US" dirty="0" err="1"/>
              <a:t>isporuk</a:t>
            </a:r>
            <a:r>
              <a:rPr lang="sr-Latn-RS" dirty="0"/>
              <a:t>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sr-Latn-RS" dirty="0"/>
              <a:t> (kanali komnikacije/distribucije) i</a:t>
            </a:r>
            <a:r>
              <a:rPr lang="en-US" dirty="0"/>
              <a:t> </a:t>
            </a:r>
            <a:r>
              <a:rPr lang="sr-Latn-RS" dirty="0"/>
              <a:t>troškove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klijentima</a:t>
            </a:r>
            <a:r>
              <a:rPr lang="en-US" dirty="0"/>
              <a:t> </a:t>
            </a:r>
            <a:r>
              <a:rPr lang="sr-Latn-RS" dirty="0"/>
              <a:t>koji su ranije opisani kroz Business Model Canvas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 err="1"/>
              <a:t>Takvi</a:t>
            </a:r>
            <a:r>
              <a:rPr lang="en-US" dirty="0"/>
              <a:t> </a:t>
            </a:r>
            <a:r>
              <a:rPr lang="en-US" dirty="0" err="1"/>
              <a:t>troškovi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lako</a:t>
            </a:r>
            <a:r>
              <a:rPr lang="en-US" dirty="0"/>
              <a:t> </a:t>
            </a:r>
            <a:r>
              <a:rPr lang="sr-Latn-RS" dirty="0"/>
              <a:t>proceniti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definisanja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resursa</a:t>
            </a:r>
            <a:r>
              <a:rPr lang="en-US" dirty="0"/>
              <a:t>,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ključnih</a:t>
            </a:r>
            <a:r>
              <a:rPr lang="en-US" dirty="0"/>
              <a:t> </a:t>
            </a:r>
            <a:r>
              <a:rPr lang="en-US" dirty="0" err="1"/>
              <a:t>partnerstava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6625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RS" dirty="0"/>
              <a:t>Sledeći element koji treba uzeti u obzir su </a:t>
            </a:r>
            <a:r>
              <a:rPr lang="sr-Latn-RS" b="1" dirty="0"/>
              <a:t>Linije prihoda</a:t>
            </a:r>
            <a:r>
              <a:rPr lang="sr-Latn-RS" dirty="0"/>
              <a:t>, koje se mogu  - na vom nivou - kvantifikovati preko planiranih prihoda. </a:t>
            </a:r>
          </a:p>
          <a:p>
            <a:r>
              <a:rPr lang="en-US" dirty="0" err="1"/>
              <a:t>Pitanja</a:t>
            </a:r>
            <a:r>
              <a:rPr lang="en-US" dirty="0"/>
              <a:t> </a:t>
            </a:r>
            <a:r>
              <a:rPr lang="sr-Latn-RS" dirty="0"/>
              <a:t>koja treba postaviti, kod ovog dela analize su:</a:t>
            </a:r>
            <a:endParaRPr lang="en-US" dirty="0"/>
          </a:p>
          <a:p>
            <a:pPr lvl="1"/>
            <a:r>
              <a:rPr lang="sr-Latn-RS" dirty="0"/>
              <a:t>K</a:t>
            </a:r>
            <a:r>
              <a:rPr lang="en-US" dirty="0" err="1"/>
              <a:t>oju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naši</a:t>
            </a:r>
            <a:r>
              <a:rPr lang="en-US" dirty="0"/>
              <a:t> </a:t>
            </a:r>
            <a:r>
              <a:rPr lang="en-US" dirty="0" err="1"/>
              <a:t>kupci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spremni</a:t>
            </a:r>
            <a:r>
              <a:rPr lang="en-US" dirty="0"/>
              <a:t> da plate?</a:t>
            </a:r>
          </a:p>
          <a:p>
            <a:pPr lvl="1"/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radije</a:t>
            </a:r>
            <a:r>
              <a:rPr lang="en-US" dirty="0"/>
              <a:t> </a:t>
            </a:r>
            <a:r>
              <a:rPr lang="en-US" dirty="0" err="1"/>
              <a:t>platili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Koliko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doprinosi</a:t>
            </a:r>
            <a:r>
              <a:rPr lang="en-US" dirty="0"/>
              <a:t> </a:t>
            </a:r>
            <a:r>
              <a:rPr lang="en-US" dirty="0" err="1"/>
              <a:t>ukupnim</a:t>
            </a:r>
            <a:r>
              <a:rPr lang="en-US" dirty="0"/>
              <a:t> </a:t>
            </a:r>
            <a:r>
              <a:rPr lang="en-US" dirty="0" err="1"/>
              <a:t>prihodima</a:t>
            </a:r>
            <a:r>
              <a:rPr lang="en-US" dirty="0"/>
              <a:t> u </a:t>
            </a:r>
            <a:r>
              <a:rPr lang="en-US" dirty="0" err="1"/>
              <a:t>procentima</a:t>
            </a:r>
            <a:r>
              <a:rPr lang="en-US" dirty="0"/>
              <a:t> od </a:t>
            </a:r>
            <a:r>
              <a:rPr lang="en-US" dirty="0" err="1"/>
              <a:t>ukupnog</a:t>
            </a:r>
            <a:r>
              <a:rPr lang="en-US" dirty="0"/>
              <a:t> </a:t>
            </a:r>
            <a:r>
              <a:rPr lang="en-US" dirty="0" err="1"/>
              <a:t>iznosa</a:t>
            </a:r>
            <a:r>
              <a:rPr lang="en-US" dirty="0"/>
              <a:t>?</a:t>
            </a:r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klijenti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srce</a:t>
            </a:r>
            <a:r>
              <a:rPr lang="en-US" dirty="0"/>
              <a:t> </a:t>
            </a:r>
            <a:r>
              <a:rPr lang="en-US" dirty="0" err="1"/>
              <a:t>vašeg</a:t>
            </a:r>
            <a:r>
              <a:rPr lang="en-US" dirty="0"/>
              <a:t> </a:t>
            </a:r>
            <a:r>
              <a:rPr lang="en-US" dirty="0" err="1"/>
              <a:t>poslovnog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, </a:t>
            </a:r>
            <a:r>
              <a:rPr lang="en-US" dirty="0" err="1"/>
              <a:t>tokovi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arterije</a:t>
            </a:r>
            <a:r>
              <a:rPr lang="en-US" dirty="0"/>
              <a:t>. </a:t>
            </a:r>
            <a:r>
              <a:rPr lang="en-US" dirty="0" err="1"/>
              <a:t>Morate</a:t>
            </a:r>
            <a:r>
              <a:rPr lang="en-US" dirty="0"/>
              <a:t> se </a:t>
            </a:r>
            <a:r>
              <a:rPr lang="en-US" dirty="0" err="1"/>
              <a:t>zapitati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je </a:t>
            </a:r>
            <a:r>
              <a:rPr lang="en-US" dirty="0" err="1"/>
              <a:t>svaki</a:t>
            </a:r>
            <a:r>
              <a:rPr lang="en-US" dirty="0"/>
              <a:t> segment </a:t>
            </a:r>
            <a:r>
              <a:rPr lang="en-US" dirty="0" err="1"/>
              <a:t>kupaca</a:t>
            </a:r>
            <a:r>
              <a:rPr lang="en-US" dirty="0"/>
              <a:t> </a:t>
            </a:r>
            <a:r>
              <a:rPr lang="en-US" dirty="0" err="1"/>
              <a:t>zaista</a:t>
            </a:r>
            <a:r>
              <a:rPr lang="en-US" dirty="0"/>
              <a:t> </a:t>
            </a:r>
            <a:r>
              <a:rPr lang="en-US" dirty="0" err="1"/>
              <a:t>spreman</a:t>
            </a:r>
            <a:r>
              <a:rPr lang="en-US" dirty="0"/>
              <a:t> da </a:t>
            </a:r>
            <a:r>
              <a:rPr lang="en-US" dirty="0" err="1"/>
              <a:t>plati</a:t>
            </a:r>
            <a:r>
              <a:rPr lang="en-US" dirty="0"/>
              <a:t>? </a:t>
            </a:r>
            <a:r>
              <a:rPr lang="en-US" dirty="0" err="1"/>
              <a:t>Uspešan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pitanje</a:t>
            </a:r>
            <a:r>
              <a:rPr lang="en-US" dirty="0"/>
              <a:t> </a:t>
            </a:r>
            <a:r>
              <a:rPr lang="en-US" dirty="0" err="1"/>
              <a:t>omogućava</a:t>
            </a:r>
            <a:r>
              <a:rPr lang="en-US" dirty="0"/>
              <a:t> </a:t>
            </a:r>
            <a:r>
              <a:rPr lang="en-US" dirty="0" err="1"/>
              <a:t>vašoj</a:t>
            </a:r>
            <a:r>
              <a:rPr lang="en-US" dirty="0"/>
              <a:t> </a:t>
            </a:r>
            <a:r>
              <a:rPr lang="en-US" dirty="0" err="1"/>
              <a:t>firmi</a:t>
            </a:r>
            <a:r>
              <a:rPr lang="en-US" dirty="0"/>
              <a:t> da </a:t>
            </a:r>
            <a:r>
              <a:rPr lang="en-US" dirty="0" err="1"/>
              <a:t>generiše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svakog</a:t>
            </a:r>
            <a:r>
              <a:rPr lang="en-US" dirty="0"/>
              <a:t> </a:t>
            </a:r>
            <a:r>
              <a:rPr lang="en-US" dirty="0" err="1"/>
              <a:t>segmenta</a:t>
            </a:r>
            <a:r>
              <a:rPr lang="en-US" dirty="0"/>
              <a:t> </a:t>
            </a:r>
            <a:r>
              <a:rPr lang="en-US" dirty="0" err="1"/>
              <a:t>kupaca</a:t>
            </a:r>
            <a:r>
              <a:rPr lang="en-US" dirty="0"/>
              <a:t>.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prihoda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mehanizme</a:t>
            </a:r>
            <a:r>
              <a:rPr lang="en-US" dirty="0"/>
              <a:t> </a:t>
            </a:r>
            <a:r>
              <a:rPr lang="en-US" dirty="0" err="1"/>
              <a:t>određivanja</a:t>
            </a:r>
            <a:r>
              <a:rPr lang="en-US" dirty="0"/>
              <a:t> </a:t>
            </a:r>
            <a:r>
              <a:rPr lang="en-US" dirty="0" err="1"/>
              <a:t>cena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fiksne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, </a:t>
            </a:r>
            <a:r>
              <a:rPr lang="en-US" dirty="0" err="1"/>
              <a:t>pregovaranje</a:t>
            </a:r>
            <a:r>
              <a:rPr lang="en-US" dirty="0"/>
              <a:t>, </a:t>
            </a:r>
            <a:r>
              <a:rPr lang="en-US" dirty="0" err="1"/>
              <a:t>aukcija</a:t>
            </a:r>
            <a:r>
              <a:rPr lang="en-US" dirty="0"/>
              <a:t>, </a:t>
            </a:r>
            <a:r>
              <a:rPr lang="sr-Latn-RS" dirty="0"/>
              <a:t>promena cena u </a:t>
            </a:r>
            <a:r>
              <a:rPr lang="en-US" dirty="0" err="1"/>
              <a:t>zavisnost</a:t>
            </a:r>
            <a:r>
              <a:rPr lang="sr-Latn-RS" dirty="0"/>
              <a:t>i</a:t>
            </a:r>
            <a:r>
              <a:rPr lang="en-US" dirty="0"/>
              <a:t> od </a:t>
            </a:r>
            <a:r>
              <a:rPr lang="en-US" dirty="0" err="1"/>
              <a:t>tržišta</a:t>
            </a:r>
            <a:r>
              <a:rPr lang="en-US" dirty="0"/>
              <a:t>, </a:t>
            </a:r>
            <a:r>
              <a:rPr lang="en-US" dirty="0" err="1"/>
              <a:t>zavisnost</a:t>
            </a:r>
            <a:r>
              <a:rPr lang="en-US" dirty="0"/>
              <a:t> od </a:t>
            </a:r>
            <a:r>
              <a:rPr lang="en-US" dirty="0" err="1"/>
              <a:t>obima</a:t>
            </a:r>
            <a:r>
              <a:rPr lang="sr-Latn-RS" dirty="0"/>
              <a:t> prodaje</a:t>
            </a:r>
            <a:r>
              <a:rPr lang="en-US" dirty="0"/>
              <a:t> </a:t>
            </a:r>
            <a:r>
              <a:rPr lang="sr-Latn-RS" dirty="0"/>
              <a:t>itd</a:t>
            </a:r>
            <a:r>
              <a:rPr lang="en-US" dirty="0"/>
              <a:t>. 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72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300" b="1" dirty="0">
                <a:solidFill>
                  <a:srgbClr val="002060"/>
                </a:solidFill>
              </a:rPr>
              <a:t>MENADŽMENT I PREDUZETNIŠTVO: SPOLJAŠNJE OKRUŽENJE, DRUŠTVENA ODGOVORNOST I POSLOVNA ETIKA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Postoji nekoliko tipova mogućih prihoda od prodaje, kao što su:</a:t>
            </a:r>
          </a:p>
          <a:p>
            <a:pPr lvl="1"/>
            <a:r>
              <a:rPr lang="sr-Latn-RS" dirty="0"/>
              <a:t>Prodaja vrednosti (proizvoda)</a:t>
            </a:r>
          </a:p>
          <a:p>
            <a:pPr lvl="1"/>
            <a:r>
              <a:rPr lang="sr-Latn-RS" dirty="0"/>
              <a:t>Naplata korišćenja usluge</a:t>
            </a:r>
          </a:p>
          <a:p>
            <a:pPr lvl="1"/>
            <a:r>
              <a:rPr lang="sr-Latn-RS" dirty="0"/>
              <a:t>Pretplata</a:t>
            </a:r>
          </a:p>
          <a:p>
            <a:pPr lvl="1"/>
            <a:r>
              <a:rPr lang="sr-Latn-RS" dirty="0"/>
              <a:t>Iznajmljivanje/Ustupanje/Lizing</a:t>
            </a:r>
          </a:p>
          <a:p>
            <a:pPr lvl="1"/>
            <a:r>
              <a:rPr lang="sr-Latn-RS" dirty="0"/>
              <a:t>Licenciranje</a:t>
            </a:r>
          </a:p>
          <a:p>
            <a:pPr lvl="1"/>
            <a:r>
              <a:rPr lang="sr-Latn-RS" dirty="0"/>
              <a:t>Brokerske nadoknade</a:t>
            </a:r>
          </a:p>
          <a:p>
            <a:pPr lvl="1"/>
            <a:r>
              <a:rPr lang="sr-Latn-RS" dirty="0"/>
              <a:t>Prihodi od reklamiranja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CB4318-44D0-4CB0-BC13-04ABDF7B5109}"/>
              </a:ext>
            </a:extLst>
          </p:cNvPr>
          <p:cNvSpPr/>
          <p:nvPr/>
        </p:nvSpPr>
        <p:spPr>
          <a:xfrm>
            <a:off x="8201854" y="5480387"/>
            <a:ext cx="37083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hlinkClick r:id="rId2"/>
              </a:rPr>
              <a:t>https://youtu.be/2FumwkBMhLo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92704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76E1-24FD-4E70-AF13-CEF1D68B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6F33F-E01A-495D-B42A-1D7F4B284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Zadatak za studente #2: 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Studenti rade na istom primeru proizvoda/usluge koji su predložili u okviru prethodnog zadatka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U okviru ovog zadatka, studenti popunjavaju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Value Proposition - Key proposition </a:t>
            </a:r>
            <a:r>
              <a:rPr lang="sr-Latn-RS" dirty="0">
                <a:solidFill>
                  <a:srgbClr val="00B0F0"/>
                </a:solidFill>
              </a:rPr>
              <a:t>(o koji unose svoj predlog projekta – odnosno od kojih se proizvoda-usluga sastoji konačni paket nove vrednosti koji planiraju da razviju)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Potom popunjavaju deo koji se odnosi na </a:t>
            </a:r>
            <a:r>
              <a:rPr lang="sr-Latn-RS" b="1" dirty="0">
                <a:solidFill>
                  <a:srgbClr val="00B0F0"/>
                </a:solidFill>
              </a:rPr>
              <a:t>Customer Segments </a:t>
            </a:r>
            <a:r>
              <a:rPr lang="sr-Latn-RS" dirty="0">
                <a:solidFill>
                  <a:srgbClr val="00B0F0"/>
                </a:solidFill>
              </a:rPr>
              <a:t>– gde opisuju segmente tržišta kojima može biti ponuđen novi proizvod/usluga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kanale distribucije  - korisničke kanale</a:t>
            </a:r>
            <a:r>
              <a:rPr lang="sr-Latn-RS" dirty="0">
                <a:solidFill>
                  <a:srgbClr val="00B0F0"/>
                </a:solidFill>
              </a:rPr>
              <a:t> (o koji unose svoje ideje o načinima kako će se povezati sa svojim segmentima kupaca, odnosno kako će vršiti prodaju i kontakt sa klijentima, kao i eventualne post-prodajne usluge)</a:t>
            </a:r>
          </a:p>
          <a:p>
            <a:pPr lvl="1"/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114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66A4C-85E5-4E58-84BF-9F2C69FA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31C80-97AB-48EF-8ECD-AC3ED183E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00B0F0"/>
                </a:solidFill>
              </a:rPr>
              <a:t>Nastavak zadatka za studente #2: 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</a:t>
            </a:r>
            <a:r>
              <a:rPr lang="en-US" b="1" dirty="0" err="1">
                <a:solidFill>
                  <a:srgbClr val="00B0F0"/>
                </a:solidFill>
              </a:rPr>
              <a:t>odnos</a:t>
            </a:r>
            <a:r>
              <a:rPr lang="sr-Latn-RS" b="1" dirty="0">
                <a:solidFill>
                  <a:srgbClr val="00B0F0"/>
                </a:solidFill>
              </a:rPr>
              <a:t>i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sa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US" b="1" dirty="0" err="1">
                <a:solidFill>
                  <a:srgbClr val="00B0F0"/>
                </a:solidFill>
              </a:rPr>
              <a:t>kupcima</a:t>
            </a:r>
            <a:r>
              <a:rPr lang="sr-Latn-RS" dirty="0">
                <a:solidFill>
                  <a:srgbClr val="00B0F0"/>
                </a:solidFill>
              </a:rPr>
              <a:t>- 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studenti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odnosa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sa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kupcima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koji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planiraju</a:t>
            </a:r>
            <a:r>
              <a:rPr lang="en-US" dirty="0">
                <a:solidFill>
                  <a:srgbClr val="00B0F0"/>
                </a:solidFill>
              </a:rPr>
              <a:t> da </a:t>
            </a:r>
            <a:r>
              <a:rPr lang="en-US" dirty="0" err="1">
                <a:solidFill>
                  <a:srgbClr val="00B0F0"/>
                </a:solidFill>
              </a:rPr>
              <a:t>ostvare</a:t>
            </a:r>
            <a:r>
              <a:rPr lang="en-US" dirty="0">
                <a:solidFill>
                  <a:srgbClr val="00B0F0"/>
                </a:solidFill>
              </a:rPr>
              <a:t> u </a:t>
            </a:r>
            <a:r>
              <a:rPr lang="en-US" dirty="0" err="1">
                <a:solidFill>
                  <a:srgbClr val="00B0F0"/>
                </a:solidFill>
              </a:rPr>
              <a:t>svom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polsovnom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modelu</a:t>
            </a:r>
            <a:r>
              <a:rPr lang="sr-Latn-RS" dirty="0">
                <a:solidFill>
                  <a:srgbClr val="00B0F0"/>
                </a:solidFill>
              </a:rPr>
              <a:t>)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ključne resurse </a:t>
            </a:r>
            <a:r>
              <a:rPr lang="sr-Latn-RS" dirty="0">
                <a:solidFill>
                  <a:srgbClr val="00B0F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studenti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resursa koji će omogućiti kreiranje predložene vrednosti, omogućiti funkcionisanje kanala komunikacije/distribucije, kao i omogućiti adekvatan odnos sa klijentima)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ključne partnere </a:t>
            </a:r>
            <a:r>
              <a:rPr lang="sr-Latn-RS" dirty="0">
                <a:solidFill>
                  <a:srgbClr val="00B0F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partnerstava i o tipovima partnerstva koji će se ostvariti u okviru lanca snabdevanja)</a:t>
            </a: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40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835AB-B52A-49B8-9C91-F3BE2C8C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71AC3-2DA1-462D-AC89-78C4D31AC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/>
              <a:t>Pravci generisanja ideja za nove projekte mogu da budu:</a:t>
            </a:r>
          </a:p>
          <a:p>
            <a:pPr lvl="1"/>
            <a:r>
              <a:rPr lang="sr-Latn-RS" dirty="0"/>
              <a:t>Ideje koje stižu </a:t>
            </a:r>
            <a:r>
              <a:rPr lang="sr-Latn-RS" b="1" dirty="0"/>
              <a:t>iz pravca tržišta</a:t>
            </a:r>
            <a:r>
              <a:rPr lang="sr-Latn-RS" dirty="0"/>
              <a:t>: direktna komunikacija sa kupcima, proučavanje proizvoda ili usluga konkurenata, razmatranje reklamacija na postojeće proizvode u servisnom roku, ideje koje se zasnivaju na raspoloživim inputima – ulaznim resursima </a:t>
            </a:r>
          </a:p>
          <a:p>
            <a:pPr lvl="1"/>
            <a:r>
              <a:rPr lang="sr-Latn-RS" dirty="0"/>
              <a:t>Ideje koje stižu </a:t>
            </a:r>
            <a:r>
              <a:rPr lang="sr-Latn-RS" b="1" dirty="0"/>
              <a:t>iz pravca kompanije – odozgo</a:t>
            </a:r>
            <a:r>
              <a:rPr lang="sr-Latn-RS" dirty="0"/>
              <a:t>: ideje o novim proizvodima/uslugama koje su inicirane od strane menadžmenta kompanije – najčešće na osnovu strategijskih ciljeva i planova</a:t>
            </a:r>
          </a:p>
          <a:p>
            <a:pPr lvl="1"/>
            <a:r>
              <a:rPr lang="sr-Latn-RS" dirty="0"/>
              <a:t>Ideje koje stižu </a:t>
            </a:r>
            <a:r>
              <a:rPr lang="sr-Latn-RS" b="1" dirty="0"/>
              <a:t>iz pravca kompanije – odozdo</a:t>
            </a:r>
            <a:r>
              <a:rPr lang="sr-Latn-RS" dirty="0"/>
              <a:t>: ideje koje se zasnivaju na raspoloživim resursima unutar kompanije (raspoloživo znanje, ljudski resursi i oprema), ideje koje se zasnivaju na idejama zaposlenih u smislu unapređenja performansi ili dizajna postojećih proizvoda i usluga – koje mogu prerasti u novu generaciju proizvoda, ideje koje nastaju kao rezultat brejnstorminga ili rada u okviru deljenja za istraživanje i razvoj novih proizvoda i usluga.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97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6FA0-0CE8-4A1D-B947-6562604F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8E7DF-2FF9-4EB3-8A54-D05E90F69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b="1" dirty="0">
                <a:solidFill>
                  <a:srgbClr val="00B0F0"/>
                </a:solidFill>
              </a:rPr>
              <a:t>Nastavak zadatka za studente #2: 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Popuniti deo Business Model Canvas-a koji se odnosi na </a:t>
            </a:r>
            <a:r>
              <a:rPr lang="sr-Latn-RS" b="1" dirty="0">
                <a:solidFill>
                  <a:srgbClr val="00B0F0"/>
                </a:solidFill>
              </a:rPr>
              <a:t>ključne aktivnosti </a:t>
            </a:r>
            <a:r>
              <a:rPr lang="sr-Latn-RS" dirty="0">
                <a:solidFill>
                  <a:srgbClr val="00B0F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u</a:t>
            </a:r>
            <a:r>
              <a:rPr lang="sr-Latn-RS" dirty="0">
                <a:solidFill>
                  <a:srgbClr val="00B0F0"/>
                </a:solidFill>
              </a:rPr>
              <a:t> koji unose svoje ideje o </a:t>
            </a:r>
            <a:r>
              <a:rPr lang="en-US" dirty="0" err="1">
                <a:solidFill>
                  <a:srgbClr val="00B0F0"/>
                </a:solidFill>
              </a:rPr>
              <a:t>vrstama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neophodnih aktivnosti koje treba preduzeti da bi se kreirao/proizveo/konfigurisao predloženi projekat i/ili usluga. Takođe, razmišljati i o aktivnostima koje su neophodne za realizaciju odnosa sa kupcima, kao i za realizaciju veza sa kupcima)</a:t>
            </a:r>
          </a:p>
          <a:p>
            <a:pPr lvl="1"/>
            <a:r>
              <a:rPr lang="sr-Latn-RS" dirty="0">
                <a:solidFill>
                  <a:srgbClr val="00B0F0"/>
                </a:solidFill>
              </a:rPr>
              <a:t>Business Model Cancvas uključuje i segmente: </a:t>
            </a:r>
            <a:r>
              <a:rPr lang="sr-Latn-RS" b="1" dirty="0">
                <a:solidFill>
                  <a:srgbClr val="00B0F0"/>
                </a:solidFill>
              </a:rPr>
              <a:t>Struktura troškova </a:t>
            </a:r>
            <a:r>
              <a:rPr lang="sr-Latn-RS" dirty="0">
                <a:solidFill>
                  <a:srgbClr val="00B0F0"/>
                </a:solidFill>
              </a:rPr>
              <a:t>(Cost Strukture) i </a:t>
            </a:r>
            <a:r>
              <a:rPr lang="sr-Latn-RS" b="1" dirty="0">
                <a:solidFill>
                  <a:srgbClr val="00B0F0"/>
                </a:solidFill>
              </a:rPr>
              <a:t>Linije prihoda </a:t>
            </a:r>
            <a:r>
              <a:rPr lang="sr-Latn-RS" dirty="0">
                <a:solidFill>
                  <a:srgbClr val="00B0F0"/>
                </a:solidFill>
              </a:rPr>
              <a:t>(</a:t>
            </a:r>
            <a:r>
              <a:rPr lang="en-US" dirty="0">
                <a:solidFill>
                  <a:srgbClr val="00B0F0"/>
                </a:solidFill>
              </a:rPr>
              <a:t>Revenue Stream</a:t>
            </a:r>
            <a:r>
              <a:rPr lang="sr-Latn-RS" dirty="0">
                <a:solidFill>
                  <a:srgbClr val="00B0F0"/>
                </a:solidFill>
              </a:rPr>
              <a:t>). Kod strukture troškova, razmotriti ukupne troškove razvoja navedenog proizvoda/usluge. Kod linije prihoda, sagledati sve potencijalne prihode na godišnjem nivou</a:t>
            </a:r>
          </a:p>
          <a:p>
            <a:pPr lvl="1"/>
            <a:r>
              <a:rPr lang="sr-Latn-RS">
                <a:solidFill>
                  <a:srgbClr val="00B0F0"/>
                </a:solidFill>
              </a:rPr>
              <a:t>Svi studenati </a:t>
            </a:r>
            <a:r>
              <a:rPr lang="sr-Latn-RS" dirty="0">
                <a:solidFill>
                  <a:srgbClr val="00B0F0"/>
                </a:solidFill>
              </a:rPr>
              <a:t>trebaju da kreiraju svoj konačni kanvas, posredstvom web alata: </a:t>
            </a:r>
            <a:r>
              <a:rPr lang="sr-Latn-RS" dirty="0">
                <a:solidFill>
                  <a:srgbClr val="00B0F0"/>
                </a:solidFill>
                <a:hlinkClick r:id="rId2"/>
              </a:rPr>
              <a:t>https://miro.com/templates/business-model-canvas/</a:t>
            </a:r>
            <a:r>
              <a:rPr lang="sr-Latn-RS" dirty="0">
                <a:solidFill>
                  <a:srgbClr val="00B0F0"/>
                </a:solidFill>
              </a:rPr>
              <a:t> Kreirani model trebaju da podele sa nastavnikom, šerovanjem preko naloga: </a:t>
            </a:r>
            <a:r>
              <a:rPr lang="sr-Latn-RS" dirty="0">
                <a:solidFill>
                  <a:srgbClr val="00B0F0"/>
                </a:solidFill>
                <a:hlinkClick r:id="rId3"/>
              </a:rPr>
              <a:t>imihajlovic73</a:t>
            </a:r>
            <a:r>
              <a:rPr lang="en-US" dirty="0">
                <a:solidFill>
                  <a:srgbClr val="00B0F0"/>
                </a:solidFill>
                <a:hlinkClick r:id="rId3"/>
              </a:rPr>
              <a:t>@gmail.com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sr-Latn-RS" dirty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  <a:p>
            <a:pPr lvl="1"/>
            <a:endParaRPr lang="sr-Latn-RS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alue Proposition Canvas: Helferlein für dein Businessmodell">
            <a:extLst>
              <a:ext uri="{FF2B5EF4-FFF2-40B4-BE49-F238E27FC236}">
                <a16:creationId xmlns:a16="http://schemas.microsoft.com/office/drawing/2014/main" id="{6099894D-EDED-43B7-8133-9EEC1DC3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44" y="2045616"/>
            <a:ext cx="4881058" cy="241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9BFD90-60A8-495C-8691-16ADDDC4B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6BB10-88B7-48AD-8DA9-884BCD7A4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437775" cy="4848552"/>
          </a:xfrm>
        </p:spPr>
        <p:txBody>
          <a:bodyPr>
            <a:normAutofit fontScale="92500"/>
          </a:bodyPr>
          <a:lstStyle/>
          <a:p>
            <a:r>
              <a:rPr lang="sr-Latn-RS" dirty="0"/>
              <a:t>U principu, sve nove projektne ideje su rezultat određenih potreba krajnjih korisnika, koje se zadovoljavaju novim ili unapređenim proizvodom/uslugom</a:t>
            </a:r>
          </a:p>
          <a:p>
            <a:r>
              <a:rPr lang="sr-Latn-RS" dirty="0"/>
              <a:t>Novi i „Novi proizvodi“</a:t>
            </a:r>
          </a:p>
          <a:p>
            <a:r>
              <a:rPr lang="sr-Latn-RS" dirty="0"/>
              <a:t>Paket proizvod/usluga – VREDNOST</a:t>
            </a:r>
          </a:p>
          <a:p>
            <a:r>
              <a:rPr lang="sr-Latn-RS" dirty="0"/>
              <a:t>Na početku, u okviru preduzeća se može javiti veliki broj ideja o potencijalnim novim projektima (zasnovano na planiranim novim proizvodima/uslugama).</a:t>
            </a:r>
          </a:p>
          <a:p>
            <a:r>
              <a:rPr lang="sr-Latn-RS" dirty="0"/>
              <a:t>Neophodna je detaljna analiza svake od projektnih ideja pre nego što se pristupi njihovoj inicijalizaciji – u smislu novog projekta.</a:t>
            </a:r>
          </a:p>
          <a:p>
            <a:pPr marL="0" indent="0">
              <a:buNone/>
            </a:pP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9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62FC1-1627-461C-BB75-F2D49FD4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4000" b="1" dirty="0"/>
              <a:t>GENERISANJE I SELEKCIJA PROJEKTNE IDEJE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AF873-3915-4897-B3E6-CE62169B8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RS" dirty="0"/>
              <a:t>Pravilan izbor projekta, posebno ukoliko je reč o značajnim investicionim projektima, je odluka od velikog značaja za kompaniju i u nekim slučajevima može uticati na opstanak kompanije u dužem vremenskom periodu. </a:t>
            </a:r>
          </a:p>
          <a:p>
            <a:r>
              <a:rPr lang="sr-Latn-RS" dirty="0"/>
              <a:t>Pored toga, veći broj projekata, u okviru iste kompanije, često konkuriše za korišćenje istih raspoloživih (ograničenih) resursa.</a:t>
            </a:r>
          </a:p>
          <a:p>
            <a:r>
              <a:rPr lang="sr-Latn-RS" dirty="0"/>
              <a:t>Samim time, neophodno je izvršiti evaluaciju i rangiranje predloženih projekata. </a:t>
            </a:r>
          </a:p>
          <a:p>
            <a:r>
              <a:rPr lang="sr-Latn-RS" dirty="0"/>
              <a:t>Pri tome, rangiranje se može vršiti na osnovu subjektivne procene, ili na osnovu određenih objektivnoh pokazatelja i kriterijuma (kojima se vrši vrednovanje projekata)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12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D20A-239B-4884-8601-3E8B4690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CD5F68-4D9F-4ADB-81D5-B1A2DF2C4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r-Latn-RS" dirty="0"/>
              <a:t>Opšti kvalitativni kriterijumi kod preliminarnih razmatranja ideja o investicionim ulaganjima mogu biti:</a:t>
            </a:r>
          </a:p>
          <a:p>
            <a:pPr lvl="1"/>
            <a:r>
              <a:rPr lang="sr-Latn-RS" b="1" dirty="0"/>
              <a:t>Realnost</a:t>
            </a:r>
            <a:r>
              <a:rPr lang="sr-Latn-RS" dirty="0"/>
              <a:t>, odnosno mogućnost ostvarenja ciljeva projekta sa projektovanim performansama;</a:t>
            </a:r>
          </a:p>
          <a:p>
            <a:pPr lvl="1"/>
            <a:r>
              <a:rPr lang="sr-Latn-RS" b="1" dirty="0"/>
              <a:t>Pogodnost za realizaciju</a:t>
            </a:r>
            <a:r>
              <a:rPr lang="sr-Latn-RS" dirty="0"/>
              <a:t>, fleksibilnost;</a:t>
            </a:r>
          </a:p>
          <a:p>
            <a:pPr lvl="1"/>
            <a:r>
              <a:rPr lang="sr-Latn-RS" b="1" dirty="0"/>
              <a:t>Prihvatljivost</a:t>
            </a:r>
            <a:r>
              <a:rPr lang="sr-Latn-RS" dirty="0"/>
              <a:t> investicionih </a:t>
            </a:r>
            <a:r>
              <a:rPr lang="sr-Latn-RS" b="1" dirty="0"/>
              <a:t>ulaganja</a:t>
            </a:r>
            <a:r>
              <a:rPr lang="sr-Latn-RS" dirty="0"/>
              <a:t>.</a:t>
            </a:r>
          </a:p>
          <a:p>
            <a:r>
              <a:rPr lang="pl-PL" dirty="0"/>
              <a:t>Podkriterijumi mogu biti:</a:t>
            </a:r>
          </a:p>
          <a:p>
            <a:pPr lvl="1"/>
            <a:r>
              <a:rPr lang="it-IT" dirty="0"/>
              <a:t>da li projekat obećava dobar profit?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iskorišćenje</a:t>
            </a:r>
            <a:r>
              <a:rPr lang="en-US" dirty="0"/>
              <a:t> </a:t>
            </a:r>
            <a:r>
              <a:rPr lang="en-US" dirty="0" err="1"/>
              <a:t>postojeće</a:t>
            </a:r>
            <a:r>
              <a:rPr lang="en-US" dirty="0"/>
              <a:t> </a:t>
            </a:r>
            <a:r>
              <a:rPr lang="en-US" dirty="0" err="1"/>
              <a:t>radne</a:t>
            </a:r>
            <a:r>
              <a:rPr lang="en-US" dirty="0"/>
              <a:t> </a:t>
            </a:r>
            <a:r>
              <a:rPr lang="en-US" dirty="0" err="1"/>
              <a:t>snage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povećava</a:t>
            </a:r>
            <a:r>
              <a:rPr lang="en-US" dirty="0"/>
              <a:t> </a:t>
            </a:r>
            <a:r>
              <a:rPr lang="en-US" dirty="0" err="1"/>
              <a:t>učešće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poboljšava</a:t>
            </a:r>
            <a:r>
              <a:rPr lang="en-US" dirty="0"/>
              <a:t> </a:t>
            </a:r>
            <a:r>
              <a:rPr lang="en-US" dirty="0" err="1"/>
              <a:t>njenu</a:t>
            </a:r>
            <a:r>
              <a:rPr lang="en-US" dirty="0"/>
              <a:t> </a:t>
            </a:r>
            <a:r>
              <a:rPr lang="en-US" dirty="0" err="1"/>
              <a:t>poziciju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kompaniji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osvajanje</a:t>
            </a:r>
            <a:r>
              <a:rPr lang="en-US" dirty="0"/>
              <a:t> </a:t>
            </a:r>
            <a:r>
              <a:rPr lang="en-US" dirty="0" err="1"/>
              <a:t>novih</a:t>
            </a:r>
            <a:r>
              <a:rPr lang="en-US" dirty="0"/>
              <a:t> </a:t>
            </a:r>
            <a:r>
              <a:rPr lang="en-US" dirty="0" err="1"/>
              <a:t>tržišta</a:t>
            </a:r>
            <a:r>
              <a:rPr lang="en-US" dirty="0"/>
              <a:t>?</a:t>
            </a:r>
          </a:p>
          <a:p>
            <a:pPr lvl="1"/>
            <a:r>
              <a:rPr lang="it-IT" dirty="0"/>
              <a:t>da li se povećava iskorišćenje instali</a:t>
            </a:r>
            <a:r>
              <a:rPr lang="sr-Latn-RS" dirty="0"/>
              <a:t>r</a:t>
            </a:r>
            <a:r>
              <a:rPr lang="it-IT" dirty="0"/>
              <a:t>anih kapaciteta i opreme?</a:t>
            </a:r>
          </a:p>
          <a:p>
            <a:pPr lvl="1"/>
            <a:r>
              <a:rPr lang="en-US" dirty="0"/>
              <a:t>da li </a:t>
            </a:r>
            <a:r>
              <a:rPr lang="en-US" dirty="0" err="1"/>
              <a:t>projekat</a:t>
            </a:r>
            <a:r>
              <a:rPr lang="en-US" dirty="0"/>
              <a:t> </a:t>
            </a:r>
            <a:r>
              <a:rPr lang="en-US" dirty="0" err="1"/>
              <a:t>poboljšava</a:t>
            </a:r>
            <a:r>
              <a:rPr lang="en-US" dirty="0"/>
              <a:t> </a:t>
            </a:r>
            <a:r>
              <a:rPr lang="en-US" dirty="0" err="1"/>
              <a:t>imidž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(company image)?</a:t>
            </a:r>
            <a:endParaRPr lang="sr-Latn-RS" dirty="0"/>
          </a:p>
          <a:p>
            <a:pPr lvl="1"/>
            <a:r>
              <a:rPr lang="sr-Latn-RS" dirty="0"/>
              <a:t>Da li je nivo neizvesnosti i rizika prihvatljiv ?</a:t>
            </a:r>
          </a:p>
          <a:p>
            <a:pPr lvl="1"/>
            <a:r>
              <a:rPr lang="sr-Latn-RS" dirty="0"/>
              <a:t>Da li za realizaciju projekta postoji neophodno znanje i iskustvo u kompaniji/preduzeću?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96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E66F9-CAF1-4508-887B-D8F579D88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EF8A09F0-A78F-462E-82F3-4785F183A60C}"/>
              </a:ext>
            </a:extLst>
          </p:cNvPr>
          <p:cNvSpPr txBox="1">
            <a:spLocks noChangeArrowheads="1"/>
            <a:extLst>
              <a:ext uri="smNativeData">
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AAAAACANAABwNQAASBIAABAAAAAmAAAACAAAAAEAAAAAAAAA"/>
              </a:ext>
            </a:extLst>
          </p:cNvSpPr>
          <p:nvPr/>
        </p:nvSpPr>
        <p:spPr>
          <a:xfrm>
            <a:off x="1752600" y="1995488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Arial" panose="020B0604020202020204" pitchFamily="34" charset="0"/>
              <a:buNone/>
              <a:defRPr lang="en-US"/>
            </a:pPr>
            <a:r>
              <a:rPr lang="sr-Latn-RS" sz="2000" b="1" i="1" dirty="0"/>
              <a:t>Levak Inovacije - </a:t>
            </a:r>
            <a:r>
              <a:rPr lang="en-US" sz="2000" b="1" i="1" dirty="0"/>
              <a:t>Innovation Funnel: “</a:t>
            </a:r>
            <a:r>
              <a:rPr lang="sr-Latn-RS" sz="2000" b="1" i="1" dirty="0"/>
              <a:t>Od velikog broja ka jednom konceptu</a:t>
            </a:r>
            <a:r>
              <a:rPr lang="en-US" sz="2000" b="1" i="1" dirty="0"/>
              <a:t>”</a:t>
            </a:r>
            <a:endParaRPr lang="en-US" sz="2000" b="1" i="1" dirty="0">
              <a:latin typeface="MAC C Swiss" charset="0"/>
              <a:ea typeface="Calibri" pitchFamily="2" charset="0"/>
              <a:cs typeface="Calibri" pitchFamily="2" charset="0"/>
            </a:endParaRPr>
          </a:p>
          <a:p>
            <a:pPr algn="just">
              <a:buFont typeface="Arial" panose="020B0604020202020204" pitchFamily="34" charset="0"/>
              <a:buNone/>
              <a:defRPr lang="en-US"/>
            </a:pPr>
            <a:r>
              <a:rPr lang="en-US" sz="2000" b="1" i="1" dirty="0">
                <a:latin typeface="MAC C Swiss" charset="0"/>
                <a:ea typeface="Calibri" pitchFamily="2" charset="0"/>
                <a:cs typeface="Calibri" pitchFamily="2" charset="0"/>
              </a:rPr>
              <a:t>	</a:t>
            </a:r>
            <a:endParaRPr lang="en-US" sz="1800" dirty="0"/>
          </a:p>
        </p:txBody>
      </p:sp>
      <p:grpSp>
        <p:nvGrpSpPr>
          <p:cNvPr id="54" name="Group 52">
            <a:extLst>
              <a:ext uri="{FF2B5EF4-FFF2-40B4-BE49-F238E27FC236}">
                <a16:creationId xmlns:a16="http://schemas.microsoft.com/office/drawing/2014/main" id="{35B97777-7904-4E7A-AA4E-00D198FB32CE}"/>
              </a:ext>
            </a:extLst>
          </p:cNvPr>
          <p:cNvGrpSpPr>
            <a:extLst>
              <a:ext uri="smNativeData">
                <pr:smNativeData xmlns:pr="smNativeData" xmlns:p14="http://schemas.microsoft.com/office/powerpoint/2010/main" xmlns="" val="SMDATA_7_sxW1XxMAAAAlAAAAAQAAAA8BAAAAkAAAAEgAAACQAAAASAAAAAAAAAAAAAAAAAAAABcAAAAUAAAAAAAAAAAAAAD/fwAA/38AAAAAAAAJAAAABAAAAJz///8MAAAAEAAAAAAAAAAAAAAAAAAAAAAAAAAfAAAAVAAAAAAAAAAAAAAAAAAAAAAAAAAAAAAAAAAAAAAAAAAAAAAAAAAAAAAAAAAAAAAAAAAAAAAAAAAAAAAAAAAAAAAAAAAAAAAAAAAAAAAAAAAAAAAAAAAAACEAAAAYAAAAFAAAAHgAAADwDwAAQDgAADAqAAAQAAAAJgAAAAgAAAD/////AAAAAA=="/>
              </a:ext>
            </a:extLst>
          </p:cNvGrpSpPr>
          <p:nvPr/>
        </p:nvGrpSpPr>
        <p:grpSpPr>
          <a:xfrm>
            <a:off x="1828800" y="2452688"/>
            <a:ext cx="9067800" cy="4267200"/>
            <a:chOff x="76200" y="2590800"/>
            <a:chExt cx="9067800" cy="4267200"/>
          </a:xfrm>
        </p:grpSpPr>
        <p:sp>
          <p:nvSpPr>
            <p:cNvPr id="55" name="Rectangle 37">
              <a:extLst>
                <a:ext uri="{FF2B5EF4-FFF2-40B4-BE49-F238E27FC236}">
                  <a16:creationId xmlns:a16="http://schemas.microsoft.com/office/drawing/2014/main" id="{99BEB181-3C4C-4398-AA87-85893A25EAA0}"/>
                </a:ext>
              </a:extLst>
            </p:cNvPr>
            <p:cNvSpPr>
              <a:extLst>
                <a:ext uri="smNativeData">
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8B4AAPglAAAQLAAAMCoAAAAAAAAmAAAACAAAAP//////////"/>
                </a:ext>
              </a:extLst>
            </p:cNvSpPr>
            <p:nvPr/>
          </p:nvSpPr>
          <p:spPr>
            <a:xfrm>
              <a:off x="5029200" y="6172200"/>
              <a:ext cx="2133600" cy="6858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square" lIns="91440" tIns="45720" rIns="91440" bIns="45720" numCol="1" anchor="t"/>
            <a:lstStyle/>
            <a:p>
              <a:pPr marL="342900" indent="-342900" algn="just">
                <a:spcBef>
                  <a:spcPts val="430"/>
                </a:spcBef>
                <a:buNone/>
                <a:defRPr noProof="1"/>
              </a:pPr>
              <a:r>
                <a:rPr lang="en-US" i="1" dirty="0"/>
                <a:t> </a:t>
              </a:r>
              <a:r>
                <a:rPr lang="sr-Latn-RS" i="1" dirty="0"/>
                <a:t>Jedan proizvod</a:t>
              </a:r>
              <a:r>
                <a:rPr i="1" noProof="1"/>
                <a:t>/</a:t>
              </a:r>
              <a:r>
                <a:rPr lang="sr-Latn-RS" i="1" noProof="1"/>
                <a:t>usluga</a:t>
              </a:r>
              <a:endParaRPr lang="en-US" dirty="0"/>
            </a:p>
          </p:txBody>
        </p:sp>
        <p:grpSp>
          <p:nvGrpSpPr>
            <p:cNvPr id="56" name="Group 51">
              <a:extLst>
                <a:ext uri="{FF2B5EF4-FFF2-40B4-BE49-F238E27FC236}">
                  <a16:creationId xmlns:a16="http://schemas.microsoft.com/office/drawing/2014/main" id="{4F29FF2A-552C-4E32-922F-DF4406995361}"/>
                </a:ext>
              </a:extLst>
            </p:cNvPr>
            <p:cNvGrpSpPr>
              <a:extLst>
                <a:ext uri="smNativeData">
                  <pr:smNativeData xmlns:pr="smNativeData" xmlns:p14="http://schemas.microsoft.com/office/powerpoint/2010/main" xmlns="" val="SMDATA_7_sxW1XxMAAAAlAAAAAQAAAA8BAAAAkAAAAEgAAACQAAAASAAAAAAAAAAAAAAAAAAAABcAAAAUAAAAAAAAAAAAAAD/fwAA/38AAAAAAAAJAAAABAAAAM7///8MAAAAEAAAAAAAAAAAAAAAAAAAAAAAAAAfAAAAVAAAAAAAAAAAAAAAAAAAAAAAAAAAAAAAAAAAAAAAAAAAAAAAAAAAAAAAAAAAAAAAAAAAAAAAAAAAAAAAAAAAAAAAAAAAAAAAAAAAAAAAAAAAAAAAAAAAACEAAAAYAAAAFAAAAHgAAADwDwAAQDgAAFAoAAAAAAAAJgAAAAgAAAD/////AAAAAA=="/>
                </a:ext>
              </a:extLst>
            </p:cNvGrpSpPr>
            <p:nvPr/>
          </p:nvGrpSpPr>
          <p:grpSpPr>
            <a:xfrm>
              <a:off x="76200" y="2590800"/>
              <a:ext cx="9067800" cy="3962400"/>
              <a:chOff x="76200" y="2590800"/>
              <a:chExt cx="9067800" cy="3962400"/>
            </a:xfrm>
          </p:grpSpPr>
          <p:grpSp>
            <p:nvGrpSpPr>
              <p:cNvPr id="57" name="Group 48">
                <a:extLst>
                  <a:ext uri="{FF2B5EF4-FFF2-40B4-BE49-F238E27FC236}">
                    <a16:creationId xmlns:a16="http://schemas.microsoft.com/office/drawing/2014/main" id="{B7A428D4-9172-4CBB-9098-E46C9CA5A39A}"/>
                  </a:ext>
                </a:extLst>
              </p:cNvPr>
              <p:cNvGrpSpPr>
                <a:extLst>
                  <a:ext uri="smNativeData">
                    <pr:smNativeData xmlns:pr="smNativeData" xmlns:p14="http://schemas.microsoft.com/office/powerpoint/2010/main" xmlns="" val="SMDATA_7_sxW1XxMAAAAlAAAAAQAAAA8BAAAAkAAAAEgAAACQAAAASAAAAAAAAAAAAAAAAAAAABcAAAAUAAAAAAAAAAAAAAD/fwAA/38AAAAAAAAJAAAABAAAAAAgAE0MAAAAEAAAAAAAAAAAAAAAAAAAAAAAAAAfAAAAVAAAAAAAAAAAAAAAAAAAAAAAAAAAAAAAAAAAAAAAAAAAAAAAAAAAAAAAAAAAAAAAAAAAAAAAAAAAAAAAAAAAAAAAAAAAAAAAAAAAAAAAAAAAAAAAAAAAACEAAAAYAAAAFAAAAHgAAADwDwAAcDUAAFAoAAAAAAAAJgAAAAgAAAD/////AAAAAA=="/>
                  </a:ext>
                </a:extLst>
              </p:cNvGrpSpPr>
              <p:nvPr/>
            </p:nvGrpSpPr>
            <p:grpSpPr>
              <a:xfrm>
                <a:off x="76200" y="2590800"/>
                <a:ext cx="8610600" cy="3962400"/>
                <a:chOff x="76200" y="2590800"/>
                <a:chExt cx="8610600" cy="3962400"/>
              </a:xfrm>
            </p:grpSpPr>
            <p:grpSp>
              <p:nvGrpSpPr>
                <p:cNvPr id="60" name="Group 39">
                  <a:extLst>
                    <a:ext uri="{FF2B5EF4-FFF2-40B4-BE49-F238E27FC236}">
                      <a16:creationId xmlns:a16="http://schemas.microsoft.com/office/drawing/2014/main" id="{48CDF075-A961-45DB-A8EB-34223872F21E}"/>
                    </a:ext>
                  </a:extLst>
                </p:cNvPr>
                <p:cNvGrpSpPr>
                  <a:extLst>
                    <a:ext uri="smNativeData">
                      <pr:smNativeData xmlns:pr="smNativeData" xmlns:p14="http://schemas.microsoft.com/office/powerpoint/2010/main" xmlns="" val="SMDATA_7_sxW1XxMAAAAlAAAAAQAAAA8BAAAAkAAAAEgAAACQAAAASAAAAAAAAAAAAAAAAAAAABcAAAAUAAAAAAAAAAAAAAD/fwAA/38AAAAAAAAJAAAABAAAANP///8MAAAAEAAAAAAAAAAAAAAAAAAAAAAAAAAfAAAAVAAAAAAAAAAAAAAAAAAAAAAAAAAAAAAAAAAAAAAAAAAAAAAAAAAAAAAAAAAAAAAAAAAAAAAAAAAAAAAAAAAAAAAAAAAAAAAAAAAAAAAAAAAAAAAAAAAAACEAAAAYAAAAFAAAAKgMAACgFAAAcCYAAFAoAAAAAAAAJgAAAAgAAAD/////AAAAAA=="/>
                    </a:ext>
                  </a:extLst>
                </p:cNvGrpSpPr>
                <p:nvPr/>
              </p:nvGrpSpPr>
              <p:grpSpPr>
                <a:xfrm>
                  <a:off x="2057400" y="3352800"/>
                  <a:ext cx="4191000" cy="3200400"/>
                  <a:chOff x="2057400" y="3352800"/>
                  <a:chExt cx="4191000" cy="3200400"/>
                </a:xfrm>
              </p:grpSpPr>
              <p:sp>
                <p:nvSpPr>
                  <p:cNvPr id="69" name="Oval 5">
                    <a:extLst>
                      <a:ext uri="{FF2B5EF4-FFF2-40B4-BE49-F238E27FC236}">
                        <a16:creationId xmlns:a16="http://schemas.microsoft.com/office/drawing/2014/main" id="{610B7461-B12F-40D0-8E8F-444EAC5C9F7C}"/>
                      </a:ext>
                    </a:extLst>
                  </p:cNvPr>
                  <p:cNvSpPr>
                    <a:extLst>
                      <a:ext uri="smNativeData">
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AwAAKAUAABwJgAA+BYAAAAgAAAmAAAACAAAAP//////////"/>
                      </a:ext>
                    </a:extLst>
                  </p:cNvSpPr>
                  <p:nvPr/>
                </p:nvSpPr>
                <p:spPr>
                  <a:xfrm>
                    <a:off x="2057400" y="3352800"/>
                    <a:ext cx="4191000" cy="381000"/>
                  </a:xfrm>
                  <a:prstGeom prst="ellipse">
                    <a:avLst/>
                  </a:prstGeom>
                  <a:noFill/>
                  <a:ln w="9525" cap="flat" cmpd="sng" algn="ctr">
                    <a:solidFill>
                      <a:schemeClr val="tx1"/>
                    </a:solidFill>
                    <a:prstDash val="solid"/>
                    <a:headEnd type="none"/>
                    <a:tailEnd type="none"/>
                  </a:ln>
                  <a:effectLst/>
                </p:spPr>
                <p:txBody>
                  <a:bodyPr vert="vert" wrap="none" lIns="91440" tIns="45720" rIns="91440" bIns="45720" numCol="1" anchor="ctr"/>
                  <a:lstStyle/>
                  <a:p>
                    <a:pPr>
                      <a:defRPr noProof="1"/>
                    </a:pPr>
                    <a:endParaRPr/>
                  </a:p>
                </p:txBody>
              </p:sp>
              <p:grpSp>
                <p:nvGrpSpPr>
                  <p:cNvPr id="70" name="Group 38">
                    <a:extLst>
                      <a:ext uri="{FF2B5EF4-FFF2-40B4-BE49-F238E27FC236}">
                        <a16:creationId xmlns:a16="http://schemas.microsoft.com/office/drawing/2014/main" id="{C59D9763-CD35-4B3E-A3E4-2E7A7A67131C}"/>
                      </a:ext>
                    </a:extLst>
                  </p:cNvPr>
                  <p:cNvGrpSpPr>
                    <a:extLst>
                      <a:ext uri="smNativeData">
                        <pr:smNativeData xmlns:pr="smNativeData" xmlns:p14="http://schemas.microsoft.com/office/powerpoint/2010/main" xmlns="" val="SMDATA_7_sxW1XxMAAAAlAAAAAQAAAA8BAAAAkAAAAEgAAACQAAAASAAAAAAAAAAAAAAAAAAAABcAAAAUAAAAAAAAAAAAAAD/fwAA/38AAAAAAAAJAAAABAAAAAAgAE0MAAAAEAAAAAAAAAAAAAAAAAAAAAAAAAAfAAAAVAAAAAAAAAAAAAAAAAAAAAAAAAAAAAAAAAAAAAAAAAAAAAAAAAAAAAAAAAAAAAAAAAAAAAAAAAAAAAAAAAAAAAAAAAAAAAAAAAAAAAAAAAAAAAAAAAAAACEAAAAYAAAAFAAAAKgMAAAYFQAAcCYAAFAoAAAAAAAAJgAAAAgAAAD/////AAAAAA=="/>
                      </a:ext>
                    </a:extLst>
                  </p:cNvGrpSpPr>
                  <p:nvPr/>
                </p:nvGrpSpPr>
                <p:grpSpPr>
                  <a:xfrm>
                    <a:off x="2057400" y="3429000"/>
                    <a:ext cx="4191000" cy="3124200"/>
                    <a:chOff x="2057400" y="3429000"/>
                    <a:chExt cx="4191000" cy="3124200"/>
                  </a:xfrm>
                </p:grpSpPr>
                <p:sp>
                  <p:nvSpPr>
                    <p:cNvPr id="71" name="Oval 4">
                      <a:extLst>
                        <a:ext uri="{FF2B5EF4-FFF2-40B4-BE49-F238E27FC236}">
                          <a16:creationId xmlns:a16="http://schemas.microsoft.com/office/drawing/2014/main" id="{34DA42C3-E28C-4AD3-A772-D663AEDCA0EC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BEAAFAZAADAIQAAqBs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819400" y="4114800"/>
                      <a:ext cx="2667000" cy="3810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2" name="Oval 6">
                      <a:extLst>
                        <a:ext uri="{FF2B5EF4-FFF2-40B4-BE49-F238E27FC236}">
                          <a16:creationId xmlns:a16="http://schemas.microsoft.com/office/drawing/2014/main" id="{4263BE30-5038-4C0E-A17E-ACAAD2AE95CF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wBIAAAAeAABYIAAAWCA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048000" y="4876800"/>
                      <a:ext cx="2209800" cy="3810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3" name="Oval 7">
                      <a:extLst>
                        <a:ext uri="{FF2B5EF4-FFF2-40B4-BE49-F238E27FC236}">
                          <a16:creationId xmlns:a16="http://schemas.microsoft.com/office/drawing/2014/main" id="{10804673-1377-4599-91F7-D1ACCA72E535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OBMAAKAjAADgHwAA+CU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124200" y="5791200"/>
                      <a:ext cx="2057400" cy="381000"/>
                    </a:xfrm>
                    <a:prstGeom prst="ellips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4" name="Arc 9">
                      <a:extLst>
                        <a:ext uri="{FF2B5EF4-FFF2-40B4-BE49-F238E27FC236}">
                          <a16:creationId xmlns:a16="http://schemas.microsoft.com/office/drawing/2014/main" id="{B49047DA-A0F4-47B8-8953-58F51E73D3D1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CwAAAA0AAAAAAAAAAAAAAAABAAAAAw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4B8AAAsWAABwJgAA4SYAAAAgAAAmAAAACAAAAP//////////"/>
                        </a:ext>
                      </a:extLst>
                    </p:cNvSpPr>
                    <p:nvPr/>
                  </p:nvSpPr>
                  <p:spPr>
                    <a:xfrm flipH="1">
                      <a:off x="5181600" y="3583305"/>
                      <a:ext cx="1066800" cy="2736850"/>
                    </a:xfrm>
                    <a:custGeom>
                      <a:avLst/>
                      <a:gdLst/>
                      <a:ahLst/>
                      <a:cxnLst/>
                      <a:rect l="0" t="0" r="1066800" b="2736850"/>
                      <a:pathLst>
                        <a:path w="1066800" h="2736850" fill="none">
                          <a:moveTo>
                            <a:pt x="-44" y="0"/>
                          </a:moveTo>
                          <a:cubicBezTo>
                            <a:pt x="589160" y="0"/>
                            <a:pt x="1066800" y="1091444"/>
                            <a:pt x="1066800" y="2437973"/>
                          </a:cubicBezTo>
                          <a:cubicBezTo>
                            <a:pt x="1066800" y="2537862"/>
                            <a:pt x="1064084" y="2637638"/>
                            <a:pt x="1058750" y="2736850"/>
                          </a:cubicBezTo>
                        </a:path>
                        <a:path w="1066800" h="2736850" stroke="0">
                          <a:moveTo>
                            <a:pt x="-44" y="0"/>
                          </a:moveTo>
                          <a:cubicBezTo>
                            <a:pt x="589160" y="0"/>
                            <a:pt x="1066800" y="1091444"/>
                            <a:pt x="1066800" y="2437973"/>
                          </a:cubicBezTo>
                          <a:cubicBezTo>
                            <a:pt x="1066800" y="2537862"/>
                            <a:pt x="1064084" y="2637638"/>
                            <a:pt x="1058750" y="2736850"/>
                          </a:cubicBezTo>
                          <a:lnTo>
                            <a:pt x="0" y="2437973"/>
                          </a:lnTo>
                          <a:close/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0" tIns="0" rIns="635" bIns="1905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5" name="Arc 10">
                      <a:extLst>
                        <a:ext uri="{FF2B5EF4-FFF2-40B4-BE49-F238E27FC236}">
                          <a16:creationId xmlns:a16="http://schemas.microsoft.com/office/drawing/2014/main" id="{30B52FF3-368F-4988-9772-CAFC11FEB582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CwAAAA0AAAAAAAAAAAAAAAABAAAAAwAAAAAAAAABAAAAAw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AwAAAgWAAA4EwAAnSYAAAAgAAAmAAAACAAAAP//////////"/>
                        </a:ext>
                      </a:extLst>
                    </p:cNvSpPr>
                    <p:nvPr/>
                  </p:nvSpPr>
                  <p:spPr>
                    <a:xfrm rot="10800000" flipH="1" flipV="1">
                      <a:off x="2057400" y="3581400"/>
                      <a:ext cx="1066800" cy="2695575"/>
                    </a:xfrm>
                    <a:custGeom>
                      <a:avLst/>
                      <a:gdLst/>
                      <a:ahLst/>
                      <a:cxnLst/>
                      <a:rect l="0" t="0" r="1066800" b="2695575"/>
                      <a:pathLst>
                        <a:path w="1066800" h="2695575" fill="none">
                          <a:moveTo>
                            <a:pt x="-44" y="0"/>
                          </a:moveTo>
                          <a:cubicBezTo>
                            <a:pt x="589160" y="0"/>
                            <a:pt x="1066800" y="1091686"/>
                            <a:pt x="1066800" y="2438514"/>
                          </a:cubicBezTo>
                          <a:cubicBezTo>
                            <a:pt x="1066800" y="2524314"/>
                            <a:pt x="1064775" y="2610114"/>
                            <a:pt x="1060824" y="2695462"/>
                          </a:cubicBezTo>
                        </a:path>
                        <a:path w="1066800" h="2695575" stroke="0">
                          <a:moveTo>
                            <a:pt x="-44" y="0"/>
                          </a:moveTo>
                          <a:cubicBezTo>
                            <a:pt x="589160" y="0"/>
                            <a:pt x="1066800" y="1091686"/>
                            <a:pt x="1066800" y="2438514"/>
                          </a:cubicBezTo>
                          <a:cubicBezTo>
                            <a:pt x="1066800" y="2524314"/>
                            <a:pt x="1064775" y="2610114"/>
                            <a:pt x="1060824" y="2695462"/>
                          </a:cubicBezTo>
                          <a:lnTo>
                            <a:pt x="0" y="2438514"/>
                          </a:lnTo>
                          <a:close/>
                        </a:path>
                      </a:pathLst>
                    </a:cu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270" wrap="none" lIns="0" tIns="0" rIns="635" bIns="1905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6" name="Oval 11">
                      <a:extLst>
                        <a:ext uri="{FF2B5EF4-FFF2-40B4-BE49-F238E27FC236}">
                          <a16:creationId xmlns:a16="http://schemas.microsoft.com/office/drawing/2014/main" id="{191BC116-4095-4B2A-BFBD-E5B5B7346B80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0BEAAJAVAABIEgAAC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895600" y="3505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7" name="Oval 12">
                      <a:extLst>
                        <a:ext uri="{FF2B5EF4-FFF2-40B4-BE49-F238E27FC236}">
                          <a16:creationId xmlns:a16="http://schemas.microsoft.com/office/drawing/2014/main" id="{A9B4ADDA-006B-4F2B-9349-1D1B0F451C23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KBQAAAgWAACgFA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2766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8" name="Oval 13">
                      <a:extLst>
                        <a:ext uri="{FF2B5EF4-FFF2-40B4-BE49-F238E27FC236}">
                          <a16:creationId xmlns:a16="http://schemas.microsoft.com/office/drawing/2014/main" id="{A8291D85-321F-450B-B78E-7FC72125D06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cBcAAAgWAADoFw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8100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79" name="Oval 14">
                      <a:extLst>
                        <a:ext uri="{FF2B5EF4-FFF2-40B4-BE49-F238E27FC236}">
                          <a16:creationId xmlns:a16="http://schemas.microsoft.com/office/drawing/2014/main" id="{DBDA9E8E-9990-413B-90E2-8B92A1F7EC0B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qBsAAJAVAAAgHAAAC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495800" y="3505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0" name="Oval 15">
                      <a:extLst>
                        <a:ext uri="{FF2B5EF4-FFF2-40B4-BE49-F238E27FC236}">
                          <a16:creationId xmlns:a16="http://schemas.microsoft.com/office/drawing/2014/main" id="{8B193AB3-EF6D-4769-AEC3-6433B2750555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eB4AABgVAADwHgAAkBU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953000" y="3429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1" name="Oval 16">
                      <a:extLst>
                        <a:ext uri="{FF2B5EF4-FFF2-40B4-BE49-F238E27FC236}">
                          <a16:creationId xmlns:a16="http://schemas.microsoft.com/office/drawing/2014/main" id="{38D6123D-CB0C-4108-8DBC-F3BE3B9AEE1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0CAAAAgWAABIIQ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3340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2" name="Oval 17">
                      <a:extLst>
                        <a:ext uri="{FF2B5EF4-FFF2-40B4-BE49-F238E27FC236}">
                          <a16:creationId xmlns:a16="http://schemas.microsoft.com/office/drawing/2014/main" id="{40CC02CA-A8E7-47A0-B5C2-4819FF696233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8A8AAJAVAABoEAAAC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590800" y="3505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3" name="Oval 18">
                      <a:extLst>
                        <a:ext uri="{FF2B5EF4-FFF2-40B4-BE49-F238E27FC236}">
                          <a16:creationId xmlns:a16="http://schemas.microsoft.com/office/drawing/2014/main" id="{B7E972E5-01A0-45F1-86A6-88518A27463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4BAAAIAWAABYEQAA+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2743200" y="3657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4" name="Oval 19">
                      <a:extLst>
                        <a:ext uri="{FF2B5EF4-FFF2-40B4-BE49-F238E27FC236}">
                          <a16:creationId xmlns:a16="http://schemas.microsoft.com/office/drawing/2014/main" id="{675FC5EA-423E-4520-8198-6D6A2C8FF6F6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YBgAABgVAADYGAAAkBU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962400" y="3429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5" name="Oval 20">
                      <a:extLst>
                        <a:ext uri="{FF2B5EF4-FFF2-40B4-BE49-F238E27FC236}">
                          <a16:creationId xmlns:a16="http://schemas.microsoft.com/office/drawing/2014/main" id="{ECC17F8B-F3B0-4E26-AFE1-4E8801F6C663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YBgAAPgWAADYGAAAcB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962400" y="3733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6" name="Oval 21">
                      <a:extLst>
                        <a:ext uri="{FF2B5EF4-FFF2-40B4-BE49-F238E27FC236}">
                          <a16:creationId xmlns:a16="http://schemas.microsoft.com/office/drawing/2014/main" id="{C4862609-8DDF-4A77-8434-92FCBD2D5281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mBwAAIAWAAAQHQAA+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648200" y="3657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7" name="Oval 22">
                      <a:extLst>
                        <a:ext uri="{FF2B5EF4-FFF2-40B4-BE49-F238E27FC236}">
                          <a16:creationId xmlns:a16="http://schemas.microsoft.com/office/drawing/2014/main" id="{243D566F-3DA5-4C99-B20F-5CE0FE3D09ED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UBkAAAgWAADIGQ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1148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8" name="Oval 23">
                      <a:extLst>
                        <a:ext uri="{FF2B5EF4-FFF2-40B4-BE49-F238E27FC236}">
                          <a16:creationId xmlns:a16="http://schemas.microsoft.com/office/drawing/2014/main" id="{12B9EA5D-FDAD-447B-B6FF-06E2BFCD6A81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aB8AAAgWAADgHwAAgBY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105400" y="3581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89" name="Oval 24">
                      <a:extLst>
                        <a:ext uri="{FF2B5EF4-FFF2-40B4-BE49-F238E27FC236}">
                          <a16:creationId xmlns:a16="http://schemas.microsoft.com/office/drawing/2014/main" id="{8D1CCF4F-F8BF-4606-81FC-3DBC1E6D7EB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wCEAAPgWAAA4IgAAcB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486400" y="3733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0" name="Oval 25">
                      <a:extLst>
                        <a:ext uri="{FF2B5EF4-FFF2-40B4-BE49-F238E27FC236}">
                          <a16:creationId xmlns:a16="http://schemas.microsoft.com/office/drawing/2014/main" id="{F9F51EB2-5365-46AA-9ACB-262374F58289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AB4AAPgWAAB4HgAAcB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876800" y="3733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1" name="Oval 26">
                      <a:extLst>
                        <a:ext uri="{FF2B5EF4-FFF2-40B4-BE49-F238E27FC236}">
                          <a16:creationId xmlns:a16="http://schemas.microsoft.com/office/drawing/2014/main" id="{9E739771-2065-46B1-AA29-B6BB1DB2883F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GBUAABAdAACQFQAAi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429000" y="4724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2" name="Oval 27">
                      <a:extLst>
                        <a:ext uri="{FF2B5EF4-FFF2-40B4-BE49-F238E27FC236}">
                          <a16:creationId xmlns:a16="http://schemas.microsoft.com/office/drawing/2014/main" id="{BEB0DB07-4322-4867-B687-D7F841ABAF0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2BgAABAdAABQGQAAi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038600" y="4724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3" name="Oval 28">
                      <a:extLst>
                        <a:ext uri="{FF2B5EF4-FFF2-40B4-BE49-F238E27FC236}">
                          <a16:creationId xmlns:a16="http://schemas.microsoft.com/office/drawing/2014/main" id="{57788ADC-1B5C-4BA5-A708-C023899F3B96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s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IBwAABAdAACYHAAAi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572000" y="4724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4" name="Oval 29">
                      <a:extLst>
                        <a:ext uri="{FF2B5EF4-FFF2-40B4-BE49-F238E27FC236}">
                          <a16:creationId xmlns:a16="http://schemas.microsoft.com/office/drawing/2014/main" id="{5BED8A0D-8613-4613-AA75-F1B01B0F0B3B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U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yBkAAAAeAABAGgAAeB4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191000" y="4876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5" name="Oval 30">
                      <a:extLst>
                        <a:ext uri="{FF2B5EF4-FFF2-40B4-BE49-F238E27FC236}">
                          <a16:creationId xmlns:a16="http://schemas.microsoft.com/office/drawing/2014/main" id="{DF65A7A7-C60A-4633-8D9E-D38C818D126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4B8AAJgcAABYIAAAEB0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5181600" y="46482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6" name="Oval 31">
                      <a:extLst>
                        <a:ext uri="{FF2B5EF4-FFF2-40B4-BE49-F238E27FC236}">
                          <a16:creationId xmlns:a16="http://schemas.microsoft.com/office/drawing/2014/main" id="{96FB98C5-2F57-4DD3-960B-7B07E95B869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cBcAADgiAADoFwAAsCI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3810000" y="55626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7" name="Oval 32">
                      <a:extLst>
                        <a:ext uri="{FF2B5EF4-FFF2-40B4-BE49-F238E27FC236}">
                          <a16:creationId xmlns:a16="http://schemas.microsoft.com/office/drawing/2014/main" id="{C3643B13-537A-448C-8B10-14C7B1B1850A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AB4AAMAhAAB4HgAAOCI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876800" y="54864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8" name="Oval 33">
                      <a:extLst>
                        <a:ext uri="{FF2B5EF4-FFF2-40B4-BE49-F238E27FC236}">
                          <a16:creationId xmlns:a16="http://schemas.microsoft.com/office/drawing/2014/main" id="{222EE96B-45AC-4AB0-B66D-7C70156CC68C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QBoAACgjAAC4GgAAoCM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267200" y="57150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99" name="Oval 34">
                      <a:extLst>
                        <a:ext uri="{FF2B5EF4-FFF2-40B4-BE49-F238E27FC236}">
                          <a16:creationId xmlns:a16="http://schemas.microsoft.com/office/drawing/2014/main" id="{6B1BD56F-0B18-4963-93C9-F36B1A9F3C3E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ZgAAAA0AAAAAkAAAAEgAAACQAAAASAAAAAAAAAABAAAAAQAAAAEAAABQAAAAAAAAAAAA8D8AAAAAAADwPwAAAAAAAOA/AAAAAAAA4D8AAAAAAADgPwAAAAAAAOA/AAAAAAAA4D8AAAAAAADgPwAAAAAAAOA/AAAAAAAA4D8CAAAAjAAAAAEAAAAAAAAAAAAACf///wgAAAAAAAAAAAAAAAAAAAAAAAAAAAAAAAAAAAAAeAAAAAEAAABAAAAAAAAAAAAAAABaAAAAAAAAAAAAAAAAAAAAAAAAAAAAAAAAAAAAAAAAAAAAAAAAAAAAAAAAAAAAAAAAAAAAAAAAAAAAAAAAAAAAAAAAAAAAAAAAAAAAFAAAADwAAAABAAAAAAAAAAAAAAk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Av///wEAAAAAAAAAAAAAAAAAAAAAAAAAAAAAAAAAAAAAAAAAAAAAAAJ/f38A7uzhA8zMzADAwP8Af39/AAAAAAAAAAAAAAAAAAAAAAAAAAAAIQAAABgAAAAUAAAAQBoAAGAnAAC4GgAA2CcAAAAgAAAmAAAACAAAAP//////////"/>
                        </a:ext>
                      </a:extLst>
                    </p:cNvSpPr>
                    <p:nvPr/>
                  </p:nvSpPr>
                  <p:spPr>
                    <a:xfrm>
                      <a:off x="4267200" y="6400800"/>
                      <a:ext cx="76200" cy="7620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>
                    <a:effectLst/>
                  </p:spPr>
                  <p:txBody>
                    <a:bodyPr vert="vert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  <p:sp>
                  <p:nvSpPr>
                    <p:cNvPr id="100" name="Line 35">
                      <a:extLst>
                        <a:ext uri="{FF2B5EF4-FFF2-40B4-BE49-F238E27FC236}">
                          <a16:creationId xmlns:a16="http://schemas.microsoft.com/office/drawing/2014/main" id="{5F9DB51D-2FE2-41D2-A526-18E642AD8F73}"/>
                        </a:ext>
                      </a:extLst>
                    </p:cNvPr>
                    <p:cNvSpPr>
                      <a:extLst>
                        <a:ext uri="smNativeData">
                          <pr:smNativeData xmlns:pr="smNativeData" xmlns:p14="http://schemas.microsoft.com/office/powerpoint/2010/main" xmlns="" val="SMDATA_16_sxW1XxMAAAAlAAAACgAAAA0AAAAAkAAAAEgAAACQAAAASAAAAAAAAAABAAAAAw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BsAANgnAACQJAAAUCgAAAAgAAAmAAAACAAAAP//////////"/>
                        </a:ext>
                      </a:extLst>
                    </p:cNvSpPr>
                    <p:nvPr/>
                  </p:nvSpPr>
                  <p:spPr>
                    <a:xfrm flipH="1" flipV="1">
                      <a:off x="4495800" y="6477000"/>
                      <a:ext cx="1447800" cy="7620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triangle" w="med" len="med"/>
                    </a:ln>
                    <a:effectLst/>
                  </p:spPr>
                  <p:txBody>
                    <a:bodyPr vert="vert270" wrap="none" lIns="91440" tIns="45720" rIns="91440" bIns="45720" numCol="1" anchor="ctr"/>
                    <a:lstStyle/>
                    <a:p>
                      <a:pPr>
                        <a:defRPr noProof="1"/>
                      </a:pPr>
                      <a:endParaRPr/>
                    </a:p>
                  </p:txBody>
                </p:sp>
              </p:grpSp>
            </p:grpSp>
            <p:sp>
              <p:nvSpPr>
                <p:cNvPr id="61" name="Rectangle 40">
                  <a:extLst>
                    <a:ext uri="{FF2B5EF4-FFF2-40B4-BE49-F238E27FC236}">
                      <a16:creationId xmlns:a16="http://schemas.microsoft.com/office/drawing/2014/main" id="{2D00FB4D-A6C8-4980-8DE8-3709884E9AE7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CMAAPAPAABwNQAAwBIAAAAAAAAmAAAACAAAAP//////////"/>
                    </a:ext>
                  </a:extLst>
                </p:cNvSpPr>
                <p:nvPr/>
              </p:nvSpPr>
              <p:spPr>
                <a:xfrm>
                  <a:off x="5715000" y="2590800"/>
                  <a:ext cx="29718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/>
                <a:lstStyle/>
                <a:p>
                  <a:pPr marL="342900" indent="-342900" algn="just">
                    <a:spcBef>
                      <a:spcPts val="430"/>
                    </a:spcBef>
                    <a:buNone/>
                    <a:defRPr noProof="1"/>
                  </a:pPr>
                  <a:r>
                    <a:rPr lang="en-US" i="1" dirty="0"/>
                    <a:t> </a:t>
                  </a:r>
                  <a:r>
                    <a:rPr lang="sr-Latn-RS" i="1" dirty="0"/>
                    <a:t>Veliki broj opcija o novim proizvodima/uslugama</a:t>
                  </a:r>
                  <a:endParaRPr lang="en-US" dirty="0"/>
                </a:p>
              </p:txBody>
            </p:sp>
            <p:sp>
              <p:nvSpPr>
                <p:cNvPr id="62" name="Line 41">
                  <a:extLst>
                    <a:ext uri="{FF2B5EF4-FFF2-40B4-BE49-F238E27FC236}">
                      <a16:creationId xmlns:a16="http://schemas.microsoft.com/office/drawing/2014/main" id="{3B52E5DD-773E-4A3F-8B38-9C0F33AAAB49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CAAAEgSAACAJQAAGBUAAAAgAAAmAAAACAAAAP//////////"/>
                    </a:ext>
                  </a:extLst>
                </p:cNvSpPr>
                <p:nvPr/>
              </p:nvSpPr>
              <p:spPr>
                <a:xfrm flipH="1">
                  <a:off x="5334000" y="2971800"/>
                  <a:ext cx="762000" cy="4572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63" name="Line 42">
                  <a:extLst>
                    <a:ext uri="{FF2B5EF4-FFF2-40B4-BE49-F238E27FC236}">
                      <a16:creationId xmlns:a16="http://schemas.microsoft.com/office/drawing/2014/main" id="{E3536DD2-C5E6-48C7-94F5-AD7A3D2880E4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CoAABgVAACoKgAAcCYAAAAgAAAmAAAACAAAAP//////////"/>
                    </a:ext>
                  </a:extLst>
                </p:cNvSpPr>
                <p:nvPr/>
              </p:nvSpPr>
              <p:spPr>
                <a:xfrm>
                  <a:off x="6934200" y="3429000"/>
                  <a:ext cx="0" cy="28194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64" name="Text Box 43">
                  <a:extLst>
                    <a:ext uri="{FF2B5EF4-FFF2-40B4-BE49-F238E27FC236}">
                      <a16:creationId xmlns:a16="http://schemas.microsoft.com/office/drawing/2014/main" id="{7BB4F7C2-84F3-4DDA-B639-978E2E80C0D9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ZAAAAE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qCoAAKgbAAAZLQAAaB8AAAAgAAAmAAAACAAAAP//////////"/>
                    </a:ext>
                  </a:extLst>
                </p:cNvSpPr>
                <p:nvPr/>
              </p:nvSpPr>
              <p:spPr>
                <a:xfrm rot="10800000">
                  <a:off x="6934198" y="4495800"/>
                  <a:ext cx="396875" cy="838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vert" wrap="square" lIns="91440" tIns="45720" rIns="91440" bIns="45720" numCol="1" anchor="t"/>
                <a:lstStyle/>
                <a:p>
                  <a:pPr>
                    <a:spcBef>
                      <a:spcPts val="1080"/>
                    </a:spcBef>
                    <a:defRPr noProof="1"/>
                  </a:pPr>
                  <a:r>
                    <a:rPr lang="sr-Latn-RS" dirty="0"/>
                    <a:t>Vreme</a:t>
                  </a:r>
                  <a:endParaRPr lang="en-US" dirty="0"/>
                </a:p>
              </p:txBody>
            </p:sp>
            <p:sp>
              <p:nvSpPr>
                <p:cNvPr id="65" name="Rectangle 44">
                  <a:extLst>
                    <a:ext uri="{FF2B5EF4-FFF2-40B4-BE49-F238E27FC236}">
                      <a16:creationId xmlns:a16="http://schemas.microsoft.com/office/drawing/2014/main" id="{FF58B828-6F25-49E8-8A9A-2B3889F8928D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AAACAcAACIDgAA8B4AAAAAAAAmAAAACAAAAP//////////"/>
                    </a:ext>
                  </a:extLst>
                </p:cNvSpPr>
                <p:nvPr/>
              </p:nvSpPr>
              <p:spPr>
                <a:xfrm>
                  <a:off x="76200" y="4572000"/>
                  <a:ext cx="2286000" cy="4572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/>
                <a:lstStyle/>
                <a:p>
                  <a:pPr marL="342900" indent="-342900">
                    <a:spcBef>
                      <a:spcPts val="430"/>
                    </a:spcBef>
                    <a:buNone/>
                    <a:defRPr noProof="1"/>
                  </a:pPr>
                  <a:r>
                    <a:rPr lang="en-US" i="1" dirty="0"/>
                    <a:t> </a:t>
                  </a:r>
                  <a:r>
                    <a:rPr lang="sr-Latn-RS" i="1" dirty="0"/>
                    <a:t>Filteri za evaluaciju ideja i odlučivanje</a:t>
                  </a:r>
                  <a:endParaRPr lang="en-US" dirty="0"/>
                </a:p>
              </p:txBody>
            </p:sp>
            <p:sp>
              <p:nvSpPr>
                <p:cNvPr id="66" name="Line 45">
                  <a:extLst>
                    <a:ext uri="{FF2B5EF4-FFF2-40B4-BE49-F238E27FC236}">
                      <a16:creationId xmlns:a16="http://schemas.microsoft.com/office/drawing/2014/main" id="{73A33C29-8A9E-4A31-B188-CA0D9E3BACAF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w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4AAEAaAAA4EwAAmBwAAAAgAAAmAAAACAAAAP//////////"/>
                    </a:ext>
                  </a:extLst>
                </p:cNvSpPr>
                <p:nvPr/>
              </p:nvSpPr>
              <p:spPr>
                <a:xfrm flipV="1">
                  <a:off x="2286000" y="4267200"/>
                  <a:ext cx="838200" cy="381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270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67" name="Line 46">
                  <a:extLst>
                    <a:ext uri="{FF2B5EF4-FFF2-40B4-BE49-F238E27FC236}">
                      <a16:creationId xmlns:a16="http://schemas.microsoft.com/office/drawing/2014/main" id="{AD878A58-0E35-4828-BEDB-D97742D3E301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4AAJgcAAAYFQAA8B4AAAAgAAAmAAAACAAAAP//////////"/>
                    </a:ext>
                  </a:extLst>
                </p:cNvSpPr>
                <p:nvPr/>
              </p:nvSpPr>
              <p:spPr>
                <a:xfrm>
                  <a:off x="2286000" y="4648200"/>
                  <a:ext cx="1143000" cy="3810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  <p:sp>
              <p:nvSpPr>
                <p:cNvPr id="68" name="Line 47">
                  <a:extLst>
                    <a:ext uri="{FF2B5EF4-FFF2-40B4-BE49-F238E27FC236}">
                      <a16:creationId xmlns:a16="http://schemas.microsoft.com/office/drawing/2014/main" id="{124A46C7-A81D-4C06-B6AC-A0D302C799F7}"/>
                    </a:ext>
                  </a:extLst>
                </p:cNvPr>
                <p:cNvSpPr>
                  <a:extLst>
                    <a:ext uri="smNativeData">
                      <pr:smNativeData xmlns:pr="smNativeData" xmlns:p14="http://schemas.microsoft.com/office/powerpoint/2010/main" xmlns="" val="SMDATA_16_sxW1XxMAAAAlAAAACg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PAAAAAQAAACMAAAAjAAAAIwAAAB4AAAAAAAAAZAAAAGQAAAAC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EA4AAJgcAACQFQAACCUAAAAgAAAmAAAACAAAAP//////////"/>
                    </a:ext>
                  </a:extLst>
                </p:cNvSpPr>
                <p:nvPr/>
              </p:nvSpPr>
              <p:spPr>
                <a:xfrm>
                  <a:off x="2286000" y="4648200"/>
                  <a:ext cx="1219200" cy="13716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headEnd type="none"/>
                  <a:tailEnd type="triangle" w="med" len="med"/>
                </a:ln>
                <a:effectLst/>
              </p:spPr>
              <p:txBody>
                <a:bodyPr vert="vert" wrap="none" lIns="91440" tIns="45720" rIns="91440" bIns="45720" numCol="1" anchor="ctr"/>
                <a:lstStyle/>
                <a:p>
                  <a:pPr>
                    <a:defRPr noProof="1"/>
                  </a:pPr>
                  <a:endParaRPr/>
                </a:p>
              </p:txBody>
            </p:sp>
          </p:grpSp>
          <p:sp>
            <p:nvSpPr>
              <p:cNvPr id="58" name="Rectangle 49">
                <a:extLst>
                  <a:ext uri="{FF2B5EF4-FFF2-40B4-BE49-F238E27FC236}">
                    <a16:creationId xmlns:a16="http://schemas.microsoft.com/office/drawing/2014/main" id="{69A9654E-6659-4496-9D55-27931C5CAFCA}"/>
                  </a:ext>
                </a:extLst>
              </p:cNvPr>
              <p:cNvSpPr>
                <a:extLst>
                  <a:ext uri="smNativeData">
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mCsAAAglAABAOAAA2CcAAAAAAAAmAAAACAAAAP//////////"/>
                  </a:ext>
                </a:extLst>
              </p:cNvSpPr>
              <p:nvPr/>
            </p:nvSpPr>
            <p:spPr>
              <a:xfrm>
                <a:off x="7086600" y="6019800"/>
                <a:ext cx="2057400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t"/>
              <a:lstStyle/>
              <a:p>
                <a:pPr marL="342900" indent="-342900" algn="just">
                  <a:spcBef>
                    <a:spcPts val="430"/>
                  </a:spcBef>
                  <a:buNone/>
                  <a:defRPr noProof="1"/>
                </a:pPr>
                <a:r>
                  <a:rPr lang="en-US" dirty="0"/>
                  <a:t> </a:t>
                </a:r>
                <a:r>
                  <a:rPr lang="sr-Latn-RS" dirty="0"/>
                  <a:t>Izvesnost po pitanju finalne ideje</a:t>
                </a:r>
                <a:endParaRPr lang="en-US" dirty="0"/>
              </a:p>
            </p:txBody>
          </p:sp>
          <p:sp>
            <p:nvSpPr>
              <p:cNvPr id="59" name="Rectangle 50">
                <a:extLst>
                  <a:ext uri="{FF2B5EF4-FFF2-40B4-BE49-F238E27FC236}">
                    <a16:creationId xmlns:a16="http://schemas.microsoft.com/office/drawing/2014/main" id="{2DC10832-1404-4B3C-9AF5-813089013240}"/>
                  </a:ext>
                </a:extLst>
              </p:cNvPr>
              <p:cNvSpPr>
                <a:extLst>
                  <a:ext uri="smNativeData">
                    <pr:smNativeData xmlns:pr="smNativeData" xmlns:p14="http://schemas.microsoft.com/office/powerpoint/2010/main" xmlns="" val="SMDATA_16_sxW1Xx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ICsAACgUAABAOAAA+BYAAAAAAAAmAAAACAAAAP//////////"/>
                  </a:ext>
                </a:extLst>
              </p:cNvSpPr>
              <p:nvPr/>
            </p:nvSpPr>
            <p:spPr>
              <a:xfrm>
                <a:off x="7010400" y="3276600"/>
                <a:ext cx="2133600" cy="457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t"/>
              <a:lstStyle/>
              <a:p>
                <a:pPr marL="342900" indent="-342900" algn="just">
                  <a:spcBef>
                    <a:spcPts val="430"/>
                  </a:spcBef>
                  <a:buNone/>
                  <a:defRPr noProof="1"/>
                </a:pPr>
                <a:r>
                  <a:rPr lang="en-US" dirty="0"/>
                  <a:t> </a:t>
                </a:r>
                <a:r>
                  <a:rPr lang="sr-Latn-RS" dirty="0"/>
                  <a:t>Neizvesnost po pitanju finalne ideje</a:t>
                </a:r>
                <a:endParaRPr lang="en-US" dirty="0"/>
              </a:p>
            </p:txBody>
          </p:sp>
        </p:grp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6D6130B2-FE91-4206-A472-F0949CFA1A19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6_sxW1Xx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kBUAAEALAAC6IAAAJQ0AABAgAAAmAAAACAAAAP//////////"/>
              </a:ext>
            </a:extLst>
          </p:cNvSpPr>
          <p:nvPr/>
        </p:nvSpPr>
        <p:spPr>
          <a:xfrm>
            <a:off x="5257800" y="1690688"/>
            <a:ext cx="1814830" cy="3079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t"/>
          <a:lstStyle/>
          <a:p>
            <a:pPr>
              <a:defRPr noProof="1"/>
            </a:pPr>
            <a:r>
              <a:rPr lang="en-US" i="1">
                <a:solidFill>
                  <a:srgbClr val="FF0000"/>
                </a:solidFill>
              </a:rPr>
              <a:t>Concept Screening</a:t>
            </a:r>
            <a:endParaRPr noProof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6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B2F3E-28D9-45B1-B5E0-8C22177D2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/>
              <a:t>GENERISANJE I SELEKCIJA PROJEKTNE IDEJE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2C1FD-447B-46C1-AD00-45063F934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 lang="en-US" sz="1600"/>
            </a:pPr>
            <a:endParaRPr lang="sr-Latn-RS" dirty="0"/>
          </a:p>
          <a:p>
            <a:pPr lvl="1">
              <a:defRPr lang="en-US" sz="1600"/>
            </a:pPr>
            <a:r>
              <a:rPr lang="sr-Latn-RS" sz="2800" dirty="0"/>
              <a:t>Na početku procesa, moguće je da projektni tim/donosioci odluka imaju na raspolaganju veći broj projektnih ideja, od kojih će se samo one koje se procene kao najadekvatnije finansirati.</a:t>
            </a:r>
          </a:p>
          <a:p>
            <a:pPr lvl="1">
              <a:defRPr lang="en-US" sz="1600"/>
            </a:pPr>
            <a:r>
              <a:rPr lang="sr-Latn-RS" sz="2800" dirty="0"/>
              <a:t>Jedan od alata za inicijalnu analizu i selekciju poslovnih ideja i projekata je alat </a:t>
            </a:r>
            <a:r>
              <a:rPr lang="sr-Latn-RS" sz="2800" b="1" dirty="0"/>
              <a:t>Provere koncepta </a:t>
            </a:r>
            <a:r>
              <a:rPr lang="sr-Latn-RS" sz="2800" dirty="0"/>
              <a:t>(concept screening):</a:t>
            </a:r>
          </a:p>
          <a:p>
            <a:pPr lvl="2">
              <a:defRPr lang="en-US" sz="1600"/>
            </a:pPr>
            <a:r>
              <a:rPr lang="en-US" sz="2400" dirty="0"/>
              <a:t>Ne </a:t>
            </a:r>
            <a:r>
              <a:rPr lang="en-US" sz="2400" dirty="0" err="1"/>
              <a:t>mogu</a:t>
            </a:r>
            <a:r>
              <a:rPr lang="en-US" sz="2400" dirty="0"/>
              <a:t> se </a:t>
            </a:r>
            <a:r>
              <a:rPr lang="en-US" sz="2400" dirty="0" err="1"/>
              <a:t>svi</a:t>
            </a:r>
            <a:r>
              <a:rPr lang="en-US" sz="2400" dirty="0"/>
              <a:t> </a:t>
            </a:r>
            <a:r>
              <a:rPr lang="en-US" sz="2400" dirty="0" err="1"/>
              <a:t>generisani</a:t>
            </a:r>
            <a:r>
              <a:rPr lang="en-US" sz="2400" dirty="0"/>
              <a:t> </a:t>
            </a:r>
            <a:r>
              <a:rPr lang="en-US" sz="2400" dirty="0" err="1"/>
              <a:t>koncepti</a:t>
            </a:r>
            <a:r>
              <a:rPr lang="en-US" sz="2400" dirty="0"/>
              <a:t> </a:t>
            </a:r>
            <a:r>
              <a:rPr lang="en-US" sz="2400" dirty="0" err="1"/>
              <a:t>dalje</a:t>
            </a:r>
            <a:r>
              <a:rPr lang="en-US" sz="2400" dirty="0"/>
              <a:t> </a:t>
            </a:r>
            <a:r>
              <a:rPr lang="en-US" sz="2400" dirty="0" err="1"/>
              <a:t>razvijati</a:t>
            </a:r>
            <a:r>
              <a:rPr lang="en-US" sz="2400" dirty="0"/>
              <a:t> u </a:t>
            </a:r>
            <a:r>
              <a:rPr lang="en-US" sz="2400" dirty="0" err="1"/>
              <a:t>finalne</a:t>
            </a:r>
            <a:r>
              <a:rPr lang="en-US" sz="2400" dirty="0"/>
              <a:t> </a:t>
            </a:r>
            <a:r>
              <a:rPr lang="en-US" sz="2400" dirty="0" err="1"/>
              <a:t>proizvode</a:t>
            </a:r>
            <a:r>
              <a:rPr lang="en-US" sz="2400" dirty="0"/>
              <a:t> </a:t>
            </a:r>
            <a:r>
              <a:rPr lang="en-US" sz="2400" dirty="0" err="1"/>
              <a:t>ili</a:t>
            </a:r>
            <a:r>
              <a:rPr lang="en-US" sz="2400" dirty="0"/>
              <a:t> </a:t>
            </a:r>
            <a:r>
              <a:rPr lang="en-US" sz="2400" dirty="0" err="1"/>
              <a:t>usluge</a:t>
            </a:r>
            <a:r>
              <a:rPr lang="en-US" sz="2400" dirty="0"/>
              <a:t>. </a:t>
            </a:r>
            <a:endParaRPr lang="sr-Latn-RS" sz="2400" dirty="0"/>
          </a:p>
          <a:p>
            <a:pPr lvl="2">
              <a:defRPr lang="en-US" sz="1600"/>
            </a:pPr>
            <a:r>
              <a:rPr lang="en-US" sz="2400" dirty="0"/>
              <a:t>U </a:t>
            </a:r>
            <a:r>
              <a:rPr lang="en-US" sz="2400" dirty="0" err="1"/>
              <a:t>ovoj</a:t>
            </a:r>
            <a:r>
              <a:rPr lang="en-US" sz="2400" dirty="0"/>
              <a:t> </a:t>
            </a:r>
            <a:r>
              <a:rPr lang="en-US" sz="2400" dirty="0" err="1"/>
              <a:t>fazi</a:t>
            </a:r>
            <a:r>
              <a:rPr lang="en-US" sz="2400" dirty="0"/>
              <a:t>, </a:t>
            </a:r>
            <a:r>
              <a:rPr lang="en-US" sz="2400" dirty="0" err="1"/>
              <a:t>koncepti</a:t>
            </a:r>
            <a:r>
              <a:rPr lang="en-US" sz="2400" dirty="0"/>
              <a:t> se </a:t>
            </a:r>
            <a:r>
              <a:rPr lang="en-US" sz="2400" dirty="0" err="1"/>
              <a:t>procenjuju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osnovu</a:t>
            </a:r>
            <a:r>
              <a:rPr lang="en-US" sz="2400" dirty="0"/>
              <a:t> </a:t>
            </a:r>
            <a:r>
              <a:rPr lang="en-US" sz="2400" dirty="0" err="1"/>
              <a:t>njihove</a:t>
            </a:r>
            <a:r>
              <a:rPr lang="en-US" sz="2400" dirty="0"/>
              <a:t> </a:t>
            </a:r>
            <a:r>
              <a:rPr lang="en-US" sz="2400" b="1" dirty="0" err="1"/>
              <a:t>izvodljivosti</a:t>
            </a:r>
            <a:r>
              <a:rPr lang="en-US" sz="2400" dirty="0"/>
              <a:t>, </a:t>
            </a:r>
            <a:r>
              <a:rPr lang="en-US" sz="2400" b="1" dirty="0" err="1"/>
              <a:t>prihvatljivosti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„</a:t>
            </a:r>
            <a:r>
              <a:rPr lang="en-US" sz="2400" b="1" dirty="0" err="1"/>
              <a:t>ranjivosti</a:t>
            </a:r>
            <a:r>
              <a:rPr lang="en-US" sz="2400" dirty="0"/>
              <a:t>“, </a:t>
            </a:r>
            <a:r>
              <a:rPr lang="en-US" sz="2400" dirty="0" err="1"/>
              <a:t>odnosno</a:t>
            </a:r>
            <a:r>
              <a:rPr lang="en-US" sz="2400" dirty="0"/>
              <a:t> </a:t>
            </a:r>
            <a:r>
              <a:rPr lang="en-US" sz="2400" dirty="0" err="1"/>
              <a:t>rizika</a:t>
            </a:r>
            <a:r>
              <a:rPr lang="en-US" sz="2400" dirty="0"/>
              <a:t>. </a:t>
            </a:r>
            <a:endParaRPr lang="sr-Latn-RS" sz="2400" dirty="0"/>
          </a:p>
          <a:p>
            <a:pPr lvl="2">
              <a:defRPr lang="en-US" sz="1600"/>
            </a:pPr>
            <a:r>
              <a:rPr lang="sr-Latn-RS" sz="2400" dirty="0"/>
              <a:t>Poslovne f</a:t>
            </a:r>
            <a:r>
              <a:rPr lang="en-US" sz="2400" dirty="0" err="1"/>
              <a:t>unkcije</a:t>
            </a:r>
            <a:r>
              <a:rPr lang="en-US" sz="2400" dirty="0"/>
              <a:t> „</a:t>
            </a:r>
            <a:r>
              <a:rPr lang="en-US" sz="2400" b="1" dirty="0" err="1"/>
              <a:t>marketinga</a:t>
            </a:r>
            <a:r>
              <a:rPr lang="en-US" sz="2400" dirty="0"/>
              <a:t>“, „</a:t>
            </a:r>
            <a:r>
              <a:rPr lang="en-US" sz="2400" b="1" dirty="0" err="1"/>
              <a:t>operacija</a:t>
            </a:r>
            <a:r>
              <a:rPr lang="en-US" sz="2400" dirty="0"/>
              <a:t>“ </a:t>
            </a:r>
            <a:r>
              <a:rPr lang="en-US" sz="2400" dirty="0" err="1"/>
              <a:t>i</a:t>
            </a:r>
            <a:r>
              <a:rPr lang="en-US" sz="2400" dirty="0"/>
              <a:t> „ </a:t>
            </a:r>
            <a:r>
              <a:rPr lang="en-US" sz="2400" b="1" dirty="0" err="1"/>
              <a:t>finansija</a:t>
            </a:r>
            <a:r>
              <a:rPr lang="en-US" sz="2400" dirty="0"/>
              <a:t>“ </a:t>
            </a:r>
            <a:r>
              <a:rPr lang="en-US" sz="2400" dirty="0" err="1"/>
              <a:t>moraju</a:t>
            </a:r>
            <a:r>
              <a:rPr lang="en-US" sz="2400" dirty="0"/>
              <a:t> </a:t>
            </a:r>
            <a:r>
              <a:rPr lang="en-US" sz="2400" dirty="0" err="1"/>
              <a:t>biti</a:t>
            </a:r>
            <a:r>
              <a:rPr lang="en-US" sz="2400" dirty="0"/>
              <a:t> </a:t>
            </a:r>
            <a:r>
              <a:rPr lang="en-US" sz="2400" dirty="0" err="1"/>
              <a:t>uključene</a:t>
            </a:r>
            <a:r>
              <a:rPr lang="en-US" sz="2400" dirty="0"/>
              <a:t> u </a:t>
            </a:r>
            <a:r>
              <a:rPr lang="en-US" sz="2400" dirty="0" err="1"/>
              <a:t>procenu</a:t>
            </a:r>
            <a:r>
              <a:rPr lang="en-US" sz="2400" dirty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967194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</TotalTime>
  <Words>4147</Words>
  <Application>Microsoft Office PowerPoint</Application>
  <PresentationFormat>Widescreen</PresentationFormat>
  <Paragraphs>308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MAC C Swiss</vt:lpstr>
      <vt:lpstr>Times New Roman</vt:lpstr>
      <vt:lpstr>ie 16 9</vt:lpstr>
      <vt:lpstr>VREDNOVANJE PROJEKATA U OBLASTI INFORMACIONIH TEHNOLOGIJA</vt:lpstr>
      <vt:lpstr>Sadržaj predmeta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GENERISANJE I SELEKCIJA PROJEKTNE IDEJE</vt:lpstr>
      <vt:lpstr>MENADŽMENT I PREDUZETNIŠTVO: SPOLJAŠNJE OKRUŽENJE, DRUŠTVENA ODGOVORNOST I POSLOVNA ETIKA</vt:lpstr>
      <vt:lpstr>MENADŽMENT I PREDUZETNIŠTVO: SPOLJAŠNJE OKRUŽENJE, DRUŠTVENA ODGOVORNOST I POSLOVNA ETIKA</vt:lpstr>
      <vt:lpstr>MENADŽMENT I PREDUZETNIŠTVO: SPOLJAŠNJE OKRUŽENJE, DRUŠTVENA ODGOVORNOST I POSLOVNA ETIKA</vt:lpstr>
      <vt:lpstr>GENERISANJE I SELEKCIJA PROJEKTNE IDEJE</vt:lpstr>
      <vt:lpstr>GENERISANJE I SELEKCIJA PROJEKTNE IDEJE</vt:lpstr>
      <vt:lpstr>GENERISANJE I SELEKCIJA PROJEKTNE IDEJE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VREDNOVANJE PROJEKATA U OBLASTI INFORMACIONIH TEHNOLOGIJA</dc:title>
  <dc:creator>PC</dc:creator>
  <cp:lastModifiedBy>ivan mihajlovic</cp:lastModifiedBy>
  <cp:revision>189</cp:revision>
  <dcterms:created xsi:type="dcterms:W3CDTF">2022-07-08T09:57:13Z</dcterms:created>
  <dcterms:modified xsi:type="dcterms:W3CDTF">2024-10-16T08:55:07Z</dcterms:modified>
</cp:coreProperties>
</file>