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4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6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6E-1B49-403B-9ADB-F60D39D679F6}" type="datetimeFigureOut">
              <a:rPr lang="en-US" smtClean="0"/>
              <a:t>10-Oct-24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D4-07BC-4E1E-93AC-190D547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6E-1B49-403B-9ADB-F60D39D679F6}" type="datetimeFigureOut">
              <a:rPr lang="en-US" smtClean="0"/>
              <a:t>10-Oct-24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D4-07BC-4E1E-93AC-190D547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FumwkBMhLo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mihajlovic73@gmail.com" TargetMode="External"/><Relationship Id="rId2" Type="http://schemas.openxmlformats.org/officeDocument/2006/relationships/hyperlink" Target="https://miro.com/templates/business-model-canva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sovicermina230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-ict.eu/what-is-a-business-model-canva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2FumwkBMhL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O9aimmQ=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data/databas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401</a:t>
            </a:r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254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korak u analizi projektne ideje, po principu Business model canvasa, je razmisliti o </a:t>
            </a:r>
            <a:r>
              <a:rPr lang="sr-Latn-RS" b="1" dirty="0"/>
              <a:t>korisničkim kanalima - kanalima distribucije</a:t>
            </a:r>
            <a:r>
              <a:rPr lang="sr-Latn-RS" dirty="0"/>
              <a:t>. Naime, o okviru ovog dela matrice poslovnog modela razmišlja se o načinu na koji će se pristupati kupcima.</a:t>
            </a:r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sr-Latn-RS" dirty="0"/>
              <a:t>matrice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ili 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da bi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koju planira da razvije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Kompanije</a:t>
            </a:r>
            <a:r>
              <a:rPr lang="sr-Latn-RS" dirty="0"/>
              <a:t>/MSP-i</a:t>
            </a:r>
            <a:r>
              <a:rPr lang="en-US" dirty="0"/>
              <a:t> </a:t>
            </a:r>
            <a:r>
              <a:rPr lang="sr-Latn-RS" dirty="0"/>
              <a:t>često</a:t>
            </a:r>
            <a:r>
              <a:rPr lang="en-US" dirty="0"/>
              <a:t> </a:t>
            </a:r>
            <a:r>
              <a:rPr lang="en-US" dirty="0" err="1"/>
              <a:t>ispituju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sr-Latn-RS" dirty="0"/>
              <a:t> ili planiraju potencijalni učinak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odgovorile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/>
              <a:t>Koji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najprikladniji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dolazimo</a:t>
            </a:r>
            <a:r>
              <a:rPr lang="en-US" dirty="0"/>
              <a:t> do </a:t>
            </a:r>
            <a:r>
              <a:rPr lang="en-US" dirty="0" err="1"/>
              <a:t>kupaca</a:t>
            </a:r>
            <a:r>
              <a:rPr lang="sr-Latn-RS" dirty="0"/>
              <a:t> – u slučaju da već imamo proizvode na tržištu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 od postojećih kanala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najisplativij</a:t>
            </a:r>
            <a:r>
              <a:rPr lang="sr-Latn-RS" dirty="0"/>
              <a:t>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integrišemo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procedurama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servisnih usluga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Korisnički k</a:t>
            </a:r>
            <a:r>
              <a:rPr lang="en-US" dirty="0" err="1"/>
              <a:t>anali</a:t>
            </a:r>
            <a:r>
              <a:rPr lang="sr-Latn-R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marketinških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Podizanje</a:t>
            </a:r>
            <a:r>
              <a:rPr lang="en-US" b="1" dirty="0"/>
              <a:t> </a:t>
            </a:r>
            <a:r>
              <a:rPr lang="en-US" b="1" dirty="0" err="1"/>
              <a:t>svesti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</a:p>
          <a:p>
            <a:pPr lvl="1"/>
            <a:r>
              <a:rPr lang="en-US" dirty="0" err="1"/>
              <a:t>Pom</a:t>
            </a:r>
            <a:r>
              <a:rPr lang="sr-Latn-RS" dirty="0"/>
              <a:t>oć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procene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</a:p>
          <a:p>
            <a:pPr lvl="1"/>
            <a:r>
              <a:rPr lang="en-US" dirty="0" err="1"/>
              <a:t>Omogućavanje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kupe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sr-Latn-RS" dirty="0"/>
          </a:p>
          <a:p>
            <a:pPr lvl="1"/>
            <a:r>
              <a:rPr lang="en-US" b="1" dirty="0" err="1"/>
              <a:t>Isporuka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sr-Latn-RS" dirty="0"/>
              <a:t>i servisne </a:t>
            </a:r>
            <a:r>
              <a:rPr lang="en-US" b="1" dirty="0" err="1"/>
              <a:t>podrške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kupovine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Korisnički k</a:t>
            </a:r>
            <a:r>
              <a:rPr lang="en-US" dirty="0" err="1"/>
              <a:t>anali</a:t>
            </a:r>
            <a:r>
              <a:rPr lang="sr-Latn-RS" dirty="0"/>
              <a:t> samim time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pet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sr-Latn-RS" dirty="0"/>
              <a:t> svog ciklusa:</a:t>
            </a:r>
            <a:endParaRPr lang="en-US" dirty="0"/>
          </a:p>
          <a:p>
            <a:pPr lvl="1"/>
            <a:r>
              <a:rPr lang="en-US" b="1" i="1" dirty="0" err="1"/>
              <a:t>Svest</a:t>
            </a:r>
            <a:r>
              <a:rPr lang="sr-Latn-RS" b="1" i="1" dirty="0"/>
              <a:t> (</a:t>
            </a:r>
            <a:r>
              <a:rPr lang="en-US" b="1" i="1" dirty="0"/>
              <a:t>Awareness</a:t>
            </a:r>
            <a:r>
              <a:rPr lang="sr-Latn-RS" b="1" i="1" dirty="0"/>
              <a:t>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ponudom vrednosti (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sr-Latn-RS" dirty="0"/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b="1" i="1" dirty="0" err="1"/>
              <a:t>Evaluacija</a:t>
            </a:r>
            <a:r>
              <a:rPr lang="sr-Latn-RS" b="1" i="1" dirty="0"/>
              <a:t> (Evaluation)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</a:t>
            </a:r>
            <a:r>
              <a:rPr lang="sr-Latn-RS" dirty="0"/>
              <a:t>realno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b="1" i="1" dirty="0" err="1"/>
              <a:t>Kupovina</a:t>
            </a:r>
            <a:r>
              <a:rPr lang="sr-Latn-RS" b="1" i="1" dirty="0"/>
              <a:t> (Purchase)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RS" dirty="0"/>
              <a:t>omogućiti/olakšati </a:t>
            </a:r>
            <a:r>
              <a:rPr lang="en-US" dirty="0" err="1"/>
              <a:t>kupovin</a:t>
            </a:r>
            <a:r>
              <a:rPr lang="sr-Latn-RS" dirty="0"/>
              <a:t>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ponu</a:t>
            </a:r>
            <a:r>
              <a:rPr lang="sr-Latn-RS" dirty="0"/>
              <a:t>đene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(proizvode/usluge)</a:t>
            </a:r>
            <a:r>
              <a:rPr lang="en-US" dirty="0"/>
              <a:t> </a:t>
            </a:r>
            <a:r>
              <a:rPr lang="en-US" b="1" i="1" dirty="0" err="1"/>
              <a:t>dostavljaju</a:t>
            </a:r>
            <a:r>
              <a:rPr lang="en-US" b="1" i="1" dirty="0"/>
              <a:t> </a:t>
            </a:r>
            <a:r>
              <a:rPr lang="en-US" b="1" i="1" dirty="0" err="1"/>
              <a:t>kupcu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b="1" i="1" dirty="0" err="1"/>
              <a:t>usluge</a:t>
            </a:r>
            <a:r>
              <a:rPr lang="en-US" b="1" i="1" dirty="0"/>
              <a:t> </a:t>
            </a:r>
            <a:r>
              <a:rPr lang="en-US" b="1" i="1" dirty="0" err="1"/>
              <a:t>nakon</a:t>
            </a:r>
            <a:r>
              <a:rPr lang="en-US" b="1" i="1" dirty="0"/>
              <a:t> </a:t>
            </a:r>
            <a:r>
              <a:rPr lang="en-US" b="1" i="1" dirty="0" err="1"/>
              <a:t>prodaje</a:t>
            </a:r>
            <a:r>
              <a:rPr lang="en-US" b="1" i="1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0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0B64-5944-45AF-A8D0-1A7F9C52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88E9-B88E-41B3-A3A4-83FF04E6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Mogući korisnički kanali:</a:t>
            </a:r>
          </a:p>
          <a:p>
            <a:pPr lvl="1"/>
            <a:r>
              <a:rPr lang="sr-Latn-RS" dirty="0"/>
              <a:t>Usmena komunikacija</a:t>
            </a:r>
          </a:p>
          <a:p>
            <a:pPr lvl="1"/>
            <a:r>
              <a:rPr lang="sr-Latn-RS" dirty="0"/>
              <a:t>Printani katalozi / flajeri</a:t>
            </a:r>
          </a:p>
          <a:p>
            <a:pPr lvl="1"/>
            <a:r>
              <a:rPr lang="sr-Latn-RS" dirty="0"/>
              <a:t>Društvene mreže</a:t>
            </a:r>
          </a:p>
          <a:p>
            <a:pPr lvl="1"/>
            <a:r>
              <a:rPr lang="sr-Latn-RS" dirty="0"/>
              <a:t>Web sajtovi</a:t>
            </a:r>
          </a:p>
          <a:p>
            <a:pPr lvl="1"/>
            <a:r>
              <a:rPr lang="sr-Latn-RS" dirty="0"/>
              <a:t>Mobilne aplikacije</a:t>
            </a:r>
          </a:p>
          <a:p>
            <a:pPr lvl="1"/>
            <a:r>
              <a:rPr lang="sr-Latn-RS" dirty="0"/>
              <a:t>TV reklame i TV prodaja</a:t>
            </a:r>
          </a:p>
          <a:p>
            <a:pPr lvl="1"/>
            <a:r>
              <a:rPr lang="sr-Latn-RS" dirty="0"/>
              <a:t>Konferencije i prezentacije</a:t>
            </a:r>
          </a:p>
          <a:p>
            <a:pPr lvl="1"/>
            <a:r>
              <a:rPr lang="sr-Latn-RS" dirty="0"/>
              <a:t>Telemarketing </a:t>
            </a:r>
          </a:p>
          <a:p>
            <a:pPr lvl="1"/>
            <a:r>
              <a:rPr lang="sr-Latn-RS" dirty="0"/>
              <a:t>Prodajni objekti</a:t>
            </a:r>
          </a:p>
          <a:p>
            <a:pPr lvl="1"/>
            <a:r>
              <a:rPr lang="sr-Latn-RS" dirty="0"/>
              <a:t>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0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Sledeći deo kanvasa se onosi na </a:t>
            </a:r>
            <a:r>
              <a:rPr lang="sr-Latn-RS" b="1" dirty="0"/>
              <a:t>odnose sa kupcima</a:t>
            </a:r>
            <a:r>
              <a:rPr lang="sr-Latn-RS" dirty="0"/>
              <a:t>. U ovom delu se predstavlja plan i dinamika interakcije sa kupcima.   Drugim rečima, ovo je okosnica buduće marketing kampanje kompanije / MSP-a u smislu što bolje promocije ponuđenih proizvoda/usčuga.</a:t>
            </a:r>
          </a:p>
          <a:p>
            <a:pPr lvl="1"/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sr-Latn-RS" dirty="0"/>
              <a:t>,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, </a:t>
            </a:r>
            <a:r>
              <a:rPr lang="en-US" dirty="0" err="1"/>
              <a:t>očekuje</a:t>
            </a:r>
            <a:r>
              <a:rPr lang="sr-Latn-RS" dirty="0"/>
              <a:t> </a:t>
            </a:r>
            <a:r>
              <a:rPr lang="en-US" dirty="0"/>
              <a:t>da </a:t>
            </a:r>
            <a:r>
              <a:rPr lang="en-US" dirty="0" err="1"/>
              <a:t>uspostavimo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sr-Latn-RS" dirty="0"/>
              <a:t> vreste odnosa već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skupi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ostatkom</a:t>
            </a:r>
            <a:r>
              <a:rPr lang="en-US" dirty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?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7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Odnosi sa kupcima, kao deo poslovnog modela, se odnose na segmente poslovanja koji uključuju:</a:t>
            </a:r>
          </a:p>
          <a:p>
            <a:pPr lvl="1"/>
            <a:r>
              <a:rPr lang="sr-Latn-RS" dirty="0"/>
              <a:t>Uslugu prodaje</a:t>
            </a:r>
          </a:p>
          <a:p>
            <a:pPr lvl="1"/>
            <a:r>
              <a:rPr lang="sr-Latn-RS" dirty="0"/>
              <a:t>Unapređenje usluge i odnosa sa kupcima</a:t>
            </a:r>
          </a:p>
          <a:p>
            <a:pPr lvl="1"/>
            <a:r>
              <a:rPr lang="sr-Latn-RS" dirty="0"/>
              <a:t>Plan marketing kampanje</a:t>
            </a:r>
          </a:p>
          <a:p>
            <a:pPr lvl="1"/>
            <a:r>
              <a:rPr lang="sr-Latn-RS" dirty="0"/>
              <a:t>Kvalitet proizvoda/usluge</a:t>
            </a:r>
          </a:p>
          <a:p>
            <a:pPr lvl="1"/>
            <a:r>
              <a:rPr lang="sr-Latn-RS" dirty="0"/>
              <a:t>Benefite za kupce (akcije)</a:t>
            </a:r>
          </a:p>
          <a:p>
            <a:pPr lvl="1"/>
            <a:r>
              <a:rPr lang="sr-Latn-RS" dirty="0"/>
              <a:t>Izgradnju i održavanje lojalnosti kupaca</a:t>
            </a:r>
          </a:p>
          <a:p>
            <a:pPr lvl="1"/>
            <a:r>
              <a:rPr lang="sr-Latn-RS" dirty="0"/>
              <a:t>Pouzdanost odnosa proizvođač/prodavac/kupac</a:t>
            </a:r>
          </a:p>
          <a:p>
            <a:pPr lvl="1"/>
            <a:r>
              <a:rPr lang="sr-Latn-RS" dirty="0"/>
              <a:t>Podrška kupcima pre, tokom i nakon prodaje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1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en-US" dirty="0" err="1"/>
              <a:t>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razjasni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svakim</a:t>
            </a:r>
            <a:r>
              <a:rPr lang="en-US" dirty="0"/>
              <a:t> </a:t>
            </a:r>
            <a:r>
              <a:rPr lang="en-US" dirty="0" err="1"/>
              <a:t>segmentom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uspostavljaju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sr-Latn-RS" dirty="0"/>
              <a:t>već definisanih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</a:t>
            </a:r>
            <a:r>
              <a:rPr lang="en-US" dirty="0" err="1"/>
              <a:t>ličnih</a:t>
            </a:r>
            <a:r>
              <a:rPr lang="en-US" dirty="0"/>
              <a:t> do </a:t>
            </a:r>
            <a:r>
              <a:rPr lang="en-US" dirty="0" err="1"/>
              <a:t>automatizovanih</a:t>
            </a:r>
            <a:r>
              <a:rPr lang="en-US" dirty="0"/>
              <a:t>, od </a:t>
            </a:r>
            <a:r>
              <a:rPr lang="en-US" dirty="0" err="1"/>
              <a:t>transakcionih</a:t>
            </a:r>
            <a:r>
              <a:rPr lang="en-US" dirty="0"/>
              <a:t> do </a:t>
            </a:r>
            <a:r>
              <a:rPr lang="en-US" dirty="0" err="1"/>
              <a:t>dugoročnih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sr-Latn-RS" dirty="0"/>
              <a:t>pridobijanje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 – izgradnja lojalnosti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uspostavljate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celokupno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4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Transakcioni</a:t>
            </a:r>
            <a:endParaRPr lang="sr-Latn-RS" dirty="0"/>
          </a:p>
          <a:p>
            <a:pPr lvl="1"/>
            <a:r>
              <a:rPr lang="en-US" dirty="0" err="1"/>
              <a:t>Dugoročni</a:t>
            </a:r>
            <a:endParaRPr lang="sr-Latn-RS" dirty="0"/>
          </a:p>
          <a:p>
            <a:pPr lvl="1"/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Samoposluživanje</a:t>
            </a:r>
            <a:endParaRPr lang="sr-Latn-RS" dirty="0"/>
          </a:p>
          <a:p>
            <a:pPr lvl="1"/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  <a:p>
            <a:pPr lvl="1"/>
            <a:r>
              <a:rPr lang="en-US" dirty="0" err="1"/>
              <a:t>Zajednice</a:t>
            </a:r>
            <a:endParaRPr lang="en-US" dirty="0"/>
          </a:p>
          <a:p>
            <a:pPr lvl="1"/>
            <a:r>
              <a:rPr lang="en-US" dirty="0" err="1"/>
              <a:t>Ko-kreacija</a:t>
            </a:r>
            <a:endParaRPr lang="en-US" dirty="0"/>
          </a:p>
          <a:p>
            <a:pPr lvl="1"/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1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Transakcioni</a:t>
            </a:r>
            <a:r>
              <a:rPr lang="sr-Latn-RS" dirty="0"/>
              <a:t> (</a:t>
            </a:r>
            <a:r>
              <a:rPr lang="en-US" b="1" dirty="0"/>
              <a:t>Transactional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odnos zapravo predstavlja transakciju u okviru koje gotovo da i</a:t>
            </a:r>
            <a:r>
              <a:rPr lang="en-US" dirty="0"/>
              <a:t>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transakcijskoj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. Kiosk </a:t>
            </a:r>
            <a:r>
              <a:rPr lang="sr-Latn-RS" dirty="0"/>
              <a:t>ili iznajmljivanje automobila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obično</a:t>
            </a:r>
            <a:r>
              <a:rPr lang="en-US" dirty="0"/>
              <a:t> ne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sr-Latn-RS" dirty="0"/>
              <a:t>jači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Dugoročni (</a:t>
            </a:r>
            <a:r>
              <a:rPr lang="en-US" b="1" dirty="0"/>
              <a:t>Long-term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vid odnosa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uspostavljen</a:t>
            </a:r>
            <a:r>
              <a:rPr lang="en-US" dirty="0"/>
              <a:t> </a:t>
            </a:r>
            <a:r>
              <a:rPr lang="en-US" dirty="0" err="1"/>
              <a:t>dugoročan</a:t>
            </a:r>
            <a:r>
              <a:rPr lang="en-US" dirty="0"/>
              <a:t>, a </a:t>
            </a:r>
            <a:r>
              <a:rPr lang="sr-Latn-RS" dirty="0"/>
              <a:t>ponekad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dubok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sr-Latn-RS" dirty="0"/>
              <a:t> i nakon izvršene prodaje – kao npr. prodaja usluga provajdera, usluga izrade i održavanja web stranice, prodaja novih automobila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0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Personal assistance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ljudskoj</a:t>
            </a:r>
            <a:r>
              <a:rPr lang="en-US" dirty="0"/>
              <a:t> </a:t>
            </a:r>
            <a:r>
              <a:rPr lang="en-US" dirty="0" err="1"/>
              <a:t>interakciji</a:t>
            </a:r>
            <a:r>
              <a:rPr lang="en-US" dirty="0"/>
              <a:t>.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predstavnikom</a:t>
            </a:r>
            <a:r>
              <a:rPr lang="en-US" dirty="0"/>
              <a:t> </a:t>
            </a:r>
            <a:r>
              <a:rPr lang="sr-Latn-RS" dirty="0"/>
              <a:t>kompanije – osobom -  zaduženim za odnose sa </a:t>
            </a:r>
            <a:r>
              <a:rPr lang="en-US" dirty="0" err="1"/>
              <a:t>kupc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́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završena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sr-Latn-RS" dirty="0"/>
              <a:t>prodaje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pozivnih</a:t>
            </a:r>
            <a:r>
              <a:rPr lang="en-US" dirty="0"/>
              <a:t> </a:t>
            </a:r>
            <a:r>
              <a:rPr lang="en-US" dirty="0" err="1"/>
              <a:t>centara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e-</a:t>
            </a:r>
            <a:r>
              <a:rPr lang="en-US" dirty="0" err="1"/>
              <a:t>pošte</a:t>
            </a:r>
            <a:r>
              <a:rPr lang="sr-Latn-RS" dirty="0"/>
              <a:t> i e-prodajnih interfejsa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Dedicated personal assistance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posvećivanje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sr-Latn-RS" dirty="0"/>
              <a:t>kompanije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pojedinačnom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.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najdublji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najintimniji</a:t>
            </a:r>
            <a:r>
              <a:rPr lang="en-US" dirty="0"/>
              <a:t> tip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dužeg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. U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bankari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pojedincima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.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naći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važnim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9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Menadžment i preduzetništvo: spoljašnje okruženje, društvena odgovornost i poslovna etika. </a:t>
            </a:r>
          </a:p>
          <a:p>
            <a:r>
              <a:rPr lang="sr-Latn-RS" dirty="0">
                <a:solidFill>
                  <a:srgbClr val="002060"/>
                </a:solidFill>
              </a:rPr>
              <a:t>Tipovi menadžera. Menadžerske uloge. 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 i njena transformacija.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Planiranje, strateško planiranje i strateški menadžment. </a:t>
            </a: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Organizacija i organizovanje kao menadžerski resurs. </a:t>
            </a: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problema. </a:t>
            </a:r>
          </a:p>
          <a:p>
            <a:r>
              <a:rPr lang="sr-Latn-RS" dirty="0">
                <a:solidFill>
                  <a:srgbClr val="002060"/>
                </a:solidFill>
              </a:rPr>
              <a:t>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</a:t>
            </a:r>
          </a:p>
          <a:p>
            <a:r>
              <a:rPr lang="sr-Latn-RS" dirty="0">
                <a:solidFill>
                  <a:srgbClr val="002060"/>
                </a:solidFill>
              </a:rPr>
              <a:t>Osnovni principi upravljanja znanjem (knowledge management). </a:t>
            </a:r>
          </a:p>
          <a:p>
            <a:r>
              <a:rPr lang="sr-Latn-RS" dirty="0">
                <a:solidFill>
                  <a:srgbClr val="002060"/>
                </a:solidFill>
              </a:rPr>
              <a:t>Vođenje. Stilovi vođenja. Motivacija. Sistemi komunikacija.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Kontrolisanje kao povratna sprega upravljanja.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industrijskim projektima.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Ekološki menadžment. 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195088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Samoposluživanje</a:t>
            </a:r>
            <a:r>
              <a:rPr lang="sr-Latn-RS" dirty="0"/>
              <a:t> (</a:t>
            </a:r>
            <a:r>
              <a:rPr lang="en-US" b="1" dirty="0"/>
              <a:t>Self-service</a:t>
            </a:r>
            <a:r>
              <a:rPr lang="sr-Latn-RS" b="1" dirty="0"/>
              <a:t>)</a:t>
            </a:r>
          </a:p>
          <a:p>
            <a:pPr lvl="1"/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kompanija</a:t>
            </a:r>
            <a:r>
              <a:rPr lang="en-US" dirty="0"/>
              <a:t> ne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da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seb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usluže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b="1" dirty="0"/>
              <a:t>Automated services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sr-Latn-RS" dirty="0"/>
              <a:t>kombinuje</a:t>
            </a:r>
            <a:r>
              <a:rPr lang="en-US" dirty="0"/>
              <a:t> </a:t>
            </a:r>
            <a:r>
              <a:rPr lang="en-US" dirty="0" err="1"/>
              <a:t>sofisticiraniji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samoposluživanja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automatizovanim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. Na primer,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prilagođenim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. </a:t>
            </a:r>
            <a:r>
              <a:rPr lang="en-US" dirty="0" err="1"/>
              <a:t>Automatizovani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pojedinačne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porudžbine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najboljem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sr-Latn-RS" dirty="0"/>
              <a:t>simuliraju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sr-Latn-RS" dirty="0"/>
              <a:t> – posredstvom veštačke intelegencije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preporuka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filmove</a:t>
            </a:r>
            <a:r>
              <a:rPr lang="sr-Latn-RS" dirty="0"/>
              <a:t> – koje nudi servis na osnovu pristupa vašim podacima sa društvenih mreža i/ili interneta, ili Netflix koji vam nudi listu filmova, na osnovu vaših prethodnih pretraga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Zajednice</a:t>
            </a:r>
            <a:r>
              <a:rPr lang="sr-Latn-RS" dirty="0"/>
              <a:t> (</a:t>
            </a:r>
            <a:r>
              <a:rPr lang="en-US" b="1" dirty="0"/>
              <a:t>Communities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sr-Latn-RS" dirty="0"/>
              <a:t> (stvarne ili virtualne)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uključile</a:t>
            </a:r>
            <a:r>
              <a:rPr lang="en-US" dirty="0"/>
              <a:t> u </a:t>
            </a:r>
            <a:r>
              <a:rPr lang="sr-Latn-RS" dirty="0"/>
              <a:t>mišljenje </a:t>
            </a:r>
            <a:r>
              <a:rPr lang="en-US" dirty="0" err="1"/>
              <a:t>klijen</a:t>
            </a:r>
            <a:r>
              <a:rPr lang="sr-Latn-RS" dirty="0"/>
              <a:t>ata</a:t>
            </a:r>
            <a:r>
              <a:rPr lang="en-US" dirty="0"/>
              <a:t>/</a:t>
            </a:r>
            <a:r>
              <a:rPr lang="en-US" dirty="0" err="1"/>
              <a:t>potencijal</a:t>
            </a:r>
            <a:r>
              <a:rPr lang="sr-Latn-RS" dirty="0"/>
              <a:t>nih klijenata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olakšale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onlajn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da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rešavaju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Ko-kreacija</a:t>
            </a:r>
            <a:r>
              <a:rPr lang="sr-Latn-RS" dirty="0"/>
              <a:t> (</a:t>
            </a:r>
            <a:r>
              <a:rPr lang="en-US" b="1" dirty="0"/>
              <a:t>Co-creation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tradicionalnog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kupac-prodavac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sr-Latn-RS" dirty="0"/>
              <a:t>Npr. </a:t>
            </a:r>
            <a:r>
              <a:rPr lang="en-US" dirty="0"/>
              <a:t>Amazon.com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recenzije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sr-Latn-RS" dirty="0"/>
              <a:t>novu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ljubitelje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sr-Latn-RS" dirty="0"/>
              <a:t> (</a:t>
            </a:r>
            <a:r>
              <a:rPr lang="en-US" b="1" dirty="0"/>
              <a:t>Switching costs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Prebacivanje troškova </a:t>
            </a:r>
            <a:r>
              <a:rPr lang="en-US" dirty="0" err="1"/>
              <a:t>pokazuj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alternativu</a:t>
            </a:r>
            <a:r>
              <a:rPr lang="sr-Latn-RS" dirty="0"/>
              <a:t> iz ponude</a:t>
            </a:r>
            <a:r>
              <a:rPr lang="en-US" dirty="0"/>
              <a:t>. Na primer, </a:t>
            </a:r>
            <a:r>
              <a:rPr lang="en-US" dirty="0" err="1"/>
              <a:t>kada</a:t>
            </a:r>
            <a:r>
              <a:rPr lang="en-US" dirty="0"/>
              <a:t> k</a:t>
            </a:r>
            <a:r>
              <a:rPr lang="sr-Latn-RS" dirty="0"/>
              <a:t>orisnik</a:t>
            </a:r>
            <a:r>
              <a:rPr lang="en-US" dirty="0"/>
              <a:t> </a:t>
            </a:r>
            <a:r>
              <a:rPr lang="en-US" dirty="0" err="1"/>
              <a:t>provajdera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sr-Latn-RS" dirty="0"/>
              <a:t> koji je propisao taj provajder</a:t>
            </a:r>
            <a:r>
              <a:rPr lang="en-US" dirty="0"/>
              <a:t>,</a:t>
            </a:r>
            <a:r>
              <a:rPr lang="sr-Latn-RS" dirty="0"/>
              <a:t> želi da pređe kod drugog, možda 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mu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format podataka koji zahteva </a:t>
            </a:r>
            <a:r>
              <a:rPr lang="en-US" dirty="0" err="1"/>
              <a:t>alternativn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6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Sledeći segment kanvasa su </a:t>
            </a:r>
            <a:r>
              <a:rPr lang="sr-Latn-RS" b="1" dirty="0"/>
              <a:t>Ključni resursi</a:t>
            </a:r>
            <a:r>
              <a:rPr lang="sr-Latn-RS" dirty="0"/>
              <a:t>. </a:t>
            </a:r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preduzeću</a:t>
            </a:r>
            <a:r>
              <a:rPr lang="en-US" dirty="0"/>
              <a:t> da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dosegne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Proizvođaču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sr-Latn-RS" dirty="0"/>
              <a:t> – dakle oprema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dizajner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, </a:t>
            </a:r>
            <a:r>
              <a:rPr lang="en-US" dirty="0" err="1"/>
              <a:t>finansijski</a:t>
            </a:r>
            <a:r>
              <a:rPr lang="en-US" dirty="0"/>
              <a:t>, </a:t>
            </a:r>
            <a:r>
              <a:rPr lang="en-US" dirty="0" err="1"/>
              <a:t>intelektualni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.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pod </a:t>
            </a:r>
            <a:r>
              <a:rPr lang="en-US" dirty="0" err="1"/>
              <a:t>zakupom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sr-Latn-RS" dirty="0"/>
              <a:t>je, ili iznajmljeni od ključnih partnera.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1A5F4-D2CC-43E3-8717-EB21868D4ECD}"/>
              </a:ext>
            </a:extLst>
          </p:cNvPr>
          <p:cNvSpPr txBox="1"/>
          <p:nvPr/>
        </p:nvSpPr>
        <p:spPr>
          <a:xfrm>
            <a:off x="9589674" y="5716921"/>
            <a:ext cx="110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BOM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34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Pitanja na koja treba odgovoriti kod generisanja ključnih resursa uključuju: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sr-Latn-RS" dirty="0"/>
              <a:t> </a:t>
            </a:r>
            <a:r>
              <a:rPr lang="sr-Latn-RS" b="1" dirty="0"/>
              <a:t>predložene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(proizvodi/usluge)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en-US" b="1" dirty="0" err="1"/>
              <a:t>kanali</a:t>
            </a:r>
            <a:r>
              <a:rPr lang="en-US" b="1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1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Naredni segment kanvasa su </a:t>
            </a:r>
            <a:r>
              <a:rPr lang="sr-Latn-RS" b="1" dirty="0"/>
              <a:t>Ključni partneri</a:t>
            </a:r>
            <a:r>
              <a:rPr lang="sr-Latn-RS" dirty="0"/>
              <a:t>. Svaka kompanija / preduzeće je zapravo deo većeg poslovnog ili industrijskog sistema, koji se naziva logistička mreža ili lanac snabdevanja. Nemoguće je imati kompaniju koja sve svoje proizvode i usluge kreira potpuno sama, bez nabavke ili distribucije od povezanih kompanija – klkjučnih partnera. </a:t>
            </a:r>
          </a:p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a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kamen</a:t>
            </a:r>
            <a:r>
              <a:rPr lang="en-US" dirty="0"/>
              <a:t> </a:t>
            </a:r>
            <a:r>
              <a:rPr lang="en-US" dirty="0" err="1"/>
              <a:t>temeljac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saveze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optimizovali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, </a:t>
            </a:r>
            <a:r>
              <a:rPr lang="en-US" dirty="0" err="1"/>
              <a:t>smanjili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stekli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alijanse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ne-</a:t>
            </a:r>
            <a:r>
              <a:rPr lang="en-US" dirty="0" err="1"/>
              <a:t>konkurenta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koopeticija</a:t>
            </a:r>
            <a:r>
              <a:rPr lang="en-US" dirty="0"/>
              <a:t>: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partnerstvo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zajednička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sr-Latn-RS" dirty="0"/>
              <a:t> (</a:t>
            </a:r>
            <a:r>
              <a:rPr lang="sr-Latn-RS" dirty="0">
                <a:solidFill>
                  <a:srgbClr val="FF0000"/>
                </a:solidFill>
              </a:rPr>
              <a:t>SCM</a:t>
            </a:r>
            <a:r>
              <a:rPr lang="sr-Latn-RS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sr-Latn-RS" dirty="0"/>
              <a:t>Klasični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kupac-dobavljač</a:t>
            </a:r>
            <a:r>
              <a:rPr lang="en-US" dirty="0"/>
              <a:t> da bi se </a:t>
            </a:r>
            <a:r>
              <a:rPr lang="en-US" dirty="0" err="1"/>
              <a:t>obezbedilo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en-US" dirty="0" err="1"/>
              <a:t>snabdevanje</a:t>
            </a:r>
            <a:r>
              <a:rPr lang="sr-Latn-RS" dirty="0"/>
              <a:t> (</a:t>
            </a:r>
            <a:r>
              <a:rPr lang="sr-Latn-RS" dirty="0">
                <a:solidFill>
                  <a:srgbClr val="FF0000"/>
                </a:solidFill>
              </a:rPr>
              <a:t>LM</a:t>
            </a:r>
            <a:r>
              <a:rPr lang="sr-Latn-RS" dirty="0"/>
              <a:t>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8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 se definisali ključni partneri u poslovnom modelu je neophodnpo odgovoriti na sledeća pitanja: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?</a:t>
            </a:r>
            <a:endParaRPr lang="sr-Latn-RS" dirty="0"/>
          </a:p>
          <a:p>
            <a:pPr lvl="1"/>
            <a:r>
              <a:rPr lang="sr-Latn-RS" dirty="0"/>
              <a:t>Ko su naši ključni distributeri ?</a:t>
            </a:r>
            <a:endParaRPr lang="en-US" dirty="0"/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od </a:t>
            </a:r>
            <a:r>
              <a:rPr lang="en-US" dirty="0" err="1"/>
              <a:t>partnera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1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Sledeći korak koji treba preduzeti u određivanju poslovnog modela je definisanje </a:t>
            </a:r>
            <a:r>
              <a:rPr lang="sr-Latn-RS" b="1" dirty="0"/>
              <a:t>ključnih aktivnosti</a:t>
            </a:r>
            <a:r>
              <a:rPr lang="sr-Latn-RS" dirty="0"/>
              <a:t>. </a:t>
            </a:r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mora </a:t>
            </a:r>
            <a:r>
              <a:rPr lang="en-US" dirty="0" err="1"/>
              <a:t>preduzeti</a:t>
            </a:r>
            <a:r>
              <a:rPr lang="en-US" dirty="0"/>
              <a:t> da bi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poslovala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se </a:t>
            </a:r>
            <a:r>
              <a:rPr lang="en-US" dirty="0" err="1"/>
              <a:t>razlikuju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Microsoft,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Dell,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konsultantsku</a:t>
            </a:r>
            <a:r>
              <a:rPr lang="en-US" dirty="0"/>
              <a:t> </a:t>
            </a:r>
            <a:r>
              <a:rPr lang="en-US" dirty="0" err="1"/>
              <a:t>kuću</a:t>
            </a:r>
            <a:r>
              <a:rPr lang="en-US" dirty="0"/>
              <a:t> </a:t>
            </a:r>
            <a:r>
              <a:rPr lang="en-US" dirty="0" err="1"/>
              <a:t>McKinsei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 i pružanje konsultantskih usluga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Tipovi ključnih aktivnosti mogu biti:</a:t>
            </a:r>
          </a:p>
          <a:p>
            <a:pPr lvl="1"/>
            <a:r>
              <a:rPr lang="sr-Latn-RS" dirty="0"/>
              <a:t>Proizvodnja (Dizajn, Nabavka, Izrada, Isporuka, Administracija)</a:t>
            </a:r>
          </a:p>
          <a:p>
            <a:pPr lvl="1"/>
            <a:r>
              <a:rPr lang="sr-Latn-RS" dirty="0"/>
              <a:t>Rešavanje problema – izazova (</a:t>
            </a:r>
            <a:r>
              <a:rPr lang="sr-Latn-RS"/>
              <a:t>Pronalaženje ključnih </a:t>
            </a:r>
            <a:r>
              <a:rPr lang="sr-Latn-RS" dirty="0"/>
              <a:t>znanja, Regrutovanje, Trening, Interakcija sa klijentima, Predlozi unapređenja)</a:t>
            </a:r>
          </a:p>
          <a:p>
            <a:pPr lvl="1"/>
            <a:r>
              <a:rPr lang="sr-Latn-RS" dirty="0"/>
              <a:t>Platforma/Mreža (R&amp;D, Pronalaženje ključnih znanja, Održavanje platforme, Menadžment članstva, Kontrola kvaliteta)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definisanja ključnih aktivnosti, neophodno je odgovoriti na sledeća pitanja: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b="1" dirty="0"/>
              <a:t>ponude</a:t>
            </a:r>
            <a:r>
              <a:rPr lang="en-US" b="1" dirty="0"/>
              <a:t>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 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 err="1"/>
              <a:t>aši</a:t>
            </a:r>
            <a:r>
              <a:rPr lang="en-US" dirty="0"/>
              <a:t> </a:t>
            </a:r>
            <a:r>
              <a:rPr lang="en-US" b="1" dirty="0" err="1"/>
              <a:t>kanali</a:t>
            </a:r>
            <a:r>
              <a:rPr lang="en-US" b="1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Pri analizi </a:t>
            </a:r>
            <a:r>
              <a:rPr lang="sr-Latn-RS" b="1" dirty="0"/>
              <a:t>Strukture troškova</a:t>
            </a:r>
            <a:r>
              <a:rPr lang="sr-Latn-RS" dirty="0"/>
              <a:t>, krenuti od analize troškova. Pitanja koja treba postaviti su:</a:t>
            </a:r>
          </a:p>
          <a:p>
            <a:pPr lvl="1"/>
            <a:r>
              <a:rPr lang="sr-Latn-RS" dirty="0"/>
              <a:t>Koji su najvažniji troškovi uključeni u našem predlogu projekta?</a:t>
            </a:r>
          </a:p>
          <a:p>
            <a:pPr lvl="1"/>
            <a:r>
              <a:rPr lang="sr-Latn-RS" dirty="0"/>
              <a:t>Koji su ključni resursi najskuplji?</a:t>
            </a:r>
          </a:p>
          <a:p>
            <a:pPr lvl="1"/>
            <a:r>
              <a:rPr lang="sr-Latn-RS" dirty="0"/>
              <a:t>Koje ključne aktivnosti su najskuplje?</a:t>
            </a:r>
          </a:p>
          <a:p>
            <a:r>
              <a:rPr lang="sr-Latn-RS" dirty="0"/>
              <a:t>Prilikom analize troškova, pored samih aktivnosti i resursa za izradu novog proizvda, treba razmatrati i troškove</a:t>
            </a:r>
            <a:r>
              <a:rPr lang="en-US" dirty="0"/>
              <a:t> </a:t>
            </a:r>
            <a:r>
              <a:rPr lang="en-US" dirty="0" err="1"/>
              <a:t>isporuk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(kanali komnikacije/distribucije) i</a:t>
            </a:r>
            <a:r>
              <a:rPr lang="en-US" dirty="0"/>
              <a:t> </a:t>
            </a:r>
            <a:r>
              <a:rPr lang="sr-Latn-RS" dirty="0"/>
              <a:t>troškove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sr-Latn-RS" dirty="0"/>
              <a:t>koji su ranije opisani kroz Business Model Canvas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sr-Latn-RS" dirty="0"/>
              <a:t>proceniti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partnerstava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6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element koji treba uzeti u obzir </a:t>
            </a:r>
            <a:r>
              <a:rPr lang="sr-Latn-RS"/>
              <a:t>su </a:t>
            </a:r>
            <a:r>
              <a:rPr lang="sr-Latn-RS" b="1"/>
              <a:t>Linije </a:t>
            </a:r>
            <a:r>
              <a:rPr lang="sr-Latn-RS" b="1" dirty="0"/>
              <a:t>prihoda</a:t>
            </a:r>
            <a:r>
              <a:rPr lang="sr-Latn-RS" dirty="0"/>
              <a:t>, koje se mogu  - na vom nivou - kvantifikovati preko planiranih prihoda. </a:t>
            </a:r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sr-Latn-RS" dirty="0"/>
              <a:t>koja treba postaviti, kod ovog dela analize su:</a:t>
            </a:r>
            <a:endParaRPr lang="en-US" dirty="0"/>
          </a:p>
          <a:p>
            <a:pPr lvl="1"/>
            <a:r>
              <a:rPr lang="sr-Latn-RS" dirty="0"/>
              <a:t>K</a:t>
            </a:r>
            <a:r>
              <a:rPr lang="en-US" dirty="0" err="1"/>
              <a:t>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da plate?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platili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ukupnim</a:t>
            </a:r>
            <a:r>
              <a:rPr lang="en-US" dirty="0"/>
              <a:t> </a:t>
            </a:r>
            <a:r>
              <a:rPr lang="en-US" dirty="0" err="1"/>
              <a:t>prihodima</a:t>
            </a:r>
            <a:r>
              <a:rPr lang="en-US" dirty="0"/>
              <a:t> u </a:t>
            </a:r>
            <a:r>
              <a:rPr lang="en-US" dirty="0" err="1"/>
              <a:t>procentima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?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,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arterije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se </a:t>
            </a:r>
            <a:r>
              <a:rPr lang="en-US" dirty="0" err="1"/>
              <a:t>zapitati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segment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spreman</a:t>
            </a:r>
            <a:r>
              <a:rPr lang="en-US" dirty="0"/>
              <a:t> da </a:t>
            </a:r>
            <a:r>
              <a:rPr lang="en-US" dirty="0" err="1"/>
              <a:t>plati</a:t>
            </a:r>
            <a:r>
              <a:rPr lang="en-US" dirty="0"/>
              <a:t>? </a:t>
            </a:r>
            <a:r>
              <a:rPr lang="en-US" dirty="0" err="1"/>
              <a:t>Uspešan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omogućava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da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mehanizme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, </a:t>
            </a:r>
            <a:r>
              <a:rPr lang="en-US" dirty="0" err="1"/>
              <a:t>pregovaranje</a:t>
            </a:r>
            <a:r>
              <a:rPr lang="en-US" dirty="0"/>
              <a:t>, </a:t>
            </a:r>
            <a:r>
              <a:rPr lang="en-US" dirty="0" err="1"/>
              <a:t>aukcija</a:t>
            </a:r>
            <a:r>
              <a:rPr lang="en-US" dirty="0"/>
              <a:t>, </a:t>
            </a:r>
            <a:r>
              <a:rPr lang="sr-Latn-RS" dirty="0"/>
              <a:t>promena cena u </a:t>
            </a:r>
            <a:r>
              <a:rPr lang="en-US" dirty="0" err="1"/>
              <a:t>zavisnost</a:t>
            </a:r>
            <a:r>
              <a:rPr lang="sr-Latn-RS" dirty="0"/>
              <a:t>i</a:t>
            </a:r>
            <a:r>
              <a:rPr lang="en-US" dirty="0"/>
              <a:t> od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zavisnost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sr-Latn-RS" dirty="0"/>
              <a:t> prodaje</a:t>
            </a:r>
            <a:r>
              <a:rPr lang="en-US" dirty="0"/>
              <a:t> </a:t>
            </a:r>
            <a:r>
              <a:rPr lang="sr-Latn-RS" dirty="0"/>
              <a:t>itd</a:t>
            </a:r>
            <a:r>
              <a:rPr lang="en-US" dirty="0"/>
              <a:t>.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9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Interesantan alat koji se može upotrebiti u sistemskom pristupu integraciji identifikovanih potreba tržišta za novim proizvodom/uslugom; odgovora na te potrebe u vidu proizvoda/usluge – definisanih kao ponuda nove vrednosti; analize svih ključnih stejkholdera/partnera u realizaciji poslovnih aktivnosti; ključnih aktivnosti i ključnih resursa neophodnih za dobijanje novih proizvoda/usluga;  kanala promocije i distribucije budućih proizvoda; kao i planiranih troškova i potencijalnih prihoda od plasmana proizvoda/usluga na tržištu je „</a:t>
            </a:r>
            <a:r>
              <a:rPr lang="sr-Latn-RS" b="1" dirty="0"/>
              <a:t>Business Model Canvas</a:t>
            </a:r>
            <a:r>
              <a:rPr lang="sr-Latn-RS" dirty="0"/>
              <a:t>“. – </a:t>
            </a:r>
            <a:r>
              <a:rPr lang="sr-Latn-RS" dirty="0">
                <a:solidFill>
                  <a:srgbClr val="FF0000"/>
                </a:solidFill>
              </a:rPr>
              <a:t>koji nije Business plan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5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nekoliko tipova mogućih prihoda od prodaje, kao što su:</a:t>
            </a:r>
          </a:p>
          <a:p>
            <a:pPr lvl="1"/>
            <a:r>
              <a:rPr lang="en-GB" dirty="0"/>
              <a:t>Selling Value (Product)</a:t>
            </a:r>
          </a:p>
          <a:p>
            <a:pPr lvl="1"/>
            <a:r>
              <a:rPr lang="en-GB" dirty="0"/>
              <a:t>Billing for service use</a:t>
            </a:r>
          </a:p>
          <a:p>
            <a:pPr lvl="1"/>
            <a:r>
              <a:rPr lang="en-GB" dirty="0"/>
              <a:t>Subscription</a:t>
            </a:r>
          </a:p>
          <a:p>
            <a:pPr lvl="1"/>
            <a:r>
              <a:rPr lang="en-GB" dirty="0"/>
              <a:t>Renting/Assignment/Leasing</a:t>
            </a:r>
          </a:p>
          <a:p>
            <a:pPr lvl="1"/>
            <a:r>
              <a:rPr lang="en-GB" dirty="0"/>
              <a:t>Licensing</a:t>
            </a:r>
          </a:p>
          <a:p>
            <a:pPr lvl="1"/>
            <a:r>
              <a:rPr lang="en-GB" dirty="0"/>
              <a:t>Brokerage Fees</a:t>
            </a:r>
          </a:p>
          <a:p>
            <a:pPr lvl="1"/>
            <a:r>
              <a:rPr lang="en-GB"/>
              <a:t>Advertising revenue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B4318-44D0-4CB0-BC13-04ABDF7B5109}"/>
              </a:ext>
            </a:extLst>
          </p:cNvPr>
          <p:cNvSpPr/>
          <p:nvPr/>
        </p:nvSpPr>
        <p:spPr>
          <a:xfrm>
            <a:off x="8201854" y="5480387"/>
            <a:ext cx="370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2"/>
              </a:rPr>
              <a:t>https://youtu.be/2FumwkBMhLo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29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456"/>
            <a:ext cx="10515600" cy="1325563"/>
          </a:xfrm>
        </p:spPr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Studenti, u okviru istih grupa – formiranih na prethodnoj vežbi, kreiraju Business Model Canvas-a (u koji unose svoj predlog proizvoda-usluga, koji čine konačni paket nove vrednosti koji su predstavili tokom prethodne vežbe)</a:t>
            </a:r>
          </a:p>
          <a:p>
            <a:r>
              <a:rPr lang="sr-Latn-RS" dirty="0">
                <a:solidFill>
                  <a:srgbClr val="00B0F0"/>
                </a:solidFill>
              </a:rPr>
              <a:t>Potom popunjavaju deo koji se odnosi na Customer Segments – gde opisiju segmente tržišta kojima može biti ponuđen taj novi proizvod/usluga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kanale distribucije  - korisničke kanale (u koji unose svoje ideje o načinima kako će se povezati sa predviđenim segmentima kupaca, odnosno kako će vršiti prodaju i kontakt sa klijentima, kao i eventualne post-prodajne usluge)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92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en-US" dirty="0" err="1">
                <a:solidFill>
                  <a:srgbClr val="00B0F0"/>
                </a:solidFill>
              </a:rPr>
              <a:t>odnose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sr-Latn-RS" dirty="0">
                <a:solidFill>
                  <a:srgbClr val="00B0F0"/>
                </a:solidFill>
              </a:rPr>
              <a:t>-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odnosa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koji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planiraju</a:t>
            </a:r>
            <a:r>
              <a:rPr lang="en-US" dirty="0">
                <a:solidFill>
                  <a:srgbClr val="00B0F0"/>
                </a:solidFill>
              </a:rPr>
              <a:t> da </a:t>
            </a:r>
            <a:r>
              <a:rPr lang="en-US" dirty="0" err="1">
                <a:solidFill>
                  <a:srgbClr val="00B0F0"/>
                </a:solidFill>
              </a:rPr>
              <a:t>ostvare</a:t>
            </a:r>
            <a:r>
              <a:rPr lang="en-US" dirty="0">
                <a:solidFill>
                  <a:srgbClr val="00B0F0"/>
                </a:solidFill>
              </a:rPr>
              <a:t> u </a:t>
            </a:r>
            <a:r>
              <a:rPr lang="en-US" dirty="0" err="1">
                <a:solidFill>
                  <a:srgbClr val="00B0F0"/>
                </a:solidFill>
              </a:rPr>
              <a:t>svom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pos</a:t>
            </a:r>
            <a:r>
              <a:rPr lang="sr-Latn-RS" dirty="0">
                <a:solidFill>
                  <a:srgbClr val="00B0F0"/>
                </a:solidFill>
              </a:rPr>
              <a:t>l</a:t>
            </a:r>
            <a:r>
              <a:rPr lang="en-US" dirty="0" err="1">
                <a:solidFill>
                  <a:srgbClr val="00B0F0"/>
                </a:solidFill>
              </a:rPr>
              <a:t>ovnom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modelu</a:t>
            </a:r>
            <a:r>
              <a:rPr lang="sr-Latn-RS" dirty="0">
                <a:solidFill>
                  <a:srgbClr val="00B0F0"/>
                </a:solidFill>
              </a:rPr>
              <a:t>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resurse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resursa koji će omogućiti kreiranje predložene vrednosti, omoguićiti funkcionisanje kanala distribucije, kao i omogućiti adekvatan odnos sa klijentima)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partnere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partnerstava i o tipovima partnerstva koji će se ostvariti u okviru lanca snabdevanja)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aktivnosti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aktivnosti koje treba preduzeti da bi se kreirao/proizveo/konfigurisao predloženi projekat i/ili usluga. Takođe, razmišljati i o aktivnostima koje su neophodne za realizaciju odnosa sa kupcima, kao i za realizaciju veza sa kupcima)</a:t>
            </a:r>
          </a:p>
        </p:txBody>
      </p:sp>
    </p:spTree>
    <p:extLst>
      <p:ext uri="{BB962C8B-B14F-4D97-AF65-F5344CB8AC3E}">
        <p14:creationId xmlns:p14="http://schemas.microsoft.com/office/powerpoint/2010/main" val="280491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Završiti popunjavanje Business Model Canvas-a koji se odnosi na Strukturu troškova (Cost Strukture) i Linije prihoda (</a:t>
            </a:r>
            <a:r>
              <a:rPr lang="en-US" dirty="0">
                <a:solidFill>
                  <a:srgbClr val="00B0F0"/>
                </a:solidFill>
              </a:rPr>
              <a:t>Revenue Stream</a:t>
            </a:r>
            <a:r>
              <a:rPr lang="sr-Latn-RS" dirty="0">
                <a:solidFill>
                  <a:srgbClr val="00B0F0"/>
                </a:solidFill>
              </a:rPr>
              <a:t>). Kod strukture troškova, razmotriti ukupne troškove razvoja navedenog proizvoda/usluge. Kod linije prihoda, sagledati sve potencijalne prihode na godišnjem nivou.</a:t>
            </a:r>
          </a:p>
          <a:p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rgbClr val="00B0F0"/>
                </a:solidFill>
              </a:rPr>
              <a:t>Sve grupe studenata trebaju da kreiraju svoj Kanvas, posredstvom web alata: </a:t>
            </a:r>
            <a:r>
              <a:rPr lang="sr-Latn-RS" dirty="0">
                <a:solidFill>
                  <a:srgbClr val="00B0F0"/>
                </a:solidFill>
                <a:hlinkClick r:id="rId2"/>
              </a:rPr>
              <a:t>https://miro.com/templates/business-model-canvas/</a:t>
            </a:r>
            <a:r>
              <a:rPr lang="sr-Latn-RS" dirty="0">
                <a:solidFill>
                  <a:srgbClr val="00B0F0"/>
                </a:solidFill>
              </a:rPr>
              <a:t> Kreirani model trebaju da podele sa nastavnikom i saradnikom, šerovanjem preko naloga: </a:t>
            </a:r>
            <a:r>
              <a:rPr lang="sr-Latn-RS" dirty="0">
                <a:solidFill>
                  <a:srgbClr val="00B0F0"/>
                </a:solidFill>
                <a:hlinkClick r:id="rId3"/>
              </a:rPr>
              <a:t>imihajlovic73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@gmail.com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 kao i na mail </a:t>
            </a:r>
            <a:r>
              <a:rPr lang="en-US" u="sng" dirty="0">
                <a:hlinkClick r:id="rId4"/>
              </a:rPr>
              <a:t>cosovicermina2309@gmail.com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0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pic>
        <p:nvPicPr>
          <p:cNvPr id="5" name="Picture 2" descr="What is a Business Model Canvas?">
            <a:extLst>
              <a:ext uri="{FF2B5EF4-FFF2-40B4-BE49-F238E27FC236}">
                <a16:creationId xmlns:a16="http://schemas.microsoft.com/office/drawing/2014/main" id="{B473E9C7-DD44-4686-BA2D-5A1CB26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1" y="1479453"/>
            <a:ext cx="7628165" cy="47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89C13-146E-441C-A1E1-6875A7451D1D}"/>
              </a:ext>
            </a:extLst>
          </p:cNvPr>
          <p:cNvSpPr/>
          <p:nvPr/>
        </p:nvSpPr>
        <p:spPr>
          <a:xfrm>
            <a:off x="7390007" y="5709433"/>
            <a:ext cx="449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https://merlin-ict.eu/what-is-a-business-model-canvas</a:t>
            </a:r>
            <a:r>
              <a:rPr lang="en-US" dirty="0">
                <a:hlinkClick r:id="rId3"/>
              </a:rPr>
              <a:t>/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E9063-54D3-4DAF-95BF-88F742804E99}"/>
              </a:ext>
            </a:extLst>
          </p:cNvPr>
          <p:cNvSpPr/>
          <p:nvPr/>
        </p:nvSpPr>
        <p:spPr>
          <a:xfrm>
            <a:off x="3808671" y="6308209"/>
            <a:ext cx="521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https://www.youtube.com/watch?v=2FumwkBMhLo</a:t>
            </a:r>
            <a:r>
              <a:rPr lang="sr-Latn-R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Online alat za BMC: </a:t>
            </a:r>
            <a:r>
              <a:rPr lang="sr-Latn-RS" dirty="0">
                <a:hlinkClick r:id="rId2"/>
              </a:rPr>
              <a:t>https://miro.com/app/board/uXjVO9aimmQ=/</a:t>
            </a:r>
            <a:r>
              <a:rPr lang="sr-Latn-RS" dirty="0"/>
              <a:t> </a:t>
            </a:r>
            <a:endParaRPr lang="en-US" dirty="0"/>
          </a:p>
          <a:p>
            <a:r>
              <a:rPr lang="sr-Latn-RS" dirty="0"/>
              <a:t>U kreiranju BMC, najčešće se kreće od centralnog dela (</a:t>
            </a:r>
            <a:r>
              <a:rPr lang="sr-Latn-RS" b="1" dirty="0"/>
              <a:t>Value Proposition – Key proposition</a:t>
            </a:r>
            <a:r>
              <a:rPr lang="sr-Latn-RS" dirty="0"/>
              <a:t>). To je deo u kome se zapravo predlaže/opisuje novi proizvod ili nova usluga, koji će biti predmet budućeg projekta.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kanvasa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odgov</a:t>
            </a:r>
            <a:r>
              <a:rPr lang="sr-Latn-RS" dirty="0"/>
              <a:t>o</a:t>
            </a:r>
            <a:r>
              <a:rPr lang="en-US" dirty="0"/>
              <a:t>re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pitanja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sr-Latn-RS" dirty="0"/>
              <a:t>Koju vrednost isporučujemo kupcu?</a:t>
            </a:r>
          </a:p>
          <a:p>
            <a:pPr lvl="1"/>
            <a:r>
              <a:rPr lang="sr-Latn-RS" dirty="0"/>
              <a:t>Koji od problema naših kupaca pokušavamo da rešimo?</a:t>
            </a:r>
          </a:p>
          <a:p>
            <a:pPr lvl="1"/>
            <a:r>
              <a:rPr lang="sr-Latn-RS" dirty="0"/>
              <a:t>Koji posao pomažemo klijentu da završi?</a:t>
            </a:r>
          </a:p>
          <a:p>
            <a:pPr lvl="1"/>
            <a:r>
              <a:rPr lang="sr-Latn-RS" dirty="0"/>
              <a:t>Koje potrebe kupaca zadovoljavamo?</a:t>
            </a:r>
          </a:p>
          <a:p>
            <a:pPr lvl="1"/>
            <a:r>
              <a:rPr lang="sr-Latn-RS" dirty="0"/>
              <a:t>Koje pakete proizvoda i usluga nudimo svakom segmentu kupaca?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</a:t>
            </a:r>
            <a:r>
              <a:rPr lang="sr-Latn-RS" dirty="0"/>
              <a:t>ti</a:t>
            </a:r>
            <a:r>
              <a:rPr lang="en-US" dirty="0"/>
              <a:t> je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okreću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sr-Latn-RS" dirty="0"/>
              <a:t>/preduzeću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. </a:t>
            </a:r>
            <a:r>
              <a:rPr lang="en-US" dirty="0" err="1"/>
              <a:t>Rešava</a:t>
            </a:r>
            <a:r>
              <a:rPr lang="en-US" dirty="0"/>
              <a:t> problem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odabranog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je </a:t>
            </a:r>
            <a:r>
              <a:rPr lang="sr-Latn-RS" dirty="0"/>
              <a:t>zapravo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pogodnosti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/preduzeće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vrednosne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inovativnu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.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postojećim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ponudama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Eventualno, može se krenuti od </a:t>
            </a:r>
            <a:r>
              <a:rPr lang="sr-Latn-RS" b="1" dirty="0"/>
              <a:t>Segmenta kupaca </a:t>
            </a:r>
            <a:r>
              <a:rPr lang="sr-Latn-RS" dirty="0"/>
              <a:t>(Customer segment), gde zapravo krećemo od analize potencijalnih kupaca i onda za tu grupu kupaca kreiramo proizvod-uslugu za njihove potrebe. </a:t>
            </a:r>
          </a:p>
          <a:p>
            <a:r>
              <a:rPr lang="sr-Latn-RS" dirty="0"/>
              <a:t>Ovaj slučaj je čest kod direktnog naručivanja proizvoda od strane kupaca, ili u slučajevima kada se bavimo projektnim planiranjem u oblasti socijalno odgovornog preduzetništva (Social Entrepreneurship - SE).</a:t>
            </a:r>
          </a:p>
          <a:p>
            <a:r>
              <a:rPr lang="sr-Latn-RS" dirty="0"/>
              <a:t>Kod definisanja segmenata kupaca, zapravo odgovaramo na pitanja:</a:t>
            </a:r>
          </a:p>
          <a:p>
            <a:pPr lvl="1"/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stvaramo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4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sr-Latn-RS" dirty="0"/>
              <a:t>okosnicu</a:t>
            </a:r>
            <a:r>
              <a:rPr lang="en-US" dirty="0"/>
              <a:t> </a:t>
            </a:r>
            <a:r>
              <a:rPr lang="sr-Latn-RS" dirty="0"/>
              <a:t>svakog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Bez (</a:t>
            </a:r>
            <a:r>
              <a:rPr lang="en-US" dirty="0" err="1"/>
              <a:t>profitabilnih</a:t>
            </a:r>
            <a:r>
              <a:rPr lang="en-US" dirty="0"/>
              <a:t>)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opstati</a:t>
            </a:r>
            <a:r>
              <a:rPr lang="en-US" dirty="0"/>
              <a:t>.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zadovoljili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,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grupisati</a:t>
            </a:r>
            <a:r>
              <a:rPr lang="en-US" dirty="0"/>
              <a:t> u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b="1" dirty="0" err="1"/>
              <a:t>segmente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zajedničkim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, </a:t>
            </a:r>
            <a:r>
              <a:rPr lang="en-US" dirty="0" err="1"/>
              <a:t>poslovima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sr-Latn-RS" dirty="0"/>
              <a:t>za njih </a:t>
            </a:r>
            <a:r>
              <a:rPr lang="en-US" dirty="0" err="1"/>
              <a:t>obaviti</a:t>
            </a:r>
            <a:r>
              <a:rPr lang="en-US" dirty="0"/>
              <a:t>, </a:t>
            </a:r>
            <a:r>
              <a:rPr lang="en-US" dirty="0" err="1"/>
              <a:t>uobičajenim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doneti</a:t>
            </a:r>
            <a:r>
              <a:rPr lang="en-US" dirty="0"/>
              <a:t> </a:t>
            </a:r>
            <a:r>
              <a:rPr lang="en-US" dirty="0" err="1"/>
              <a:t>svesnu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tome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ćete</a:t>
            </a:r>
            <a:r>
              <a:rPr lang="en-US" dirty="0"/>
              <a:t> </a:t>
            </a:r>
            <a:r>
              <a:rPr lang="en-US" dirty="0" err="1"/>
              <a:t>služiti</a:t>
            </a:r>
            <a:r>
              <a:rPr lang="en-US" dirty="0"/>
              <a:t>, 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ignorisati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donese</a:t>
            </a:r>
            <a:r>
              <a:rPr lang="en-US" dirty="0"/>
              <a:t> ova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dizajniran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snažnog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b="1" dirty="0" err="1"/>
              <a:t>Grupe</a:t>
            </a:r>
            <a:r>
              <a:rPr lang="en-US" b="1" dirty="0"/>
              <a:t> </a:t>
            </a:r>
            <a:r>
              <a:rPr lang="en-US" b="1" dirty="0" err="1"/>
              <a:t>kupaca</a:t>
            </a:r>
            <a:r>
              <a:rPr lang="en-US" b="1" dirty="0"/>
              <a:t> </a:t>
            </a:r>
            <a:r>
              <a:rPr lang="en-US" b="1" dirty="0" err="1"/>
              <a:t>predstavljaju</a:t>
            </a:r>
            <a:r>
              <a:rPr lang="en-US" b="1" dirty="0"/>
              <a:t> </a:t>
            </a:r>
            <a:r>
              <a:rPr lang="en-US" b="1" dirty="0" err="1"/>
              <a:t>odvojene</a:t>
            </a:r>
            <a:r>
              <a:rPr lang="en-US" b="1" dirty="0"/>
              <a:t> </a:t>
            </a:r>
            <a:r>
              <a:rPr lang="en-US" b="1" dirty="0" err="1"/>
              <a:t>segmente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/>
              <a:t>do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kanale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sr-Latn-RS" dirty="0"/>
              <a:t>– kupovnu moć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E8CF-F2D6-4B4B-A4C8-F9114E4F56B0}"/>
              </a:ext>
            </a:extLst>
          </p:cNvPr>
          <p:cNvSpPr txBox="1"/>
          <p:nvPr/>
        </p:nvSpPr>
        <p:spPr>
          <a:xfrm>
            <a:off x="8798218" y="5071462"/>
            <a:ext cx="317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Eurostat Database</a:t>
            </a:r>
          </a:p>
          <a:p>
            <a:r>
              <a:rPr lang="en-US" dirty="0">
                <a:hlinkClick r:id="rId2"/>
              </a:rPr>
              <a:t>https://ec.europa.eu/eurostat/data/database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0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816F-F6E2-409C-B0FC-AEC3CFF7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45F464-D05D-49EF-8F9B-F13DA1DD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3200" dirty="0"/>
              <a:t>VALUE proposition</a:t>
            </a:r>
          </a:p>
          <a:p>
            <a:pPr marL="0" indent="0">
              <a:buNone/>
            </a:pPr>
            <a:endParaRPr lang="sr-Latn-RS" sz="3200" dirty="0"/>
          </a:p>
          <a:p>
            <a:pPr marL="457200" lvl="1" indent="0">
              <a:buNone/>
            </a:pPr>
            <a:r>
              <a:rPr lang="sr-Latn-RS" sz="3000" dirty="0"/>
              <a:t>	and/or</a:t>
            </a:r>
          </a:p>
          <a:p>
            <a:pPr marL="457200" lvl="1" indent="0">
              <a:buNone/>
            </a:pPr>
            <a:endParaRPr lang="sr-Latn-RS" sz="3000" dirty="0"/>
          </a:p>
          <a:p>
            <a:r>
              <a:rPr lang="sr-Latn-RS" sz="3200" dirty="0"/>
              <a:t>CUSTOMER SEGMENTS</a:t>
            </a:r>
            <a:endParaRPr lang="en-US" sz="3200" dirty="0"/>
          </a:p>
        </p:txBody>
      </p:sp>
      <p:pic>
        <p:nvPicPr>
          <p:cNvPr id="7" name="Picture 2" descr="Value Proposition Canvas: Helferlein für dein Businessmodell">
            <a:extLst>
              <a:ext uri="{FF2B5EF4-FFF2-40B4-BE49-F238E27FC236}">
                <a16:creationId xmlns:a16="http://schemas.microsoft.com/office/drawing/2014/main" id="{6099894D-EDED-43B7-8133-9EEC1DC3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4" y="1555977"/>
            <a:ext cx="6667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3756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3292</Words>
  <Application>Microsoft Office PowerPoint</Application>
  <PresentationFormat>Widescreen</PresentationFormat>
  <Paragraphs>230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ie 16 9</vt:lpstr>
      <vt:lpstr>INDUSTRIJSKI MENADŽMENT</vt:lpstr>
      <vt:lpstr>Sadržaj predmeta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Zadatak za studente: </vt:lpstr>
      <vt:lpstr>Zadatak za studente: </vt:lpstr>
      <vt:lpstr>Zadatak za studente: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SJM</dc:creator>
  <cp:lastModifiedBy>ivan mihajlovic</cp:lastModifiedBy>
  <cp:revision>51</cp:revision>
  <dcterms:created xsi:type="dcterms:W3CDTF">2022-07-20T09:28:23Z</dcterms:created>
  <dcterms:modified xsi:type="dcterms:W3CDTF">2024-10-10T10:28:44Z</dcterms:modified>
</cp:coreProperties>
</file>