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1" r:id="rId5"/>
    <p:sldId id="281" r:id="rId6"/>
    <p:sldId id="288" r:id="rId7"/>
    <p:sldId id="282" r:id="rId8"/>
    <p:sldId id="283" r:id="rId9"/>
    <p:sldId id="28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5" r:id="rId23"/>
    <p:sldId id="272" r:id="rId24"/>
    <p:sldId id="274" r:id="rId25"/>
    <p:sldId id="276" r:id="rId26"/>
    <p:sldId id="277" r:id="rId27"/>
    <p:sldId id="278" r:id="rId28"/>
    <p:sldId id="279" r:id="rId29"/>
    <p:sldId id="284" r:id="rId30"/>
    <p:sldId id="285" r:id="rId31"/>
    <p:sldId id="286" r:id="rId32"/>
    <p:sldId id="287" r:id="rId33"/>
    <p:sldId id="290" r:id="rId34"/>
    <p:sldId id="28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35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36A4-96D2-4B84-9526-2E116E6DF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7A43E-E433-43AC-933F-9E182A17E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FF4D-123E-4A6E-BF30-213AA4961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74E7-E30D-46C3-833E-2C2DF794F0A1}" type="datetimeFigureOut">
              <a:rPr lang="en-US" smtClean="0"/>
              <a:t>08-Oct-24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2AF2C-657A-4128-A695-98D4450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089DB-0DA7-48DD-84AF-3A79D0D8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359D-AE07-4761-95F8-C0F407C0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748B9-7D66-4BA3-8A16-9DF571B9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23912-A1E3-40FF-8DE8-CF27B5950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81DE-E436-49A3-9980-340359F5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74E7-E30D-46C3-833E-2C2DF794F0A1}" type="datetimeFigureOut">
              <a:rPr lang="en-US" smtClean="0"/>
              <a:t>08-Oct-24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3AF74-9731-495F-BA1E-36435233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43BBE-D176-448D-B23B-DEC0BA3D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9359D-AE07-4761-95F8-C0F407C05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9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08-Oct-24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Industrijsko</a:t>
            </a:r>
            <a:r>
              <a:rPr lang="en-US" dirty="0"/>
              <a:t> in</a:t>
            </a:r>
            <a:r>
              <a:rPr lang="sr-Latn-RS" dirty="0"/>
              <a:t>ženjerstvo – projektovanje i praksa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  <a:r>
              <a:rPr lang="sr-Latn-RS"/>
              <a:t> 401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50ACD-6DB8-43F8-9D58-8B3756CC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C667-C9D5-4F84-9823-A97B8B511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Prema tome, po opšte prihvaćenoj definiciji, </a:t>
            </a:r>
            <a:r>
              <a:rPr lang="sr-Latn-CS" b="1" i="1" dirty="0"/>
              <a:t>PROIZVODNJA predstavlja svrhishodnu delatost u kojoj se određeni skup materijalnih elemenata i raznih vidova energije transformiše u određena materijalna dobra (takođe i nematerijalna, usluge-šire posmatrano) a koje zadovoljavaju određene iskazane potrebe</a:t>
            </a:r>
            <a:r>
              <a:rPr lang="sr-Latn-CS" dirty="0"/>
              <a:t>.</a:t>
            </a:r>
            <a:endParaRPr lang="en-US" dirty="0"/>
          </a:p>
          <a:p>
            <a:r>
              <a:rPr lang="sr-Latn-CS" dirty="0"/>
              <a:t>Proizvodnja u bilo kojoj kompaniji mora imati na raspolaganju različite resurse neophodne za odvijanje samog procesa proizvodnje. Priroda i ograničenja ovih resursa se određuje strategijskim planiranjem i operativnim planom proizvodnje.</a:t>
            </a:r>
          </a:p>
          <a:p>
            <a:r>
              <a:rPr lang="sr-Latn-CS" dirty="0"/>
              <a:t>Svakodnevno odvijanje proizvodnje se oslanja na aktivnosti sistema za planiranje proizvodnje i kontrolu (PP&amp;C). Osnovna svrha (PP&amp;C) je da obezbedi efikasni tok proizvodnje i da su konačni proizvodi u svakom pogledu izrađeni prema potrebama tržišta.</a:t>
            </a:r>
            <a:endParaRPr lang="en-US" dirty="0"/>
          </a:p>
          <a:p>
            <a:r>
              <a:rPr lang="sr-Latn-CS" dirty="0"/>
              <a:t> U tom smislu, proizvodnja mora organizovati svoje resurse tako da su oni dostupni:</a:t>
            </a:r>
            <a:endParaRPr lang="en-US" dirty="0"/>
          </a:p>
          <a:p>
            <a:pPr lvl="1"/>
            <a:r>
              <a:rPr lang="sr-Latn-CS" dirty="0">
                <a:solidFill>
                  <a:srgbClr val="FF0000"/>
                </a:solidFill>
              </a:rPr>
              <a:t>U odgovarajućoj </a:t>
            </a:r>
            <a:r>
              <a:rPr lang="sr-Latn-CS" b="1" dirty="0">
                <a:solidFill>
                  <a:srgbClr val="FF0000"/>
                </a:solidFill>
              </a:rPr>
              <a:t>količini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sr-Latn-CS" dirty="0">
                <a:solidFill>
                  <a:srgbClr val="FF0000"/>
                </a:solidFill>
              </a:rPr>
              <a:t>Na odgovarajućem nivou </a:t>
            </a:r>
            <a:r>
              <a:rPr lang="sr-Latn-CS" b="1" dirty="0">
                <a:solidFill>
                  <a:srgbClr val="FF0000"/>
                </a:solidFill>
              </a:rPr>
              <a:t>kvaliteta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sr-Latn-CS" dirty="0">
                <a:solidFill>
                  <a:srgbClr val="FF0000"/>
                </a:solidFill>
              </a:rPr>
              <a:t>U odgovarajućem </a:t>
            </a:r>
            <a:r>
              <a:rPr lang="sr-Latn-CS" b="1" dirty="0">
                <a:solidFill>
                  <a:srgbClr val="FF0000"/>
                </a:solidFill>
              </a:rPr>
              <a:t>vremenu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3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A15E-76EB-4C29-8C69-2B1FD644E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3F353-EA75-4C56-BF1E-6CA0EF78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dirty="0"/>
              <a:t>Da bi ostvarili navedene ciljeve operateri moraju uzeti u obzir sledeća dva elementa:</a:t>
            </a:r>
            <a:endParaRPr lang="en-US" dirty="0"/>
          </a:p>
          <a:p>
            <a:pPr lvl="1"/>
            <a:r>
              <a:rPr lang="sr-Latn-CS" dirty="0"/>
              <a:t>Prvi element su resursi dostupni operateru kao što su: radna snaga, mašine, meterijal, itd – koji definišu potencijalnu ponudu PPS-a (</a:t>
            </a:r>
            <a:r>
              <a:rPr lang="sr-Latn-CS" b="1" dirty="0"/>
              <a:t>DEFINISANJE PONUDE</a:t>
            </a:r>
            <a:r>
              <a:rPr lang="sr-Latn-CS" dirty="0"/>
              <a:t>)</a:t>
            </a:r>
            <a:endParaRPr lang="en-US" dirty="0"/>
          </a:p>
          <a:p>
            <a:pPr lvl="1"/>
            <a:r>
              <a:rPr lang="sr-Latn-CS" dirty="0"/>
              <a:t>Drugi element su opšti i specifični zahtevi stvarnih i potencijalnih kupaca, koji definišu tražnju </a:t>
            </a:r>
            <a:r>
              <a:rPr lang="sr-Latn-CS" b="1" dirty="0"/>
              <a:t>(PREPOZNAVANJE POTRAŽNJE)</a:t>
            </a:r>
            <a:endParaRPr lang="en-US" b="1" dirty="0"/>
          </a:p>
          <a:p>
            <a:r>
              <a:rPr lang="sr-Latn-CS" dirty="0"/>
              <a:t>PP&amp;C obezbeđuje sisteme, procedure i odluke za spajanje navedena dva elementa i na taj način povezuje Ponudu i Potražnju. I ponuda i potražnja se moraju posmatrati kao dinamički aspekti samog procesa proizvodnje, te samim time vreme igra značajnu ulogu u procesima planiranja i kontrole proizvodnih operacija PPS-a.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2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0241-5BB0-4742-B413-39010E03D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753F-654E-453B-BB1B-509DE0B93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dirty="0"/>
              <a:t>Efektivni industrijski sistemi su oni koji imaju efektne sisteme PP&amp;C. PP&amp;C sistem ne može biti dizajniran za efikasnu proizvodnju ukoliko u obzir nisu uzeta razmatranja proizvodnje na višem nivou, kao i međusobna sistemska povezanost pojedinih procesnih celina.</a:t>
            </a:r>
            <a:endParaRPr lang="en-US" dirty="0"/>
          </a:p>
          <a:p>
            <a:r>
              <a:rPr lang="sr-Latn-CS" dirty="0"/>
              <a:t>Dobar pristup je zasnovan na pregledu i ispitivanju da li PP&amp;C sistem odgovara planu </a:t>
            </a:r>
            <a:r>
              <a:rPr lang="sr-Latn-CS" b="1" dirty="0"/>
              <a:t>strategijskog razvoja kompanije</a:t>
            </a:r>
            <a:r>
              <a:rPr lang="sr-Latn-CS" dirty="0"/>
              <a:t>. </a:t>
            </a:r>
          </a:p>
          <a:p>
            <a:r>
              <a:rPr lang="sr-Latn-CS" dirty="0"/>
              <a:t>PP&amp;C sistem mora omogućiti proizvodnim operacijama da ispune ciljeve postavljene u okviru strategijskog  plana u celini i tržišnim planovima u velikom delu. Iz tih razloga prodajna predviđanja moraju biti u vezi sa PP&amp;C sistemom.</a:t>
            </a:r>
            <a:endParaRPr lang="en-US" dirty="0"/>
          </a:p>
          <a:p>
            <a:r>
              <a:rPr lang="sr-Latn-CS" dirty="0"/>
              <a:t>Moderni i efektni pristupi PP&amp;C-u povećali su zahteve za višim nivoom znanja i profesionalizma u polju proizvodnje poslovnog sistema. </a:t>
            </a:r>
            <a:r>
              <a:rPr lang="sr-Latn-CS" b="1" dirty="0"/>
              <a:t>PP&amp;C se ne može sprovoditi kao kancelarijska funkcija već mora biti pravilno postavljen profesionalni odsek, podržan pravilno obučenim personalom iz različitih oblasti kompetencija, koji je opremljen odgovarajućim softverskim sistemima</a:t>
            </a:r>
            <a:r>
              <a:rPr lang="sr-Latn-C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0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B8B6-79EF-4797-BC8F-658942080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15606-729D-481B-8E33-158192146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/>
              <a:t>Strategijski plan kompanije (strategija) je dugoročni plan, dok se taktički planira na srednjoročnom nivou. U procesu nastanka konkretnog proizvodnog programa razlikuju se tri nivoa:</a:t>
            </a:r>
            <a:endParaRPr lang="en-US" dirty="0"/>
          </a:p>
          <a:p>
            <a:pPr lvl="0"/>
            <a:r>
              <a:rPr lang="sr-Latn-CS" dirty="0"/>
              <a:t>Predviđanje budućih zbivanja u okruženju Industrijskog sistema, na tržištu, koji su od uticaja na programsku orijentaciju i deo su </a:t>
            </a:r>
            <a:r>
              <a:rPr lang="sr-Latn-CS" b="1" dirty="0"/>
              <a:t>strategijskog plana kompanije</a:t>
            </a:r>
            <a:r>
              <a:rPr lang="sr-Latn-CS" dirty="0"/>
              <a:t>, sa utvrđivanjem ključnih elemenata ka kojima treba usmeriti delatnost industrijskog sistema – dugoročno planiranje (5-10 godina);</a:t>
            </a:r>
            <a:endParaRPr lang="en-US" dirty="0"/>
          </a:p>
          <a:p>
            <a:pPr lvl="0"/>
            <a:r>
              <a:rPr lang="sr-Latn-CS" dirty="0"/>
              <a:t>Izrada polaznog proizvodnog programa na bazi elemenata predviđanja sa ciljem da se konkretizuju odgovarajući elementi u vremenu i prostoru – izrada plana proizvodnje za duži vremenski period (npr. 3-5 godina), što je deo </a:t>
            </a:r>
            <a:r>
              <a:rPr lang="sr-Latn-CS" b="1" dirty="0"/>
              <a:t>taktičkog plana kompanije</a:t>
            </a:r>
            <a:r>
              <a:rPr lang="sr-Latn-CS" dirty="0"/>
              <a:t>;</a:t>
            </a:r>
            <a:endParaRPr lang="en-US" dirty="0"/>
          </a:p>
          <a:p>
            <a:pPr lvl="0"/>
            <a:r>
              <a:rPr lang="sr-Latn-CS" dirty="0"/>
              <a:t>Kratkoročno planiranje proizvodnog programa u skladu sa postavkama dugoročnog plana i realno sagledanih mogućnosti u cilju definisanja neposrednog proizvodnog programa kao podloge za akciju, odnosno, operativno delovanje – kratkoročno planiranje, odnosno izrada </a:t>
            </a:r>
            <a:r>
              <a:rPr lang="sr-Latn-CS" b="1" dirty="0"/>
              <a:t>operativnog plana proizvodnje </a:t>
            </a:r>
            <a:r>
              <a:rPr lang="sr-Latn-CS" dirty="0"/>
              <a:t>(do 1 ciklusa proizvodnje).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2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0087-50FB-45E3-B6A8-3F79C2981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F3117D-19FC-48DF-B3B2-DB6089713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31" y="1690688"/>
            <a:ext cx="7915731" cy="435133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CA5A83-048D-404C-9CA6-FC2893F29777}"/>
              </a:ext>
            </a:extLst>
          </p:cNvPr>
          <p:cNvSpPr/>
          <p:nvPr/>
        </p:nvSpPr>
        <p:spPr>
          <a:xfrm>
            <a:off x="2594642" y="53956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6985" algn="ctr"/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Nivo uticaja strategijskog, taktičkog i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985" algn="ctr"/>
            <a:r>
              <a:rPr lang="sr-Latn-C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operativnog donošenja odluka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88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1E49-EE1D-49E5-B089-A9975B9C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B48AE-673A-42B8-A160-E275B1DDE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i="1" dirty="0"/>
              <a:t>Osnovne odluke u menadžmentu poslovnih-proizvodnih operacija: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D09058-6235-430F-B80F-CD0D2D0A2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374936"/>
              </p:ext>
            </p:extLst>
          </p:nvPr>
        </p:nvGraphicFramePr>
        <p:xfrm>
          <a:off x="838200" y="2328262"/>
          <a:ext cx="10188388" cy="4613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0297">
                  <a:extLst>
                    <a:ext uri="{9D8B030D-6E8A-4147-A177-3AD203B41FA5}">
                      <a16:colId xmlns:a16="http://schemas.microsoft.com/office/drawing/2014/main" val="4057756599"/>
                    </a:ext>
                  </a:extLst>
                </a:gridCol>
                <a:gridCol w="2543897">
                  <a:extLst>
                    <a:ext uri="{9D8B030D-6E8A-4147-A177-3AD203B41FA5}">
                      <a16:colId xmlns:a16="http://schemas.microsoft.com/office/drawing/2014/main" val="3236221248"/>
                    </a:ext>
                  </a:extLst>
                </a:gridCol>
                <a:gridCol w="2543897">
                  <a:extLst>
                    <a:ext uri="{9D8B030D-6E8A-4147-A177-3AD203B41FA5}">
                      <a16:colId xmlns:a16="http://schemas.microsoft.com/office/drawing/2014/main" val="563063855"/>
                    </a:ext>
                  </a:extLst>
                </a:gridCol>
                <a:gridCol w="2550297">
                  <a:extLst>
                    <a:ext uri="{9D8B030D-6E8A-4147-A177-3AD203B41FA5}">
                      <a16:colId xmlns:a16="http://schemas.microsoft.com/office/drawing/2014/main" val="3980312192"/>
                    </a:ext>
                  </a:extLst>
                </a:gridCol>
              </a:tblGrid>
              <a:tr h="297825"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>
                          <a:effectLst/>
                        </a:rPr>
                        <a:t>Odluke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>
                          <a:effectLst/>
                        </a:rPr>
                        <a:t>Strateške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>
                          <a:effectLst/>
                        </a:rPr>
                        <a:t>Taktičke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dirty="0">
                          <a:effectLst/>
                        </a:rPr>
                        <a:t>Operativne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773113401"/>
                  </a:ext>
                </a:extLst>
              </a:tr>
              <a:tr h="955835"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dirty="0">
                          <a:solidFill>
                            <a:srgbClr val="FF0000"/>
                          </a:solidFill>
                          <a:effectLst/>
                        </a:rPr>
                        <a:t>Resursi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solidFill>
                            <a:srgbClr val="FF0000"/>
                          </a:solidFill>
                          <a:effectLst/>
                        </a:rPr>
                        <a:t>Kakvi           su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solidFill>
                            <a:srgbClr val="FF0000"/>
                          </a:solidFill>
                          <a:effectLst/>
                        </a:rPr>
                        <a:t>resursi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solidFill>
                            <a:srgbClr val="FF0000"/>
                          </a:solidFill>
                          <a:effectLst/>
                        </a:rPr>
                        <a:t>potrebni?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solidFill>
                            <a:srgbClr val="FF0000"/>
                          </a:solidFill>
                          <a:effectLst/>
                        </a:rPr>
                        <a:t>Kako bi resursi trebali         biti </a:t>
                      </a:r>
                      <a:r>
                        <a:rPr lang="sr-Latn-CS" sz="2000" spc="-5">
                          <a:solidFill>
                            <a:srgbClr val="FF0000"/>
                          </a:solidFill>
                          <a:effectLst/>
                        </a:rPr>
                        <a:t>alocirani         u </a:t>
                      </a:r>
                      <a:r>
                        <a:rPr lang="sr-Latn-CS" sz="2000" spc="-10">
                          <a:solidFill>
                            <a:srgbClr val="FF0000"/>
                          </a:solidFill>
                          <a:effectLst/>
                        </a:rPr>
                        <a:t>organizaciji?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solidFill>
                            <a:srgbClr val="FF0000"/>
                          </a:solidFill>
                          <a:effectLst/>
                        </a:rPr>
                        <a:t>Kako se resursi mogu  efikasno iskoristiti?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077880404"/>
                  </a:ext>
                </a:extLst>
              </a:tr>
              <a:tr h="1489126"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>
                          <a:effectLst/>
                        </a:rPr>
                        <a:t>Tehnologija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Koje             bi tehnologije trebalo   razviti </a:t>
                      </a:r>
                      <a:r>
                        <a:rPr lang="sr-Latn-CS" sz="2000" spc="-5">
                          <a:effectLst/>
                        </a:rPr>
                        <a:t>u budućnosi?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Koje    bi    od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raspoloživih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tehnologija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trebalo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koristiti?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Kako            se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tehnologija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može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produktivno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koristiti?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579585608"/>
                  </a:ext>
                </a:extLst>
              </a:tr>
              <a:tr h="1786951"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b="1" dirty="0">
                          <a:effectLst/>
                        </a:rPr>
                        <a:t>Upravljanje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Kakav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organization </a:t>
                      </a:r>
                      <a:r>
                        <a:rPr lang="sr-Latn-CS" sz="2000" spc="-5">
                          <a:effectLst/>
                        </a:rPr>
                        <a:t>okvir bi trebalo </a:t>
                      </a:r>
                      <a:r>
                        <a:rPr lang="sr-Latn-CS" sz="2000">
                          <a:effectLst/>
                        </a:rPr>
                        <a:t>razviti?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Kako       mogu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menadžeri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najbolje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reagovati      na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promenjivu</a:t>
                      </a:r>
                      <a:endParaRPr lang="en-US" sz="200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okolinu?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Koji je najbolji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način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sprovođenja    i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kontrole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698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planova?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330350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50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447FE-0DD2-4BCD-8966-352F7E9D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10C4B-B79A-4AF4-A7FC-C9B746157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CS" dirty="0"/>
              <a:t>Prva i osnovna stvar kojom se mora baviti odeljenje PP&amp;C bilo koje kompanije je u postavljanju neophodnih uslova za neometano odvijanje procesa proizvodnje i ostvarivanje strategijskih ciljeva kompanije. </a:t>
            </a:r>
          </a:p>
          <a:p>
            <a:r>
              <a:rPr lang="sr-Latn-CS" dirty="0"/>
              <a:t>Obzirom na kompleksni karakter proizvodnih procesa, od suštinskog značaja je proces organizacionog pristupa u upravljanju – dakle - pronalaženje adekvatnog organizacionog okvira poslovanja, čime se bavi </a:t>
            </a:r>
            <a:r>
              <a:rPr lang="sr-Latn-CS" b="1" dirty="0"/>
              <a:t>ORGANIZACIJA </a:t>
            </a:r>
            <a:r>
              <a:rPr lang="sr-Latn-CS" dirty="0"/>
              <a:t>industrijskog sistema.</a:t>
            </a:r>
          </a:p>
          <a:p>
            <a:r>
              <a:rPr lang="sr-Latn-CS" dirty="0"/>
              <a:t>Jedan od značajnih elemenata je i izbor adekvatnog organizacionog modela poslovanja, odnosno organizacione strukture poslovno proizvodnog sistema. </a:t>
            </a:r>
          </a:p>
          <a:p>
            <a:r>
              <a:rPr lang="sr-Latn-CS" dirty="0"/>
              <a:t>Ova odluka je od značaja, kako kod formiranja nove kompanije, tako i kod transformacije organizacionog modela već postojećih kompanije. Tipičan primer najčešćeg organizacionog modela industrijskog preduzeća, prikazan je na sledećoj slici.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93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4DC9-C086-4F3C-A86A-12C590F4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8194B11-5116-4D16-BFB3-3A73C7BC5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483" y="1690687"/>
            <a:ext cx="225486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AA71E64-E38B-43DF-B59E-A8ABEDF75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75600"/>
              </p:ext>
            </p:extLst>
          </p:nvPr>
        </p:nvGraphicFramePr>
        <p:xfrm>
          <a:off x="1516184" y="2105736"/>
          <a:ext cx="8128000" cy="458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r:id="rId3" imgW="7310337" imgH="4128094" progId="Visio.Drawing.11">
                  <p:embed/>
                </p:oleObj>
              </mc:Choice>
              <mc:Fallback>
                <p:oleObj r:id="rId3" imgW="7310337" imgH="412809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184" y="2105736"/>
                        <a:ext cx="8128000" cy="4584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685809F-9F21-445E-ABAA-C3F721ADF680}"/>
              </a:ext>
            </a:extLst>
          </p:cNvPr>
          <p:cNvSpPr/>
          <p:nvPr/>
        </p:nvSpPr>
        <p:spPr>
          <a:xfrm>
            <a:off x="2342409" y="1713546"/>
            <a:ext cx="830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Klasična funkcionalna organizacija preduzeća (funkcionalna organizaciona struktura)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5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126-E679-45C5-95B7-43771D37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A6DB-2CC0-43B3-8839-FEB9F301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Organizaciona struktura PPS-a povezuje sve ljudske i fizičke resurse u skladnu celinu (sistem), koja ima mogućnosti da funkcionše na najbolji mogući način. Uloge pojedinaca su pravilno određene, zadaci tačno definisani i određeni, načini obavljanja zadataka propisani, ovlašćenja i odgovornosti delegirani i sistem je sposoban da valjano funkicioniše.</a:t>
            </a:r>
            <a:endParaRPr lang="en-US" dirty="0"/>
          </a:p>
          <a:p>
            <a:r>
              <a:rPr lang="sr-Latn-CS" dirty="0"/>
              <a:t>Postoji veliki broj modela formiranja organizacione strukture koji su uslovljeni prema različitim kriterijumima. Svaki od ovih modela karakteriše se, između ostalog, načinom interakcije sistema u odnosu na okruženje. Savremeni pristupi predlažu sledeće tipove organizacionih struktura: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1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B3CC-E70A-484D-8652-151AAEBD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A7B3D-B9C3-474B-B079-C7D04AAD4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Prema funkcijama (funkcionalna) </a:t>
            </a:r>
          </a:p>
          <a:p>
            <a:r>
              <a:rPr lang="sr-Latn-CS" b="1" dirty="0"/>
              <a:t>Prema procesima </a:t>
            </a:r>
          </a:p>
          <a:p>
            <a:r>
              <a:rPr lang="sr-Latn-CS" b="1" dirty="0"/>
              <a:t>Diviziona organizaciona struktura  (prema proizvodima i prema teritoriji)</a:t>
            </a:r>
          </a:p>
          <a:p>
            <a:r>
              <a:rPr lang="sr-Latn-CS" b="1" dirty="0"/>
              <a:t>Projektna organizaciona struktura</a:t>
            </a:r>
          </a:p>
          <a:p>
            <a:r>
              <a:rPr lang="sr-Latn-CS" b="1" dirty="0"/>
              <a:t>Matrična organizaciona struktura </a:t>
            </a:r>
          </a:p>
          <a:p>
            <a:r>
              <a:rPr lang="sr-Latn-CS" b="1" dirty="0">
                <a:solidFill>
                  <a:schemeClr val="bg1">
                    <a:lumMod val="75000"/>
                  </a:schemeClr>
                </a:solidFill>
              </a:rPr>
              <a:t>Virtualna organizacija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9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O industrijskom inženjerstvu</a:t>
            </a:r>
          </a:p>
          <a:p>
            <a:r>
              <a:rPr lang="sr-Latn-RS" dirty="0"/>
              <a:t>Industrijski sistem u privrednom okruženju (uloga fabrike ili industrijskog sistema u privredi, funkcije koje mora da ispuni sistem i njegov benefit za privredu). </a:t>
            </a:r>
          </a:p>
          <a:p>
            <a:r>
              <a:rPr lang="sr-Latn-RS" b="1" dirty="0"/>
              <a:t>Elementi industrijskog sistema (proizvodnja, organizacija, logistika). </a:t>
            </a:r>
          </a:p>
          <a:p>
            <a:r>
              <a:rPr lang="sr-Latn-RS" dirty="0"/>
              <a:t>Osnovni podsistemi industrijskog sistema (proizvodnja sa definisanim kapacitetom, transport sa definisanom tehnologijom, skadišni podsistem, održavanje, organizacija, informacione tehnologije, menadžment, ergonomija, ekonomsko - komercijalni sektor). </a:t>
            </a:r>
          </a:p>
          <a:p>
            <a:r>
              <a:rPr lang="sr-Latn-RS" dirty="0"/>
              <a:t>Mesto i uloga svih industrijskih podsistema sa posebnim osvrtom na primere iz industrijske prakse (fabrika, distributivni centri, transportni sistemi, informacioni sistemi). </a:t>
            </a:r>
          </a:p>
          <a:p>
            <a:r>
              <a:rPr lang="sr-Latn-RS" dirty="0"/>
              <a:t>Primena i efekti primene industrijskih sistema u privredi sa konkretnim primerima iz prakse.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6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BEC4-711E-4C44-AD53-34623A5F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39B9C-51A2-44A0-9088-1CCBF9878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b="1" dirty="0"/>
              <a:t>OS prema funkcijama, </a:t>
            </a:r>
            <a:r>
              <a:rPr lang="sr-Latn-CS" dirty="0"/>
              <a:t>predviđa grupisanje aktivnosti i definisanje organizacionih jedinica prema pojedinim funkcijama. </a:t>
            </a:r>
          </a:p>
          <a:p>
            <a:r>
              <a:rPr lang="sr-Latn-CS" dirty="0"/>
              <a:t>Funkcije se najčešće definišu prema osnovnim specijalizovanim oblastima poslovanja. </a:t>
            </a:r>
          </a:p>
          <a:p>
            <a:r>
              <a:rPr lang="sr-Latn-CS" dirty="0"/>
              <a:t>U ovom slučaju, pojedinci su svrstani u organizacione jedinice – departmane – prema svojoj obrazovnoj strukturi i oblasti delatnosti. </a:t>
            </a:r>
          </a:p>
          <a:p>
            <a:pPr lvl="1"/>
            <a:r>
              <a:rPr lang="sr-Latn-CS" dirty="0"/>
              <a:t>Osnovne prednosti funkcionalne organizacione strukture su u tome što su kadrovi grupisani na osnovu specijalnosti i uvek raspoloživi za korišćenje. Ovakva organizacija nije osetljiva na odsustvo pojedinaca. </a:t>
            </a:r>
          </a:p>
          <a:p>
            <a:pPr lvl="1"/>
            <a:r>
              <a:rPr lang="sr-Latn-CS" dirty="0"/>
              <a:t>Osnovni nedostaci funkcionalne organizacije su vezani za sporo donošenje odluka, neadekvatne tokove komunikacije, sukob interesa pojedinih funkcija i preduzeća u celini, kao i za stvaranje menadžera koji su usko specijalizovani za određenu funkciju i nemaju osećaj za preduzeće kao celinu.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8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BB7C-C632-4688-917B-F2735E4A5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1322-9E8B-4BF7-863D-1A2389209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OS prema procesima</a:t>
            </a:r>
            <a:r>
              <a:rPr lang="sr-Latn-CS" dirty="0"/>
              <a:t>, predviđa da se organizacione jedinice definišu za svaku vrstu procesa ili za svaku fazu rada koja postoji u preduzeću. </a:t>
            </a:r>
          </a:p>
          <a:p>
            <a:r>
              <a:rPr lang="sr-Latn-CS" dirty="0"/>
              <a:t>U ovim organizacionim jedinicama grupisani su svi potrebni specijalisti za realizaciju osnovnog procesa. </a:t>
            </a:r>
          </a:p>
          <a:p>
            <a:pPr lvl="1"/>
            <a:r>
              <a:rPr lang="sr-Latn-CS" dirty="0"/>
              <a:t>Prednost ovakvog načina organizovanja je u tome što se grupišu specijalisti za jedan proces ili fazu rada i što su oni usmereni na realizaciju ovog procesa. </a:t>
            </a:r>
          </a:p>
          <a:p>
            <a:pPr lvl="1"/>
            <a:r>
              <a:rPr lang="sr-Latn-CS" dirty="0"/>
              <a:t>Nedostaci se ogledaju u postojanju potrebe za većom koordinacijom celokupnog posla, da problemi u jednom procesu ne bi izazvali probleme u celokupnom poslu.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2FD8-6143-4DF2-B4E0-933ABF46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AFB0C-E098-481B-959F-7C5E41A19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Diviziona organizaciona struktura </a:t>
            </a:r>
            <a:r>
              <a:rPr lang="sr-Latn-CS" dirty="0"/>
              <a:t>predstavlja kombinaciju organizocionih struktura geografskog, proizvodnog i funkcionalnog principa. </a:t>
            </a:r>
          </a:p>
          <a:p>
            <a:r>
              <a:rPr lang="sr-Latn-CS" dirty="0"/>
              <a:t>Ovde organizacionu strukturu čine divizije koje su formirane na proizvodnom i/ili geografskom principu. </a:t>
            </a:r>
          </a:p>
          <a:p>
            <a:r>
              <a:rPr lang="sr-Latn-CS" dirty="0"/>
              <a:t>Divizije se mogu formirati i na funkcionolnom principu, ali glavna uprava kompanije zadržava neke klučne funkcije (planiranje, finansije i kadrovi).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34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CBD6-B1D0-4DB6-9B3A-AC1AB1C1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FC850-28FC-4889-84B2-CAADC495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b="1" dirty="0"/>
              <a:t>Divizona OS prema proizvodima, </a:t>
            </a:r>
            <a:r>
              <a:rPr lang="sr-Latn-CS" dirty="0"/>
              <a:t>predviđa da se organizacione jedinice formiraju za svaku vrstu proizvoda preduzeća-kompanije. Neki autori izdvajaju OS prema proizvodima kao zasebni tip OS.</a:t>
            </a:r>
          </a:p>
          <a:p>
            <a:r>
              <a:rPr lang="sr-Latn-CS" dirty="0"/>
              <a:t>Ovakva organizaciona struktura se najčešće formira kod velikih organizacija koje u svom asortimanu imaju više proizvoda. Za svaki proizvod formira se posebna organizaciona jedinica koja obuhvata sve funkcije potrebne za proizvodnju tog proizvoda. </a:t>
            </a:r>
          </a:p>
          <a:p>
            <a:pPr lvl="1"/>
            <a:r>
              <a:rPr lang="sr-Latn-CS" dirty="0"/>
              <a:t>Prednost ovakve organizacione strukture je mogućnost specijalizovane proizvodnje, takođe ovakva organizacija omogućava diverzifikaciju proizvodnje i brzo uvođenje tehnoloških promena. </a:t>
            </a:r>
          </a:p>
          <a:p>
            <a:pPr lvl="1"/>
            <a:r>
              <a:rPr lang="sr-Latn-CS" dirty="0"/>
              <a:t>Osnovni nedostatak je što se dupliraju organizacione jedinice i kadrovi, što je posebno nepovoljno kod manjih preduzeća.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70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27A0-8E91-477B-879B-93B29B26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0B08D-AD8F-4735-9998-696B7CE6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Diviziona OS prema teritoriji, </a:t>
            </a:r>
            <a:r>
              <a:rPr lang="sr-Latn-CS" dirty="0"/>
              <a:t>podrazumeva da se organizacione jedinice formiraju prema geografskim područjima koja opslužuju. Neki autori izdvajaju OS prema teritoriji kao zasebni tip OS.</a:t>
            </a:r>
          </a:p>
          <a:p>
            <a:r>
              <a:rPr lang="sr-Latn-CS" dirty="0"/>
              <a:t>Ovaj način formiranja organizacione strukture je veoma pogodan za velike firme koje se prostiru široko na nacionalnom ili internacionalnom planu. </a:t>
            </a:r>
          </a:p>
          <a:p>
            <a:r>
              <a:rPr lang="sr-Latn-CS" dirty="0"/>
              <a:t>Problemi mogu nastati kod troškova transporta, kao i kod potrebe za velikim brojem kadrova i menadžera za svako geografsko područje.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83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5F01-94DC-42DD-A5BF-1EB3CAC7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301C1-64A1-48F1-8817-D27AEC29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CS" b="1" dirty="0"/>
              <a:t>Projektna organizaciona struktura</a:t>
            </a:r>
            <a:r>
              <a:rPr lang="sr-Latn-CS" dirty="0"/>
              <a:t>, u okviru koje se stvara posebna, najčešće privremena organizaciona jedinica, projektni tim, čiji je zadatak da realizuje određeni poduhvat ili projekat. </a:t>
            </a:r>
          </a:p>
          <a:p>
            <a:r>
              <a:rPr lang="sr-Latn-CS" dirty="0"/>
              <a:t>Projektni tim ima sve organizacione delove potrebne za rad na projektu i može biti funkcionalno organizovan. </a:t>
            </a:r>
          </a:p>
          <a:p>
            <a:r>
              <a:rPr lang="sr-Latn-CS" dirty="0"/>
              <a:t>Ovakav vid organizacije resursa postaje sve češći u savremenim kompanijama, ukoliko se uzme u obzir da su razvoj i osvajanje proizvodnje bilo kog proizvoda zapravo poduhvati koji se odvijaju uz ograničene resurse i tokom definisanih vremenskih perioda. Takvi poduzvati u suštini predstavljaju projekte.</a:t>
            </a:r>
            <a:endParaRPr lang="en-US" dirty="0"/>
          </a:p>
          <a:p>
            <a:r>
              <a:rPr lang="sr-Latn-CS" dirty="0"/>
              <a:t>Prednost ovakve organizacione strukture je u tome što je ona direktno usmerena na realizaciju projekta i omogućava efikasniju realizaciju projekata i upravljanje projektom.</a:t>
            </a:r>
          </a:p>
          <a:p>
            <a:r>
              <a:rPr lang="sr-Latn-CS" dirty="0"/>
              <a:t>Nedostaci su, pre svega, dupliranje kadrovskih resursa i problemi sa kadrovima nakon završetka projekta i raspuštanja projektnog tima.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90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1F1A-9E3A-44E7-9353-0DBBDD8F3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9D6D0-EB43-4152-9223-DA613103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56769" cy="4546895"/>
          </a:xfrm>
        </p:spPr>
        <p:txBody>
          <a:bodyPr>
            <a:normAutofit fontScale="85000" lnSpcReduction="20000"/>
          </a:bodyPr>
          <a:lstStyle/>
          <a:p>
            <a:r>
              <a:rPr lang="sr-Latn-CS" b="1" dirty="0"/>
              <a:t>Matrična organizaciona struktura </a:t>
            </a:r>
            <a:r>
              <a:rPr lang="sr-Latn-CS" dirty="0"/>
              <a:t>najčešće predstavlja kombinaciju funkcionalne i projektne organizacije.  U literaturi se sreće i kombinacija funkcionalne sa procesnom ili sa divizionom strukturom.</a:t>
            </a:r>
          </a:p>
          <a:p>
            <a:r>
              <a:rPr lang="sr-Latn-CS" dirty="0"/>
              <a:t>U slučaju kombinacije funkcionalne i projektne strukture, ideja je da se iskoriste prednosti a smanje nedostaci projektne i funkcionalne organizacije. Ovakvu strukturu koriste ona preduzeća koja imaju u portfoliu nekoliko projekta koje treba realizovati istovremeno, a nemaju dovoljno kadrova da organizuju čisto projektnu organizacionu strukturu. </a:t>
            </a:r>
          </a:p>
          <a:p>
            <a:r>
              <a:rPr lang="sr-Latn-CS" dirty="0"/>
              <a:t>Prednosti ovakve organizacione strukture su što omogućava efikasno upravljanje velikim brojem projekata i efikasno korišćenje resursa. </a:t>
            </a:r>
          </a:p>
          <a:p>
            <a:r>
              <a:rPr lang="sr-Latn-CS" dirty="0"/>
              <a:t>Nedostaci su vezani za složenije komunikacije, potrebno izveštavanje o realizaciji projekta, kao i za mogućnosti pojave konflikta između rukovodioca projekta i funkcionalnih rukovodioca u vezi alokacije resursa. </a:t>
            </a:r>
          </a:p>
          <a:p>
            <a:r>
              <a:rPr lang="sr-Latn-CS" dirty="0"/>
              <a:t>Sam koncept matrične organizacione strukture, u sprezi sa funkcionalnom i projektnom organizacionom strukturom, predstavljen je na slici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97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6B12-89C7-4867-AD9C-81C2D5E7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7D31390-781D-4C5F-AD72-52D948786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314" y="18179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032E24-F6A6-4190-9B94-B2F0EED28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472462"/>
              </p:ext>
            </p:extLst>
          </p:nvPr>
        </p:nvGraphicFramePr>
        <p:xfrm>
          <a:off x="2466573" y="1690688"/>
          <a:ext cx="5770711" cy="5040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r:id="rId3" imgW="5368671" imgH="4692015" progId="Visio.Drawing.11">
                  <p:embed/>
                </p:oleObj>
              </mc:Choice>
              <mc:Fallback>
                <p:oleObj r:id="rId3" imgW="5368671" imgH="469201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573" y="1690688"/>
                        <a:ext cx="5770711" cy="5040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096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B520-3E17-4C76-96E9-E9871845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98324-C44C-4C89-A678-7DCF2028F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Pored PROIZVODNJE, kao centralnog dela industrijskog sistema, kojim se upravlja i vrši optimizacija kroz adekvatan ORGANIZACIONI okvir, od suštinkog značaja su i aktivnosti koje pružaju podršku procesima proizvodnje, koje se zajedničkim imenom mogu nazvati LOGISTIKA.</a:t>
            </a:r>
          </a:p>
          <a:p>
            <a:r>
              <a:rPr lang="sr-Latn-RS" dirty="0"/>
              <a:t>p</a:t>
            </a:r>
            <a:r>
              <a:rPr lang="en-US" dirty="0" err="1"/>
              <a:t>rvo</a:t>
            </a:r>
            <a:r>
              <a:rPr lang="en-US" dirty="0"/>
              <a:t> </a:t>
            </a:r>
            <a:r>
              <a:rPr lang="en-US" dirty="0" err="1"/>
              <a:t>pojavljivanje</a:t>
            </a:r>
            <a:r>
              <a:rPr lang="en-US" dirty="0"/>
              <a:t> </a:t>
            </a:r>
            <a:r>
              <a:rPr lang="en-US" dirty="0" err="1"/>
              <a:t>termina</a:t>
            </a:r>
            <a:r>
              <a:rPr lang="en-US" dirty="0"/>
              <a:t> </a:t>
            </a:r>
            <a:r>
              <a:rPr lang="en-US" b="1" dirty="0" err="1"/>
              <a:t>logistika</a:t>
            </a:r>
            <a:r>
              <a:rPr lang="en-US" dirty="0"/>
              <a:t> se </a:t>
            </a:r>
            <a:r>
              <a:rPr lang="en-US" dirty="0" err="1"/>
              <a:t>vezuje</a:t>
            </a:r>
            <a:r>
              <a:rPr lang="en-US" dirty="0"/>
              <a:t> za </a:t>
            </a:r>
            <a:r>
              <a:rPr lang="en-US" dirty="0" err="1"/>
              <a:t>primenu</a:t>
            </a:r>
            <a:r>
              <a:rPr lang="en-US" dirty="0"/>
              <a:t> u </a:t>
            </a:r>
            <a:r>
              <a:rPr lang="en-US" dirty="0" err="1"/>
              <a:t>vojnim</a:t>
            </a:r>
            <a:r>
              <a:rPr lang="en-US" dirty="0"/>
              <a:t> </a:t>
            </a:r>
            <a:r>
              <a:rPr lang="en-US" dirty="0" err="1"/>
              <a:t>operacijama</a:t>
            </a:r>
            <a:r>
              <a:rPr lang="en-US" dirty="0"/>
              <a:t> </a:t>
            </a:r>
            <a:r>
              <a:rPr lang="en-US" dirty="0" err="1"/>
              <a:t>francuske</a:t>
            </a:r>
            <a:r>
              <a:rPr lang="en-US" dirty="0"/>
              <a:t> </a:t>
            </a:r>
            <a:r>
              <a:rPr lang="en-US" dirty="0" err="1"/>
              <a:t>vojske</a:t>
            </a:r>
            <a:r>
              <a:rPr lang="en-US" dirty="0"/>
              <a:t>, u 19. </a:t>
            </a:r>
            <a:r>
              <a:rPr lang="en-US" dirty="0" err="1"/>
              <a:t>veku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da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termin</a:t>
            </a:r>
            <a:r>
              <a:rPr lang="en-US" dirty="0"/>
              <a:t> </a:t>
            </a:r>
            <a:r>
              <a:rPr lang="en-US" dirty="0" err="1"/>
              <a:t>potiče</a:t>
            </a:r>
            <a:r>
              <a:rPr lang="en-US" dirty="0"/>
              <a:t> od </a:t>
            </a:r>
            <a:r>
              <a:rPr lang="en-US" dirty="0" err="1"/>
              <a:t>francuske</a:t>
            </a:r>
            <a:r>
              <a:rPr lang="en-US" dirty="0"/>
              <a:t> </a:t>
            </a:r>
            <a:r>
              <a:rPr lang="en-US" dirty="0" err="1"/>
              <a:t>reči</a:t>
            </a:r>
            <a:r>
              <a:rPr lang="en-US" dirty="0"/>
              <a:t> „</a:t>
            </a:r>
            <a:r>
              <a:rPr lang="en-US" i="1" dirty="0" err="1"/>
              <a:t>logistique</a:t>
            </a:r>
            <a:r>
              <a:rPr lang="en-US" i="1" dirty="0"/>
              <a:t>”.</a:t>
            </a:r>
            <a:r>
              <a:rPr lang="en-US" dirty="0"/>
              <a:t> </a:t>
            </a:r>
            <a:endParaRPr lang="sr-Latn-RS" dirty="0"/>
          </a:p>
          <a:p>
            <a:r>
              <a:rPr lang="en-US" dirty="0" err="1"/>
              <a:t>Prema</a:t>
            </a:r>
            <a:r>
              <a:rPr lang="en-US" dirty="0"/>
              <a:t> Cambridge </a:t>
            </a:r>
            <a:r>
              <a:rPr lang="en-US" dirty="0" err="1"/>
              <a:t>zvaničnom</a:t>
            </a:r>
            <a:r>
              <a:rPr lang="en-US" dirty="0"/>
              <a:t> </a:t>
            </a:r>
            <a:r>
              <a:rPr lang="en-US" dirty="0" err="1"/>
              <a:t>rečniku</a:t>
            </a:r>
            <a:r>
              <a:rPr lang="en-US" dirty="0"/>
              <a:t>,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je: „</a:t>
            </a:r>
            <a:r>
              <a:rPr lang="en-US" i="1" dirty="0" err="1"/>
              <a:t>Pažljiva</a:t>
            </a:r>
            <a:r>
              <a:rPr lang="en-US" i="1" dirty="0"/>
              <a:t> </a:t>
            </a:r>
            <a:r>
              <a:rPr lang="en-US" i="1" dirty="0" err="1"/>
              <a:t>organizacija</a:t>
            </a:r>
            <a:r>
              <a:rPr lang="en-US" i="1" dirty="0"/>
              <a:t> </a:t>
            </a:r>
            <a:r>
              <a:rPr lang="en-US" i="1" dirty="0" err="1"/>
              <a:t>kompleksnih</a:t>
            </a:r>
            <a:r>
              <a:rPr lang="en-US" i="1" dirty="0"/>
              <a:t> </a:t>
            </a:r>
            <a:r>
              <a:rPr lang="en-US" i="1" dirty="0" err="1"/>
              <a:t>aktivnosti</a:t>
            </a:r>
            <a:r>
              <a:rPr lang="en-US" i="1" dirty="0"/>
              <a:t> </a:t>
            </a:r>
            <a:r>
              <a:rPr lang="en-US" i="1" dirty="0" err="1"/>
              <a:t>tako</a:t>
            </a:r>
            <a:r>
              <a:rPr lang="en-US" i="1" dirty="0"/>
              <a:t> da se one </a:t>
            </a:r>
            <a:r>
              <a:rPr lang="en-US" i="1" dirty="0" err="1"/>
              <a:t>odvijaju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uspešan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efektivni</a:t>
            </a:r>
            <a:r>
              <a:rPr lang="en-US" i="1" dirty="0"/>
              <a:t> </a:t>
            </a:r>
            <a:r>
              <a:rPr lang="en-US" i="1" dirty="0" err="1"/>
              <a:t>način</a:t>
            </a:r>
            <a:r>
              <a:rPr lang="en-US" dirty="0"/>
              <a:t>“.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rečniku</a:t>
            </a:r>
            <a:r>
              <a:rPr lang="en-US" dirty="0"/>
              <a:t>,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je: „</a:t>
            </a:r>
            <a:r>
              <a:rPr lang="en-US" b="1" i="1" dirty="0" err="1"/>
              <a:t>Planiranje</a:t>
            </a:r>
            <a:r>
              <a:rPr lang="en-US" b="1" i="1" dirty="0"/>
              <a:t>, </a:t>
            </a:r>
            <a:r>
              <a:rPr lang="en-US" b="1" i="1" dirty="0" err="1"/>
              <a:t>izvršenje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kontrola</a:t>
            </a:r>
            <a:r>
              <a:rPr lang="en-US" b="1" i="1" dirty="0"/>
              <a:t> </a:t>
            </a:r>
            <a:r>
              <a:rPr lang="en-US" b="1" i="1" dirty="0" err="1"/>
              <a:t>nabavke</a:t>
            </a:r>
            <a:r>
              <a:rPr lang="en-US" b="1" i="1" dirty="0"/>
              <a:t>, </a:t>
            </a:r>
            <a:r>
              <a:rPr lang="en-US" b="1" i="1" dirty="0" err="1"/>
              <a:t>kretanja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mirovanja</a:t>
            </a:r>
            <a:r>
              <a:rPr lang="en-US" b="1" i="1" dirty="0"/>
              <a:t> </a:t>
            </a:r>
            <a:r>
              <a:rPr lang="en-US" b="1" i="1" dirty="0" err="1"/>
              <a:t>osoblja</a:t>
            </a:r>
            <a:r>
              <a:rPr lang="en-US" b="1" i="1" dirty="0"/>
              <a:t>, </a:t>
            </a:r>
            <a:r>
              <a:rPr lang="en-US" b="1" i="1" dirty="0" err="1"/>
              <a:t>materijala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drugih</a:t>
            </a:r>
            <a:r>
              <a:rPr lang="en-US" b="1" i="1" dirty="0"/>
              <a:t> </a:t>
            </a:r>
            <a:r>
              <a:rPr lang="en-US" b="1" i="1" dirty="0" err="1"/>
              <a:t>resursa</a:t>
            </a:r>
            <a:r>
              <a:rPr lang="en-US" b="1" i="1" dirty="0"/>
              <a:t>, </a:t>
            </a:r>
            <a:r>
              <a:rPr lang="en-US" b="1" i="1" dirty="0" err="1"/>
              <a:t>kako</a:t>
            </a:r>
            <a:r>
              <a:rPr lang="en-US" b="1" i="1" dirty="0"/>
              <a:t> bi se </a:t>
            </a:r>
            <a:r>
              <a:rPr lang="en-US" b="1" i="1" dirty="0" err="1"/>
              <a:t>postigli</a:t>
            </a:r>
            <a:r>
              <a:rPr lang="en-US" b="1" i="1" dirty="0"/>
              <a:t> </a:t>
            </a:r>
            <a:r>
              <a:rPr lang="en-US" b="1" i="1" dirty="0" err="1"/>
              <a:t>ciljevi</a:t>
            </a:r>
            <a:r>
              <a:rPr lang="en-US" b="1" i="1" dirty="0"/>
              <a:t> pod</a:t>
            </a:r>
            <a:r>
              <a:rPr lang="sr-Latn-RS" b="1" i="1" dirty="0"/>
              <a:t>u</a:t>
            </a:r>
            <a:r>
              <a:rPr lang="en-US" b="1" i="1" dirty="0" err="1"/>
              <a:t>hvata</a:t>
            </a:r>
            <a:r>
              <a:rPr lang="en-US" b="1" i="1" dirty="0"/>
              <a:t>, plana, </a:t>
            </a:r>
            <a:r>
              <a:rPr lang="en-US" b="1" i="1" dirty="0" err="1"/>
              <a:t>projekta</a:t>
            </a:r>
            <a:r>
              <a:rPr lang="en-US" b="1" i="1" dirty="0"/>
              <a:t> </a:t>
            </a:r>
            <a:r>
              <a:rPr lang="en-US" b="1" i="1" dirty="0" err="1"/>
              <a:t>ili</a:t>
            </a:r>
            <a:r>
              <a:rPr lang="en-US" b="1" i="1" dirty="0"/>
              <a:t> </a:t>
            </a:r>
            <a:r>
              <a:rPr lang="en-US" b="1" i="1" dirty="0" err="1"/>
              <a:t>strategije</a:t>
            </a:r>
            <a:r>
              <a:rPr lang="en-US" dirty="0"/>
              <a:t>“. </a:t>
            </a:r>
            <a:r>
              <a:rPr lang="en-US" dirty="0" err="1"/>
              <a:t>Takođe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posmatrati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zalihama</a:t>
            </a:r>
            <a:r>
              <a:rPr lang="en-US" dirty="0"/>
              <a:t> u </a:t>
            </a:r>
            <a:r>
              <a:rPr lang="en-US" dirty="0" err="1"/>
              <a:t>kretanju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mirovanju</a:t>
            </a:r>
            <a:r>
              <a:rPr lang="en-US" dirty="0"/>
              <a:t>. </a:t>
            </a:r>
            <a:r>
              <a:rPr lang="en-US" dirty="0" err="1"/>
              <a:t>Ipak</a:t>
            </a:r>
            <a:r>
              <a:rPr lang="en-US" dirty="0"/>
              <a:t>,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kursa</a:t>
            </a:r>
            <a:r>
              <a:rPr lang="en-US" dirty="0"/>
              <a:t> </a:t>
            </a:r>
            <a:r>
              <a:rPr lang="en-US" dirty="0" err="1"/>
              <a:t>biće</a:t>
            </a:r>
            <a:r>
              <a:rPr lang="en-US" dirty="0"/>
              <a:t> </a:t>
            </a:r>
            <a:r>
              <a:rPr lang="en-US" dirty="0" err="1"/>
              <a:t>razmatrana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</a:t>
            </a:r>
            <a:r>
              <a:rPr lang="sr-Latn-RS" dirty="0"/>
              <a:t>industrijske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u </a:t>
            </a:r>
            <a:r>
              <a:rPr lang="en-US" dirty="0" err="1"/>
              <a:t>savremenim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: „</a:t>
            </a:r>
            <a:r>
              <a:rPr lang="en-US" b="1" i="1" u="sng" dirty="0" err="1"/>
              <a:t>Funkcionalni</a:t>
            </a:r>
            <a:r>
              <a:rPr lang="en-US" b="1" i="1" u="sng" dirty="0"/>
              <a:t> most </a:t>
            </a:r>
            <a:r>
              <a:rPr lang="en-US" b="1" i="1" u="sng" dirty="0" err="1"/>
              <a:t>preko</a:t>
            </a:r>
            <a:r>
              <a:rPr lang="en-US" b="1" i="1" u="sng" dirty="0"/>
              <a:t> </a:t>
            </a:r>
            <a:r>
              <a:rPr lang="en-US" b="1" i="1" u="sng" dirty="0" err="1"/>
              <a:t>kojeg</a:t>
            </a:r>
            <a:r>
              <a:rPr lang="en-US" b="1" i="1" u="sng" dirty="0"/>
              <a:t> se </a:t>
            </a:r>
            <a:r>
              <a:rPr lang="en-US" b="1" i="1" u="sng" dirty="0" err="1"/>
              <a:t>ostvaruje</a:t>
            </a:r>
            <a:r>
              <a:rPr lang="en-US" b="1" i="1" u="sng" dirty="0"/>
              <a:t> </a:t>
            </a:r>
            <a:r>
              <a:rPr lang="en-US" b="1" i="1" u="sng" dirty="0" err="1"/>
              <a:t>fizičko</a:t>
            </a:r>
            <a:r>
              <a:rPr lang="en-US" b="1" i="1" u="sng" dirty="0"/>
              <a:t> </a:t>
            </a:r>
            <a:r>
              <a:rPr lang="en-US" b="1" i="1" u="sng" dirty="0" err="1"/>
              <a:t>kretanje</a:t>
            </a:r>
            <a:r>
              <a:rPr lang="en-US" b="1" i="1" u="sng" dirty="0"/>
              <a:t> (</a:t>
            </a:r>
            <a:r>
              <a:rPr lang="en-US" b="1" i="1" u="sng" dirty="0" err="1"/>
              <a:t>i</a:t>
            </a:r>
            <a:r>
              <a:rPr lang="en-US" b="1" i="1" u="sng" dirty="0"/>
              <a:t> </a:t>
            </a:r>
            <a:r>
              <a:rPr lang="en-US" b="1" i="1" u="sng" dirty="0" err="1"/>
              <a:t>koordinacija</a:t>
            </a:r>
            <a:r>
              <a:rPr lang="en-US" b="1" i="1" u="sng" dirty="0"/>
              <a:t>) </a:t>
            </a:r>
            <a:r>
              <a:rPr lang="en-US" b="1" i="1" u="sng" dirty="0" err="1"/>
              <a:t>roba</a:t>
            </a:r>
            <a:r>
              <a:rPr lang="en-US" b="1" i="1" u="sng" dirty="0"/>
              <a:t> </a:t>
            </a:r>
            <a:r>
              <a:rPr lang="en-US" b="1" i="1" u="sng" dirty="0" err="1"/>
              <a:t>i</a:t>
            </a:r>
            <a:r>
              <a:rPr lang="en-US" b="1" i="1" u="sng" dirty="0"/>
              <a:t> </a:t>
            </a:r>
            <a:r>
              <a:rPr lang="en-US" b="1" i="1" u="sng" dirty="0" err="1"/>
              <a:t>metarijala</a:t>
            </a:r>
            <a:r>
              <a:rPr lang="en-US" b="1" i="1" u="sng" dirty="0"/>
              <a:t> pre u </a:t>
            </a:r>
            <a:r>
              <a:rPr lang="en-US" b="1" i="1" u="sng" dirty="0" err="1"/>
              <a:t>toku</a:t>
            </a:r>
            <a:r>
              <a:rPr lang="en-US" b="1" i="1" u="sng" dirty="0"/>
              <a:t> </a:t>
            </a:r>
            <a:r>
              <a:rPr lang="en-US" b="1" i="1" u="sng" dirty="0" err="1"/>
              <a:t>i</a:t>
            </a:r>
            <a:r>
              <a:rPr lang="en-US" b="1" i="1" u="sng" dirty="0"/>
              <a:t> </a:t>
            </a:r>
            <a:r>
              <a:rPr lang="en-US" b="1" i="1" u="sng" dirty="0" err="1"/>
              <a:t>nakon</a:t>
            </a:r>
            <a:r>
              <a:rPr lang="en-US" b="1" i="1" u="sng" dirty="0"/>
              <a:t> </a:t>
            </a:r>
            <a:r>
              <a:rPr lang="en-US" b="1" i="1" u="sng" dirty="0" err="1"/>
              <a:t>proizvodnog</a:t>
            </a:r>
            <a:r>
              <a:rPr lang="en-US" b="1" i="1" u="sng" dirty="0"/>
              <a:t> </a:t>
            </a:r>
            <a:r>
              <a:rPr lang="en-US" b="1" i="1" u="sng" dirty="0" err="1"/>
              <a:t>procesa</a:t>
            </a:r>
            <a:r>
              <a:rPr lang="en-US" dirty="0"/>
              <a:t>“.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4Wh + 1H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sr-Latn-RS" dirty="0"/>
              <a:t>M</a:t>
            </a:r>
            <a:r>
              <a:rPr lang="en-US" dirty="0" err="1"/>
              <a:t>enadžment</a:t>
            </a:r>
            <a:r>
              <a:rPr lang="en-US" dirty="0"/>
              <a:t> </a:t>
            </a:r>
            <a:r>
              <a:rPr lang="sr-Latn-RS" dirty="0"/>
              <a:t>proizvodnih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bavi</a:t>
            </a:r>
            <a:r>
              <a:rPr lang="en-US" dirty="0"/>
              <a:t> </a:t>
            </a:r>
            <a:r>
              <a:rPr lang="sr-Latn-RS" dirty="0"/>
              <a:t>se </a:t>
            </a:r>
            <a:r>
              <a:rPr lang="en-US" dirty="0" err="1"/>
              <a:t>resursima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da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adekvatno</a:t>
            </a:r>
            <a:r>
              <a:rPr lang="en-US" dirty="0"/>
              <a:t>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ishode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(</a:t>
            </a:r>
            <a:r>
              <a:rPr lang="en-US" dirty="0" err="1"/>
              <a:t>proizvode</a:t>
            </a:r>
            <a:r>
              <a:rPr lang="en-US" dirty="0"/>
              <a:t>/</a:t>
            </a:r>
            <a:r>
              <a:rPr lang="en-US" dirty="0" err="1"/>
              <a:t>usluge</a:t>
            </a:r>
            <a:r>
              <a:rPr lang="en-US" dirty="0"/>
              <a:t>)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ispunio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pretpostavljene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 </a:t>
            </a:r>
            <a:r>
              <a:rPr lang="en-US" dirty="0" err="1"/>
              <a:t>Samim</a:t>
            </a:r>
            <a:r>
              <a:rPr lang="en-US" dirty="0"/>
              <a:t> time, </a:t>
            </a:r>
            <a:r>
              <a:rPr lang="en-US" i="1" u="sng" dirty="0" err="1"/>
              <a:t>logističke</a:t>
            </a:r>
            <a:r>
              <a:rPr lang="en-US" i="1" u="sng" dirty="0"/>
              <a:t> </a:t>
            </a:r>
            <a:r>
              <a:rPr lang="en-US" i="1" u="sng" dirty="0" err="1"/>
              <a:t>aktivnosti</a:t>
            </a:r>
            <a:r>
              <a:rPr lang="en-US" i="1" u="sng" dirty="0"/>
              <a:t> </a:t>
            </a:r>
            <a:r>
              <a:rPr lang="en-US" i="1" u="sng" dirty="0" err="1"/>
              <a:t>daju</a:t>
            </a:r>
            <a:r>
              <a:rPr lang="en-US" i="1" u="sng" dirty="0"/>
              <a:t> </a:t>
            </a:r>
            <a:r>
              <a:rPr lang="en-US" i="1" u="sng" dirty="0" err="1"/>
              <a:t>podršku</a:t>
            </a:r>
            <a:r>
              <a:rPr lang="en-US" i="1" u="sng" dirty="0"/>
              <a:t> </a:t>
            </a:r>
            <a:r>
              <a:rPr lang="en-US" i="1" u="sng" dirty="0" err="1"/>
              <a:t>navedenim</a:t>
            </a:r>
            <a:r>
              <a:rPr lang="en-US" i="1" u="sng" dirty="0"/>
              <a:t> </a:t>
            </a:r>
            <a:r>
              <a:rPr lang="en-US" i="1" u="sng" dirty="0" err="1"/>
              <a:t>operacijama</a:t>
            </a:r>
            <a:r>
              <a:rPr lang="en-US" i="1" u="sng" dirty="0"/>
              <a:t> </a:t>
            </a:r>
            <a:r>
              <a:rPr lang="en-US" i="1" u="sng" dirty="0" err="1"/>
              <a:t>kako</a:t>
            </a:r>
            <a:r>
              <a:rPr lang="en-US" i="1" u="sng" dirty="0"/>
              <a:t> bi </a:t>
            </a:r>
            <a:r>
              <a:rPr lang="en-US" i="1" u="sng" dirty="0" err="1"/>
              <a:t>osigurale</a:t>
            </a:r>
            <a:r>
              <a:rPr lang="en-US" i="1" u="sng" dirty="0"/>
              <a:t> da </a:t>
            </a:r>
            <a:r>
              <a:rPr lang="en-US" i="1" u="sng" dirty="0" err="1"/>
              <a:t>će</a:t>
            </a:r>
            <a:r>
              <a:rPr lang="en-US" i="1" u="sng" dirty="0"/>
              <a:t> </a:t>
            </a:r>
            <a:r>
              <a:rPr lang="en-US" i="1" u="sng" dirty="0" err="1"/>
              <a:t>svi</a:t>
            </a:r>
            <a:r>
              <a:rPr lang="en-US" i="1" u="sng" dirty="0"/>
              <a:t> </a:t>
            </a:r>
            <a:r>
              <a:rPr lang="en-US" i="1" u="sng" dirty="0" err="1"/>
              <a:t>neophodni</a:t>
            </a:r>
            <a:r>
              <a:rPr lang="en-US" i="1" u="sng" dirty="0"/>
              <a:t> </a:t>
            </a:r>
            <a:r>
              <a:rPr lang="en-US" i="1" u="sng" dirty="0" err="1"/>
              <a:t>resursi</a:t>
            </a:r>
            <a:r>
              <a:rPr lang="en-US" i="1" u="sng" dirty="0"/>
              <a:t> </a:t>
            </a:r>
            <a:r>
              <a:rPr lang="en-US" i="1" u="sng" dirty="0" err="1"/>
              <a:t>biti</a:t>
            </a:r>
            <a:r>
              <a:rPr lang="en-US" i="1" u="sng" dirty="0"/>
              <a:t> </a:t>
            </a:r>
            <a:r>
              <a:rPr lang="en-US" i="1" u="sng" dirty="0" err="1"/>
              <a:t>na</a:t>
            </a:r>
            <a:r>
              <a:rPr lang="en-US" i="1" u="sng" dirty="0"/>
              <a:t> </a:t>
            </a:r>
            <a:r>
              <a:rPr lang="en-US" i="1" u="sng" dirty="0" err="1"/>
              <a:t>raspolaganju</a:t>
            </a:r>
            <a:r>
              <a:rPr lang="en-US" i="1" u="sng" dirty="0"/>
              <a:t> u </a:t>
            </a:r>
            <a:r>
              <a:rPr lang="en-US" i="1" u="sng" dirty="0" err="1"/>
              <a:t>pravoj</a:t>
            </a:r>
            <a:r>
              <a:rPr lang="en-US" i="1" u="sng" dirty="0"/>
              <a:t> </a:t>
            </a:r>
            <a:r>
              <a:rPr lang="en-US" i="1" u="sng" dirty="0" err="1"/>
              <a:t>količini</a:t>
            </a:r>
            <a:r>
              <a:rPr lang="en-US" i="1" u="sng" dirty="0"/>
              <a:t>, </a:t>
            </a:r>
            <a:r>
              <a:rPr lang="en-US" i="1" u="sng" dirty="0" err="1"/>
              <a:t>na</a:t>
            </a:r>
            <a:r>
              <a:rPr lang="en-US" i="1" u="sng" dirty="0"/>
              <a:t> </a:t>
            </a:r>
            <a:r>
              <a:rPr lang="en-US" i="1" u="sng" dirty="0" err="1"/>
              <a:t>pravom</a:t>
            </a:r>
            <a:r>
              <a:rPr lang="en-US" i="1" u="sng" dirty="0"/>
              <a:t> </a:t>
            </a:r>
            <a:r>
              <a:rPr lang="en-US" i="1" u="sng" dirty="0" err="1"/>
              <a:t>mestu</a:t>
            </a:r>
            <a:r>
              <a:rPr lang="en-US" i="1" u="sng" dirty="0"/>
              <a:t> </a:t>
            </a:r>
            <a:r>
              <a:rPr lang="en-US" i="1" u="sng" dirty="0" err="1"/>
              <a:t>i</a:t>
            </a:r>
            <a:r>
              <a:rPr lang="en-US" i="1" u="sng" dirty="0"/>
              <a:t> u </a:t>
            </a:r>
            <a:r>
              <a:rPr lang="en-US" i="1" u="sng" dirty="0" err="1"/>
              <a:t>unapred</a:t>
            </a:r>
            <a:r>
              <a:rPr lang="en-US" i="1" u="sng" dirty="0"/>
              <a:t> </a:t>
            </a:r>
            <a:r>
              <a:rPr lang="en-US" i="1" u="sng" dirty="0" err="1"/>
              <a:t>planiranom</a:t>
            </a:r>
            <a:r>
              <a:rPr lang="en-US" i="1" u="sng" dirty="0"/>
              <a:t> </a:t>
            </a:r>
            <a:r>
              <a:rPr lang="en-US" i="1" u="sng" dirty="0" err="1"/>
              <a:t>momentu</a:t>
            </a:r>
            <a:r>
              <a:rPr lang="en-US" i="1" u="sng" dirty="0"/>
              <a:t> </a:t>
            </a:r>
            <a:r>
              <a:rPr lang="en-US" i="1" u="sng" dirty="0" err="1"/>
              <a:t>vremena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Pored toga, </a:t>
            </a:r>
            <a:r>
              <a:rPr lang="en-US" dirty="0" err="1"/>
              <a:t>logističke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obezbeđuju</a:t>
            </a:r>
            <a:r>
              <a:rPr lang="en-US" dirty="0"/>
              <a:t> </a:t>
            </a:r>
            <a:r>
              <a:rPr lang="en-US" dirty="0" err="1"/>
              <a:t>neometan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transformacioni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planski</a:t>
            </a:r>
            <a:r>
              <a:rPr lang="en-US" dirty="0"/>
              <a:t> </a:t>
            </a:r>
            <a:r>
              <a:rPr lang="en-US" dirty="0" err="1"/>
              <a:t>organizovanu</a:t>
            </a:r>
            <a:r>
              <a:rPr lang="en-US" dirty="0"/>
              <a:t> </a:t>
            </a:r>
            <a:r>
              <a:rPr lang="en-US" dirty="0" err="1"/>
              <a:t>distribuciju</a:t>
            </a:r>
            <a:r>
              <a:rPr lang="en-US" dirty="0"/>
              <a:t> </a:t>
            </a:r>
            <a:r>
              <a:rPr lang="en-US" dirty="0" err="1"/>
              <a:t>finalnih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ka </a:t>
            </a:r>
            <a:r>
              <a:rPr lang="en-US" dirty="0" err="1"/>
              <a:t>krajnjim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– </a:t>
            </a:r>
            <a:r>
              <a:rPr lang="en-US" dirty="0" err="1"/>
              <a:t>potrošačima</a:t>
            </a:r>
            <a:r>
              <a:rPr lang="en-US" dirty="0"/>
              <a:t>.</a:t>
            </a:r>
            <a:r>
              <a:rPr lang="sr-Latn-R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016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78CC9-F59F-45FE-9EB2-659BB0E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1682-1104-4F8C-B4E7-6D3A33B25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sr-Latn-RS" dirty="0"/>
              <a:t>prethodnih definicija</a:t>
            </a:r>
            <a:r>
              <a:rPr lang="en-US" dirty="0"/>
              <a:t>,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zaključiti</a:t>
            </a:r>
            <a:r>
              <a:rPr lang="en-US" dirty="0"/>
              <a:t> da se </a:t>
            </a:r>
            <a:r>
              <a:rPr lang="en-US" dirty="0" err="1"/>
              <a:t>logističke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javljaju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en-US" dirty="0" err="1"/>
              <a:t>poslovno</a:t>
            </a:r>
            <a:r>
              <a:rPr lang="en-US" dirty="0"/>
              <a:t> </a:t>
            </a:r>
            <a:r>
              <a:rPr lang="en-US" dirty="0" err="1"/>
              <a:t>proizv</a:t>
            </a:r>
            <a:r>
              <a:rPr lang="sr-Latn-RS" dirty="0"/>
              <a:t>o</a:t>
            </a:r>
            <a:r>
              <a:rPr lang="en-US" dirty="0" err="1"/>
              <a:t>dnog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smislu</a:t>
            </a:r>
            <a:r>
              <a:rPr lang="en-US" dirty="0"/>
              <a:t> </a:t>
            </a:r>
            <a:r>
              <a:rPr lang="en-US" dirty="0" err="1"/>
              <a:t>interakcije</a:t>
            </a:r>
            <a:r>
              <a:rPr lang="en-US" dirty="0"/>
              <a:t> PPS-a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njegovim</a:t>
            </a:r>
            <a:r>
              <a:rPr lang="en-US" dirty="0"/>
              <a:t> </a:t>
            </a:r>
            <a:r>
              <a:rPr lang="en-US" dirty="0" err="1"/>
              <a:t>poslovnim</a:t>
            </a:r>
            <a:r>
              <a:rPr lang="en-US" dirty="0"/>
              <a:t> </a:t>
            </a:r>
            <a:r>
              <a:rPr lang="en-US" dirty="0" err="1"/>
              <a:t>okruženjem</a:t>
            </a:r>
            <a:r>
              <a:rPr lang="en-US" dirty="0"/>
              <a:t> -  </a:t>
            </a:r>
            <a:r>
              <a:rPr lang="en-US" dirty="0" err="1"/>
              <a:t>tržištem</a:t>
            </a:r>
            <a:r>
              <a:rPr lang="en-US" dirty="0"/>
              <a:t>. Na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, </a:t>
            </a:r>
            <a:r>
              <a:rPr lang="en-US" dirty="0" err="1"/>
              <a:t>navedena</a:t>
            </a:r>
            <a:r>
              <a:rPr lang="en-US" dirty="0"/>
              <a:t> </a:t>
            </a:r>
            <a:r>
              <a:rPr lang="en-US" dirty="0" err="1"/>
              <a:t>interpretacija</a:t>
            </a:r>
            <a:r>
              <a:rPr lang="en-US" dirty="0"/>
              <a:t> se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oslikati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definicijom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koju</a:t>
            </a:r>
            <a:r>
              <a:rPr lang="en-US" dirty="0"/>
              <a:t> je </a:t>
            </a:r>
            <a:r>
              <a:rPr lang="en-US" dirty="0" err="1"/>
              <a:t>predložio</a:t>
            </a:r>
            <a:r>
              <a:rPr lang="en-US" dirty="0"/>
              <a:t> Maynard,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glasi</a:t>
            </a:r>
            <a:r>
              <a:rPr lang="en-US" dirty="0"/>
              <a:t>: „</a:t>
            </a:r>
            <a:r>
              <a:rPr lang="en-US" b="1" i="1" dirty="0"/>
              <a:t>Pod </a:t>
            </a:r>
            <a:r>
              <a:rPr lang="en-US" b="1" i="1" dirty="0" err="1"/>
              <a:t>logistikom</a:t>
            </a:r>
            <a:r>
              <a:rPr lang="en-US" b="1" i="1" dirty="0"/>
              <a:t> (u </a:t>
            </a:r>
            <a:r>
              <a:rPr lang="en-US" b="1" i="1" dirty="0" err="1"/>
              <a:t>industriji</a:t>
            </a:r>
            <a:r>
              <a:rPr lang="en-US" b="1" i="1" dirty="0"/>
              <a:t>) </a:t>
            </a:r>
            <a:r>
              <a:rPr lang="en-US" b="1" i="1" dirty="0" err="1"/>
              <a:t>podrazumeva</a:t>
            </a:r>
            <a:r>
              <a:rPr lang="en-US" b="1" i="1" dirty="0"/>
              <a:t> se </a:t>
            </a:r>
            <a:r>
              <a:rPr lang="en-US" b="1" i="1" dirty="0" err="1"/>
              <a:t>proučavanje</a:t>
            </a:r>
            <a:r>
              <a:rPr lang="en-US" b="1" i="1" dirty="0"/>
              <a:t> </a:t>
            </a:r>
            <a:r>
              <a:rPr lang="en-US" b="1" i="1" dirty="0" err="1"/>
              <a:t>tokova</a:t>
            </a:r>
            <a:r>
              <a:rPr lang="en-US" b="1" i="1" dirty="0"/>
              <a:t> </a:t>
            </a:r>
            <a:r>
              <a:rPr lang="en-US" b="1" i="1" dirty="0" err="1"/>
              <a:t>materijala</a:t>
            </a:r>
            <a:r>
              <a:rPr lang="en-US" b="1" i="1" dirty="0"/>
              <a:t> </a:t>
            </a:r>
            <a:r>
              <a:rPr lang="en-US" b="1" i="1" dirty="0" err="1"/>
              <a:t>počevši</a:t>
            </a:r>
            <a:r>
              <a:rPr lang="en-US" b="1" i="1" dirty="0"/>
              <a:t> od </a:t>
            </a:r>
            <a:r>
              <a:rPr lang="en-US" b="1" i="1" dirty="0" err="1"/>
              <a:t>izvora</a:t>
            </a:r>
            <a:r>
              <a:rPr lang="en-US" b="1" i="1" dirty="0"/>
              <a:t> </a:t>
            </a:r>
            <a:r>
              <a:rPr lang="en-US" b="1" i="1" dirty="0" err="1"/>
              <a:t>sirovina</a:t>
            </a:r>
            <a:r>
              <a:rPr lang="en-US" b="1" i="1" dirty="0"/>
              <a:t> pa </a:t>
            </a:r>
            <a:r>
              <a:rPr lang="en-US" b="1" i="1" dirty="0" err="1"/>
              <a:t>završno</a:t>
            </a:r>
            <a:r>
              <a:rPr lang="en-US" b="1" i="1" dirty="0"/>
              <a:t> </a:t>
            </a:r>
            <a:r>
              <a:rPr lang="en-US" b="1" i="1" dirty="0" err="1"/>
              <a:t>sa</a:t>
            </a:r>
            <a:r>
              <a:rPr lang="en-US" b="1" i="1" dirty="0"/>
              <a:t> </a:t>
            </a:r>
            <a:r>
              <a:rPr lang="en-US" b="1" i="1" dirty="0" err="1"/>
              <a:t>isporukom</a:t>
            </a:r>
            <a:r>
              <a:rPr lang="en-US" b="1" i="1" dirty="0"/>
              <a:t> </a:t>
            </a:r>
            <a:r>
              <a:rPr lang="en-US" b="1" i="1" dirty="0" err="1"/>
              <a:t>gotovih</a:t>
            </a:r>
            <a:r>
              <a:rPr lang="en-US" b="1" i="1" dirty="0"/>
              <a:t> </a:t>
            </a:r>
            <a:r>
              <a:rPr lang="en-US" b="1" i="1" dirty="0" err="1"/>
              <a:t>proizvoda</a:t>
            </a:r>
            <a:r>
              <a:rPr lang="en-US" b="1" i="1" dirty="0"/>
              <a:t> </a:t>
            </a:r>
            <a:r>
              <a:rPr lang="en-US" b="1" i="1" dirty="0" err="1"/>
              <a:t>krajnjim</a:t>
            </a:r>
            <a:r>
              <a:rPr lang="en-US" b="1" i="1" dirty="0"/>
              <a:t> </a:t>
            </a:r>
            <a:r>
              <a:rPr lang="en-US" b="1" i="1" dirty="0" err="1"/>
              <a:t>korisnicima</a:t>
            </a:r>
            <a:r>
              <a:rPr lang="en-US" dirty="0"/>
              <a:t>“. Ova </a:t>
            </a:r>
            <a:r>
              <a:rPr lang="en-US" dirty="0" err="1"/>
              <a:t>definicija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posluži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osnov</a:t>
            </a:r>
            <a:r>
              <a:rPr lang="en-US" dirty="0"/>
              <a:t> </a:t>
            </a:r>
            <a:r>
              <a:rPr lang="en-US" dirty="0" err="1"/>
              <a:t>opisivanja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/</a:t>
            </a:r>
            <a:r>
              <a:rPr lang="en-US" dirty="0" err="1"/>
              <a:t>podsistema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sačinjavaju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. </a:t>
            </a:r>
            <a:r>
              <a:rPr lang="en-US" dirty="0" err="1"/>
              <a:t>Činioci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u </a:t>
            </a:r>
            <a:r>
              <a:rPr lang="en-US" dirty="0" err="1"/>
              <a:t>najopštijem</a:t>
            </a:r>
            <a:r>
              <a:rPr lang="en-US" dirty="0"/>
              <a:t>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 </a:t>
            </a:r>
            <a:r>
              <a:rPr lang="en-US" b="1" dirty="0" err="1"/>
              <a:t>Izvori</a:t>
            </a:r>
            <a:r>
              <a:rPr lang="en-US" b="1" dirty="0"/>
              <a:t> </a:t>
            </a:r>
            <a:r>
              <a:rPr lang="en-US" b="1" dirty="0" err="1"/>
              <a:t>sirovina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snabdevači</a:t>
            </a:r>
            <a:r>
              <a:rPr lang="en-US" dirty="0"/>
              <a:t> </a:t>
            </a:r>
            <a:r>
              <a:rPr lang="en-US" dirty="0" err="1"/>
              <a:t>neophodnim</a:t>
            </a:r>
            <a:r>
              <a:rPr lang="en-US" dirty="0"/>
              <a:t> </a:t>
            </a:r>
            <a:r>
              <a:rPr lang="en-US" dirty="0" err="1"/>
              <a:t>repromaterijalima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komponentama</a:t>
            </a:r>
            <a:r>
              <a:rPr lang="en-US" dirty="0"/>
              <a:t>, </a:t>
            </a:r>
            <a:r>
              <a:rPr lang="sr-Latn-RS" dirty="0"/>
              <a:t>koji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. Oni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snabdevači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nivoa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direktnoj</a:t>
            </a:r>
            <a:r>
              <a:rPr lang="en-US" dirty="0"/>
              <a:t> </a:t>
            </a:r>
            <a:r>
              <a:rPr lang="en-US" dirty="0" err="1"/>
              <a:t>sprezi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razmatranim</a:t>
            </a:r>
            <a:r>
              <a:rPr lang="en-US" dirty="0"/>
              <a:t> PPS-om,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snabdevači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novoa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indirektnoj</a:t>
            </a:r>
            <a:r>
              <a:rPr lang="en-US" dirty="0"/>
              <a:t>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PPS-</a:t>
            </a:r>
            <a:r>
              <a:rPr lang="en-US" dirty="0" err="1"/>
              <a:t>om.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/</a:t>
            </a:r>
            <a:r>
              <a:rPr lang="en-US" dirty="0" err="1"/>
              <a:t>komponenti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van </a:t>
            </a:r>
            <a:r>
              <a:rPr lang="sr-Latn-RS" dirty="0"/>
              <a:t>okvira posmatranog</a:t>
            </a:r>
            <a:r>
              <a:rPr lang="en-US" dirty="0"/>
              <a:t> </a:t>
            </a:r>
            <a:r>
              <a:rPr lang="sr-Latn-RS" dirty="0"/>
              <a:t>industrijskog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sr-Latn-RS" dirty="0"/>
              <a:t> (preduzeća ili fabrike)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pripadaju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nabavke</a:t>
            </a:r>
            <a:r>
              <a:rPr lang="en-US" dirty="0"/>
              <a:t>,</a:t>
            </a:r>
          </a:p>
          <a:p>
            <a:pPr lvl="1"/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b="1" dirty="0" err="1"/>
              <a:t>skladišta</a:t>
            </a:r>
            <a:r>
              <a:rPr lang="en-US" b="1" dirty="0"/>
              <a:t> </a:t>
            </a:r>
            <a:r>
              <a:rPr lang="en-US" b="1" dirty="0" err="1"/>
              <a:t>repromaterijala</a:t>
            </a:r>
            <a:r>
              <a:rPr lang="en-US" b="1" dirty="0"/>
              <a:t> </a:t>
            </a:r>
            <a:r>
              <a:rPr lang="en-US" dirty="0"/>
              <a:t>(SRM),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podsistem</a:t>
            </a:r>
            <a:r>
              <a:rPr lang="en-US" dirty="0"/>
              <a:t> </a:t>
            </a:r>
            <a:r>
              <a:rPr lang="en-US" dirty="0" err="1"/>
              <a:t>pripada</a:t>
            </a:r>
            <a:r>
              <a:rPr lang="sr-Latn-RS" dirty="0"/>
              <a:t> razmatranom industrijskom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.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lokacija</a:t>
            </a:r>
            <a:r>
              <a:rPr lang="en-US" dirty="0"/>
              <a:t> </a:t>
            </a:r>
            <a:r>
              <a:rPr lang="en-US" dirty="0" err="1"/>
              <a:t>navedenih</a:t>
            </a:r>
            <a:r>
              <a:rPr lang="en-US" dirty="0"/>
              <a:t> </a:t>
            </a:r>
            <a:r>
              <a:rPr lang="en-US" dirty="0" err="1"/>
              <a:t>skladišta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zaliha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upravljati</a:t>
            </a:r>
            <a:r>
              <a:rPr lang="en-US" dirty="0"/>
              <a:t> </a:t>
            </a:r>
            <a:r>
              <a:rPr lang="sr-Latn-RS" dirty="0"/>
              <a:t>u okviru sistema</a:t>
            </a:r>
            <a:r>
              <a:rPr lang="en-US" dirty="0"/>
              <a:t>, od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samih</a:t>
            </a:r>
            <a:r>
              <a:rPr lang="en-US" dirty="0"/>
              <a:t> </a:t>
            </a:r>
            <a:r>
              <a:rPr lang="en-US" dirty="0" err="1"/>
              <a:t>repromaterijala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od </a:t>
            </a:r>
            <a:r>
              <a:rPr lang="en-US" dirty="0" err="1"/>
              <a:t>obima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Treći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b="1" dirty="0" err="1"/>
              <a:t>proizvodni</a:t>
            </a:r>
            <a:r>
              <a:rPr lang="en-US" b="1" dirty="0"/>
              <a:t> </a:t>
            </a:r>
            <a:r>
              <a:rPr lang="en-US" b="1" dirty="0" err="1"/>
              <a:t>pogoni</a:t>
            </a:r>
            <a:r>
              <a:rPr lang="en-US" b="1" dirty="0"/>
              <a:t> </a:t>
            </a:r>
            <a:r>
              <a:rPr lang="en-US" dirty="0"/>
              <a:t>(PP)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unutrašnji</a:t>
            </a:r>
            <a:r>
              <a:rPr lang="en-US" dirty="0"/>
              <a:t> je deo </a:t>
            </a:r>
            <a:r>
              <a:rPr lang="sr-Latn-RS" dirty="0"/>
              <a:t>industrijskog sistema</a:t>
            </a:r>
            <a:r>
              <a:rPr lang="en-US" dirty="0"/>
              <a:t>. U </a:t>
            </a:r>
            <a:r>
              <a:rPr lang="sr-Latn-RS" dirty="0"/>
              <a:t>o</a:t>
            </a:r>
            <a:r>
              <a:rPr lang="en-US" dirty="0" err="1"/>
              <a:t>kviru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pogona </a:t>
            </a:r>
            <a:r>
              <a:rPr lang="en-US" dirty="0" err="1"/>
              <a:t>vrše</a:t>
            </a:r>
            <a:r>
              <a:rPr lang="en-US" dirty="0"/>
              <a:t> se same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transformacije</a:t>
            </a:r>
            <a:r>
              <a:rPr lang="en-US" dirty="0"/>
              <a:t> </a:t>
            </a:r>
            <a:r>
              <a:rPr lang="en-US" dirty="0" err="1"/>
              <a:t>ulaznih</a:t>
            </a:r>
            <a:r>
              <a:rPr lang="en-US" dirty="0"/>
              <a:t> </a:t>
            </a:r>
            <a:r>
              <a:rPr lang="en-US" dirty="0" err="1"/>
              <a:t>repromaterijala</a:t>
            </a:r>
            <a:r>
              <a:rPr lang="en-US" dirty="0"/>
              <a:t> u </a:t>
            </a:r>
            <a:r>
              <a:rPr lang="en-US" dirty="0" err="1"/>
              <a:t>finalne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/us</a:t>
            </a:r>
            <a:r>
              <a:rPr lang="sr-Latn-RS" dirty="0"/>
              <a:t>lu</a:t>
            </a:r>
            <a:r>
              <a:rPr lang="en-US" dirty="0" err="1"/>
              <a:t>ge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planu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programu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samog</a:t>
            </a:r>
            <a:r>
              <a:rPr lang="en-US" dirty="0"/>
              <a:t> </a:t>
            </a:r>
            <a:r>
              <a:rPr lang="sr-Latn-RS" dirty="0"/>
              <a:t>preduzeća - kompanije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Četvrti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je u </a:t>
            </a:r>
            <a:r>
              <a:rPr lang="en-US" dirty="0" err="1"/>
              <a:t>najvećem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unutrašnji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b="1" dirty="0" err="1"/>
              <a:t>skladišta</a:t>
            </a:r>
            <a:r>
              <a:rPr lang="en-US" b="1" dirty="0"/>
              <a:t> </a:t>
            </a:r>
            <a:r>
              <a:rPr lang="en-US" b="1" dirty="0" err="1"/>
              <a:t>gotovih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</a:t>
            </a:r>
            <a:r>
              <a:rPr lang="en-US" dirty="0"/>
              <a:t>(SGP). U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skladištima</a:t>
            </a:r>
            <a:r>
              <a:rPr lang="en-US" dirty="0"/>
              <a:t> se </a:t>
            </a:r>
            <a:r>
              <a:rPr lang="en-US" dirty="0" err="1"/>
              <a:t>zadržavaju</a:t>
            </a:r>
            <a:r>
              <a:rPr lang="en-US" dirty="0"/>
              <a:t> (</a:t>
            </a:r>
            <a:r>
              <a:rPr lang="en-US" dirty="0" err="1"/>
              <a:t>kraći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duži</a:t>
            </a:r>
            <a:r>
              <a:rPr lang="en-US" dirty="0"/>
              <a:t> </a:t>
            </a:r>
            <a:r>
              <a:rPr lang="en-US" dirty="0" err="1"/>
              <a:t>vremenski</a:t>
            </a:r>
            <a:r>
              <a:rPr lang="en-US" dirty="0"/>
              <a:t> period) </a:t>
            </a:r>
            <a:r>
              <a:rPr lang="en-US" dirty="0" err="1"/>
              <a:t>finalni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, pre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isporuke</a:t>
            </a:r>
            <a:r>
              <a:rPr lang="en-US" dirty="0"/>
              <a:t> </a:t>
            </a:r>
            <a:r>
              <a:rPr lang="en-US" dirty="0" err="1"/>
              <a:t>krajnjim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Peti</a:t>
            </a:r>
            <a:r>
              <a:rPr lang="en-US" dirty="0"/>
              <a:t> </a:t>
            </a:r>
            <a:r>
              <a:rPr lang="en-US" dirty="0" err="1"/>
              <a:t>činioc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b="1" dirty="0" err="1"/>
              <a:t>kupci</a:t>
            </a:r>
            <a:r>
              <a:rPr lang="en-US" b="1" dirty="0"/>
              <a:t> </a:t>
            </a:r>
            <a:r>
              <a:rPr lang="en-US" b="1" dirty="0" err="1"/>
              <a:t>gotovih</a:t>
            </a:r>
            <a:r>
              <a:rPr lang="en-US" b="1" dirty="0"/>
              <a:t> </a:t>
            </a:r>
            <a:r>
              <a:rPr lang="en-US" b="1" dirty="0" err="1"/>
              <a:t>proizvoda</a:t>
            </a:r>
            <a:r>
              <a:rPr lang="en-US" b="1" dirty="0"/>
              <a:t> - </a:t>
            </a:r>
            <a:r>
              <a:rPr lang="en-US" b="1" dirty="0" err="1"/>
              <a:t>klijenti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industrijskim sistemom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distributivne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(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distributera</a:t>
            </a:r>
            <a:r>
              <a:rPr lang="en-US" dirty="0"/>
              <a:t>). Oni se </a:t>
            </a:r>
            <a:r>
              <a:rPr lang="en-US" dirty="0" err="1"/>
              <a:t>nalaze</a:t>
            </a:r>
            <a:r>
              <a:rPr lang="en-US" dirty="0"/>
              <a:t> van </a:t>
            </a:r>
            <a:r>
              <a:rPr lang="sr-Latn-RS" dirty="0"/>
              <a:t>posmatranog industrijskog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pripadaju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D10B-B805-43E7-94A5-19211CDC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0711-7A94-4142-8FDA-F2DF80EEA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poslovi</a:t>
            </a:r>
            <a:r>
              <a:rPr lang="en-US" dirty="0"/>
              <a:t> </a:t>
            </a:r>
            <a:r>
              <a:rPr lang="sr-Latn-RS" dirty="0"/>
              <a:t>u industriji </a:t>
            </a:r>
            <a:r>
              <a:rPr lang="en-US" dirty="0"/>
              <a:t>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svrstati</a:t>
            </a:r>
            <a:r>
              <a:rPr lang="en-US" dirty="0"/>
              <a:t> u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širih</a:t>
            </a:r>
            <a:r>
              <a:rPr lang="en-US" dirty="0"/>
              <a:t> </a:t>
            </a:r>
            <a:r>
              <a:rPr lang="en-US" dirty="0" err="1"/>
              <a:t>privrednih</a:t>
            </a:r>
            <a:r>
              <a:rPr lang="en-US" dirty="0"/>
              <a:t> </a:t>
            </a:r>
            <a:r>
              <a:rPr lang="en-US" dirty="0" err="1"/>
              <a:t>sektora</a:t>
            </a:r>
            <a:r>
              <a:rPr lang="en-US" dirty="0"/>
              <a:t>: </a:t>
            </a:r>
            <a:r>
              <a:rPr lang="en-US" dirty="0" err="1"/>
              <a:t>primarni</a:t>
            </a:r>
            <a:r>
              <a:rPr lang="en-US" dirty="0"/>
              <a:t>, </a:t>
            </a:r>
            <a:r>
              <a:rPr lang="en-US" dirty="0" err="1"/>
              <a:t>sekundarni</a:t>
            </a:r>
            <a:r>
              <a:rPr lang="en-US" dirty="0"/>
              <a:t>, </a:t>
            </a:r>
            <a:r>
              <a:rPr lang="en-US" dirty="0" err="1"/>
              <a:t>tercijalni</a:t>
            </a:r>
            <a:r>
              <a:rPr lang="en-US" dirty="0"/>
              <a:t>, </a:t>
            </a:r>
            <a:r>
              <a:rPr lang="en-US" dirty="0" err="1"/>
              <a:t>kvartarni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kvinarni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Primarni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eksploatiše</a:t>
            </a:r>
            <a:r>
              <a:rPr lang="en-US" dirty="0"/>
              <a:t> </a:t>
            </a:r>
            <a:r>
              <a:rPr lang="en-US" dirty="0" err="1"/>
              <a:t>prirodne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usko</a:t>
            </a:r>
            <a:r>
              <a:rPr lang="en-US" dirty="0"/>
              <a:t> je </a:t>
            </a:r>
            <a:r>
              <a:rPr lang="en-US" dirty="0" err="1"/>
              <a:t>povezan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prirodom</a:t>
            </a:r>
            <a:r>
              <a:rPr lang="en-US" dirty="0"/>
              <a:t>. (</a:t>
            </a:r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proizvodnja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poljoprivreda</a:t>
            </a:r>
            <a:r>
              <a:rPr lang="en-US" dirty="0"/>
              <a:t>, </a:t>
            </a:r>
            <a:r>
              <a:rPr lang="en-US" dirty="0" err="1"/>
              <a:t>šumarstvo</a:t>
            </a:r>
            <a:r>
              <a:rPr lang="en-US" dirty="0"/>
              <a:t>, </a:t>
            </a:r>
            <a:r>
              <a:rPr lang="en-US" dirty="0" err="1"/>
              <a:t>rudarstvo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ribarstvo</a:t>
            </a:r>
            <a:r>
              <a:rPr lang="en-US" dirty="0"/>
              <a:t>)</a:t>
            </a:r>
          </a:p>
          <a:p>
            <a:pPr lvl="1"/>
            <a:r>
              <a:rPr lang="en-US" b="1" dirty="0" err="1"/>
              <a:t>Sekundarni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prerada</a:t>
            </a:r>
            <a:r>
              <a:rPr lang="en-US" dirty="0"/>
              <a:t> </a:t>
            </a:r>
            <a:r>
              <a:rPr lang="en-US" dirty="0" err="1"/>
              <a:t>šećerne</a:t>
            </a:r>
            <a:r>
              <a:rPr lang="en-US" dirty="0"/>
              <a:t> </a:t>
            </a:r>
            <a:r>
              <a:rPr lang="en-US" dirty="0" err="1"/>
              <a:t>repe</a:t>
            </a:r>
            <a:r>
              <a:rPr lang="sr-Latn-RS" dirty="0"/>
              <a:t>, </a:t>
            </a:r>
            <a:r>
              <a:rPr lang="en-US" dirty="0" err="1"/>
              <a:t>industrija</a:t>
            </a:r>
            <a:r>
              <a:rPr lang="sr-Latn-RS" dirty="0"/>
              <a:t> bakra</a:t>
            </a:r>
            <a:r>
              <a:rPr lang="en-US" dirty="0"/>
              <a:t> </a:t>
            </a:r>
            <a:r>
              <a:rPr lang="sr-Latn-RS" dirty="0"/>
              <a:t>ili </a:t>
            </a:r>
            <a:r>
              <a:rPr lang="en-US" dirty="0" err="1"/>
              <a:t>gvožđa</a:t>
            </a:r>
            <a:r>
              <a:rPr lang="sr-Latn-RS" dirty="0"/>
              <a:t> i čelika</a:t>
            </a:r>
            <a:r>
              <a:rPr lang="en-US" dirty="0"/>
              <a:t>)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preradu</a:t>
            </a:r>
            <a:r>
              <a:rPr lang="en-US" dirty="0"/>
              <a:t> robe</a:t>
            </a:r>
            <a:r>
              <a:rPr lang="sr-Latn-RS" dirty="0"/>
              <a:t> – počevši od</a:t>
            </a:r>
            <a:r>
              <a:rPr lang="en-US" dirty="0"/>
              <a:t> od </a:t>
            </a:r>
            <a:r>
              <a:rPr lang="en-US" dirty="0" err="1"/>
              <a:t>sirovina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Tercijarni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stanovništvu</a:t>
            </a:r>
            <a:r>
              <a:rPr lang="en-US" dirty="0"/>
              <a:t> (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trgovina</a:t>
            </a:r>
            <a:r>
              <a:rPr lang="en-US" dirty="0"/>
              <a:t>, </a:t>
            </a:r>
            <a:r>
              <a:rPr lang="en-US" dirty="0" err="1"/>
              <a:t>bankarstvo</a:t>
            </a:r>
            <a:r>
              <a:rPr lang="en-US" dirty="0"/>
              <a:t>, transport, </a:t>
            </a:r>
            <a:r>
              <a:rPr lang="en-US" dirty="0" err="1"/>
              <a:t>obrazovanje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zdravstvena</a:t>
            </a:r>
            <a:r>
              <a:rPr lang="en-US" dirty="0"/>
              <a:t> </a:t>
            </a:r>
            <a:r>
              <a:rPr lang="en-US" dirty="0" err="1"/>
              <a:t>zaštita</a:t>
            </a:r>
            <a:r>
              <a:rPr lang="en-US" dirty="0"/>
              <a:t>)</a:t>
            </a:r>
          </a:p>
          <a:p>
            <a:pPr lvl="1"/>
            <a:r>
              <a:rPr lang="en-US" b="1" dirty="0" err="1"/>
              <a:t>Kvartarni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informacione</a:t>
            </a:r>
            <a:r>
              <a:rPr lang="en-US" dirty="0"/>
              <a:t> </a:t>
            </a:r>
            <a:r>
              <a:rPr lang="en-US" dirty="0" err="1"/>
              <a:t>tehnologije</a:t>
            </a:r>
            <a:r>
              <a:rPr lang="en-US" dirty="0"/>
              <a:t>).</a:t>
            </a:r>
          </a:p>
          <a:p>
            <a:pPr lvl="1"/>
            <a:r>
              <a:rPr lang="en-US" b="1" dirty="0" err="1"/>
              <a:t>Kvinarni</a:t>
            </a:r>
            <a:r>
              <a:rPr lang="en-US" b="1" dirty="0"/>
              <a:t> </a:t>
            </a:r>
            <a:r>
              <a:rPr lang="en-US" b="1" dirty="0" err="1"/>
              <a:t>sektor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donošenje</a:t>
            </a:r>
            <a:r>
              <a:rPr lang="en-US" dirty="0"/>
              <a:t> </a:t>
            </a:r>
            <a:r>
              <a:rPr lang="en-US" dirty="0" err="1"/>
              <a:t>odluka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najvišem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izvršni</a:t>
            </a:r>
            <a:r>
              <a:rPr lang="en-US" dirty="0"/>
              <a:t> </a:t>
            </a:r>
            <a:r>
              <a:rPr lang="en-US" dirty="0" err="1"/>
              <a:t>direktori</a:t>
            </a:r>
            <a:r>
              <a:rPr lang="en-US" dirty="0"/>
              <a:t> u </a:t>
            </a:r>
            <a:r>
              <a:rPr lang="en-US" dirty="0" err="1"/>
              <a:t>kompaniji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politici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Često</a:t>
            </a:r>
            <a:r>
              <a:rPr lang="en-US" dirty="0"/>
              <a:t> se </a:t>
            </a:r>
            <a:r>
              <a:rPr lang="en-US" dirty="0" err="1"/>
              <a:t>kvartarna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kvinarna</a:t>
            </a:r>
            <a:r>
              <a:rPr lang="en-US" dirty="0"/>
              <a:t> </a:t>
            </a:r>
            <a:r>
              <a:rPr lang="en-US" dirty="0" err="1"/>
              <a:t>industrija</a:t>
            </a:r>
            <a:r>
              <a:rPr lang="en-US" dirty="0"/>
              <a:t> </a:t>
            </a:r>
            <a:r>
              <a:rPr lang="en-US" dirty="0" err="1"/>
              <a:t>smatraju</a:t>
            </a:r>
            <a:r>
              <a:rPr lang="en-US" dirty="0"/>
              <a:t> </a:t>
            </a:r>
            <a:r>
              <a:rPr lang="en-US" dirty="0" err="1"/>
              <a:t>delom</a:t>
            </a:r>
            <a:r>
              <a:rPr lang="en-US" dirty="0"/>
              <a:t> </a:t>
            </a:r>
            <a:r>
              <a:rPr lang="en-US" dirty="0" err="1"/>
              <a:t>tercijarnog</a:t>
            </a:r>
            <a:r>
              <a:rPr lang="en-US" dirty="0"/>
              <a:t> </a:t>
            </a:r>
            <a:r>
              <a:rPr lang="en-US" dirty="0" err="1"/>
              <a:t>sektora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51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D012B-53CD-4FE5-A2A3-99472962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98177-373E-4B01-B1E2-725F5419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759643"/>
            <a:ext cx="11280161" cy="473323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Logistički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logističke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 PPS-a.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logističke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logističkog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takozvani</a:t>
            </a:r>
            <a:r>
              <a:rPr lang="en-US" dirty="0"/>
              <a:t> </a:t>
            </a:r>
            <a:r>
              <a:rPr lang="en-US" b="1" dirty="0" err="1"/>
              <a:t>lanac</a:t>
            </a:r>
            <a:r>
              <a:rPr lang="en-US" b="1" dirty="0"/>
              <a:t> </a:t>
            </a:r>
            <a:r>
              <a:rPr lang="en-US" b="1" dirty="0" err="1"/>
              <a:t>snabdevanja</a:t>
            </a:r>
            <a:r>
              <a:rPr lang="en-US" b="1" dirty="0"/>
              <a:t> </a:t>
            </a:r>
            <a:r>
              <a:rPr lang="en-US" dirty="0"/>
              <a:t>(u </a:t>
            </a:r>
            <a:r>
              <a:rPr lang="en-US" dirty="0" err="1"/>
              <a:t>stranoj</a:t>
            </a:r>
            <a:r>
              <a:rPr lang="en-US" dirty="0"/>
              <a:t> </a:t>
            </a:r>
            <a:r>
              <a:rPr lang="en-US" dirty="0" err="1"/>
              <a:t>literaturi</a:t>
            </a:r>
            <a:r>
              <a:rPr lang="en-US" dirty="0"/>
              <a:t> </a:t>
            </a:r>
            <a:r>
              <a:rPr lang="en-US" dirty="0" err="1"/>
              <a:t>predstavljen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b="1" dirty="0"/>
              <a:t>supply chain</a:t>
            </a:r>
            <a:r>
              <a:rPr lang="en-US" dirty="0"/>
              <a:t>). </a:t>
            </a:r>
            <a:r>
              <a:rPr lang="en-US" dirty="0" err="1"/>
              <a:t>Savremeni</a:t>
            </a:r>
            <a:r>
              <a:rPr lang="en-US" dirty="0"/>
              <a:t>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logističkog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se </a:t>
            </a:r>
            <a:r>
              <a:rPr lang="en-US" dirty="0" err="1"/>
              <a:t>odvija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menadžmenta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</a:t>
            </a:r>
          </a:p>
          <a:p>
            <a:r>
              <a:rPr lang="en-US" dirty="0" err="1"/>
              <a:t>Poznato</a:t>
            </a:r>
            <a:r>
              <a:rPr lang="en-US" dirty="0"/>
              <a:t> je da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 </a:t>
            </a:r>
            <a:r>
              <a:rPr lang="en-US" dirty="0" err="1"/>
              <a:t>ostaje</a:t>
            </a:r>
            <a:r>
              <a:rPr lang="en-US" dirty="0"/>
              <a:t> </a:t>
            </a:r>
            <a:r>
              <a:rPr lang="en-US" dirty="0" err="1"/>
              <a:t>čvrst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karike</a:t>
            </a:r>
            <a:r>
              <a:rPr lang="en-US" dirty="0"/>
              <a:t> u </a:t>
            </a:r>
            <a:r>
              <a:rPr lang="en-US" dirty="0" err="1"/>
              <a:t>njemu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povezane</a:t>
            </a:r>
            <a:r>
              <a:rPr lang="en-US" dirty="0"/>
              <a:t>.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snaga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snage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karike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nijedan</a:t>
            </a:r>
            <a:r>
              <a:rPr lang="en-US" dirty="0"/>
              <a:t> </a:t>
            </a:r>
            <a:r>
              <a:rPr lang="en-US" dirty="0" err="1"/>
              <a:t>lanac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jači</a:t>
            </a:r>
            <a:r>
              <a:rPr lang="en-US" dirty="0"/>
              <a:t> od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najslabije</a:t>
            </a:r>
            <a:r>
              <a:rPr lang="en-US" dirty="0"/>
              <a:t> </a:t>
            </a:r>
            <a:r>
              <a:rPr lang="en-US" dirty="0" err="1"/>
              <a:t>karike</a:t>
            </a:r>
            <a:r>
              <a:rPr lang="en-US" dirty="0"/>
              <a:t>. </a:t>
            </a:r>
            <a:r>
              <a:rPr lang="en-US" dirty="0" err="1"/>
              <a:t>Slično</a:t>
            </a:r>
            <a:r>
              <a:rPr lang="en-US" dirty="0"/>
              <a:t>, </a:t>
            </a:r>
            <a:r>
              <a:rPr lang="en-US" dirty="0" err="1"/>
              <a:t>snabdevači</a:t>
            </a:r>
            <a:r>
              <a:rPr lang="en-US" dirty="0"/>
              <a:t>, </a:t>
            </a:r>
            <a:r>
              <a:rPr lang="en-US" dirty="0" err="1"/>
              <a:t>proizvođači</a:t>
            </a:r>
            <a:r>
              <a:rPr lang="en-US" dirty="0"/>
              <a:t>, </a:t>
            </a:r>
            <a:r>
              <a:rPr lang="en-US" dirty="0" err="1"/>
              <a:t>distributeri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potrošači</a:t>
            </a:r>
            <a:r>
              <a:rPr lang="en-US" dirty="0"/>
              <a:t> </a:t>
            </a:r>
            <a:r>
              <a:rPr lang="en-US" dirty="0" err="1"/>
              <a:t>zavise</a:t>
            </a:r>
            <a:r>
              <a:rPr lang="en-US" dirty="0"/>
              <a:t> </a:t>
            </a:r>
            <a:r>
              <a:rPr lang="en-US" dirty="0" err="1"/>
              <a:t>jedni</a:t>
            </a:r>
            <a:r>
              <a:rPr lang="en-US" dirty="0"/>
              <a:t> od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potrošnje</a:t>
            </a:r>
            <a:r>
              <a:rPr lang="en-US" dirty="0"/>
              <a:t> </a:t>
            </a:r>
            <a:r>
              <a:rPr lang="en-US" dirty="0" err="1"/>
              <a:t>dobara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Definicije</a:t>
            </a:r>
            <a:r>
              <a:rPr lang="en-US" dirty="0"/>
              <a:t> </a:t>
            </a:r>
            <a:r>
              <a:rPr lang="en-US" dirty="0" err="1"/>
              <a:t>lanaca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varirati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jasnijeg</a:t>
            </a:r>
            <a:r>
              <a:rPr lang="en-US" dirty="0"/>
              <a:t> </a:t>
            </a:r>
            <a:r>
              <a:rPr lang="en-US" dirty="0" err="1"/>
              <a:t>prikaza</a:t>
            </a:r>
            <a:r>
              <a:rPr lang="en-US" dirty="0"/>
              <a:t> </a:t>
            </a:r>
            <a:r>
              <a:rPr lang="en-US" dirty="0" err="1"/>
              <a:t>biće</a:t>
            </a:r>
            <a:r>
              <a:rPr lang="en-US" dirty="0"/>
              <a:t> </a:t>
            </a:r>
            <a:r>
              <a:rPr lang="en-US" dirty="0" err="1"/>
              <a:t>korišćena</a:t>
            </a:r>
            <a:r>
              <a:rPr lang="en-US" dirty="0"/>
              <a:t> </a:t>
            </a:r>
            <a:r>
              <a:rPr lang="en-US" dirty="0" err="1"/>
              <a:t>sledeća</a:t>
            </a:r>
            <a:r>
              <a:rPr lang="en-US" dirty="0"/>
              <a:t>: </a:t>
            </a:r>
            <a:r>
              <a:rPr lang="en-US" b="1" i="1" dirty="0" err="1"/>
              <a:t>Proces</a:t>
            </a:r>
            <a:r>
              <a:rPr lang="sr-Latn-RS" b="1" i="1" dirty="0"/>
              <a:t> </a:t>
            </a:r>
            <a:r>
              <a:rPr lang="en-US" b="1" i="1" dirty="0" err="1"/>
              <a:t>planiranja</a:t>
            </a:r>
            <a:r>
              <a:rPr lang="en-US" b="1" i="1" dirty="0"/>
              <a:t>, </a:t>
            </a:r>
            <a:r>
              <a:rPr lang="en-US" b="1" i="1" dirty="0" err="1"/>
              <a:t>organizovanja</a:t>
            </a:r>
            <a:r>
              <a:rPr lang="en-US" b="1" i="1" dirty="0"/>
              <a:t>,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kontrole</a:t>
            </a:r>
            <a:r>
              <a:rPr lang="en-US" b="1" i="1" dirty="0"/>
              <a:t> </a:t>
            </a:r>
            <a:r>
              <a:rPr lang="en-US" b="1" i="1" dirty="0" err="1"/>
              <a:t>toka</a:t>
            </a:r>
            <a:r>
              <a:rPr lang="en-US" b="1" i="1" dirty="0"/>
              <a:t> </a:t>
            </a:r>
            <a:r>
              <a:rPr lang="en-US" b="1" i="1" dirty="0" err="1"/>
              <a:t>materijala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usluga</a:t>
            </a:r>
            <a:r>
              <a:rPr lang="en-US" b="1" i="1" dirty="0"/>
              <a:t> od </a:t>
            </a:r>
            <a:r>
              <a:rPr lang="en-US" b="1" i="1" dirty="0" err="1"/>
              <a:t>snabdevača</a:t>
            </a:r>
            <a:r>
              <a:rPr lang="en-US" b="1" i="1" dirty="0"/>
              <a:t> do </a:t>
            </a:r>
            <a:r>
              <a:rPr lang="en-US" b="1" i="1" dirty="0" err="1"/>
              <a:t>krajnjih</a:t>
            </a:r>
            <a:r>
              <a:rPr lang="sr-Latn-RS" b="1" i="1" dirty="0"/>
              <a:t> </a:t>
            </a:r>
            <a:r>
              <a:rPr lang="en-US" b="1" i="1" dirty="0" err="1"/>
              <a:t>korisnika</a:t>
            </a:r>
            <a:r>
              <a:rPr lang="en-US" b="1" i="1" dirty="0"/>
              <a:t>/</a:t>
            </a:r>
            <a:r>
              <a:rPr lang="en-US" b="1" i="1" dirty="0" err="1"/>
              <a:t>kupaca</a:t>
            </a:r>
            <a:r>
              <a:rPr lang="en-US" b="1" i="1" dirty="0"/>
              <a:t>. </a:t>
            </a:r>
            <a:r>
              <a:rPr lang="en-US" b="1" i="1" dirty="0" err="1"/>
              <a:t>Ovako</a:t>
            </a:r>
            <a:r>
              <a:rPr lang="en-US" b="1" i="1" dirty="0"/>
              <a:t> </a:t>
            </a:r>
            <a:r>
              <a:rPr lang="en-US" b="1" i="1" dirty="0" err="1"/>
              <a:t>integrisan</a:t>
            </a:r>
            <a:r>
              <a:rPr lang="en-US" b="1" i="1" dirty="0"/>
              <a:t> </a:t>
            </a:r>
            <a:r>
              <a:rPr lang="en-US" b="1" i="1" dirty="0" err="1"/>
              <a:t>pristup</a:t>
            </a:r>
            <a:r>
              <a:rPr lang="en-US" b="1" i="1" dirty="0"/>
              <a:t> </a:t>
            </a:r>
            <a:r>
              <a:rPr lang="en-US" b="1" i="1" dirty="0" err="1"/>
              <a:t>uključuje</a:t>
            </a:r>
            <a:r>
              <a:rPr lang="en-US" b="1" i="1" dirty="0"/>
              <a:t> </a:t>
            </a:r>
            <a:r>
              <a:rPr lang="en-US" b="1" i="1" dirty="0" err="1"/>
              <a:t>snabdevače</a:t>
            </a:r>
            <a:r>
              <a:rPr lang="en-US" b="1" i="1" dirty="0"/>
              <a:t>, </a:t>
            </a:r>
            <a:r>
              <a:rPr lang="en-US" b="1" i="1" dirty="0" err="1"/>
              <a:t>menadžment</a:t>
            </a:r>
            <a:r>
              <a:rPr lang="en-US" b="1" i="1" dirty="0"/>
              <a:t> </a:t>
            </a:r>
            <a:r>
              <a:rPr lang="en-US" b="1" i="1" dirty="0" err="1"/>
              <a:t>snabdevanja</a:t>
            </a:r>
            <a:r>
              <a:rPr lang="en-US" b="1" i="1" dirty="0"/>
              <a:t>, </a:t>
            </a:r>
            <a:r>
              <a:rPr lang="en-US" b="1" i="1" dirty="0" err="1"/>
              <a:t>integrisanu</a:t>
            </a:r>
            <a:r>
              <a:rPr lang="en-US" b="1" i="1" dirty="0"/>
              <a:t> </a:t>
            </a:r>
            <a:r>
              <a:rPr lang="en-US" b="1" i="1" dirty="0" err="1"/>
              <a:t>logistiku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operacije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upravlja</a:t>
            </a:r>
            <a:r>
              <a:rPr lang="en-US" dirty="0"/>
              <a:t>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</a:t>
            </a:r>
            <a:r>
              <a:rPr lang="en-US" dirty="0" err="1"/>
              <a:t>koordinira</a:t>
            </a:r>
            <a:r>
              <a:rPr lang="en-US" dirty="0"/>
              <a:t> se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, </a:t>
            </a:r>
            <a:r>
              <a:rPr lang="en-US" dirty="0" err="1"/>
              <a:t>operacije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integrisana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u </a:t>
            </a:r>
            <a:r>
              <a:rPr lang="en-US" dirty="0" err="1"/>
              <a:t>smisaoni</a:t>
            </a:r>
            <a:r>
              <a:rPr lang="en-US" dirty="0"/>
              <a:t> </a:t>
            </a:r>
            <a:r>
              <a:rPr lang="en-US" dirty="0" err="1"/>
              <a:t>niz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održao</a:t>
            </a:r>
            <a:r>
              <a:rPr lang="en-US" dirty="0"/>
              <a:t> </a:t>
            </a:r>
            <a:r>
              <a:rPr lang="en-US" dirty="0" err="1"/>
              <a:t>kontinualni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. Na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se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domet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isporučili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razmatranje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uključenih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u </a:t>
            </a:r>
            <a:r>
              <a:rPr lang="en-US" dirty="0" err="1"/>
              <a:t>lancu</a:t>
            </a:r>
            <a:r>
              <a:rPr lang="en-US" dirty="0"/>
              <a:t>, od </a:t>
            </a:r>
            <a:r>
              <a:rPr lang="en-US" dirty="0" err="1"/>
              <a:t>resursa</a:t>
            </a:r>
            <a:r>
              <a:rPr lang="en-US" dirty="0"/>
              <a:t> </a:t>
            </a:r>
            <a:r>
              <a:rPr lang="en-US" dirty="0" err="1"/>
              <a:t>sirovina</a:t>
            </a:r>
            <a:r>
              <a:rPr lang="en-US" dirty="0"/>
              <a:t> do </a:t>
            </a:r>
            <a:r>
              <a:rPr lang="en-US" dirty="0" err="1"/>
              <a:t>konačnog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. SCM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spajaju</a:t>
            </a:r>
            <a:r>
              <a:rPr lang="en-US" dirty="0"/>
              <a:t> se u </a:t>
            </a:r>
            <a:r>
              <a:rPr lang="en-US" dirty="0" err="1"/>
              <a:t>integrisanu</a:t>
            </a:r>
            <a:r>
              <a:rPr lang="en-US" dirty="0"/>
              <a:t> </a:t>
            </a:r>
            <a:r>
              <a:rPr lang="en-US" dirty="0" err="1"/>
              <a:t>funkciju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en-US" dirty="0" err="1"/>
              <a:t>kompleksni</a:t>
            </a:r>
            <a:r>
              <a:rPr lang="en-US" dirty="0"/>
              <a:t> model SCM-a </a:t>
            </a:r>
            <a:r>
              <a:rPr lang="en-US" dirty="0" err="1"/>
              <a:t>integriše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korporativnih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(</a:t>
            </a:r>
            <a:r>
              <a:rPr lang="en-US" dirty="0" err="1"/>
              <a:t>finansije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računovodstvo</a:t>
            </a:r>
            <a:r>
              <a:rPr lang="en-US" dirty="0"/>
              <a:t>, </a:t>
            </a:r>
            <a:r>
              <a:rPr lang="en-US" dirty="0" err="1"/>
              <a:t>menadžment</a:t>
            </a:r>
            <a:r>
              <a:rPr lang="en-US" dirty="0"/>
              <a:t> </a:t>
            </a:r>
            <a:r>
              <a:rPr lang="en-US" dirty="0" err="1"/>
              <a:t>ljudskim</a:t>
            </a:r>
            <a:r>
              <a:rPr lang="en-US" dirty="0"/>
              <a:t> </a:t>
            </a:r>
            <a:r>
              <a:rPr lang="en-US" dirty="0" err="1"/>
              <a:t>resursima</a:t>
            </a:r>
            <a:r>
              <a:rPr lang="en-US" dirty="0"/>
              <a:t>, </a:t>
            </a:r>
            <a:r>
              <a:rPr lang="en-US" dirty="0" err="1"/>
              <a:t>ekonomiju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) u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/>
              <a:t>marketinga</a:t>
            </a:r>
            <a:r>
              <a:rPr lang="en-US" dirty="0"/>
              <a:t>, </a:t>
            </a:r>
            <a:r>
              <a:rPr lang="en-US" dirty="0" err="1"/>
              <a:t>operacija</a:t>
            </a:r>
            <a:r>
              <a:rPr lang="en-US" dirty="0"/>
              <a:t> (</a:t>
            </a:r>
            <a:r>
              <a:rPr lang="en-US" dirty="0" err="1"/>
              <a:t>uključujući</a:t>
            </a:r>
            <a:r>
              <a:rPr lang="en-US" dirty="0"/>
              <a:t> </a:t>
            </a:r>
            <a:r>
              <a:rPr lang="en-US" dirty="0" err="1"/>
              <a:t>inženjering</a:t>
            </a:r>
            <a:r>
              <a:rPr lang="en-US" dirty="0"/>
              <a:t>), </a:t>
            </a:r>
            <a:r>
              <a:rPr lang="en-US" dirty="0" err="1"/>
              <a:t>integrisanu</a:t>
            </a:r>
            <a:r>
              <a:rPr lang="en-US" dirty="0"/>
              <a:t> </a:t>
            </a:r>
            <a:r>
              <a:rPr lang="en-US" dirty="0" err="1"/>
              <a:t>logistiku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snabdevanjem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81816-56D3-44C1-9877-9E7BD4DF8D4F}"/>
              </a:ext>
            </a:extLst>
          </p:cNvPr>
          <p:cNvSpPr/>
          <p:nvPr/>
        </p:nvSpPr>
        <p:spPr>
          <a:xfrm>
            <a:off x="773526" y="6423329"/>
            <a:ext cx="110957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Ovu</a:t>
            </a:r>
            <a:r>
              <a:rPr lang="en-US" sz="1200" dirty="0"/>
              <a:t> </a:t>
            </a:r>
            <a:r>
              <a:rPr lang="en-US" sz="1200" dirty="0" err="1"/>
              <a:t>definiciju</a:t>
            </a:r>
            <a:r>
              <a:rPr lang="en-US" sz="1200" dirty="0"/>
              <a:t> supply chain management-a je </a:t>
            </a:r>
            <a:r>
              <a:rPr lang="en-US" sz="1200" dirty="0" err="1"/>
              <a:t>predložio</a:t>
            </a:r>
            <a:r>
              <a:rPr lang="en-US" sz="1200" dirty="0"/>
              <a:t> </a:t>
            </a:r>
            <a:r>
              <a:rPr lang="en-US" sz="1200" dirty="0" err="1"/>
              <a:t>profesor</a:t>
            </a:r>
            <a:r>
              <a:rPr lang="en-US" sz="1200" dirty="0"/>
              <a:t> Russell Morey, C.P.M, Western Illinois University, Macomb, Illinois, 1997.</a:t>
            </a:r>
          </a:p>
        </p:txBody>
      </p:sp>
    </p:spTree>
    <p:extLst>
      <p:ext uri="{BB962C8B-B14F-4D97-AF65-F5344CB8AC3E}">
        <p14:creationId xmlns:p14="http://schemas.microsoft.com/office/powerpoint/2010/main" val="3117640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768-45A6-4172-8735-5A5E52F1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825FD-CB7E-46E5-A043-F4D409A2E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Integrisana</a:t>
            </a:r>
            <a:r>
              <a:rPr lang="en-US" b="1" dirty="0"/>
              <a:t> </a:t>
            </a:r>
            <a:r>
              <a:rPr lang="en-US" b="1" dirty="0" err="1"/>
              <a:t>logistika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definisati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b="1" i="1" dirty="0" err="1"/>
              <a:t>Proces</a:t>
            </a:r>
            <a:r>
              <a:rPr lang="en-US" b="1" i="1" dirty="0"/>
              <a:t> </a:t>
            </a:r>
            <a:r>
              <a:rPr lang="en-US" b="1" i="1" dirty="0" err="1"/>
              <a:t>predviđanja</a:t>
            </a:r>
            <a:r>
              <a:rPr lang="en-US" b="1" i="1" dirty="0"/>
              <a:t> </a:t>
            </a:r>
            <a:r>
              <a:rPr lang="en-US" b="1" i="1" dirty="0" err="1"/>
              <a:t>potreba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želja</a:t>
            </a:r>
            <a:r>
              <a:rPr lang="en-US" b="1" i="1" dirty="0"/>
              <a:t> </a:t>
            </a:r>
            <a:r>
              <a:rPr lang="en-US" b="1" i="1" dirty="0" err="1"/>
              <a:t>kupaca</a:t>
            </a:r>
            <a:r>
              <a:rPr lang="en-US" b="1" i="1" dirty="0"/>
              <a:t>; </a:t>
            </a:r>
            <a:r>
              <a:rPr lang="en-US" b="1" i="1" dirty="0" err="1"/>
              <a:t>dobavljanja</a:t>
            </a:r>
            <a:r>
              <a:rPr lang="en-US" b="1" i="1" dirty="0"/>
              <a:t> </a:t>
            </a:r>
            <a:r>
              <a:rPr lang="en-US" b="1" i="1" dirty="0" err="1"/>
              <a:t>kapitala</a:t>
            </a:r>
            <a:r>
              <a:rPr lang="en-US" b="1" i="1" dirty="0"/>
              <a:t>, </a:t>
            </a:r>
            <a:r>
              <a:rPr lang="en-US" b="1" i="1" dirty="0" err="1"/>
              <a:t>materijala</a:t>
            </a:r>
            <a:r>
              <a:rPr lang="en-US" b="1" i="1" dirty="0"/>
              <a:t>, </a:t>
            </a:r>
            <a:r>
              <a:rPr lang="en-US" b="1" i="1" dirty="0" err="1"/>
              <a:t>ljudi</a:t>
            </a:r>
            <a:r>
              <a:rPr lang="en-US" b="1" i="1" dirty="0"/>
              <a:t>, </a:t>
            </a:r>
            <a:r>
              <a:rPr lang="en-US" b="1" i="1" dirty="0" err="1"/>
              <a:t>tehnologija</a:t>
            </a:r>
            <a:r>
              <a:rPr lang="en-US" b="1" i="1" dirty="0"/>
              <a:t>,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informacija</a:t>
            </a:r>
            <a:r>
              <a:rPr lang="en-US" b="1" i="1" dirty="0"/>
              <a:t> </a:t>
            </a:r>
            <a:r>
              <a:rPr lang="en-US" b="1" i="1" dirty="0" err="1"/>
              <a:t>neophodnih</a:t>
            </a:r>
            <a:r>
              <a:rPr lang="en-US" b="1" i="1" dirty="0"/>
              <a:t> da se </a:t>
            </a:r>
            <a:r>
              <a:rPr lang="en-US" b="1" i="1" dirty="0" err="1"/>
              <a:t>ispune</a:t>
            </a:r>
            <a:r>
              <a:rPr lang="en-US" b="1" i="1" dirty="0"/>
              <a:t> </a:t>
            </a:r>
            <a:r>
              <a:rPr lang="en-US" b="1" i="1" dirty="0" err="1"/>
              <a:t>ovi</a:t>
            </a:r>
            <a:r>
              <a:rPr lang="en-US" b="1" i="1" dirty="0"/>
              <a:t> </a:t>
            </a:r>
            <a:r>
              <a:rPr lang="en-US" b="1" i="1" dirty="0" err="1"/>
              <a:t>zahtevi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želje</a:t>
            </a:r>
            <a:r>
              <a:rPr lang="en-US" b="1" i="1" dirty="0"/>
              <a:t>; </a:t>
            </a:r>
            <a:r>
              <a:rPr lang="en-US" b="1" i="1" dirty="0" err="1"/>
              <a:t>optimizacija</a:t>
            </a:r>
            <a:r>
              <a:rPr lang="en-US" b="1" i="1" dirty="0"/>
              <a:t> </a:t>
            </a:r>
            <a:r>
              <a:rPr lang="en-US" b="1" i="1" dirty="0" err="1"/>
              <a:t>mreže</a:t>
            </a:r>
            <a:r>
              <a:rPr lang="en-US" b="1" i="1" dirty="0"/>
              <a:t> </a:t>
            </a:r>
            <a:r>
              <a:rPr lang="en-US" b="1" i="1" dirty="0" err="1"/>
              <a:t>proizvodnje</a:t>
            </a:r>
            <a:r>
              <a:rPr lang="en-US" b="1" i="1" dirty="0"/>
              <a:t> </a:t>
            </a:r>
            <a:r>
              <a:rPr lang="en-US" b="1" i="1" dirty="0" err="1"/>
              <a:t>dobara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usluga</a:t>
            </a:r>
            <a:r>
              <a:rPr lang="en-US" b="1" i="1" dirty="0"/>
              <a:t> </a:t>
            </a:r>
            <a:r>
              <a:rPr lang="en-US" b="1" i="1" dirty="0" err="1"/>
              <a:t>kako</a:t>
            </a:r>
            <a:r>
              <a:rPr lang="en-US" b="1" i="1" dirty="0"/>
              <a:t> bi se </a:t>
            </a:r>
            <a:r>
              <a:rPr lang="en-US" b="1" i="1" dirty="0" err="1"/>
              <a:t>ispunili</a:t>
            </a:r>
            <a:r>
              <a:rPr lang="en-US" b="1" i="1" dirty="0"/>
              <a:t> </a:t>
            </a:r>
            <a:r>
              <a:rPr lang="en-US" b="1" i="1" dirty="0" err="1"/>
              <a:t>zahtevi</a:t>
            </a:r>
            <a:r>
              <a:rPr lang="en-US" b="1" i="1" dirty="0"/>
              <a:t> </a:t>
            </a:r>
            <a:r>
              <a:rPr lang="en-US" b="1" i="1" dirty="0" err="1"/>
              <a:t>kupaca</a:t>
            </a:r>
            <a:r>
              <a:rPr lang="en-US" b="1" i="1" dirty="0"/>
              <a:t>;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upotreba</a:t>
            </a:r>
            <a:r>
              <a:rPr lang="en-US" b="1" i="1" dirty="0"/>
              <a:t> </a:t>
            </a:r>
            <a:r>
              <a:rPr lang="en-US" b="1" i="1" dirty="0" err="1"/>
              <a:t>mreže</a:t>
            </a:r>
            <a:r>
              <a:rPr lang="en-US" b="1" i="1" dirty="0"/>
              <a:t> </a:t>
            </a:r>
            <a:r>
              <a:rPr lang="en-US" b="1" i="1" dirty="0" err="1"/>
              <a:t>kako</a:t>
            </a:r>
            <a:r>
              <a:rPr lang="en-US" b="1" i="1" dirty="0"/>
              <a:t> bi se </a:t>
            </a:r>
            <a:r>
              <a:rPr lang="en-US" b="1" i="1" dirty="0" err="1"/>
              <a:t>ispunili</a:t>
            </a:r>
            <a:r>
              <a:rPr lang="en-US" b="1" i="1" dirty="0"/>
              <a:t> </a:t>
            </a:r>
            <a:r>
              <a:rPr lang="en-US" b="1" i="1" dirty="0" err="1"/>
              <a:t>zahtevi</a:t>
            </a:r>
            <a:r>
              <a:rPr lang="en-US" b="1" i="1" dirty="0"/>
              <a:t> </a:t>
            </a:r>
            <a:r>
              <a:rPr lang="en-US" b="1" i="1" dirty="0" err="1"/>
              <a:t>kupaca</a:t>
            </a:r>
            <a:r>
              <a:rPr lang="en-US" b="1" i="1" dirty="0"/>
              <a:t> </a:t>
            </a:r>
            <a:r>
              <a:rPr lang="en-US" b="1" i="1" dirty="0" err="1"/>
              <a:t>na</a:t>
            </a:r>
            <a:r>
              <a:rPr lang="en-US" b="1" i="1" dirty="0"/>
              <a:t> </a:t>
            </a:r>
            <a:r>
              <a:rPr lang="en-US" b="1" i="1" dirty="0" err="1"/>
              <a:t>vreme</a:t>
            </a:r>
            <a:r>
              <a:rPr lang="en-US" b="1" dirty="0"/>
              <a:t>.</a:t>
            </a:r>
          </a:p>
          <a:p>
            <a:r>
              <a:rPr lang="en-US" dirty="0" err="1"/>
              <a:t>Prema</a:t>
            </a:r>
            <a:r>
              <a:rPr lang="en-US" dirty="0"/>
              <a:t> tome, </a:t>
            </a:r>
            <a:r>
              <a:rPr lang="en-US" dirty="0" err="1"/>
              <a:t>integrisana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ulazne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,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konverzije</a:t>
            </a:r>
            <a:r>
              <a:rPr lang="en-US" dirty="0"/>
              <a:t> (</a:t>
            </a:r>
            <a:r>
              <a:rPr lang="en-US" dirty="0" err="1"/>
              <a:t>transformacije</a:t>
            </a:r>
            <a:r>
              <a:rPr lang="en-US" dirty="0"/>
              <a:t>),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izlazne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en-US" dirty="0"/>
              <a:t>. </a:t>
            </a:r>
            <a:r>
              <a:rPr lang="en-US" dirty="0" err="1"/>
              <a:t>Ulazna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je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ka </a:t>
            </a:r>
            <a:r>
              <a:rPr lang="en-US" dirty="0" err="1"/>
              <a:t>firmi</a:t>
            </a:r>
            <a:r>
              <a:rPr lang="en-US" dirty="0"/>
              <a:t>. </a:t>
            </a:r>
            <a:r>
              <a:rPr lang="en-US" dirty="0" err="1"/>
              <a:t>Operacije</a:t>
            </a:r>
            <a:r>
              <a:rPr lang="en-US" dirty="0"/>
              <a:t> </a:t>
            </a:r>
            <a:r>
              <a:rPr lang="en-US" dirty="0" err="1"/>
              <a:t>konverzije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kretanje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fabrike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skladišta</a:t>
            </a:r>
            <a:r>
              <a:rPr lang="en-US" dirty="0"/>
              <a:t>,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transformacioni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. </a:t>
            </a:r>
            <a:r>
              <a:rPr lang="en-US" dirty="0" err="1"/>
              <a:t>Izlazna</a:t>
            </a:r>
            <a:r>
              <a:rPr lang="en-US" dirty="0"/>
              <a:t> </a:t>
            </a:r>
            <a:r>
              <a:rPr lang="en-US" dirty="0" err="1"/>
              <a:t>logistika</a:t>
            </a:r>
            <a:r>
              <a:rPr lang="en-US" dirty="0"/>
              <a:t> je </a:t>
            </a:r>
            <a:r>
              <a:rPr lang="en-US" dirty="0" err="1"/>
              <a:t>pokretanje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od </a:t>
            </a:r>
            <a:r>
              <a:rPr lang="en-US" dirty="0" err="1"/>
              <a:t>fabrike</a:t>
            </a:r>
            <a:r>
              <a:rPr lang="en-US" dirty="0"/>
              <a:t> ka </a:t>
            </a:r>
            <a:r>
              <a:rPr lang="en-US" dirty="0" err="1"/>
              <a:t>kupcima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Sledeća s</a:t>
            </a:r>
            <a:r>
              <a:rPr lang="en-US" dirty="0" err="1"/>
              <a:t>lika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integrisane</a:t>
            </a:r>
            <a:r>
              <a:rPr lang="en-US" dirty="0"/>
              <a:t> </a:t>
            </a:r>
            <a:r>
              <a:rPr lang="en-US" dirty="0" err="1"/>
              <a:t>logistike</a:t>
            </a:r>
            <a:r>
              <a:rPr lang="sr-Latn-RS" dirty="0"/>
              <a:t>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43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D48EE-D75A-4111-BCBE-7211E19A11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2562" y="528277"/>
            <a:ext cx="5780954" cy="5801445"/>
          </a:xfrm>
          <a:prstGeom prst="rect">
            <a:avLst/>
          </a:prstGeom>
          <a:noFill/>
          <a:ln w="12700"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6ACF04-FE68-47EB-8DFB-8DD5AEBB487D}"/>
              </a:ext>
            </a:extLst>
          </p:cNvPr>
          <p:cNvGrpSpPr/>
          <p:nvPr/>
        </p:nvGrpSpPr>
        <p:grpSpPr>
          <a:xfrm>
            <a:off x="5778392" y="429305"/>
            <a:ext cx="6634202" cy="5701072"/>
            <a:chOff x="1559378" y="73479"/>
            <a:chExt cx="8156121" cy="6711042"/>
          </a:xfrm>
        </p:grpSpPr>
        <p:graphicFrame>
          <p:nvGraphicFramePr>
            <p:cNvPr id="6" name="Object 5" descr="image19">
              <a:extLst>
                <a:ext uri="{FF2B5EF4-FFF2-40B4-BE49-F238E27FC236}">
                  <a16:creationId xmlns:a16="http://schemas.microsoft.com/office/drawing/2014/main" id="{E46D12FB-C319-4DC9-A511-E9216E015B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67505669"/>
                </p:ext>
              </p:extLst>
            </p:nvPr>
          </p:nvGraphicFramePr>
          <p:xfrm>
            <a:off x="1559378" y="73479"/>
            <a:ext cx="8156121" cy="6711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9" r:id="rId4" imgW="6810498" imgH="7318169" progId="Microsoft">
                    <p:embed/>
                  </p:oleObj>
                </mc:Choice>
                <mc:Fallback>
                  <p:oleObj r:id="rId4" imgW="6810498" imgH="7318169" progId="Microsoft">
                    <p:embed/>
                    <p:pic>
                      <p:nvPicPr>
                        <p:cNvPr id="5" name="Object 4" descr="image19">
                          <a:extLst>
                            <a:ext uri="{FF2B5EF4-FFF2-40B4-BE49-F238E27FC236}">
                              <a16:creationId xmlns:a16="http://schemas.microsoft.com/office/drawing/2014/main" id="{43825080-8A01-4083-A2D6-17583D4C9975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378" y="73479"/>
                          <a:ext cx="8156121" cy="6711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67A461-7580-49D6-9334-A61022F1A468}"/>
                </a:ext>
              </a:extLst>
            </p:cNvPr>
            <p:cNvSpPr txBox="1"/>
            <p:nvPr/>
          </p:nvSpPr>
          <p:spPr>
            <a:xfrm>
              <a:off x="5519058" y="1453241"/>
              <a:ext cx="1461407" cy="7608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200" dirty="0"/>
                <a:t>Operacije u</a:t>
              </a:r>
            </a:p>
            <a:p>
              <a:pPr algn="ctr"/>
              <a:r>
                <a:rPr lang="sr-Latn-RS" sz="1200" dirty="0"/>
                <a:t>industrijskom sistemu</a:t>
              </a:r>
              <a:endParaRPr lang="en-US" sz="1200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44A2A26-D75E-48CD-9E41-E9E99863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955" y="6329722"/>
            <a:ext cx="8874418" cy="426330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Lanac snabdevanja vs Logistička mreža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0573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F34A-FA94-49C5-8B56-B5ECA1C7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Lanac snabdevanja vs Logistička mreža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DC1B-5560-45D7-A090-9F954BBC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Postavlja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pitanje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razlika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između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mreže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integrisane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logistike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lancu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snabdevanja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date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prethodnoj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slici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Suština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razlike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sledećem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mrežu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odnosno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svako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preduzeće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nabavlja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određene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resurse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dobavljača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kroz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proces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kupovine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potom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transformiše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finalnih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proizvoda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plasira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kupcima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Ukoliko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svako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preduzeća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tom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nizu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funkcioniše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zasebna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celina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materijala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definisan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ugovorima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to je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klasičan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 bi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prerastao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lanac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snabdevanja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neophodno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da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nalaze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logističkoj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mreži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međusobno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povežu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kupoprodajnim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ugovorima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jačim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vezama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vidu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integracije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Naime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povezane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firme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funkcionišu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jedna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celiina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korporacija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zajedno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učestvuje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troškovima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poslovanja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shodno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tome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zajedno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učestvuje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ostvarenoj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dobiti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Latn-R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 bi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moglo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upravljati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kompleksnim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logističkim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aktivnostima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složenih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celiha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formira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zajednički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sistem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integrisane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logistike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koji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objedinjuje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funkcije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analize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optimizacije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protoka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materijala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čitavom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nivou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lanca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snabdevanja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11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56AD-E1DE-4DC9-AF9C-8A2FEF3C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70C0"/>
                </a:solidFill>
              </a:rPr>
              <a:t>ZADATAK ZA STUDENTE #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2A6EB-0C16-4D95-A8D4-EAFC04E94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>
                <a:solidFill>
                  <a:srgbClr val="0070C0"/>
                </a:solidFill>
              </a:rPr>
              <a:t>Za opisani proizvod iz Zadatka 1, kreirati Listu materijala – </a:t>
            </a:r>
            <a:r>
              <a:rPr lang="sr-Latn-RS" b="1" dirty="0">
                <a:solidFill>
                  <a:srgbClr val="0070C0"/>
                </a:solidFill>
              </a:rPr>
              <a:t>BOM</a:t>
            </a:r>
          </a:p>
          <a:p>
            <a:r>
              <a:rPr lang="sr-Latn-RS" dirty="0">
                <a:solidFill>
                  <a:srgbClr val="0070C0"/>
                </a:solidFill>
              </a:rPr>
              <a:t>Razmisliti o tome, da li se svaki od delova proizvoda izrađuje u okviru razmatranog industrijskog sistema ili se deo nabavlja od drugih proizvođača i ugrađuje u finalni proizvod?</a:t>
            </a:r>
          </a:p>
          <a:p>
            <a:r>
              <a:rPr lang="sr-Latn-RS" dirty="0">
                <a:solidFill>
                  <a:srgbClr val="0070C0"/>
                </a:solidFill>
              </a:rPr>
              <a:t>Kako se finalni proizvodi nudi tržištu – krajnjim korisnicima? Preko sopstvene prodajne mreže ili posredstvom partnerskih prodajnih organizacija (maloprodaja, velikoprodaja) ? </a:t>
            </a:r>
          </a:p>
          <a:p>
            <a:r>
              <a:rPr lang="sr-Latn-RS" dirty="0">
                <a:solidFill>
                  <a:srgbClr val="0070C0"/>
                </a:solidFill>
              </a:rPr>
              <a:t>Uzevši u obzir ključne partnere, od kojih se vrši nabavka nophodnih inputa procesa, kao i onih preko kojih se vrši prodaja, skicirati </a:t>
            </a:r>
            <a:r>
              <a:rPr lang="sr-Latn-RS" b="1" dirty="0">
                <a:solidFill>
                  <a:srgbClr val="0070C0"/>
                </a:solidFill>
              </a:rPr>
              <a:t>Logističku mrežu </a:t>
            </a:r>
            <a:r>
              <a:rPr lang="sr-Latn-RS" dirty="0">
                <a:solidFill>
                  <a:srgbClr val="0070C0"/>
                </a:solidFill>
              </a:rPr>
              <a:t>ovog sistema i opisati lanac snabdevanja.</a:t>
            </a:r>
          </a:p>
          <a:p>
            <a:r>
              <a:rPr lang="sr-Latn-RS" dirty="0">
                <a:solidFill>
                  <a:srgbClr val="0070C0"/>
                </a:solidFill>
              </a:rPr>
              <a:t>Pokušati za razmatrano preduzeće/kompaniju</a:t>
            </a:r>
            <a:r>
              <a:rPr lang="sr-Latn-RS">
                <a:solidFill>
                  <a:srgbClr val="0070C0"/>
                </a:solidFill>
              </a:rPr>
              <a:t>, formirati/predstaviti </a:t>
            </a:r>
            <a:r>
              <a:rPr lang="sr-Latn-RS" b="1" dirty="0">
                <a:solidFill>
                  <a:srgbClr val="0070C0"/>
                </a:solidFill>
              </a:rPr>
              <a:t>šemu orgnazacione strukture</a:t>
            </a:r>
            <a:r>
              <a:rPr lang="sr-Latn-RS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39B88-E8C3-4816-AA9E-CECB816CA4E4}"/>
              </a:ext>
            </a:extLst>
          </p:cNvPr>
          <p:cNvSpPr txBox="1"/>
          <p:nvPr/>
        </p:nvSpPr>
        <p:spPr>
          <a:xfrm>
            <a:off x="1037345" y="5870602"/>
            <a:ext cx="931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NAPOMENA: ZA TREĆI TERMIN PREDAVANJA PONETI PO MOGUĆSTVU LAP TOP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9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814B-E015-413C-B6B1-60751727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BAFD-495E-4453-BA68-A551E9AD1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Obzirom na kompleksnost industrijskih sistema, kao i same industrije, industrijski sistemi se sastoje iz velikog broja međusobno povezanih elemenata.</a:t>
            </a:r>
          </a:p>
          <a:p>
            <a:r>
              <a:rPr lang="sr-Latn-RS" dirty="0"/>
              <a:t>Svakako, ključni element svakog industrijskog sistema je PROIZVOD (šire posmatrano i usluga). Proizvod/Usluga se ili generiše u okviru primarnog ili sekundarnog industrijskog sektora ili se kreiraju u okviru tercijanog sektora.</a:t>
            </a:r>
          </a:p>
          <a:p>
            <a:r>
              <a:rPr lang="sr-Latn-RS" dirty="0"/>
              <a:t>U sakom slučaju, proizvodi/usluge su rezultati procesa proizvodnje, koji se može posmatrati kao centralni element industrijskog sistema.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2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8346-04E6-40CD-9D6E-089D3C71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3BCE-4655-4E12-91F9-5A99D5D35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Proizvod/usluga ili zajedno posmatrani – nova vrednost, nastaju kao rezultat potrebe na tržištu, odnosno problema koje imaju pojedinci ili grupe, a koji se mogu rešiti navedenim proizvodom/uslugom.</a:t>
            </a:r>
          </a:p>
          <a:p>
            <a:r>
              <a:rPr lang="sr-Latn-RS" dirty="0"/>
              <a:t>Proizvodi mogu biti novi i „novi“.</a:t>
            </a:r>
          </a:p>
          <a:p>
            <a:r>
              <a:rPr lang="sr-Latn-RS" dirty="0"/>
              <a:t>Proizvodi nastaju kao elementi razvoja novih proizvoda, koji su rezultat analize potreba tržišta (sa jedne strane) i analize poslovno proizvodnih mogućnosti samom industrijskog sistema (sa druge strane).</a:t>
            </a:r>
          </a:p>
          <a:p>
            <a:r>
              <a:rPr lang="sr-Latn-RS" dirty="0"/>
              <a:t>Sve vrste i količine proizvoda jednog industrijskog sistema predstavljaju </a:t>
            </a:r>
            <a:r>
              <a:rPr lang="sr-Latn-RS" b="1" dirty="0"/>
              <a:t>PROIZVODNI PROGRAM </a:t>
            </a:r>
            <a:r>
              <a:rPr lang="sr-Latn-RS" dirty="0"/>
              <a:t>ili PORTFOLIO PROIZVODA.</a:t>
            </a:r>
          </a:p>
        </p:txBody>
      </p:sp>
    </p:spTree>
    <p:extLst>
      <p:ext uri="{BB962C8B-B14F-4D97-AF65-F5344CB8AC3E}">
        <p14:creationId xmlns:p14="http://schemas.microsoft.com/office/powerpoint/2010/main" val="51777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/>
              <a:t>Program proizvodnje je osnovni polazni podatak za projektovanje i predstavlja proizvodni zadatak za jedan određeni vremenski period.</a:t>
            </a:r>
          </a:p>
          <a:p>
            <a:r>
              <a:rPr lang="sr-Latn-RS" b="1" dirty="0"/>
              <a:t>Proizvodni program </a:t>
            </a:r>
            <a:r>
              <a:rPr lang="sr-Latn-RS" dirty="0"/>
              <a:t>može da bude </a:t>
            </a:r>
            <a:r>
              <a:rPr lang="sr-Latn-RS" b="1" dirty="0"/>
              <a:t>tačan</a:t>
            </a:r>
            <a:r>
              <a:rPr lang="sr-Latn-RS" dirty="0"/>
              <a:t>, </a:t>
            </a:r>
            <a:r>
              <a:rPr lang="sr-Latn-RS" b="1" dirty="0"/>
              <a:t>svedeni</a:t>
            </a:r>
            <a:r>
              <a:rPr lang="sr-Latn-RS" dirty="0"/>
              <a:t> </a:t>
            </a:r>
            <a:r>
              <a:rPr lang="en-US" dirty="0"/>
              <a:t>(</a:t>
            </a:r>
            <a:r>
              <a:rPr lang="sr-Latn-RS" dirty="0"/>
              <a:t>ili uslovni</a:t>
            </a:r>
            <a:r>
              <a:rPr lang="en-US" dirty="0"/>
              <a:t>)</a:t>
            </a:r>
            <a:r>
              <a:rPr lang="sr-Latn-RS" dirty="0"/>
              <a:t>.</a:t>
            </a:r>
          </a:p>
          <a:p>
            <a:r>
              <a:rPr lang="sr-Latn-RS" i="1" dirty="0"/>
              <a:t>Tačni program </a:t>
            </a:r>
            <a:r>
              <a:rPr lang="en-US" i="1" dirty="0"/>
              <a:t>p</a:t>
            </a:r>
            <a:r>
              <a:rPr lang="sr-Latn-RS" i="1" dirty="0"/>
              <a:t>roizvodnje </a:t>
            </a:r>
            <a:r>
              <a:rPr lang="sr-Latn-RS" dirty="0"/>
              <a:t>sadrži potpuni spisak svih proizvoda, koji se izrađuju u datoj fabrici u određenom vremenskom periodu (uključujući škart), sa naznačenom količinom, masom i vrstom materijala. Tačni program proizvodnje se primenjuje kod projektovanja fabrika za masovnu i velikoserijsku proizvodnju.</a:t>
            </a:r>
          </a:p>
          <a:p>
            <a:r>
              <a:rPr lang="sr-Latn-RS" i="1" dirty="0"/>
              <a:t>Svedeni program proizvodnje</a:t>
            </a:r>
            <a:r>
              <a:rPr lang="sr-Latn-RS" dirty="0"/>
              <a:t>, podrazumeva da se svi proizvodi uslovno svode na nekoliko karakterističnih proizvoda – predstavnika. Pri projektovanju po svedenom programu, celokupna nomenklatura proizvoda se deli na tehnološki slične grupe. Program se razrađuje na osnovu jednog ili nekoliko karakterističnih proizvoda predstavnika – obično onih iz grupe sličnih delova (po složenosti i načinu izrade), koji su zastupljeni u najvećoj količini. Svedeni program proizvodnje se primenjuje kada je u proizvodnji zastupljen raznovrsni asortiman proizvoda, najčešće pri manjoj serijskoj proizvodnji, kao i u slučajevima kada se ne raspolaže potpunom dokumentacijom za sve proizvode.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9249" y="6042581"/>
            <a:ext cx="857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Đorđe Zrnić, Fabrička postrojenja, Univerzitet u Beogradu – Mašinski fakultet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3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1259-9462-4024-84AE-FA779719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E2EC-E8A0-46C5-B30E-172A8403E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/>
              <a:t>Savremeni proizvodi su kompleksni i sastoje se iz velikog broja, sklopova, podsklopova i delova.</a:t>
            </a:r>
          </a:p>
          <a:p>
            <a:r>
              <a:rPr lang="sr-Latn-RS" sz="2000" dirty="0"/>
              <a:t>Analizu bilo kog proizvoda, najlakše je sagledati kroz LISTU MATERIJALA – BILL OF MATERIAL (BOM):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C6CA83-DEC1-4942-8102-F63B222009E6}"/>
              </a:ext>
            </a:extLst>
          </p:cNvPr>
          <p:cNvSpPr/>
          <p:nvPr/>
        </p:nvSpPr>
        <p:spPr>
          <a:xfrm>
            <a:off x="727421" y="5749142"/>
            <a:ext cx="9192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Predstavljanje strukture proizvoda „optički miš“ po principu BOM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9F45F00-18A6-4E92-9F65-265175B9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212" y="2682483"/>
            <a:ext cx="154984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31EE5B-9DFB-4165-AD5E-E4E2167CF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545532"/>
              </p:ext>
            </p:extLst>
          </p:nvPr>
        </p:nvGraphicFramePr>
        <p:xfrm>
          <a:off x="2159212" y="2682484"/>
          <a:ext cx="6320479" cy="2809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r:id="rId3" imgW="7541909" imgH="3350823" progId="Visio.Drawing.11">
                  <p:embed/>
                </p:oleObj>
              </mc:Choice>
              <mc:Fallback>
                <p:oleObj r:id="rId3" imgW="7541909" imgH="335082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212" y="2682484"/>
                        <a:ext cx="6320479" cy="28091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42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B19C-A91F-4ABE-9ED1-6A62CA0A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ELEMENTI INDUSTRIJSKOG SISTEMA (PROI</a:t>
            </a:r>
            <a:r>
              <a:rPr lang="sr-Latn-RS" b="1" dirty="0"/>
              <a:t>Z</a:t>
            </a:r>
            <a:r>
              <a:rPr lang="en-US" b="1" dirty="0"/>
              <a:t>VODNJA, ORGANIZACIJA, </a:t>
            </a:r>
            <a:r>
              <a:rPr lang="sr-Latn-RS" b="1" dirty="0"/>
              <a:t>LOGISTIKA)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EDEFD-E391-4211-B53C-00B6E4372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CS" dirty="0"/>
              <a:t>U toku definisanja specifikacija svih komponenti proizvoda i usluga u paketu zapravo se razmišlja o svim sklopovima, podsklopovima i delovima koji čine sastav samog proizvoda, zatim o strukturi proizvoda (redosledu aktivnosti na sklapanju novog proizvoda), kao i o vrsti i količini neophodnih repromaterijala od kojih će se proizoditi komponente i delovi finalnog proizvoda, što se zasniva na grafičkom predstavljanju proizvoda u okviru alata (Bill of materials – BOM).</a:t>
            </a:r>
          </a:p>
          <a:p>
            <a:r>
              <a:rPr lang="sr-Latn-CS" dirty="0"/>
              <a:t>Kod nas se BOM prevodi kao sastavnica i može biti: Inženjerska sastavnica EBOM; Proizvodna sastavnica MBOM; Servisna sastavnica SBOM i Ostale sastavnice ...</a:t>
            </a:r>
          </a:p>
          <a:p>
            <a:r>
              <a:rPr lang="sr-Latn-CS" dirty="0"/>
              <a:t>EBOM se generiše tokom dizajna i modelovanja proizvoda i sastoji se od liste delova koja definiše funkcionalni dizajn samog proizvoda. Na osnovu nje se procenjuje neophodan materijal za izradu proizvoda – </a:t>
            </a:r>
            <a:r>
              <a:rPr lang="sr-Latn-CS" b="1" dirty="0"/>
              <a:t>lista materijala</a:t>
            </a:r>
          </a:p>
          <a:p>
            <a:r>
              <a:rPr lang="sr-Latn-CS" dirty="0"/>
              <a:t>MBOM se generiše na osnovu EBOM i to je lista svih neophodnih resursa da bi se proizvod proizveo (uključuje neophodne mašine, alat, proizvodne operacije, instrukcione i operacione liste,....)</a:t>
            </a:r>
          </a:p>
          <a:p>
            <a:r>
              <a:rPr lang="sr-Latn-CS" dirty="0"/>
              <a:t>Sami proizvodi su rezultat organizovanog transformacionog procesa, kojim se svi neophodni sastavni elementi tog proizvoda dobijaju nakon određene tehnološke transformacije inputa – ulaza procesa proizvodnje.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4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FB5006-FE52-45B6-B2B2-FA1B0D67A763}"/>
              </a:ext>
            </a:extLst>
          </p:cNvPr>
          <p:cNvGrpSpPr/>
          <p:nvPr/>
        </p:nvGrpSpPr>
        <p:grpSpPr>
          <a:xfrm>
            <a:off x="1559378" y="73479"/>
            <a:ext cx="8156121" cy="6711042"/>
            <a:chOff x="1559378" y="73479"/>
            <a:chExt cx="8156121" cy="6711042"/>
          </a:xfrm>
        </p:grpSpPr>
        <p:graphicFrame>
          <p:nvGraphicFramePr>
            <p:cNvPr id="5" name="Object 4" descr="image19">
              <a:extLst>
                <a:ext uri="{FF2B5EF4-FFF2-40B4-BE49-F238E27FC236}">
                  <a16:creationId xmlns:a16="http://schemas.microsoft.com/office/drawing/2014/main" id="{43825080-8A01-4083-A2D6-17583D4C99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89267387"/>
                </p:ext>
              </p:extLst>
            </p:nvPr>
          </p:nvGraphicFramePr>
          <p:xfrm>
            <a:off x="1559378" y="73479"/>
            <a:ext cx="8156121" cy="6711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1" r:id="rId3" imgW="6810498" imgH="7318169" progId="Microsoft">
                    <p:embed/>
                  </p:oleObj>
                </mc:Choice>
                <mc:Fallback>
                  <p:oleObj r:id="rId3" imgW="6810498" imgH="7318169" progId="Microsoft">
                    <p:embed/>
                    <p:pic>
                      <p:nvPicPr>
                        <p:cNvPr id="5" name="Object 4" descr="image19">
                          <a:extLst>
                            <a:ext uri="{FF2B5EF4-FFF2-40B4-BE49-F238E27FC236}">
                              <a16:creationId xmlns:a16="http://schemas.microsoft.com/office/drawing/2014/main" id="{EC7C97B2-9724-41F1-9939-AD8CDF6B9958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9378" y="73479"/>
                          <a:ext cx="8156121" cy="67110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72B98A-7B5E-4F3E-9E20-28E8A67E72F2}"/>
                </a:ext>
              </a:extLst>
            </p:cNvPr>
            <p:cNvSpPr txBox="1"/>
            <p:nvPr/>
          </p:nvSpPr>
          <p:spPr>
            <a:xfrm>
              <a:off x="5519058" y="1453241"/>
              <a:ext cx="1461407" cy="947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dirty="0"/>
                <a:t>Operacije u</a:t>
              </a:r>
            </a:p>
            <a:p>
              <a:pPr algn="ctr"/>
              <a:r>
                <a:rPr lang="sr-Latn-RS" dirty="0"/>
                <a:t>industrijskom sistemu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1C886E-D702-4B0D-8AEC-30B02E8BFA0E}"/>
              </a:ext>
            </a:extLst>
          </p:cNvPr>
          <p:cNvSpPr txBox="1"/>
          <p:nvPr/>
        </p:nvSpPr>
        <p:spPr>
          <a:xfrm>
            <a:off x="8866414" y="5755821"/>
            <a:ext cx="3110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i="1" dirty="0"/>
              <a:t>Industrijski sistem u okviru logističke mreže – lanca snabdevanja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5050297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3750</Words>
  <Application>Microsoft Office PowerPoint</Application>
  <PresentationFormat>Widescreen</PresentationFormat>
  <Paragraphs>206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ie 16 9</vt:lpstr>
      <vt:lpstr>Microsoft Visio 2003-2010 Drawing</vt:lpstr>
      <vt:lpstr>Microsoft</vt:lpstr>
      <vt:lpstr>Industrijsko inženjerstvo – projektovanje i praksa</vt:lpstr>
      <vt:lpstr>Sadržaj predmeta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PowerPoint Presentation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ELEMENTI INDUSTRIJSKOG SISTEMA (PROIZVODNJA, ORGANIZACIJA, LOGISTIKA)</vt:lpstr>
      <vt:lpstr>Lanac snabdevanja vs Logistička mreža</vt:lpstr>
      <vt:lpstr>Lanac snabdevanja vs Logistička mreža</vt:lpstr>
      <vt:lpstr>ZADATAK ZA STUDENTE #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PC</dc:creator>
  <cp:lastModifiedBy>ivan mihajlovic</cp:lastModifiedBy>
  <cp:revision>119</cp:revision>
  <dcterms:created xsi:type="dcterms:W3CDTF">2022-07-11T07:19:22Z</dcterms:created>
  <dcterms:modified xsi:type="dcterms:W3CDTF">2024-10-08T10:13:48Z</dcterms:modified>
</cp:coreProperties>
</file>