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319" r:id="rId3"/>
    <p:sldId id="257" r:id="rId4"/>
    <p:sldId id="258" r:id="rId5"/>
    <p:sldId id="259" r:id="rId6"/>
    <p:sldId id="260" r:id="rId7"/>
    <p:sldId id="261" r:id="rId8"/>
    <p:sldId id="262" r:id="rId9"/>
    <p:sldId id="263" r:id="rId10"/>
    <p:sldId id="264" r:id="rId11"/>
    <p:sldId id="265" r:id="rId12"/>
    <p:sldId id="266" r:id="rId13"/>
    <p:sldId id="267" r:id="rId14"/>
    <p:sldId id="286" r:id="rId15"/>
    <p:sldId id="287" r:id="rId16"/>
    <p:sldId id="288" r:id="rId17"/>
    <p:sldId id="268" r:id="rId18"/>
    <p:sldId id="269" r:id="rId19"/>
    <p:sldId id="270" r:id="rId20"/>
    <p:sldId id="271" r:id="rId21"/>
    <p:sldId id="272" r:id="rId22"/>
    <p:sldId id="273" r:id="rId23"/>
    <p:sldId id="277" r:id="rId24"/>
    <p:sldId id="274" r:id="rId25"/>
    <p:sldId id="278" r:id="rId26"/>
    <p:sldId id="276" r:id="rId27"/>
    <p:sldId id="275" r:id="rId28"/>
    <p:sldId id="279" r:id="rId29"/>
    <p:sldId id="289" r:id="rId30"/>
    <p:sldId id="280" r:id="rId31"/>
    <p:sldId id="281" r:id="rId32"/>
    <p:sldId id="282" r:id="rId33"/>
    <p:sldId id="283" r:id="rId34"/>
    <p:sldId id="284" r:id="rId35"/>
    <p:sldId id="31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5" autoAdjust="0"/>
    <p:restoredTop sz="94660"/>
  </p:normalViewPr>
  <p:slideViewPr>
    <p:cSldViewPr snapToGrid="0">
      <p:cViewPr varScale="1">
        <p:scale>
          <a:sx n="83" d="100"/>
          <a:sy n="83" d="100"/>
        </p:scale>
        <p:origin x="57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CF65C-21AF-4F77-B48B-9C87B87AFF0C}" type="datetimeFigureOut">
              <a:rPr lang="en-US" smtClean="0"/>
              <a:t>9/29/2024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50607-0911-4EA6-84AC-E04F4BDFD19A}" type="slidenum">
              <a:rPr lang="en-US" smtClean="0"/>
              <a:t>‹#›</a:t>
            </a:fld>
            <a:endParaRPr lang="en-US"/>
          </a:p>
        </p:txBody>
      </p:sp>
    </p:spTree>
    <p:extLst>
      <p:ext uri="{BB962C8B-B14F-4D97-AF65-F5344CB8AC3E}">
        <p14:creationId xmlns:p14="http://schemas.microsoft.com/office/powerpoint/2010/main" val="14299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noChangeArrowheads="1"/>
            <a:extLst>
              <a:ext uri="smNativeData">
                <pr:smNativeData xmlns="" xmlns:p14="http://schemas.microsoft.com/office/powerpoint/2010/main" xmlns:pr="smNativeData" val="SMDATA_16_d+5BYhMAAAAlAAAAZA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E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BIbAAD4JQAAODEAABAAAAAmAAAACAAAAAEAAAAAAAAA"/>
              </a:ext>
            </a:extLst>
          </p:cNvSpPr>
          <p:nvPr>
            <p:ph type="sldImg"/>
          </p:nvPr>
        </p:nvSpPr>
        <p:spPr>
          <a:xfrm>
            <a:off x="228600" y="4400550"/>
            <a:ext cx="6400800" cy="3600450"/>
          </a:xfrm>
        </p:spPr>
      </p:sp>
      <p:sp>
        <p:nvSpPr>
          <p:cNvPr id="3" name="Notes Placeholder 2"/>
          <p:cNvSpPr>
            <a:spLocks noGrp="1" noChangeArrowheads="1"/>
            <a:extLst>
              <a:ext uri="smNativeData">
                <pr:smNativeData xmlns="" xmlns:p14="http://schemas.microsoft.com/office/powerpoint/2010/main" xmlns:pr="smNativeData" val="SMDATA_16_d+5B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mWg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BIbAAD4JQAAODEAABAAAAAmAAAACAAAAAEAAAAAAAAA"/>
              </a:ext>
            </a:extLst>
          </p:cNvSpPr>
          <p:nvPr>
            <p:ph type="body" idx="1"/>
          </p:nvPr>
        </p:nvSpPr>
        <p:spPr>
          <a:xfrm>
            <a:off x="685800" y="4400550"/>
            <a:ext cx="5486400" cy="3600450"/>
          </a:xfrm>
        </p:spPr>
        <p:txBody>
          <a:bodyPr/>
          <a:lstStyle/>
          <a:p>
            <a:pPr>
              <a:defRPr noProof="1"/>
            </a:pPr>
            <a:r>
              <a:rPr lang="en-US"/>
              <a:t>Osvrnućemo se ukratko samo na navedene principe</a:t>
            </a:r>
            <a:r>
              <a:t>:</a:t>
            </a:r>
            <a:endParaRPr lang="en-US"/>
          </a:p>
          <a:p>
            <a:pPr>
              <a:defRPr noProof="1"/>
            </a:pPr>
            <a:r>
              <a:rPr lang="en-US"/>
              <a:t> </a:t>
            </a:r>
          </a:p>
          <a:p>
            <a:pPr>
              <a:defRPr noProof="1"/>
            </a:pPr>
            <a:r>
              <a:rPr lang="en-US"/>
              <a:t>Princip ekonomije</a:t>
            </a:r>
          </a:p>
          <a:p>
            <a:pPr>
              <a:defRPr noProof="1"/>
            </a:pPr>
            <a:r>
              <a:rPr lang="en-US"/>
              <a:t>Celokupna delatnost menadžmenta vezana je za određenu ekonomsku dimenziju. Menadžer mora da vodi kompaniju tako da obezbeđuje njen permanentan rast i razvoj. Veličina profita, uz obezbeđenje rasta i razvoja kompanije, drugi je element ili parametar na osnovu kojeg se ocenjuje ekonomska uspešnost menadžera. Ekonomska dimenzija mora biti prisutna pri svakoj odluci ili akciji menadžera. Samo oni koji se tako odnose prema profesiji menadžmenta mogu postati lideri u efikasnosti.</a:t>
            </a:r>
          </a:p>
          <a:p>
            <a:pPr>
              <a:defRPr noProof="1"/>
            </a:pPr>
            <a:r>
              <a:rPr lang="en-US"/>
              <a:t> </a:t>
            </a:r>
          </a:p>
          <a:p>
            <a:pPr>
              <a:defRPr noProof="1"/>
            </a:pPr>
            <a:r>
              <a:rPr lang="en-US"/>
              <a:t>Princip pravovremenosti</a:t>
            </a:r>
          </a:p>
          <a:p>
            <a:pPr>
              <a:defRPr noProof="1"/>
            </a:pPr>
            <a:r>
              <a:rPr lang="en-US"/>
              <a:t>Menadžerski tim mora imati u vidu princip pravovremenosti, kao osno- ve za efikasno upravljanje. U menadžmentu brojni teoretičari i praktičari ističu da se svaki posao treba obaviti što brže i što pre. Mnogi po tome ocenjuju uspešnost pojedinih menadžera. Princip pravovremenosti zahteva da se svaki posao obavi u pravo vreme. Japanski, a sve više i zapadnoevropski menadžment često primenjuje slogan „just in time” („baš na vreme”), tj. ni pre ni posle utvrđenog roka.</a:t>
            </a:r>
          </a:p>
          <a:p>
            <a:pPr>
              <a:defRPr noProof="1"/>
            </a:pPr>
            <a:r>
              <a:rPr lang="en-US"/>
              <a:t> </a:t>
            </a:r>
          </a:p>
          <a:p>
            <a:pPr>
              <a:defRPr noProof="1"/>
            </a:pPr>
            <a:r>
              <a:rPr lang="en-US"/>
              <a:t>Princip permanentnosti</a:t>
            </a:r>
          </a:p>
          <a:p>
            <a:pPr>
              <a:defRPr noProof="1"/>
            </a:pPr>
            <a:r>
              <a:rPr lang="en-US"/>
              <a:t>Princip permanentnosti u savremenom, a naročito u budućem menadžmentu dobija na značaju. To je zahtev da se u kompaniji uvek nalazi ovlašćeni menadžer za izdavanje određenih naloga ili preduzimanje drugih mera za efikasno funkcionisanje određenog poslovnog sistema. Nepoštovanje navedenog principa dovodi do nesigurnosti organizacije, odnosno do konfuzije u njenom funkcionisanju. Poštovanje principa permanentnosti zahteva da generalni ili bilo koji drugi menadžer u svom odsustvu odredi lice koje će ga zamenjivati, tj. da delegira svoja ovlašćenja na druga lica.</a:t>
            </a:r>
          </a:p>
          <a:p>
            <a:pPr>
              <a:defRPr noProof="1"/>
            </a:pPr>
            <a:r>
              <a:t/>
            </a:r>
            <a:br/>
            <a:r>
              <a:rPr lang="en-US"/>
              <a:t>Princip subordinacije</a:t>
            </a:r>
          </a:p>
          <a:p>
            <a:pPr>
              <a:defRPr noProof="1"/>
            </a:pPr>
            <a:r>
              <a:rPr lang="en-US"/>
              <a:t>Savremene poslovne organizacije su pretežno hijerahijski strukturirani sistemi, stoga je princip subordinacije prisutan u praksi menadžmenta. Osim toga, subordinacija se često povezuje i sa sistemima van privrede. Subordi- nacija kao princip je nezaobilazan i u upravljanju mnogim drugim sistemima. Jednostavno rečeno, pod subordinacijom treba podrazumevati obavezu nižih upravljačkih organa da izvršavaju naloge i odluke viših organa upravljanja. Subordinacija uvek predstavlja pravo jednih da donose odluke i obavezu drugih da te odluke izvršavaju.</a:t>
            </a:r>
          </a:p>
          <a:p>
            <a:pPr>
              <a:defRPr noProof="1"/>
            </a:pPr>
            <a:r>
              <a:rPr lang="en-US"/>
              <a:t> </a:t>
            </a:r>
          </a:p>
          <a:p>
            <a:pPr>
              <a:defRPr noProof="1"/>
            </a:pPr>
            <a:r>
              <a:rPr lang="en-US"/>
              <a:t>Princip jedinstva komandi</a:t>
            </a:r>
          </a:p>
          <a:p>
            <a:pPr>
              <a:defRPr noProof="1"/>
            </a:pPr>
            <a:r>
              <a:rPr lang="en-US"/>
              <a:t>Princip jedinstva komandi je zahtev da se profesija menadžmenta organizuje tako da svaki član menadžerskog tima sprovede one i onakve radnje i postupke koji vode kompaniju ka postavljenom cilju. Jedinstvenost komande za svoj rezultat najčešće ima jedinstvo kolektiva i obrnuto. Princip jedinstva komandi zahteva precizno razgraničenje ovlašćenja i odgovornosti pojedinih nivoa ili vrsta menadžera, kako se ne bi mešale nadležnosti i preplitala odgovornost. Princip jedinstva komande u menadžmentu se ostvaruje različitim tehnikama. Najčešći način uspostavljanja jedinstva komandi je struktuiranje organizacije tako da svaki menadžer, odnosno radnik dobija naloge ili zadatke samo od jednog menadžera.</a:t>
            </a:r>
          </a:p>
          <a:p>
            <a:pPr>
              <a:defRPr noProof="1"/>
            </a:pPr>
            <a:r>
              <a:rPr lang="en-US"/>
              <a:t> </a:t>
            </a:r>
          </a:p>
          <a:p>
            <a:pPr>
              <a:defRPr noProof="1"/>
            </a:pPr>
            <a:r>
              <a:rPr lang="en-US"/>
              <a:t>Princip delegiranja ovlašćenja</a:t>
            </a:r>
          </a:p>
          <a:p>
            <a:pPr>
              <a:defRPr noProof="1"/>
            </a:pPr>
            <a:r>
              <a:rPr lang="en-US"/>
              <a:t>Delegiranje je praktična filozofija i verovatno jedna od najvažnijih veština menadžera. Onog momenta kada posao poraste iznad ličnog kapaciteta čoveka, njegov uspeh leži u njegovoj sposobnosti da „umnoži sebe” putem drugih ljudi. Drugim rečima, uspešnost njegovog rada zavisi od njegove veštine delegiranja. Delegiranje znači davanje ovlašćenja nekom drugom da deluje u njegovo ime. Ovlašćenje je suma poverene moći i prava da bi neko mogao da obavlja određeni posao. Koristi koje menadžer ima od dobrog delegiranja su:</a:t>
            </a:r>
          </a:p>
          <a:p>
            <a:pPr marL="171450" indent="-171450">
              <a:buFont typeface="Arial" pitchFamily="2" charset="0"/>
              <a:buChar char="•"/>
              <a:defRPr noProof="1"/>
            </a:pPr>
            <a:r>
              <a:rPr lang="en-US"/>
              <a:t>menadžer se oslobađa sitnih, rutinskih poslova i odluka, čime dobije više vremena i može da se posveti važnijim poslovima i odlukama od interesa za kompaniju;</a:t>
            </a:r>
          </a:p>
          <a:p>
            <a:pPr marL="171450" indent="-171450">
              <a:buFont typeface="Arial" pitchFamily="2" charset="0"/>
              <a:buChar char="•"/>
              <a:defRPr noProof="1"/>
            </a:pPr>
            <a:r>
              <a:rPr lang="en-US"/>
              <a:t>donošenje odluka približava se mestu na kojem i nastaju problemi, a povećava se efikasnost u njihovom otklanjanju;</a:t>
            </a:r>
          </a:p>
          <a:p>
            <a:pPr marL="171450" indent="-171450">
              <a:buFont typeface="Arial" pitchFamily="2" charset="0"/>
              <a:buChar char="•"/>
              <a:defRPr noProof="1"/>
            </a:pPr>
            <a:r>
              <a:rPr lang="en-US"/>
              <a:t>podstiče se inicijativa saradnika i pojačava njihova odgovornost i volja za rad;</a:t>
            </a:r>
          </a:p>
          <a:p>
            <a:pPr marL="171450" indent="-171450">
              <a:buFont typeface="Arial" pitchFamily="2" charset="0"/>
              <a:buChar char="•"/>
              <a:defRPr noProof="1"/>
            </a:pPr>
            <a:r>
              <a:rPr lang="en-US"/>
              <a:t>poboljšava međuljudske odnose između menadžera i saradnika, jer saradnici kroz delegiranje vide svoje sopstvene vrednosti i važnost u organizaciji.</a:t>
            </a:r>
          </a:p>
          <a:p>
            <a:pPr>
              <a:defRPr noProof="1"/>
            </a:pPr>
            <a:r>
              <a:rPr lang="en-US"/>
              <a:t>Delegiranje je složen posao i proces. Onaj ko delegira mora znati šta i koliko delegira, kako se ne bi desilo da delegiranjem dovede u pitanje opstanak kompanije. Menadžer prvo mora da oceni koje poslove može, a koje ne bi smeo da delegira. Po pravilu, menadžer bi morao da delegira rutinske i ponavljajuće poslove, odnosno manje važne poslove. U isto vreme, ne bi smeo da delegira poslove od strategijskog interesa za kompaniju i poslove čije se odluke dugoročno odražavaju na interes kompanije. I najvažnije, ne može se delegirati odgovornost.</a:t>
            </a:r>
          </a:p>
          <a:p>
            <a:pPr>
              <a:defRPr noProof="1"/>
            </a:pPr>
            <a:r>
              <a:rPr lang="en-US"/>
              <a:t> </a:t>
            </a:r>
          </a:p>
          <a:p>
            <a:pPr>
              <a:defRPr noProof="1"/>
            </a:pPr>
            <a:r>
              <a:rPr lang="en-US"/>
              <a:t>Princip „raspona menadžmenta”</a:t>
            </a:r>
          </a:p>
          <a:p>
            <a:pPr>
              <a:defRPr noProof="1"/>
            </a:pPr>
            <a:r>
              <a:rPr lang="en-US"/>
              <a:t>U uskoj vezi sa delegiranjem ovlašćenja je i pitanje raspona menadžmenta. Ovim problemom su se bavili i predstavnici klasične škole organizacije, što govori o aktuelnosti ovog pitanja. Pod rasponom menadžmenta treba podrazumevati broj potčinjenih kojima može jedan pretpostavljeni uspešno da upravlja (rukovodi). Raspon menadžmenta ima ne samo teoretski već i praktični značaj, jer od njega manje-više zavisi organizaciona struktura, a u krajnjem slučaju i uspešnost poslovanja kompanije. Diskutabilnost raspona menadžmenta proizilazi i iz različitog shvatanja ove praktične menadžerske filozofije. Predstavnici klasične škole menadžmenta (Fajol i Tejlor) zastupali su stanovište da sve organizacije treba da imaju isti raspon menadžmenta. Taj idealan raspon po predstavnicima ove škole, treba da iznosi četiri podređena na najvišem nivou hijerarhijske piramide, a na nižim nivoima od osam do dvanaest podređenih na jednog pretpostavljenog.</a:t>
            </a:r>
          </a:p>
          <a:p>
            <a:pPr>
              <a:defRPr noProof="1"/>
            </a:pPr>
            <a:r>
              <a:rPr lang="en-US"/>
              <a:t>Uži i širi raspon menadžmenta (plitki i duboki raspon). Imajući u vidu navedene i druge faktore, raspon menadžmenta može se projektovati tako da ima užu ili širu dimenziju raspona. U principu, što je raspon menadžmenta širi, efekti su veći, jer je izraženija tendencija ka decentralizaciji kojom se povećava broj ljudi, ali se smanjuje mogućnost kontrole rada ljudi. Najveći broj teoretičara slaže se sa stavom da što je viši nivo, raspon menadžmenta je uži, odnosno, što je nivo menadžmenta niži, to je raspon menadžmenta širi.</a:t>
            </a:r>
          </a:p>
          <a:p>
            <a:pPr>
              <a:defRPr noProof="1"/>
            </a:pPr>
            <a:endParaRPr lang="en-US"/>
          </a:p>
        </p:txBody>
      </p:sp>
      <p:sp>
        <p:nvSpPr>
          <p:cNvPr id="4" name="Slide Number Placeholder 3"/>
          <p:cNvSpPr>
            <a:spLocks noGrp="1" noChangeArrowheads="1"/>
            <a:extLst>
              <a:ext uri="smNativeData">
                <pr:smNativeData xmlns="" xmlns:p14="http://schemas.microsoft.com/office/powerpoint/2010/main" xmlns:pr="smNativeData" val="SMDATA_16_d+5BYh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QDgAABAAAAAmAAAACAAAAAEAAAAAAAAA"/>
              </a:ext>
            </a:extLst>
          </p:cNvSpPr>
          <p:nvPr>
            <p:ph type="sldNum" sz="quarter" idx="4294967295"/>
          </p:nvPr>
        </p:nvSpPr>
        <p:spPr>
          <a:xfrm>
            <a:off x="3884930" y="8685530"/>
            <a:ext cx="2971800" cy="458470"/>
          </a:xfrm>
        </p:spPr>
        <p:txBody>
          <a:bodyPr/>
          <a:lstStyle/>
          <a:p>
            <a:pPr>
              <a:defRPr noProof="1"/>
            </a:pPr>
            <a:fld id="{0A5340CA-84E7-06B6-A9EB-72E30EA55F27}" type="slidenum">
              <a:rPr lang="en-US"/>
              <a:t>8</a:t>
            </a:fld>
            <a:endParaRPr lang="en-US"/>
          </a:p>
        </p:txBody>
      </p:sp>
    </p:spTree>
    <p:extLst>
      <p:ext uri="{BB962C8B-B14F-4D97-AF65-F5344CB8AC3E}">
        <p14:creationId xmlns:p14="http://schemas.microsoft.com/office/powerpoint/2010/main" val="70613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27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4305-0B1A-4CDC-90DC-EBD803CCD5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87D62F-8A63-49C0-8CF8-B23AB7AD9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8F16FD-7EA2-4F30-AB62-2E6A4A9A01C0}"/>
              </a:ext>
            </a:extLst>
          </p:cNvPr>
          <p:cNvSpPr>
            <a:spLocks noGrp="1"/>
          </p:cNvSpPr>
          <p:nvPr>
            <p:ph type="dt" sz="half" idx="10"/>
          </p:nvPr>
        </p:nvSpPr>
        <p:spPr/>
        <p:txBody>
          <a:bodyPr/>
          <a:lstStyle/>
          <a:p>
            <a:fld id="{3373BA34-2549-4266-B4E3-CA1BCE104F7A}" type="datetimeFigureOut">
              <a:rPr lang="en-US" smtClean="0"/>
              <a:t>9/29/2024</a:t>
            </a:fld>
            <a:endParaRPr lang="en-US"/>
          </a:p>
        </p:txBody>
      </p:sp>
      <p:sp>
        <p:nvSpPr>
          <p:cNvPr id="5" name="Footer Placeholder 4">
            <a:extLst>
              <a:ext uri="{FF2B5EF4-FFF2-40B4-BE49-F238E27FC236}">
                <a16:creationId xmlns:a16="http://schemas.microsoft.com/office/drawing/2014/main" id="{0627338B-353A-48C1-9B2B-5B24B7BD3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85CC2-4409-4FCC-99CF-50F2FD1BEC25}"/>
              </a:ext>
            </a:extLst>
          </p:cNvPr>
          <p:cNvSpPr>
            <a:spLocks noGrp="1"/>
          </p:cNvSpPr>
          <p:nvPr>
            <p:ph type="sldNum" sz="quarter" idx="12"/>
          </p:nvPr>
        </p:nvSpPr>
        <p:spPr/>
        <p:txBody>
          <a:bodyPr/>
          <a:lstStyle/>
          <a:p>
            <a:fld id="{98784FCC-8B78-450A-A98B-43E6A52C62AE}" type="slidenum">
              <a:rPr lang="en-US" smtClean="0"/>
              <a:t>‹#›</a:t>
            </a:fld>
            <a:endParaRPr lang="en-US"/>
          </a:p>
        </p:txBody>
      </p:sp>
    </p:spTree>
    <p:extLst>
      <p:ext uri="{BB962C8B-B14F-4D97-AF65-F5344CB8AC3E}">
        <p14:creationId xmlns:p14="http://schemas.microsoft.com/office/powerpoint/2010/main" val="52261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CE41-8B33-46D0-809C-A281962A9D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6F7B6-4885-4CC2-B40D-4ABE60C788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EC7CE-F6B5-4EE8-ABC4-0CF88C821D57}"/>
              </a:ext>
            </a:extLst>
          </p:cNvPr>
          <p:cNvSpPr>
            <a:spLocks noGrp="1"/>
          </p:cNvSpPr>
          <p:nvPr>
            <p:ph type="dt" sz="half" idx="10"/>
          </p:nvPr>
        </p:nvSpPr>
        <p:spPr/>
        <p:txBody>
          <a:bodyPr/>
          <a:lstStyle/>
          <a:p>
            <a:fld id="{3373BA34-2549-4266-B4E3-CA1BCE104F7A}" type="datetimeFigureOut">
              <a:rPr lang="en-US" smtClean="0"/>
              <a:t>9/29/2024</a:t>
            </a:fld>
            <a:endParaRPr lang="en-US"/>
          </a:p>
        </p:txBody>
      </p:sp>
      <p:sp>
        <p:nvSpPr>
          <p:cNvPr id="5" name="Footer Placeholder 4">
            <a:extLst>
              <a:ext uri="{FF2B5EF4-FFF2-40B4-BE49-F238E27FC236}">
                <a16:creationId xmlns:a16="http://schemas.microsoft.com/office/drawing/2014/main" id="{E8235458-CB04-4A90-B826-E6C930ABC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65760-36ED-477F-BF43-C5184028CE8B}"/>
              </a:ext>
            </a:extLst>
          </p:cNvPr>
          <p:cNvSpPr>
            <a:spLocks noGrp="1"/>
          </p:cNvSpPr>
          <p:nvPr>
            <p:ph type="sldNum" sz="quarter" idx="12"/>
          </p:nvPr>
        </p:nvSpPr>
        <p:spPr/>
        <p:txBody>
          <a:bodyPr/>
          <a:lstStyle/>
          <a:p>
            <a:fld id="{98784FCC-8B78-450A-A98B-43E6A52C62AE}" type="slidenum">
              <a:rPr lang="en-US" smtClean="0"/>
              <a:t>‹#›</a:t>
            </a:fld>
            <a:endParaRPr lang="en-US"/>
          </a:p>
        </p:txBody>
      </p:sp>
    </p:spTree>
    <p:extLst>
      <p:ext uri="{BB962C8B-B14F-4D97-AF65-F5344CB8AC3E}">
        <p14:creationId xmlns:p14="http://schemas.microsoft.com/office/powerpoint/2010/main" val="2281253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694671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sovicermina2309@gmail.com" TargetMode="External"/><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BookShare.org" TargetMode="External"/><Relationship Id="rId2" Type="http://schemas.openxmlformats.org/officeDocument/2006/relationships/hyperlink" Target="ProMujer.com" TargetMode="External"/><Relationship Id="rId1" Type="http://schemas.openxmlformats.org/officeDocument/2006/relationships/slideLayout" Target="../slideLayouts/slideLayout3.xml"/><Relationship Id="rId5" Type="http://schemas.openxmlformats.org/officeDocument/2006/relationships/hyperlink" Target="http://www.toms.com/" TargetMode="External"/><Relationship Id="rId4" Type="http://schemas.openxmlformats.org/officeDocument/2006/relationships/hyperlink" Target="http://www.benetech.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a:bodyPr>
          <a:lstStyle/>
          <a:p>
            <a:r>
              <a:rPr lang="sr-Latn-RS" i="1" dirty="0"/>
              <a:t>Prof. </a:t>
            </a:r>
            <a:r>
              <a:rPr lang="en-GB" i="1" dirty="0"/>
              <a:t>d</a:t>
            </a:r>
            <a:r>
              <a:rPr lang="sr-Latn-RS" i="1" dirty="0"/>
              <a:t>r Ivan Mihajlović, </a:t>
            </a:r>
            <a:r>
              <a:rPr lang="en-US" i="1" dirty="0" err="1">
                <a:hlinkClick r:id="rId2"/>
              </a:rPr>
              <a:t>i</a:t>
            </a:r>
            <a:r>
              <a:rPr lang="sr-Latn-RS" i="1" dirty="0">
                <a:hlinkClick r:id="rId2"/>
              </a:rPr>
              <a:t>mihajlovic</a:t>
            </a:r>
            <a:r>
              <a:rPr lang="en-GB" i="1" dirty="0">
                <a:hlinkClick r:id="rId2"/>
              </a:rPr>
              <a:t>@</a:t>
            </a:r>
            <a:r>
              <a:rPr lang="sr-Latn-RS" i="1" dirty="0">
                <a:hlinkClick r:id="rId2"/>
              </a:rPr>
              <a:t>mas.bg.ac.rs</a:t>
            </a:r>
            <a:r>
              <a:rPr lang="sr-Latn-RS" i="1" dirty="0"/>
              <a:t>, kabinet: 401</a:t>
            </a:r>
          </a:p>
          <a:p>
            <a:r>
              <a:rPr lang="sr-Latn-RS" i="1" dirty="0"/>
              <a:t>Asistent Ermina Ćosović, </a:t>
            </a:r>
            <a:r>
              <a:rPr lang="en-US" u="sng" dirty="0">
                <a:hlinkClick r:id="rId3"/>
              </a:rPr>
              <a:t>cosovicermina2309@gmail.com</a:t>
            </a:r>
            <a:r>
              <a:rPr lang="sr-Latn-RS" i="1" dirty="0"/>
              <a:t>, kabinet: 406 </a:t>
            </a:r>
          </a:p>
          <a:p>
            <a:r>
              <a:rPr lang="sr-Latn-RS" i="1" dirty="0"/>
              <a:t>Univerzitet u Beogradu - Mašinski fakultet u Beogradu</a:t>
            </a:r>
          </a:p>
          <a:p>
            <a:endParaRPr lang="sr-Latn-RS" i="1" dirty="0"/>
          </a:p>
          <a:p>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a:xfrm>
            <a:off x="838199" y="1825624"/>
            <a:ext cx="11070515" cy="4650479"/>
          </a:xfrm>
        </p:spPr>
        <p:txBody>
          <a:bodyPr>
            <a:normAutofit fontScale="85000" lnSpcReduction="20000"/>
          </a:bodyPr>
          <a:lstStyle/>
          <a:p>
            <a:pPr marL="0" indent="0">
              <a:buNone/>
            </a:pPr>
            <a:r>
              <a:rPr lang="sr-Latn-RS" b="1" dirty="0"/>
              <a:t>PREDUZETNIŠTVO:</a:t>
            </a:r>
          </a:p>
          <a:p>
            <a:r>
              <a:rPr lang="en-US" dirty="0"/>
              <a:t>Re</a:t>
            </a:r>
            <a:r>
              <a:rPr lang="sr-Latn-RS" dirty="0"/>
              <a:t>č </a:t>
            </a:r>
            <a:r>
              <a:rPr lang="en-US" b="1" dirty="0" err="1"/>
              <a:t>preduzetni</a:t>
            </a:r>
            <a:r>
              <a:rPr lang="sr-Latn-RS" b="1" dirty="0"/>
              <a:t>š</a:t>
            </a:r>
            <a:r>
              <a:rPr lang="en-US" b="1" dirty="0" err="1"/>
              <a:t>tvo</a:t>
            </a:r>
            <a:r>
              <a:rPr lang="en-US" b="1" dirty="0"/>
              <a:t> </a:t>
            </a:r>
            <a:r>
              <a:rPr lang="en-US" dirty="0"/>
              <a:t>(</a:t>
            </a:r>
            <a:r>
              <a:rPr lang="en-US" dirty="0" err="1"/>
              <a:t>na</a:t>
            </a:r>
            <a:r>
              <a:rPr lang="en-US" dirty="0"/>
              <a:t> </a:t>
            </a:r>
            <a:r>
              <a:rPr lang="en-US" dirty="0" err="1"/>
              <a:t>engleskom</a:t>
            </a:r>
            <a:r>
              <a:rPr lang="en-US" dirty="0"/>
              <a:t> ”entrepreneurship”) </a:t>
            </a:r>
            <a:r>
              <a:rPr lang="en-US" dirty="0" err="1"/>
              <a:t>poti</a:t>
            </a:r>
            <a:r>
              <a:rPr lang="sr-Latn-RS" dirty="0"/>
              <a:t>č</a:t>
            </a:r>
            <a:r>
              <a:rPr lang="en-US" dirty="0"/>
              <a:t>e od </a:t>
            </a:r>
            <a:r>
              <a:rPr lang="en-US" dirty="0" err="1"/>
              <a:t>francuskog</a:t>
            </a:r>
            <a:r>
              <a:rPr lang="en-US" dirty="0"/>
              <a:t> </a:t>
            </a:r>
            <a:r>
              <a:rPr lang="en-US" dirty="0" err="1"/>
              <a:t>glagola</a:t>
            </a:r>
            <a:r>
              <a:rPr lang="en-US" dirty="0"/>
              <a:t> ”</a:t>
            </a:r>
            <a:r>
              <a:rPr lang="en-US" dirty="0" err="1"/>
              <a:t>entreprendre</a:t>
            </a:r>
            <a:r>
              <a:rPr lang="en-US" dirty="0"/>
              <a:t>”, </a:t>
            </a:r>
            <a:r>
              <a:rPr lang="en-US" dirty="0" err="1"/>
              <a:t>što</a:t>
            </a:r>
            <a:r>
              <a:rPr lang="en-US" dirty="0"/>
              <a:t> </a:t>
            </a:r>
            <a:r>
              <a:rPr lang="en-US" dirty="0" err="1"/>
              <a:t>zna</a:t>
            </a:r>
            <a:r>
              <a:rPr lang="sr-Latn-RS" dirty="0"/>
              <a:t>č</a:t>
            </a:r>
            <a:r>
              <a:rPr lang="en-US" dirty="0" err="1"/>
              <a:t>i</a:t>
            </a:r>
            <a:r>
              <a:rPr lang="en-US" dirty="0"/>
              <a:t> </a:t>
            </a:r>
            <a:r>
              <a:rPr lang="sr-Latn-RS" dirty="0"/>
              <a:t>č</a:t>
            </a:r>
            <a:r>
              <a:rPr lang="en-US" dirty="0" err="1"/>
              <a:t>initi</a:t>
            </a:r>
            <a:r>
              <a:rPr lang="en-US" dirty="0"/>
              <a:t>, pre</a:t>
            </a:r>
            <a:r>
              <a:rPr lang="sr-Latn-RS" dirty="0"/>
              <a:t>d</a:t>
            </a:r>
            <a:r>
              <a:rPr lang="en-US" dirty="0" err="1"/>
              <a:t>uzeti</a:t>
            </a:r>
            <a:r>
              <a:rPr lang="en-US" dirty="0"/>
              <a:t>, </a:t>
            </a:r>
            <a:r>
              <a:rPr lang="en-US" dirty="0" err="1"/>
              <a:t>uraditi</a:t>
            </a:r>
            <a:r>
              <a:rPr lang="en-US" dirty="0"/>
              <a:t> ne</a:t>
            </a:r>
            <a:r>
              <a:rPr lang="sr-Latn-RS" dirty="0"/>
              <a:t>š</a:t>
            </a:r>
            <a:r>
              <a:rPr lang="en-US" dirty="0"/>
              <a:t>to, </a:t>
            </a:r>
            <a:r>
              <a:rPr lang="en-US" dirty="0" err="1"/>
              <a:t>ustremiti</a:t>
            </a:r>
            <a:r>
              <a:rPr lang="en-US" dirty="0"/>
              <a:t> se, </a:t>
            </a:r>
            <a:r>
              <a:rPr lang="en-US" dirty="0" err="1"/>
              <a:t>navaljivati</a:t>
            </a:r>
            <a:r>
              <a:rPr lang="sr-Latn-RS" dirty="0"/>
              <a:t>.</a:t>
            </a:r>
          </a:p>
          <a:p>
            <a:r>
              <a:rPr lang="en-US" i="1" dirty="0" err="1"/>
              <a:t>Preduzetni</a:t>
            </a:r>
            <a:r>
              <a:rPr lang="sr-Latn-RS" i="1" dirty="0"/>
              <a:t>š</a:t>
            </a:r>
            <a:r>
              <a:rPr lang="en-US" i="1" dirty="0" err="1"/>
              <a:t>tvo</a:t>
            </a:r>
            <a:r>
              <a:rPr lang="en-US" i="1" dirty="0"/>
              <a:t>, </a:t>
            </a:r>
            <a:r>
              <a:rPr lang="en-US" i="1" dirty="0" err="1"/>
              <a:t>kao</a:t>
            </a:r>
            <a:r>
              <a:rPr lang="en-US" i="1" dirty="0"/>
              <a:t> </a:t>
            </a:r>
            <a:r>
              <a:rPr lang="en-US" i="1" dirty="0" err="1"/>
              <a:t>praksa</a:t>
            </a:r>
            <a:r>
              <a:rPr lang="en-US" i="1" dirty="0"/>
              <a:t>, </a:t>
            </a:r>
            <a:r>
              <a:rPr lang="en-US" i="1" dirty="0" err="1"/>
              <a:t>podrazumeva</a:t>
            </a:r>
            <a:r>
              <a:rPr lang="en-US" i="1" dirty="0"/>
              <a:t> </a:t>
            </a:r>
            <a:r>
              <a:rPr lang="en-US" i="1" dirty="0" err="1"/>
              <a:t>stvaranje</a:t>
            </a:r>
            <a:r>
              <a:rPr lang="en-US" i="1" dirty="0"/>
              <a:t> </a:t>
            </a:r>
            <a:r>
              <a:rPr lang="en-US" i="1" dirty="0" err="1"/>
              <a:t>novih</a:t>
            </a:r>
            <a:r>
              <a:rPr lang="en-US" i="1" dirty="0"/>
              <a:t> </a:t>
            </a:r>
            <a:r>
              <a:rPr lang="en-US" i="1" dirty="0" err="1"/>
              <a:t>ekonomskih</a:t>
            </a:r>
            <a:r>
              <a:rPr lang="en-US" i="1" dirty="0"/>
              <a:t> </a:t>
            </a:r>
            <a:r>
              <a:rPr lang="en-US" i="1" dirty="0" err="1"/>
              <a:t>organizacija</a:t>
            </a:r>
            <a:r>
              <a:rPr lang="sr-Latn-RS" i="1" dirty="0"/>
              <a:t> </a:t>
            </a:r>
            <a:r>
              <a:rPr lang="en-US" i="1" dirty="0"/>
              <a:t>u </a:t>
            </a:r>
            <a:r>
              <a:rPr lang="en-US" i="1" dirty="0" err="1"/>
              <a:t>cilju</a:t>
            </a:r>
            <a:r>
              <a:rPr lang="en-US" i="1" dirty="0"/>
              <a:t> </a:t>
            </a:r>
            <a:r>
              <a:rPr lang="en-US" i="1" dirty="0" err="1"/>
              <a:t>iskori</a:t>
            </a:r>
            <a:r>
              <a:rPr lang="sr-Latn-RS" i="1" dirty="0"/>
              <a:t>šć</a:t>
            </a:r>
            <a:r>
              <a:rPr lang="en-US" i="1" dirty="0" err="1"/>
              <a:t>avanja</a:t>
            </a:r>
            <a:r>
              <a:rPr lang="en-US" i="1" dirty="0"/>
              <a:t> </a:t>
            </a:r>
            <a:r>
              <a:rPr lang="en-US" i="1" dirty="0" err="1"/>
              <a:t>identifkovanih</a:t>
            </a:r>
            <a:r>
              <a:rPr lang="en-US" i="1" dirty="0"/>
              <a:t> </a:t>
            </a:r>
            <a:r>
              <a:rPr lang="en-US" i="1" dirty="0" err="1"/>
              <a:t>šansi</a:t>
            </a:r>
            <a:r>
              <a:rPr lang="en-US" i="1" dirty="0"/>
              <a:t>, </a:t>
            </a:r>
            <a:r>
              <a:rPr lang="en-US" i="1" dirty="0" err="1"/>
              <a:t>radi</a:t>
            </a:r>
            <a:r>
              <a:rPr lang="en-US" i="1" dirty="0"/>
              <a:t> </a:t>
            </a:r>
            <a:r>
              <a:rPr lang="en-US" i="1" dirty="0" err="1"/>
              <a:t>sticanja</a:t>
            </a:r>
            <a:r>
              <a:rPr lang="en-US" i="1" dirty="0"/>
              <a:t> </a:t>
            </a:r>
            <a:r>
              <a:rPr lang="en-US" i="1" dirty="0" err="1"/>
              <a:t>profita</a:t>
            </a:r>
            <a:r>
              <a:rPr lang="en-US" i="1" dirty="0"/>
              <a:t> (</a:t>
            </a:r>
            <a:r>
              <a:rPr lang="en-US" i="1" dirty="0" err="1"/>
              <a:t>dobiti</a:t>
            </a:r>
            <a:r>
              <a:rPr lang="en-US" i="1" dirty="0"/>
              <a:t>) </a:t>
            </a:r>
            <a:r>
              <a:rPr lang="en-US" i="1" dirty="0" err="1"/>
              <a:t>ili</a:t>
            </a:r>
            <a:r>
              <a:rPr lang="en-US" i="1" dirty="0"/>
              <a:t> </a:t>
            </a:r>
            <a:r>
              <a:rPr lang="en-US" i="1" dirty="0" err="1"/>
              <a:t>rasta</a:t>
            </a:r>
            <a:r>
              <a:rPr lang="en-US" i="1" dirty="0"/>
              <a:t> u</a:t>
            </a:r>
            <a:r>
              <a:rPr lang="sr-Latn-RS" i="1" dirty="0"/>
              <a:t> </a:t>
            </a:r>
            <a:r>
              <a:rPr lang="en-US" i="1" dirty="0" err="1"/>
              <a:t>uslovima</a:t>
            </a:r>
            <a:r>
              <a:rPr lang="en-US" i="1" dirty="0"/>
              <a:t> </a:t>
            </a:r>
            <a:r>
              <a:rPr lang="en-US" i="1" dirty="0" err="1"/>
              <a:t>rizika</a:t>
            </a:r>
            <a:r>
              <a:rPr lang="en-US" i="1" dirty="0"/>
              <a:t> </a:t>
            </a:r>
            <a:r>
              <a:rPr lang="en-US" i="1" dirty="0" err="1"/>
              <a:t>i</a:t>
            </a:r>
            <a:r>
              <a:rPr lang="en-US" i="1" dirty="0"/>
              <a:t> </a:t>
            </a:r>
            <a:r>
              <a:rPr lang="en-US" i="1" dirty="0" err="1"/>
              <a:t>nesigurnosti</a:t>
            </a:r>
            <a:r>
              <a:rPr lang="en-US" dirty="0"/>
              <a:t>.</a:t>
            </a:r>
            <a:endParaRPr lang="sr-Latn-RS" dirty="0"/>
          </a:p>
          <a:p>
            <a:r>
              <a:rPr lang="en-US" dirty="0" err="1"/>
              <a:t>Jednu</a:t>
            </a:r>
            <a:r>
              <a:rPr lang="en-US" dirty="0"/>
              <a:t> od </a:t>
            </a:r>
            <a:r>
              <a:rPr lang="sr-Latn-RS" dirty="0"/>
              <a:t>savremenijih</a:t>
            </a:r>
            <a:r>
              <a:rPr lang="en-US" dirty="0"/>
              <a:t> </a:t>
            </a:r>
            <a:r>
              <a:rPr lang="en-US" dirty="0" err="1"/>
              <a:t>definicija</a:t>
            </a:r>
            <a:r>
              <a:rPr lang="en-US" dirty="0"/>
              <a:t> </a:t>
            </a:r>
            <a:r>
              <a:rPr lang="en-US" dirty="0" err="1"/>
              <a:t>preduzetništva</a:t>
            </a:r>
            <a:r>
              <a:rPr lang="en-US" dirty="0"/>
              <a:t> </a:t>
            </a:r>
            <a:r>
              <a:rPr lang="en-US" dirty="0" err="1"/>
              <a:t>iznosi</a:t>
            </a:r>
            <a:r>
              <a:rPr lang="en-US" dirty="0"/>
              <a:t> D</a:t>
            </a:r>
            <a:r>
              <a:rPr lang="sr-Latn-RS" dirty="0"/>
              <a:t>ž</a:t>
            </a:r>
            <a:r>
              <a:rPr lang="en-US" dirty="0" err="1"/>
              <a:t>efri</a:t>
            </a:r>
            <a:r>
              <a:rPr lang="en-US" dirty="0"/>
              <a:t> </a:t>
            </a:r>
            <a:r>
              <a:rPr lang="en-US" dirty="0" err="1"/>
              <a:t>Timons</a:t>
            </a:r>
            <a:r>
              <a:rPr lang="en-US" dirty="0"/>
              <a:t> (Jeffry A. Timmons), </a:t>
            </a:r>
            <a:r>
              <a:rPr lang="en-US" dirty="0" err="1"/>
              <a:t>gde</a:t>
            </a:r>
            <a:r>
              <a:rPr lang="en-US" dirty="0"/>
              <a:t> je </a:t>
            </a:r>
            <a:r>
              <a:rPr lang="en-US" dirty="0" err="1"/>
              <a:t>po</a:t>
            </a:r>
            <a:r>
              <a:rPr lang="en-US" dirty="0"/>
              <a:t> </a:t>
            </a:r>
            <a:r>
              <a:rPr lang="en-US" dirty="0" err="1"/>
              <a:t>njemu</a:t>
            </a:r>
            <a:r>
              <a:rPr lang="en-US" dirty="0"/>
              <a:t> </a:t>
            </a:r>
            <a:r>
              <a:rPr lang="en-US" i="1" dirty="0" err="1"/>
              <a:t>preduzetništvo</a:t>
            </a:r>
            <a:r>
              <a:rPr lang="en-US" i="1" dirty="0"/>
              <a:t> </a:t>
            </a:r>
            <a:r>
              <a:rPr lang="en-US" i="1" dirty="0" err="1"/>
              <a:t>sposobnost</a:t>
            </a:r>
            <a:r>
              <a:rPr lang="en-US" i="1" dirty="0"/>
              <a:t> </a:t>
            </a:r>
            <a:r>
              <a:rPr lang="en-US" i="1" dirty="0" err="1"/>
              <a:t>kreiranja</a:t>
            </a:r>
            <a:r>
              <a:rPr lang="en-US" i="1" dirty="0"/>
              <a:t> </a:t>
            </a:r>
            <a:r>
              <a:rPr lang="en-US" i="1" dirty="0" err="1"/>
              <a:t>i</a:t>
            </a:r>
            <a:r>
              <a:rPr lang="en-US" i="1" dirty="0"/>
              <a:t> </a:t>
            </a:r>
            <a:r>
              <a:rPr lang="en-US" i="1" dirty="0" err="1"/>
              <a:t>stvaranja</a:t>
            </a:r>
            <a:r>
              <a:rPr lang="en-US" i="1" dirty="0"/>
              <a:t> </a:t>
            </a:r>
            <a:r>
              <a:rPr lang="en-US" i="1" dirty="0" err="1"/>
              <a:t>vizije</a:t>
            </a:r>
            <a:r>
              <a:rPr lang="en-US" i="1" dirty="0"/>
              <a:t/>
            </a:r>
            <a:br>
              <a:rPr lang="en-US" i="1" dirty="0"/>
            </a:br>
            <a:r>
              <a:rPr lang="en-US" i="1" dirty="0" err="1"/>
              <a:t>praktično</a:t>
            </a:r>
            <a:r>
              <a:rPr lang="en-US" i="1" dirty="0"/>
              <a:t> </a:t>
            </a:r>
            <a:r>
              <a:rPr lang="en-US" i="1" dirty="0" err="1"/>
              <a:t>ni</a:t>
            </a:r>
            <a:r>
              <a:rPr lang="en-US" i="1" dirty="0"/>
              <a:t> </a:t>
            </a:r>
            <a:r>
              <a:rPr lang="en-US" i="1" dirty="0" err="1"/>
              <a:t>iz</a:t>
            </a:r>
            <a:r>
              <a:rPr lang="en-US" i="1" dirty="0"/>
              <a:t> </a:t>
            </a:r>
            <a:r>
              <a:rPr lang="en-US" i="1" dirty="0" err="1"/>
              <a:t>čega</a:t>
            </a:r>
            <a:r>
              <a:rPr lang="en-US" i="1" dirty="0"/>
              <a:t> - </a:t>
            </a:r>
            <a:r>
              <a:rPr lang="en-US" i="1" dirty="0" err="1"/>
              <a:t>kao</a:t>
            </a:r>
            <a:r>
              <a:rPr lang="en-US" i="1" dirty="0"/>
              <a:t> </a:t>
            </a:r>
            <a:r>
              <a:rPr lang="en-US" i="1" dirty="0" err="1"/>
              <a:t>ljudski</a:t>
            </a:r>
            <a:r>
              <a:rPr lang="en-US" i="1" dirty="0"/>
              <a:t> </a:t>
            </a:r>
            <a:r>
              <a:rPr lang="en-US" i="1" dirty="0" err="1"/>
              <a:t>kreativan</a:t>
            </a:r>
            <a:r>
              <a:rPr lang="en-US" i="1" dirty="0"/>
              <a:t> </a:t>
            </a:r>
            <a:r>
              <a:rPr lang="en-US" i="1" dirty="0" err="1"/>
              <a:t>čin</a:t>
            </a:r>
            <a:r>
              <a:rPr lang="en-US" i="1" dirty="0"/>
              <a:t> </a:t>
            </a:r>
            <a:r>
              <a:rPr lang="en-US" i="1" dirty="0" err="1"/>
              <a:t>i</a:t>
            </a:r>
            <a:r>
              <a:rPr lang="en-US" i="1" dirty="0"/>
              <a:t> </a:t>
            </a:r>
            <a:r>
              <a:rPr lang="en-US" i="1" dirty="0" err="1"/>
              <a:t>primen</a:t>
            </a:r>
            <a:r>
              <a:rPr lang="sr-Latn-RS" i="1" dirty="0"/>
              <a:t>a</a:t>
            </a:r>
            <a:r>
              <a:rPr lang="en-US" i="1" dirty="0"/>
              <a:t> </a:t>
            </a:r>
            <a:r>
              <a:rPr lang="sr-Latn-RS" i="1" dirty="0"/>
              <a:t>resursa</a:t>
            </a:r>
            <a:r>
              <a:rPr lang="en-US" i="1" dirty="0"/>
              <a:t> za </a:t>
            </a:r>
            <a:r>
              <a:rPr lang="en-US" i="1" dirty="0" err="1"/>
              <a:t>iniciranje</a:t>
            </a:r>
            <a:r>
              <a:rPr lang="en-US" i="1" dirty="0"/>
              <a:t> </a:t>
            </a:r>
            <a:r>
              <a:rPr lang="en-US" i="1" dirty="0" err="1"/>
              <a:t>i</a:t>
            </a:r>
            <a:r>
              <a:rPr lang="en-US" i="1" dirty="0"/>
              <a:t> </a:t>
            </a:r>
            <a:r>
              <a:rPr lang="en-US" i="1" dirty="0" err="1"/>
              <a:t>izgradnju</a:t>
            </a:r>
            <a:r>
              <a:rPr lang="en-US" i="1" dirty="0"/>
              <a:t> </a:t>
            </a:r>
            <a:r>
              <a:rPr lang="en-US" i="1" dirty="0" err="1"/>
              <a:t>preduze</a:t>
            </a:r>
            <a:r>
              <a:rPr lang="sr-Latn-RS" i="1" dirty="0"/>
              <a:t>ć</a:t>
            </a:r>
            <a:r>
              <a:rPr lang="en-US" i="1" dirty="0"/>
              <a:t>a </a:t>
            </a:r>
            <a:r>
              <a:rPr lang="en-US" i="1" dirty="0" err="1"/>
              <a:t>ili</a:t>
            </a:r>
            <a:r>
              <a:rPr lang="en-US" i="1" dirty="0"/>
              <a:t> </a:t>
            </a:r>
            <a:r>
              <a:rPr lang="en-US" i="1" dirty="0" err="1"/>
              <a:t>organizacije</a:t>
            </a:r>
            <a:r>
              <a:rPr lang="en-US" i="1" dirty="0"/>
              <a:t> </a:t>
            </a:r>
            <a:r>
              <a:rPr lang="en-US" dirty="0"/>
              <a:t>[1]. </a:t>
            </a:r>
            <a:endParaRPr lang="sr-Latn-RS" dirty="0"/>
          </a:p>
          <a:p>
            <a:r>
              <a:rPr lang="en-US" dirty="0" err="1"/>
              <a:t>Prema</a:t>
            </a:r>
            <a:r>
              <a:rPr lang="en-US" dirty="0"/>
              <a:t> </a:t>
            </a:r>
            <a:r>
              <a:rPr lang="en-US" dirty="0" err="1"/>
              <a:t>Timonsu</a:t>
            </a:r>
            <a:r>
              <a:rPr lang="en-US" dirty="0"/>
              <a:t> </a:t>
            </a:r>
            <a:r>
              <a:rPr lang="en-US" dirty="0" err="1"/>
              <a:t>preduzetnička</a:t>
            </a:r>
            <a:r>
              <a:rPr lang="en-US" dirty="0"/>
              <a:t> </a:t>
            </a:r>
            <a:r>
              <a:rPr lang="en-US" dirty="0" err="1"/>
              <a:t>vizija</a:t>
            </a:r>
            <a:r>
              <a:rPr lang="en-US" dirty="0"/>
              <a:t> </a:t>
            </a:r>
            <a:r>
              <a:rPr lang="en-US" dirty="0" err="1"/>
              <a:t>podrazumeva</a:t>
            </a:r>
            <a:r>
              <a:rPr lang="sr-Latn-RS" dirty="0"/>
              <a:t> ž</a:t>
            </a:r>
            <a:r>
              <a:rPr lang="en-US" dirty="0" err="1"/>
              <a:t>elju</a:t>
            </a:r>
            <a:r>
              <a:rPr lang="en-US" dirty="0"/>
              <a:t> </a:t>
            </a:r>
            <a:r>
              <a:rPr lang="en-US" dirty="0" err="1"/>
              <a:t>za</a:t>
            </a:r>
            <a:r>
              <a:rPr lang="en-US" dirty="0"/>
              <a:t> </a:t>
            </a:r>
            <a:r>
              <a:rPr lang="en-US" dirty="0" err="1"/>
              <a:t>preuzimanje</a:t>
            </a:r>
            <a:r>
              <a:rPr lang="en-US" dirty="0"/>
              <a:t> </a:t>
            </a:r>
            <a:r>
              <a:rPr lang="en-US" dirty="0" err="1"/>
              <a:t>proračunatih</a:t>
            </a:r>
            <a:r>
              <a:rPr lang="en-US" dirty="0"/>
              <a:t> </a:t>
            </a:r>
            <a:r>
              <a:rPr lang="en-US" dirty="0" err="1"/>
              <a:t>ličnih</a:t>
            </a:r>
            <a:r>
              <a:rPr lang="en-US" dirty="0"/>
              <a:t> </a:t>
            </a:r>
            <a:r>
              <a:rPr lang="en-US" dirty="0" err="1"/>
              <a:t>i</a:t>
            </a:r>
            <a:r>
              <a:rPr lang="en-US" dirty="0"/>
              <a:t> </a:t>
            </a:r>
            <a:r>
              <a:rPr lang="en-US" dirty="0" err="1"/>
              <a:t>finansijskih</a:t>
            </a:r>
            <a:r>
              <a:rPr lang="en-US" dirty="0"/>
              <a:t> </a:t>
            </a:r>
            <a:r>
              <a:rPr lang="en-US" dirty="0" err="1"/>
              <a:t>rizika</a:t>
            </a:r>
            <a:r>
              <a:rPr lang="en-US" dirty="0"/>
              <a:t>, </a:t>
            </a:r>
            <a:r>
              <a:rPr lang="en-US" dirty="0" err="1"/>
              <a:t>tako</a:t>
            </a:r>
            <a:r>
              <a:rPr lang="sr-Latn-RS" dirty="0"/>
              <a:t>đ</a:t>
            </a:r>
            <a:r>
              <a:rPr lang="en-US" dirty="0"/>
              <a:t>e, </a:t>
            </a:r>
            <a:r>
              <a:rPr lang="en-US" dirty="0" err="1"/>
              <a:t>podrazumeva</a:t>
            </a:r>
            <a:r>
              <a:rPr lang="sr-Latn-RS" dirty="0"/>
              <a:t> </a:t>
            </a:r>
            <a:r>
              <a:rPr lang="en-US" dirty="0" err="1"/>
              <a:t>preduzimanje</a:t>
            </a:r>
            <a:r>
              <a:rPr lang="en-US" dirty="0"/>
              <a:t> </a:t>
            </a:r>
            <a:r>
              <a:rPr lang="en-US" dirty="0" err="1"/>
              <a:t>svih</a:t>
            </a:r>
            <a:r>
              <a:rPr lang="en-US" dirty="0"/>
              <a:t> </a:t>
            </a:r>
            <a:r>
              <a:rPr lang="en-US" dirty="0" err="1"/>
              <a:t>mogu</a:t>
            </a:r>
            <a:r>
              <a:rPr lang="sr-Latn-RS" dirty="0"/>
              <a:t>ć</a:t>
            </a:r>
            <a:r>
              <a:rPr lang="en-US" dirty="0" err="1"/>
              <a:t>ih</a:t>
            </a:r>
            <a:r>
              <a:rPr lang="en-US" dirty="0"/>
              <a:t> </a:t>
            </a:r>
            <a:r>
              <a:rPr lang="en-US" dirty="0" err="1"/>
              <a:t>napora</a:t>
            </a:r>
            <a:r>
              <a:rPr lang="en-US" dirty="0"/>
              <a:t> </a:t>
            </a:r>
            <a:r>
              <a:rPr lang="en-US" dirty="0" err="1"/>
              <a:t>radi</a:t>
            </a:r>
            <a:r>
              <a:rPr lang="en-US" dirty="0"/>
              <a:t> </a:t>
            </a:r>
            <a:r>
              <a:rPr lang="en-US" dirty="0" err="1"/>
              <a:t>smanjenja</a:t>
            </a:r>
            <a:r>
              <a:rPr lang="en-US" dirty="0"/>
              <a:t> </a:t>
            </a:r>
            <a:r>
              <a:rPr lang="en-US" dirty="0" err="1"/>
              <a:t>mogu</a:t>
            </a:r>
            <a:r>
              <a:rPr lang="sr-Latn-RS" dirty="0"/>
              <a:t>ć</a:t>
            </a:r>
            <a:r>
              <a:rPr lang="en-US" dirty="0" err="1"/>
              <a:t>nosti</a:t>
            </a:r>
            <a:r>
              <a:rPr lang="en-US" dirty="0"/>
              <a:t> </a:t>
            </a:r>
            <a:r>
              <a:rPr lang="en-US" dirty="0" err="1"/>
              <a:t>propadanja</a:t>
            </a:r>
            <a:r>
              <a:rPr lang="en-US" dirty="0"/>
              <a:t> </a:t>
            </a:r>
            <a:br>
              <a:rPr lang="en-US" dirty="0"/>
            </a:br>
            <a:endParaRPr lang="en-US" dirty="0"/>
          </a:p>
        </p:txBody>
      </p:sp>
      <p:sp>
        <p:nvSpPr>
          <p:cNvPr id="4" name="TextBox 3"/>
          <p:cNvSpPr txBox="1"/>
          <p:nvPr/>
        </p:nvSpPr>
        <p:spPr>
          <a:xfrm>
            <a:off x="838200" y="5934670"/>
            <a:ext cx="8176708" cy="923330"/>
          </a:xfrm>
          <a:prstGeom prst="rect">
            <a:avLst/>
          </a:prstGeom>
          <a:noFill/>
        </p:spPr>
        <p:txBody>
          <a:bodyPr wrap="square" rtlCol="0">
            <a:spAutoFit/>
          </a:bodyPr>
          <a:lstStyle/>
          <a:p>
            <a:r>
              <a:rPr lang="en-GB" dirty="0"/>
              <a:t>Timmons, J.A. (2009). New Venture Creation: Entrepreneurship for the 21st Century.</a:t>
            </a:r>
            <a:r>
              <a:rPr lang="sr-Latn-RS" dirty="0"/>
              <a:t> </a:t>
            </a:r>
          </a:p>
          <a:p>
            <a:r>
              <a:rPr lang="en-GB" dirty="0"/>
              <a:t>New York, NY: McGraw-Hill Irwin. </a:t>
            </a:r>
            <a:br>
              <a:rPr lang="en-GB" dirty="0"/>
            </a:br>
            <a:endParaRPr lang="en-US" dirty="0"/>
          </a:p>
        </p:txBody>
      </p:sp>
    </p:spTree>
    <p:extLst>
      <p:ext uri="{BB962C8B-B14F-4D97-AF65-F5344CB8AC3E}">
        <p14:creationId xmlns:p14="http://schemas.microsoft.com/office/powerpoint/2010/main" val="53021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r>
              <a:rPr lang="sr-Latn-RS" dirty="0"/>
              <a:t>Još jedna od definicija </a:t>
            </a:r>
            <a:r>
              <a:rPr lang="sr-Latn-RS" b="1" dirty="0"/>
              <a:t>preduzetništva</a:t>
            </a:r>
            <a:r>
              <a:rPr lang="sr-Latn-RS" dirty="0"/>
              <a:t>, podrazumeva da su to poslovne aktivnosti koje sprovodi </a:t>
            </a:r>
            <a:r>
              <a:rPr lang="sr-Latn-RS" b="1" dirty="0"/>
              <a:t>preduzetnik</a:t>
            </a:r>
            <a:r>
              <a:rPr lang="sr-Latn-RS" dirty="0"/>
              <a:t>.</a:t>
            </a:r>
          </a:p>
          <a:p>
            <a:r>
              <a:rPr lang="sr-Latn-RS" dirty="0"/>
              <a:t>Pri tome, pod preduzetnikom se podrazumeva: </a:t>
            </a:r>
            <a:r>
              <a:rPr lang="en-US" i="1" dirty="0"/>
              <a:t>lice </a:t>
            </a:r>
            <a:r>
              <a:rPr lang="en-US" i="1" dirty="0" err="1"/>
              <a:t>koje</a:t>
            </a:r>
            <a:r>
              <a:rPr lang="en-US" i="1" dirty="0"/>
              <a:t> </a:t>
            </a:r>
            <a:r>
              <a:rPr lang="en-US" i="1" dirty="0" err="1"/>
              <a:t>organizuje</a:t>
            </a:r>
            <a:r>
              <a:rPr lang="en-US" i="1" dirty="0"/>
              <a:t> </a:t>
            </a:r>
            <a:r>
              <a:rPr lang="en-US" i="1" dirty="0" err="1"/>
              <a:t>neki</a:t>
            </a:r>
            <a:r>
              <a:rPr lang="en-US" i="1" dirty="0"/>
              <a:t> </a:t>
            </a:r>
            <a:r>
              <a:rPr lang="en-US" i="1" dirty="0" err="1"/>
              <a:t>posao</a:t>
            </a:r>
            <a:r>
              <a:rPr lang="en-US" i="1" dirty="0"/>
              <a:t> </a:t>
            </a:r>
            <a:r>
              <a:rPr lang="en-US" i="1" dirty="0" err="1"/>
              <a:t>sa</a:t>
            </a:r>
            <a:r>
              <a:rPr lang="en-US" i="1" dirty="0"/>
              <a:t> </a:t>
            </a:r>
            <a:r>
              <a:rPr lang="en-US" i="1" dirty="0" err="1"/>
              <a:t>ciljem</a:t>
            </a:r>
            <a:r>
              <a:rPr lang="sr-Latn-RS" i="1" dirty="0"/>
              <a:t> </a:t>
            </a:r>
            <a:r>
              <a:rPr lang="en-US" i="1" dirty="0"/>
              <a:t>da </a:t>
            </a:r>
            <a:r>
              <a:rPr lang="sr-Latn-RS" i="1" dirty="0"/>
              <a:t>ostvari</a:t>
            </a:r>
            <a:r>
              <a:rPr lang="en-US" i="1" dirty="0"/>
              <a:t> </a:t>
            </a:r>
            <a:r>
              <a:rPr lang="en-US" i="1" dirty="0" err="1"/>
              <a:t>dobit</a:t>
            </a:r>
            <a:r>
              <a:rPr lang="en-US" i="1" dirty="0"/>
              <a:t>, </a:t>
            </a:r>
            <a:r>
              <a:rPr lang="en-US" i="1" dirty="0" err="1"/>
              <a:t>ali</a:t>
            </a:r>
            <a:r>
              <a:rPr lang="en-US" i="1" dirty="0"/>
              <a:t> </a:t>
            </a:r>
            <a:r>
              <a:rPr lang="en-US" i="1" dirty="0" err="1"/>
              <a:t>i</a:t>
            </a:r>
            <a:r>
              <a:rPr lang="en-US" i="1" dirty="0"/>
              <a:t> </a:t>
            </a:r>
            <a:r>
              <a:rPr lang="en-US" i="1" dirty="0" err="1"/>
              <a:t>snosi</a:t>
            </a:r>
            <a:r>
              <a:rPr lang="en-US" i="1" dirty="0"/>
              <a:t> </a:t>
            </a:r>
            <a:r>
              <a:rPr lang="en-US" i="1" dirty="0" err="1"/>
              <a:t>rizik</a:t>
            </a:r>
            <a:r>
              <a:rPr lang="en-US" i="1" dirty="0"/>
              <a:t> tog </a:t>
            </a:r>
            <a:r>
              <a:rPr lang="en-US" i="1" dirty="0" err="1"/>
              <a:t>posla</a:t>
            </a:r>
            <a:r>
              <a:rPr lang="en-US" dirty="0"/>
              <a:t>, </a:t>
            </a:r>
            <a:r>
              <a:rPr lang="en-US" dirty="0" err="1"/>
              <a:t>koje</a:t>
            </a:r>
            <a:r>
              <a:rPr lang="en-US" dirty="0"/>
              <a:t> </a:t>
            </a:r>
            <a:r>
              <a:rPr lang="en-US" dirty="0" err="1"/>
              <a:t>stalno</a:t>
            </a:r>
            <a:r>
              <a:rPr lang="en-US" dirty="0"/>
              <a:t> </a:t>
            </a:r>
            <a:r>
              <a:rPr lang="en-US" dirty="0" err="1"/>
              <a:t>inovira</a:t>
            </a:r>
            <a:r>
              <a:rPr lang="en-US" dirty="0"/>
              <a:t>, </a:t>
            </a:r>
            <a:r>
              <a:rPr lang="en-US" dirty="0" err="1"/>
              <a:t>stvara</a:t>
            </a:r>
            <a:r>
              <a:rPr lang="en-US" dirty="0"/>
              <a:t> </a:t>
            </a:r>
            <a:r>
              <a:rPr lang="sr-Latn-RS" dirty="0"/>
              <a:t>š</a:t>
            </a:r>
            <a:r>
              <a:rPr lang="en-US" dirty="0" err="1"/>
              <a:t>anse</a:t>
            </a:r>
            <a:r>
              <a:rPr lang="en-US" dirty="0"/>
              <a:t>,</a:t>
            </a:r>
            <a:r>
              <a:rPr lang="sr-Latn-RS" dirty="0"/>
              <a:t> </a:t>
            </a:r>
            <a:r>
              <a:rPr lang="en-US" dirty="0" err="1"/>
              <a:t>izbegava</a:t>
            </a:r>
            <a:r>
              <a:rPr lang="en-US" dirty="0"/>
              <a:t> </a:t>
            </a:r>
            <a:r>
              <a:rPr lang="en-US" dirty="0" err="1"/>
              <a:t>rizike</a:t>
            </a:r>
            <a:r>
              <a:rPr lang="en-US" dirty="0"/>
              <a:t>, </a:t>
            </a:r>
            <a:r>
              <a:rPr lang="en-US" dirty="0" err="1"/>
              <a:t>uo</a:t>
            </a:r>
            <a:r>
              <a:rPr lang="sr-Latn-RS" dirty="0"/>
              <a:t>č</a:t>
            </a:r>
            <a:r>
              <a:rPr lang="en-US" dirty="0"/>
              <a:t>ava </a:t>
            </a:r>
            <a:r>
              <a:rPr lang="en-US" dirty="0" err="1"/>
              <a:t>pretnje</a:t>
            </a:r>
            <a:r>
              <a:rPr lang="en-US" dirty="0"/>
              <a:t> </a:t>
            </a:r>
            <a:r>
              <a:rPr lang="en-US" dirty="0" err="1"/>
              <a:t>i</a:t>
            </a:r>
            <a:r>
              <a:rPr lang="en-US" dirty="0"/>
              <a:t> </a:t>
            </a:r>
            <a:r>
              <a:rPr lang="en-US" dirty="0" err="1"/>
              <a:t>tra</a:t>
            </a:r>
            <a:r>
              <a:rPr lang="sr-Latn-RS" dirty="0"/>
              <a:t>ž</a:t>
            </a:r>
            <a:r>
              <a:rPr lang="en-US" dirty="0" err="1"/>
              <a:t>i</a:t>
            </a:r>
            <a:r>
              <a:rPr lang="en-US" dirty="0"/>
              <a:t> </a:t>
            </a:r>
            <a:r>
              <a:rPr lang="en-US" dirty="0" err="1"/>
              <a:t>nove</a:t>
            </a:r>
            <a:r>
              <a:rPr lang="en-US" dirty="0"/>
              <a:t> </a:t>
            </a:r>
            <a:r>
              <a:rPr lang="en-US" dirty="0" err="1"/>
              <a:t>mogu</a:t>
            </a:r>
            <a:r>
              <a:rPr lang="sr-Latn-RS" dirty="0"/>
              <a:t>ć</a:t>
            </a:r>
            <a:r>
              <a:rPr lang="en-US" dirty="0" err="1"/>
              <a:t>nosti</a:t>
            </a:r>
            <a:r>
              <a:rPr lang="en-US" dirty="0"/>
              <a:t>, </a:t>
            </a:r>
            <a:r>
              <a:rPr lang="en-US" dirty="0" err="1"/>
              <a:t>poseduje</a:t>
            </a:r>
            <a:r>
              <a:rPr lang="en-US" dirty="0"/>
              <a:t> </a:t>
            </a:r>
            <a:r>
              <a:rPr lang="en-US" dirty="0" err="1"/>
              <a:t>tu</a:t>
            </a:r>
            <a:r>
              <a:rPr lang="en-US" dirty="0"/>
              <a:t> </a:t>
            </a:r>
            <a:r>
              <a:rPr lang="en-US" dirty="0" err="1"/>
              <a:t>zna</a:t>
            </a:r>
            <a:r>
              <a:rPr lang="sr-Latn-RS" dirty="0"/>
              <a:t>č</a:t>
            </a:r>
            <a:r>
              <a:rPr lang="en-US" dirty="0" err="1"/>
              <a:t>ajnu</a:t>
            </a:r>
            <a:r>
              <a:rPr lang="en-US" dirty="0"/>
              <a:t> </a:t>
            </a:r>
            <a:r>
              <a:rPr lang="en-US" dirty="0" err="1"/>
              <a:t>organizacionu</a:t>
            </a:r>
            <a:r>
              <a:rPr lang="en-US" dirty="0"/>
              <a:t> </a:t>
            </a:r>
            <a:r>
              <a:rPr lang="en-US" dirty="0" err="1"/>
              <a:t>ve</a:t>
            </a:r>
            <a:r>
              <a:rPr lang="sr-Latn-RS" dirty="0"/>
              <a:t>š</a:t>
            </a:r>
            <a:r>
              <a:rPr lang="en-US" dirty="0" err="1"/>
              <a:t>tinu</a:t>
            </a:r>
            <a:r>
              <a:rPr lang="en-US" dirty="0"/>
              <a:t> </a:t>
            </a:r>
            <a:r>
              <a:rPr lang="en-US" dirty="0" err="1"/>
              <a:t>koja</a:t>
            </a:r>
            <a:r>
              <a:rPr lang="en-US" dirty="0"/>
              <a:t> se </a:t>
            </a:r>
            <a:r>
              <a:rPr lang="en-US" dirty="0" err="1"/>
              <a:t>naziva</a:t>
            </a:r>
            <a:r>
              <a:rPr lang="en-US" dirty="0"/>
              <a:t> </a:t>
            </a:r>
            <a:r>
              <a:rPr lang="en-US" dirty="0" err="1"/>
              <a:t>preduzetni</a:t>
            </a:r>
            <a:r>
              <a:rPr lang="sr-Latn-RS" dirty="0"/>
              <a:t>š</a:t>
            </a:r>
            <a:r>
              <a:rPr lang="en-US" dirty="0" err="1"/>
              <a:t>tvo</a:t>
            </a:r>
            <a:r>
              <a:rPr lang="sr-Latn-RS" dirty="0"/>
              <a:t>.</a:t>
            </a:r>
            <a:r>
              <a:rPr lang="en-US" dirty="0"/>
              <a:t> </a:t>
            </a:r>
            <a:endParaRPr lang="sr-Latn-RS" dirty="0"/>
          </a:p>
          <a:p>
            <a:pPr marL="0" indent="0">
              <a:buNone/>
            </a:pPr>
            <a:r>
              <a:rPr lang="en-US" dirty="0"/>
              <a:t/>
            </a:r>
            <a:br>
              <a:rPr lang="en-US" dirty="0"/>
            </a:br>
            <a:r>
              <a:rPr lang="sr-Latn-RS" dirty="0"/>
              <a:t> </a:t>
            </a:r>
            <a:endParaRPr lang="en-US" dirty="0"/>
          </a:p>
        </p:txBody>
      </p:sp>
    </p:spTree>
    <p:extLst>
      <p:ext uri="{BB962C8B-B14F-4D97-AF65-F5344CB8AC3E}">
        <p14:creationId xmlns:p14="http://schemas.microsoft.com/office/powerpoint/2010/main" val="3665406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a:bodyPr>
          <a:lstStyle/>
          <a:p>
            <a:r>
              <a:rPr lang="sr-Latn-RS" dirty="0" err="1"/>
              <a:t>Č</a:t>
            </a:r>
            <a:r>
              <a:rPr lang="en-US" dirty="0" err="1"/>
              <a:t>esto</a:t>
            </a:r>
            <a:r>
              <a:rPr lang="en-US" dirty="0"/>
              <a:t> se </a:t>
            </a:r>
            <a:r>
              <a:rPr lang="en-US" dirty="0" err="1"/>
              <a:t>preduzetništvo</a:t>
            </a:r>
            <a:r>
              <a:rPr lang="en-US" dirty="0"/>
              <a:t> </a:t>
            </a:r>
            <a:r>
              <a:rPr lang="en-US" dirty="0" err="1"/>
              <a:t>izjednačava</a:t>
            </a:r>
            <a:r>
              <a:rPr lang="en-US" dirty="0"/>
              <a:t> </a:t>
            </a:r>
            <a:r>
              <a:rPr lang="en-US" dirty="0" err="1"/>
              <a:t>sa</a:t>
            </a:r>
            <a:r>
              <a:rPr lang="en-US" dirty="0"/>
              <a:t> </a:t>
            </a:r>
            <a:r>
              <a:rPr lang="en-US" dirty="0" err="1"/>
              <a:t>kreiranjem</a:t>
            </a:r>
            <a:r>
              <a:rPr lang="en-US" dirty="0"/>
              <a:t> </a:t>
            </a:r>
            <a:r>
              <a:rPr lang="en-US" dirty="0" err="1"/>
              <a:t>novog</a:t>
            </a:r>
            <a:r>
              <a:rPr lang="en-US" dirty="0"/>
              <a:t> </a:t>
            </a:r>
            <a:r>
              <a:rPr lang="en-US" dirty="0" err="1"/>
              <a:t>biznisa</a:t>
            </a:r>
            <a:r>
              <a:rPr lang="en-US" dirty="0"/>
              <a:t>, </a:t>
            </a:r>
            <a:r>
              <a:rPr lang="en-US" dirty="0" err="1"/>
              <a:t>menadžmentom</a:t>
            </a:r>
            <a:r>
              <a:rPr lang="sr-Latn-RS" dirty="0"/>
              <a:t> </a:t>
            </a:r>
            <a:r>
              <a:rPr lang="en-US" dirty="0"/>
              <a:t>(</a:t>
            </a:r>
            <a:r>
              <a:rPr lang="sr-Latn-RS" dirty="0"/>
              <a:t>rukovođenjem</a:t>
            </a:r>
            <a:r>
              <a:rPr lang="en-US" dirty="0"/>
              <a:t>) </a:t>
            </a:r>
            <a:r>
              <a:rPr lang="en-US" dirty="0" err="1"/>
              <a:t>malog</a:t>
            </a:r>
            <a:r>
              <a:rPr lang="en-US" dirty="0"/>
              <a:t> </a:t>
            </a:r>
            <a:r>
              <a:rPr lang="en-US" dirty="0" err="1"/>
              <a:t>biznisa</a:t>
            </a:r>
            <a:r>
              <a:rPr lang="en-US" dirty="0"/>
              <a:t>, </a:t>
            </a:r>
            <a:r>
              <a:rPr lang="en-US" dirty="0" err="1"/>
              <a:t>samozapošljavanjem</a:t>
            </a:r>
            <a:r>
              <a:rPr lang="en-US" dirty="0"/>
              <a:t> </a:t>
            </a:r>
            <a:r>
              <a:rPr lang="en-US" dirty="0" err="1"/>
              <a:t>ili</a:t>
            </a:r>
            <a:r>
              <a:rPr lang="en-US" dirty="0"/>
              <a:t> </a:t>
            </a:r>
            <a:r>
              <a:rPr lang="en-US" dirty="0" err="1"/>
              <a:t>vlasništvom</a:t>
            </a:r>
            <a:r>
              <a:rPr lang="en-US" dirty="0"/>
              <a:t>. </a:t>
            </a:r>
            <a:endParaRPr lang="sr-Latn-RS" dirty="0"/>
          </a:p>
          <a:p>
            <a:r>
              <a:rPr lang="sr-Latn-RS" dirty="0"/>
              <a:t>Potrebno je istaći da n</a:t>
            </a:r>
            <a:r>
              <a:rPr lang="en-US" dirty="0" err="1"/>
              <a:t>isu</a:t>
            </a:r>
            <a:r>
              <a:rPr lang="en-US" dirty="0"/>
              <a:t> </a:t>
            </a:r>
            <a:r>
              <a:rPr lang="en-US" dirty="0" err="1"/>
              <a:t>svi</a:t>
            </a:r>
            <a:r>
              <a:rPr lang="en-US" dirty="0"/>
              <a:t> </a:t>
            </a:r>
            <a:r>
              <a:rPr lang="en-US" dirty="0" err="1"/>
              <a:t>vlasnici</a:t>
            </a:r>
            <a:r>
              <a:rPr lang="sr-Latn-RS" dirty="0"/>
              <a:t> </a:t>
            </a:r>
            <a:r>
              <a:rPr lang="en-US" dirty="0" err="1"/>
              <a:t>preduzeća</a:t>
            </a:r>
            <a:r>
              <a:rPr lang="en-US" dirty="0"/>
              <a:t> </a:t>
            </a:r>
            <a:r>
              <a:rPr lang="en-US" dirty="0" err="1"/>
              <a:t>preduzetnici</a:t>
            </a:r>
            <a:r>
              <a:rPr lang="en-US" dirty="0"/>
              <a:t>, </a:t>
            </a:r>
            <a:r>
              <a:rPr lang="en-US" dirty="0" err="1"/>
              <a:t>kao</a:t>
            </a:r>
            <a:r>
              <a:rPr lang="en-US" dirty="0"/>
              <a:t> </a:t>
            </a:r>
            <a:r>
              <a:rPr lang="en-US" dirty="0" err="1"/>
              <a:t>što</a:t>
            </a:r>
            <a:r>
              <a:rPr lang="en-US" dirty="0"/>
              <a:t> </a:t>
            </a:r>
            <a:r>
              <a:rPr lang="en-US" dirty="0" err="1"/>
              <a:t>nisu</a:t>
            </a:r>
            <a:r>
              <a:rPr lang="en-US" dirty="0"/>
              <a:t> </a:t>
            </a:r>
            <a:r>
              <a:rPr lang="en-US" dirty="0" err="1"/>
              <a:t>sva</a:t>
            </a:r>
            <a:r>
              <a:rPr lang="en-US" dirty="0"/>
              <a:t> mala </a:t>
            </a:r>
            <a:r>
              <a:rPr lang="en-US" dirty="0" err="1"/>
              <a:t>preduzeća</a:t>
            </a:r>
            <a:r>
              <a:rPr lang="en-US" dirty="0"/>
              <a:t> </a:t>
            </a:r>
            <a:r>
              <a:rPr lang="en-US" dirty="0" err="1"/>
              <a:t>preduzetnička</a:t>
            </a:r>
            <a:r>
              <a:rPr lang="en-US" dirty="0"/>
              <a:t> </a:t>
            </a:r>
            <a:r>
              <a:rPr lang="en-US" dirty="0" err="1"/>
              <a:t>preduzeća</a:t>
            </a:r>
            <a:r>
              <a:rPr lang="en-US" dirty="0"/>
              <a:t>.</a:t>
            </a:r>
            <a:endParaRPr lang="sr-Latn-RS" dirty="0"/>
          </a:p>
          <a:p>
            <a:r>
              <a:rPr lang="en-US" dirty="0" err="1"/>
              <a:t>Takođe</a:t>
            </a:r>
            <a:r>
              <a:rPr lang="en-US" dirty="0"/>
              <a:t>, </a:t>
            </a:r>
            <a:r>
              <a:rPr lang="en-US" dirty="0" err="1"/>
              <a:t>preduzetništvo</a:t>
            </a:r>
            <a:r>
              <a:rPr lang="en-US" dirty="0"/>
              <a:t> ne </a:t>
            </a:r>
            <a:r>
              <a:rPr lang="en-US" dirty="0" err="1"/>
              <a:t>podrazumeva</a:t>
            </a:r>
            <a:r>
              <a:rPr lang="en-US" dirty="0"/>
              <a:t> </a:t>
            </a:r>
            <a:r>
              <a:rPr lang="en-US" dirty="0" err="1"/>
              <a:t>samo</a:t>
            </a:r>
            <a:r>
              <a:rPr lang="en-US" dirty="0"/>
              <a:t> </a:t>
            </a:r>
            <a:r>
              <a:rPr lang="en-US" dirty="0" err="1"/>
              <a:t>kreiranje</a:t>
            </a:r>
            <a:r>
              <a:rPr lang="en-US" dirty="0"/>
              <a:t> </a:t>
            </a:r>
            <a:r>
              <a:rPr lang="en-US" dirty="0" err="1"/>
              <a:t>novog</a:t>
            </a:r>
            <a:r>
              <a:rPr lang="en-US" dirty="0"/>
              <a:t> </a:t>
            </a:r>
            <a:r>
              <a:rPr lang="en-US" dirty="0" err="1"/>
              <a:t>i</a:t>
            </a:r>
            <a:r>
              <a:rPr lang="en-US" dirty="0"/>
              <a:t>/</a:t>
            </a:r>
            <a:r>
              <a:rPr lang="en-US" dirty="0" err="1"/>
              <a:t>ili</a:t>
            </a:r>
            <a:r>
              <a:rPr lang="en-US" dirty="0"/>
              <a:t> </a:t>
            </a:r>
            <a:r>
              <a:rPr lang="en-US" dirty="0" err="1"/>
              <a:t>malog</a:t>
            </a:r>
            <a:r>
              <a:rPr lang="en-US" dirty="0"/>
              <a:t> </a:t>
            </a:r>
            <a:r>
              <a:rPr lang="en-US" dirty="0" err="1"/>
              <a:t>biznisa</a:t>
            </a:r>
            <a:r>
              <a:rPr lang="en-US" dirty="0"/>
              <a:t>.</a:t>
            </a:r>
            <a:r>
              <a:rPr lang="sr-Latn-RS" dirty="0"/>
              <a:t> </a:t>
            </a:r>
            <a:r>
              <a:rPr lang="en-US" dirty="0" err="1"/>
              <a:t>Mnoge</a:t>
            </a:r>
            <a:r>
              <a:rPr lang="en-US" dirty="0"/>
              <a:t> </a:t>
            </a:r>
            <a:r>
              <a:rPr lang="en-US" dirty="0" err="1"/>
              <a:t>velike</a:t>
            </a:r>
            <a:r>
              <a:rPr lang="en-US" dirty="0"/>
              <a:t> </a:t>
            </a:r>
            <a:r>
              <a:rPr lang="en-US" dirty="0" err="1"/>
              <a:t>kompanije</a:t>
            </a:r>
            <a:r>
              <a:rPr lang="en-US" dirty="0"/>
              <a:t> </a:t>
            </a:r>
            <a:r>
              <a:rPr lang="en-US" dirty="0" err="1"/>
              <a:t>i</a:t>
            </a:r>
            <a:r>
              <a:rPr lang="en-US" dirty="0"/>
              <a:t> </a:t>
            </a:r>
            <a:r>
              <a:rPr lang="en-US" dirty="0" err="1"/>
              <a:t>organizacije</a:t>
            </a:r>
            <a:r>
              <a:rPr lang="en-US" dirty="0"/>
              <a:t> </a:t>
            </a:r>
            <a:r>
              <a:rPr lang="en-US" dirty="0" err="1"/>
              <a:t>su</a:t>
            </a:r>
            <a:r>
              <a:rPr lang="en-US" dirty="0"/>
              <a:t> </a:t>
            </a:r>
            <a:r>
              <a:rPr lang="en-US" dirty="0" err="1"/>
              <a:t>preduzetničke</a:t>
            </a:r>
            <a:r>
              <a:rPr lang="en-US" dirty="0"/>
              <a:t> </a:t>
            </a:r>
            <a:r>
              <a:rPr lang="en-US" dirty="0" err="1"/>
              <a:t>jer</a:t>
            </a:r>
            <a:r>
              <a:rPr lang="en-US" dirty="0"/>
              <a:t> </a:t>
            </a:r>
            <a:r>
              <a:rPr lang="en-US" dirty="0" err="1"/>
              <a:t>implementiraju</a:t>
            </a:r>
            <a:r>
              <a:rPr lang="en-US" dirty="0"/>
              <a:t> </a:t>
            </a:r>
            <a:r>
              <a:rPr lang="en-US" dirty="0" err="1"/>
              <a:t>elemente</a:t>
            </a:r>
            <a:r>
              <a:rPr lang="sr-Latn-RS" dirty="0"/>
              <a:t> </a:t>
            </a:r>
            <a:r>
              <a:rPr lang="en-US" dirty="0" err="1"/>
              <a:t>preduzetničke</a:t>
            </a:r>
            <a:r>
              <a:rPr lang="en-US" dirty="0"/>
              <a:t> </a:t>
            </a:r>
            <a:r>
              <a:rPr lang="en-US" dirty="0" err="1"/>
              <a:t>kulture</a:t>
            </a:r>
            <a:r>
              <a:rPr lang="en-US" dirty="0"/>
              <a:t> </a:t>
            </a:r>
            <a:r>
              <a:rPr lang="en-US" dirty="0" err="1"/>
              <a:t>i</a:t>
            </a:r>
            <a:r>
              <a:rPr lang="en-US" dirty="0"/>
              <a:t> </a:t>
            </a:r>
            <a:r>
              <a:rPr lang="en-US" dirty="0" err="1"/>
              <a:t>ponašaju</a:t>
            </a:r>
            <a:r>
              <a:rPr lang="en-US" dirty="0"/>
              <a:t> se </a:t>
            </a:r>
            <a:r>
              <a:rPr lang="en-US" dirty="0" err="1"/>
              <a:t>na</a:t>
            </a:r>
            <a:r>
              <a:rPr lang="en-US" dirty="0"/>
              <a:t> </a:t>
            </a:r>
            <a:r>
              <a:rPr lang="en-US" dirty="0" err="1"/>
              <a:t>inovativan</a:t>
            </a:r>
            <a:r>
              <a:rPr lang="en-US" dirty="0"/>
              <a:t> </a:t>
            </a:r>
            <a:r>
              <a:rPr lang="en-US" dirty="0" err="1"/>
              <a:t>način</a:t>
            </a:r>
            <a:r>
              <a:rPr lang="en-US" dirty="0"/>
              <a:t>. </a:t>
            </a:r>
            <a:br>
              <a:rPr lang="en-US" dirty="0"/>
            </a:br>
            <a:endParaRPr lang="en-US" dirty="0"/>
          </a:p>
        </p:txBody>
      </p:sp>
    </p:spTree>
    <p:extLst>
      <p:ext uri="{BB962C8B-B14F-4D97-AF65-F5344CB8AC3E}">
        <p14:creationId xmlns:p14="http://schemas.microsoft.com/office/powerpoint/2010/main" val="414088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92500" lnSpcReduction="10000"/>
          </a:bodyPr>
          <a:lstStyle/>
          <a:p>
            <a:r>
              <a:rPr lang="sr-Latn-RS" dirty="0"/>
              <a:t>Na kraju, </a:t>
            </a:r>
            <a:r>
              <a:rPr lang="en-US" dirty="0" err="1"/>
              <a:t>preduzetništvo</a:t>
            </a:r>
            <a:r>
              <a:rPr lang="en-US" dirty="0"/>
              <a:t> se </a:t>
            </a:r>
            <a:r>
              <a:rPr lang="en-US" dirty="0" err="1"/>
              <a:t>može</a:t>
            </a:r>
            <a:r>
              <a:rPr lang="en-US" dirty="0"/>
              <a:t> </a:t>
            </a:r>
            <a:r>
              <a:rPr lang="en-US" dirty="0" err="1"/>
              <a:t>definisati</a:t>
            </a:r>
            <a:r>
              <a:rPr lang="en-US" dirty="0"/>
              <a:t> </a:t>
            </a:r>
            <a:r>
              <a:rPr lang="en-US" dirty="0" err="1"/>
              <a:t>i</a:t>
            </a:r>
            <a:r>
              <a:rPr lang="en-US" dirty="0"/>
              <a:t> </a:t>
            </a:r>
            <a:r>
              <a:rPr lang="en-US" dirty="0" err="1"/>
              <a:t>kao</a:t>
            </a:r>
            <a:r>
              <a:rPr lang="en-US" dirty="0"/>
              <a:t> </a:t>
            </a:r>
            <a:r>
              <a:rPr lang="en-US" dirty="0" err="1"/>
              <a:t>proces</a:t>
            </a:r>
            <a:r>
              <a:rPr lang="en-US" dirty="0"/>
              <a:t> </a:t>
            </a:r>
            <a:r>
              <a:rPr lang="en-US" dirty="0" err="1"/>
              <a:t>stvaranja</a:t>
            </a:r>
            <a:r>
              <a:rPr lang="en-US" dirty="0"/>
              <a:t/>
            </a:r>
            <a:br>
              <a:rPr lang="en-US" dirty="0"/>
            </a:br>
            <a:r>
              <a:rPr lang="en-US" dirty="0" err="1"/>
              <a:t>nečeg</a:t>
            </a:r>
            <a:r>
              <a:rPr lang="en-US" dirty="0"/>
              <a:t> </a:t>
            </a:r>
            <a:r>
              <a:rPr lang="en-US" dirty="0" err="1"/>
              <a:t>novog</a:t>
            </a:r>
            <a:r>
              <a:rPr lang="en-US" dirty="0"/>
              <a:t> </a:t>
            </a:r>
            <a:r>
              <a:rPr lang="en-US" dirty="0" err="1"/>
              <a:t>ulaganjem</a:t>
            </a:r>
            <a:r>
              <a:rPr lang="en-US" dirty="0"/>
              <a:t> </a:t>
            </a:r>
            <a:r>
              <a:rPr lang="en-US" dirty="0" err="1"/>
              <a:t>neophodnog</a:t>
            </a:r>
            <a:r>
              <a:rPr lang="en-US" dirty="0"/>
              <a:t> </a:t>
            </a:r>
            <a:r>
              <a:rPr lang="en-US" dirty="0" err="1"/>
              <a:t>vremena</a:t>
            </a:r>
            <a:r>
              <a:rPr lang="en-US" dirty="0"/>
              <a:t> </a:t>
            </a:r>
            <a:r>
              <a:rPr lang="en-US" dirty="0" err="1"/>
              <a:t>i</a:t>
            </a:r>
            <a:r>
              <a:rPr lang="en-US" dirty="0"/>
              <a:t> </a:t>
            </a:r>
            <a:r>
              <a:rPr lang="en-US" dirty="0" err="1"/>
              <a:t>napora</a:t>
            </a:r>
            <a:r>
              <a:rPr lang="en-US" dirty="0"/>
              <a:t>, </a:t>
            </a:r>
            <a:r>
              <a:rPr lang="en-US" dirty="0" err="1"/>
              <a:t>uz</a:t>
            </a:r>
            <a:r>
              <a:rPr lang="en-US" dirty="0"/>
              <a:t> </a:t>
            </a:r>
            <a:r>
              <a:rPr lang="en-US" dirty="0" err="1"/>
              <a:t>pretpostavku</a:t>
            </a:r>
            <a:r>
              <a:rPr lang="en-US" dirty="0"/>
              <a:t> </a:t>
            </a:r>
            <a:r>
              <a:rPr lang="en-US" dirty="0" err="1"/>
              <a:t>pratećih</a:t>
            </a:r>
            <a:r>
              <a:rPr lang="sr-Latn-RS" dirty="0"/>
              <a:t> </a:t>
            </a:r>
            <a:r>
              <a:rPr lang="en-US" dirty="0" err="1"/>
              <a:t>finansijskih</a:t>
            </a:r>
            <a:r>
              <a:rPr lang="en-US" dirty="0"/>
              <a:t>, </a:t>
            </a:r>
            <a:r>
              <a:rPr lang="en-US" dirty="0" err="1"/>
              <a:t>fizičkih</a:t>
            </a:r>
            <a:r>
              <a:rPr lang="en-US" dirty="0"/>
              <a:t> </a:t>
            </a:r>
            <a:r>
              <a:rPr lang="en-US" dirty="0" err="1"/>
              <a:t>i</a:t>
            </a:r>
            <a:r>
              <a:rPr lang="en-US" dirty="0"/>
              <a:t> </a:t>
            </a:r>
            <a:r>
              <a:rPr lang="en-US" dirty="0" err="1"/>
              <a:t>društvenih</a:t>
            </a:r>
            <a:r>
              <a:rPr lang="en-US" dirty="0"/>
              <a:t> </a:t>
            </a:r>
            <a:r>
              <a:rPr lang="en-US" dirty="0" err="1"/>
              <a:t>rizika</a:t>
            </a:r>
            <a:r>
              <a:rPr lang="en-US" dirty="0"/>
              <a:t>, </a:t>
            </a:r>
            <a:r>
              <a:rPr lang="en-US" dirty="0" err="1"/>
              <a:t>i</a:t>
            </a:r>
            <a:r>
              <a:rPr lang="en-US" dirty="0"/>
              <a:t> </a:t>
            </a:r>
            <a:r>
              <a:rPr lang="en-US" dirty="0" err="1"/>
              <a:t>prihvatanjem</a:t>
            </a:r>
            <a:r>
              <a:rPr lang="en-US" dirty="0"/>
              <a:t> </a:t>
            </a:r>
            <a:r>
              <a:rPr lang="en-US" dirty="0" err="1"/>
              <a:t>odgovarajućih</a:t>
            </a:r>
            <a:r>
              <a:rPr lang="en-US" dirty="0"/>
              <a:t> </a:t>
            </a:r>
            <a:r>
              <a:rPr lang="en-US" dirty="0" err="1"/>
              <a:t>nagrada</a:t>
            </a:r>
            <a:r>
              <a:rPr lang="en-US" dirty="0"/>
              <a:t> u</a:t>
            </a:r>
            <a:r>
              <a:rPr lang="sr-Latn-RS" dirty="0"/>
              <a:t> </a:t>
            </a:r>
            <a:r>
              <a:rPr lang="en-US" dirty="0" err="1"/>
              <a:t>vidu</a:t>
            </a:r>
            <a:r>
              <a:rPr lang="en-US" dirty="0"/>
              <a:t> </a:t>
            </a:r>
            <a:r>
              <a:rPr lang="en-US" dirty="0" err="1"/>
              <a:t>novčanog</a:t>
            </a:r>
            <a:r>
              <a:rPr lang="en-US" dirty="0"/>
              <a:t> </a:t>
            </a:r>
            <a:r>
              <a:rPr lang="en-US" dirty="0" err="1"/>
              <a:t>i</a:t>
            </a:r>
            <a:r>
              <a:rPr lang="en-US" dirty="0"/>
              <a:t> </a:t>
            </a:r>
            <a:r>
              <a:rPr lang="en-US" dirty="0" err="1"/>
              <a:t>ličnog</a:t>
            </a:r>
            <a:r>
              <a:rPr lang="en-US" dirty="0"/>
              <a:t> </a:t>
            </a:r>
            <a:r>
              <a:rPr lang="en-US" dirty="0" err="1"/>
              <a:t>zadovoljstva</a:t>
            </a:r>
            <a:r>
              <a:rPr lang="en-US" dirty="0"/>
              <a:t> </a:t>
            </a:r>
            <a:r>
              <a:rPr lang="en-US" dirty="0" err="1"/>
              <a:t>i</a:t>
            </a:r>
            <a:r>
              <a:rPr lang="en-US" dirty="0"/>
              <a:t> </a:t>
            </a:r>
            <a:r>
              <a:rPr lang="en-US" dirty="0" err="1"/>
              <a:t>nezavisnosti</a:t>
            </a:r>
            <a:r>
              <a:rPr lang="en-US" dirty="0"/>
              <a:t>. </a:t>
            </a:r>
            <a:endParaRPr lang="sr-Latn-RS" dirty="0"/>
          </a:p>
          <a:p>
            <a:r>
              <a:rPr lang="sr-Latn-RS" dirty="0"/>
              <a:t>Kod pokretanja preduzetničkog poduhvata, može se reći da važe svi napred definisani principi menadžmenta, kao i karakteristike i aspekti menadžment procesa. Naime, preduzetništvo predstavlja jedan od vidova savremenih menadžment procesa, koji ima izrazitu dimenziju inovativnosti i praktične primenjivosti osnovnih menadžment koncepata u kreiranju proizvoda/usluga koji se javljaju kao rezultat blagovremeno uočenih potreba kupaca. </a:t>
            </a:r>
            <a:r>
              <a:rPr lang="en-US" dirty="0"/>
              <a:t/>
            </a:r>
            <a:br>
              <a:rPr lang="en-US" dirty="0"/>
            </a:br>
            <a:endParaRPr lang="en-US" dirty="0"/>
          </a:p>
        </p:txBody>
      </p:sp>
    </p:spTree>
    <p:extLst>
      <p:ext uri="{BB962C8B-B14F-4D97-AF65-F5344CB8AC3E}">
        <p14:creationId xmlns:p14="http://schemas.microsoft.com/office/powerpoint/2010/main" val="398514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85000" lnSpcReduction="20000"/>
          </a:bodyPr>
          <a:lstStyle/>
          <a:p>
            <a:pPr algn="just"/>
            <a:r>
              <a:rPr lang="en-US" dirty="0" err="1"/>
              <a:t>Početni</a:t>
            </a:r>
            <a:r>
              <a:rPr lang="en-US" dirty="0"/>
              <a:t> </a:t>
            </a:r>
            <a:r>
              <a:rPr lang="en-US" dirty="0" err="1"/>
              <a:t>korak</a:t>
            </a:r>
            <a:r>
              <a:rPr lang="en-US" dirty="0"/>
              <a:t> </a:t>
            </a:r>
            <a:r>
              <a:rPr lang="en-US" dirty="0" err="1"/>
              <a:t>preduzetničkog</a:t>
            </a:r>
            <a:r>
              <a:rPr lang="sr-Latn-RS" dirty="0"/>
              <a:t> </a:t>
            </a:r>
            <a:r>
              <a:rPr lang="en-US" dirty="0" err="1"/>
              <a:t>poduhvata</a:t>
            </a:r>
            <a:r>
              <a:rPr lang="en-US" dirty="0"/>
              <a:t> </a:t>
            </a:r>
            <a:r>
              <a:rPr lang="en-US" dirty="0" err="1"/>
              <a:t>pretpostavlja</a:t>
            </a:r>
            <a:r>
              <a:rPr lang="en-US" dirty="0"/>
              <a:t> </a:t>
            </a:r>
            <a:r>
              <a:rPr lang="sr-Latn-RS" b="1" dirty="0"/>
              <a:t>p</a:t>
            </a:r>
            <a:r>
              <a:rPr lang="en-US" b="1" dirty="0" err="1"/>
              <a:t>repoznavanje</a:t>
            </a:r>
            <a:r>
              <a:rPr lang="en-US" b="1" dirty="0"/>
              <a:t> </a:t>
            </a:r>
            <a:r>
              <a:rPr lang="en-US" b="1" dirty="0" err="1"/>
              <a:t>preduzetničke</a:t>
            </a:r>
            <a:r>
              <a:rPr lang="en-US" b="1" dirty="0"/>
              <a:t> </a:t>
            </a:r>
            <a:r>
              <a:rPr lang="en-US" b="1" dirty="0" err="1"/>
              <a:t>prilike</a:t>
            </a:r>
            <a:r>
              <a:rPr lang="en-US" b="1" dirty="0"/>
              <a:t> </a:t>
            </a:r>
            <a:r>
              <a:rPr lang="en-US" b="1" dirty="0" err="1"/>
              <a:t>i</a:t>
            </a:r>
            <a:r>
              <a:rPr lang="en-US" b="1" dirty="0"/>
              <a:t> </a:t>
            </a:r>
            <a:r>
              <a:rPr lang="en-US" b="1" dirty="0" err="1"/>
              <a:t>generisanje</a:t>
            </a:r>
            <a:r>
              <a:rPr lang="en-US" b="1" dirty="0"/>
              <a:t> </a:t>
            </a:r>
            <a:r>
              <a:rPr lang="en-US" b="1" dirty="0" err="1"/>
              <a:t>ideja</a:t>
            </a:r>
            <a:r>
              <a:rPr lang="en-US" dirty="0"/>
              <a:t>,</a:t>
            </a:r>
            <a:r>
              <a:rPr lang="sr-Latn-RS" dirty="0"/>
              <a:t> </a:t>
            </a:r>
            <a:r>
              <a:rPr lang="en-US" dirty="0"/>
              <a:t> </a:t>
            </a:r>
            <a:r>
              <a:rPr lang="en-US" dirty="0" err="1"/>
              <a:t>što</a:t>
            </a:r>
            <a:r>
              <a:rPr lang="sr-Latn-RS" dirty="0"/>
              <a:t> </a:t>
            </a:r>
            <a:r>
              <a:rPr lang="en-US" dirty="0"/>
              <a:t>je u </a:t>
            </a:r>
            <a:r>
              <a:rPr lang="en-US" dirty="0" err="1"/>
              <a:t>osnovi</a:t>
            </a:r>
            <a:r>
              <a:rPr lang="en-US" dirty="0"/>
              <a:t> </a:t>
            </a:r>
            <a:r>
              <a:rPr lang="en-US" dirty="0" err="1"/>
              <a:t>kreativni</a:t>
            </a:r>
            <a:r>
              <a:rPr lang="en-US" dirty="0"/>
              <a:t> </a:t>
            </a:r>
            <a:r>
              <a:rPr lang="en-US" dirty="0" err="1"/>
              <a:t>proces</a:t>
            </a:r>
            <a:r>
              <a:rPr lang="en-US" dirty="0"/>
              <a:t>. </a:t>
            </a:r>
            <a:endParaRPr lang="sr-Latn-RS" dirty="0"/>
          </a:p>
          <a:p>
            <a:pPr algn="just"/>
            <a:r>
              <a:rPr lang="en-US" b="1" dirty="0" err="1"/>
              <a:t>Kreativnost</a:t>
            </a:r>
            <a:r>
              <a:rPr lang="en-US" dirty="0"/>
              <a:t> je </a:t>
            </a:r>
            <a:r>
              <a:rPr lang="en-US" dirty="0" err="1"/>
              <a:t>preduslov</a:t>
            </a:r>
            <a:r>
              <a:rPr lang="en-US" dirty="0"/>
              <a:t> </a:t>
            </a:r>
            <a:r>
              <a:rPr lang="en-US" dirty="0" err="1"/>
              <a:t>inovacije</a:t>
            </a:r>
            <a:r>
              <a:rPr lang="en-US" dirty="0"/>
              <a:t>, </a:t>
            </a:r>
            <a:r>
              <a:rPr lang="en-US" dirty="0" err="1"/>
              <a:t>tj</a:t>
            </a:r>
            <a:r>
              <a:rPr lang="en-US" dirty="0"/>
              <a:t>. </a:t>
            </a:r>
            <a:r>
              <a:rPr lang="en-US" b="1" dirty="0" err="1"/>
              <a:t>inovacija</a:t>
            </a:r>
            <a:r>
              <a:rPr lang="en-US" dirty="0"/>
              <a:t> je</a:t>
            </a:r>
            <a:br>
              <a:rPr lang="en-US" dirty="0"/>
            </a:br>
            <a:r>
              <a:rPr lang="en-US" dirty="0" err="1"/>
              <a:t>transformacija</a:t>
            </a:r>
            <a:r>
              <a:rPr lang="en-US" dirty="0"/>
              <a:t> </a:t>
            </a:r>
            <a:r>
              <a:rPr lang="en-US" dirty="0" err="1"/>
              <a:t>kreativnih</a:t>
            </a:r>
            <a:r>
              <a:rPr lang="en-US" dirty="0"/>
              <a:t> </a:t>
            </a:r>
            <a:r>
              <a:rPr lang="en-US" dirty="0" err="1"/>
              <a:t>ideja</a:t>
            </a:r>
            <a:r>
              <a:rPr lang="en-US" dirty="0"/>
              <a:t> u </a:t>
            </a:r>
            <a:r>
              <a:rPr lang="en-US" dirty="0" err="1"/>
              <a:t>uspešnu</a:t>
            </a:r>
            <a:r>
              <a:rPr lang="en-US" dirty="0"/>
              <a:t> </a:t>
            </a:r>
            <a:r>
              <a:rPr lang="en-US" dirty="0" err="1"/>
              <a:t>aplikaciju</a:t>
            </a:r>
            <a:endParaRPr lang="sr-Latn-RS" dirty="0"/>
          </a:p>
          <a:p>
            <a:pPr algn="just"/>
            <a:r>
              <a:rPr lang="en-US" b="1" dirty="0" err="1"/>
              <a:t>Inovativnost</a:t>
            </a:r>
            <a:r>
              <a:rPr lang="en-US" dirty="0"/>
              <a:t> je </a:t>
            </a:r>
            <a:r>
              <a:rPr lang="en-US" dirty="0" err="1"/>
              <a:t>sposobnost</a:t>
            </a:r>
            <a:r>
              <a:rPr lang="en-US" dirty="0"/>
              <a:t> da se </a:t>
            </a:r>
            <a:r>
              <a:rPr lang="en-US" dirty="0" err="1"/>
              <a:t>na</a:t>
            </a:r>
            <a:r>
              <a:rPr lang="en-US" dirty="0"/>
              <a:t> </a:t>
            </a:r>
            <a:r>
              <a:rPr lang="en-US" dirty="0" err="1"/>
              <a:t>nov</a:t>
            </a:r>
            <a:r>
              <a:rPr lang="en-US" dirty="0"/>
              <a:t> </a:t>
            </a:r>
            <a:r>
              <a:rPr lang="en-US" dirty="0" err="1"/>
              <a:t>način</a:t>
            </a:r>
            <a:r>
              <a:rPr lang="en-US" dirty="0"/>
              <a:t> </a:t>
            </a:r>
            <a:r>
              <a:rPr lang="en-US" dirty="0" err="1"/>
              <a:t>stavljaju</a:t>
            </a:r>
            <a:r>
              <a:rPr lang="en-US" dirty="0"/>
              <a:t> stare </a:t>
            </a:r>
            <a:r>
              <a:rPr lang="en-US" dirty="0" err="1"/>
              <a:t>ili</a:t>
            </a:r>
            <a:r>
              <a:rPr lang="en-US" dirty="0"/>
              <a:t> </a:t>
            </a:r>
            <a:r>
              <a:rPr lang="en-US" dirty="0" err="1"/>
              <a:t>nove</a:t>
            </a:r>
            <a:r>
              <a:rPr lang="en-US" dirty="0"/>
              <a:t> </a:t>
            </a:r>
            <a:r>
              <a:rPr lang="en-US" dirty="0" err="1"/>
              <a:t>ideje</a:t>
            </a:r>
            <a:r>
              <a:rPr lang="en-US" dirty="0"/>
              <a:t> (</a:t>
            </a:r>
            <a:r>
              <a:rPr lang="en-US" dirty="0" err="1"/>
              <a:t>otkrića</a:t>
            </a:r>
            <a:r>
              <a:rPr lang="en-US" dirty="0"/>
              <a:t>–</a:t>
            </a:r>
            <a:r>
              <a:rPr lang="sr-Latn-RS" dirty="0"/>
              <a:t> </a:t>
            </a:r>
            <a:r>
              <a:rPr lang="en-US" dirty="0" err="1"/>
              <a:t>kreativna</a:t>
            </a:r>
            <a:r>
              <a:rPr lang="en-US" dirty="0"/>
              <a:t> </a:t>
            </a:r>
            <a:r>
              <a:rPr lang="en-US" dirty="0" err="1"/>
              <a:t>rešenja</a:t>
            </a:r>
            <a:r>
              <a:rPr lang="en-US" dirty="0"/>
              <a:t> - </a:t>
            </a:r>
            <a:r>
              <a:rPr lang="en-US" b="1" dirty="0" err="1"/>
              <a:t>invencije</a:t>
            </a:r>
            <a:r>
              <a:rPr lang="en-US" dirty="0"/>
              <a:t>) u </a:t>
            </a:r>
            <a:r>
              <a:rPr lang="en-US" dirty="0" err="1"/>
              <a:t>praksu</a:t>
            </a:r>
            <a:r>
              <a:rPr lang="en-US" dirty="0"/>
              <a:t>, </a:t>
            </a:r>
            <a:r>
              <a:rPr lang="en-US" dirty="0" err="1"/>
              <a:t>kako</a:t>
            </a:r>
            <a:r>
              <a:rPr lang="en-US" dirty="0"/>
              <a:t> bi se </a:t>
            </a:r>
            <a:r>
              <a:rPr lang="en-US" dirty="0" err="1"/>
              <a:t>poboljšao</a:t>
            </a:r>
            <a:r>
              <a:rPr lang="en-US" dirty="0"/>
              <a:t> </a:t>
            </a:r>
            <a:r>
              <a:rPr lang="en-US" dirty="0" err="1"/>
              <a:t>i</a:t>
            </a:r>
            <a:r>
              <a:rPr lang="en-US" dirty="0"/>
              <a:t> </a:t>
            </a:r>
            <a:r>
              <a:rPr lang="en-US" dirty="0" err="1"/>
              <a:t>obogatio</a:t>
            </a:r>
            <a:r>
              <a:rPr lang="en-US" dirty="0"/>
              <a:t> </a:t>
            </a:r>
            <a:r>
              <a:rPr lang="en-US" dirty="0" err="1"/>
              <a:t>ljudski</a:t>
            </a:r>
            <a:r>
              <a:rPr lang="en-US" dirty="0"/>
              <a:t> </a:t>
            </a:r>
            <a:r>
              <a:rPr lang="en-US" dirty="0" err="1"/>
              <a:t>život</a:t>
            </a:r>
            <a:r>
              <a:rPr lang="en-US" dirty="0"/>
              <a:t>. </a:t>
            </a:r>
            <a:endParaRPr lang="sr-Latn-RS" dirty="0"/>
          </a:p>
          <a:p>
            <a:pPr algn="just"/>
            <a:r>
              <a:rPr lang="en-US" dirty="0"/>
              <a:t>U</a:t>
            </a:r>
            <a:r>
              <a:rPr lang="sr-Latn-RS" dirty="0"/>
              <a:t> </a:t>
            </a:r>
            <a:r>
              <a:rPr lang="en-US" dirty="0" err="1"/>
              <a:t>suštini</a:t>
            </a:r>
            <a:r>
              <a:rPr lang="sr-Latn-RS" dirty="0"/>
              <a:t> </a:t>
            </a:r>
            <a:r>
              <a:rPr lang="en-US" dirty="0" err="1"/>
              <a:t>nema</a:t>
            </a:r>
            <a:r>
              <a:rPr lang="en-US" dirty="0"/>
              <a:t> </a:t>
            </a:r>
            <a:r>
              <a:rPr lang="en-US" dirty="0" err="1"/>
              <a:t>potpuno</a:t>
            </a:r>
            <a:r>
              <a:rPr lang="en-US" dirty="0"/>
              <a:t> </a:t>
            </a:r>
            <a:r>
              <a:rPr lang="en-US" dirty="0" err="1"/>
              <a:t>korektne</a:t>
            </a:r>
            <a:r>
              <a:rPr lang="en-US" dirty="0"/>
              <a:t> </a:t>
            </a:r>
            <a:r>
              <a:rPr lang="en-US" dirty="0" err="1"/>
              <a:t>definicije</a:t>
            </a:r>
            <a:r>
              <a:rPr lang="en-US" dirty="0"/>
              <a:t> </a:t>
            </a:r>
            <a:r>
              <a:rPr lang="en-US" dirty="0" err="1"/>
              <a:t>invencije</a:t>
            </a:r>
            <a:r>
              <a:rPr lang="en-US" dirty="0"/>
              <a:t> </a:t>
            </a:r>
            <a:r>
              <a:rPr lang="en-US" dirty="0" err="1"/>
              <a:t>i</a:t>
            </a:r>
            <a:r>
              <a:rPr lang="en-US" dirty="0"/>
              <a:t> </a:t>
            </a:r>
            <a:r>
              <a:rPr lang="en-US" dirty="0" err="1"/>
              <a:t>inovacije</a:t>
            </a:r>
            <a:r>
              <a:rPr lang="en-US" dirty="0"/>
              <a:t>, </a:t>
            </a:r>
            <a:r>
              <a:rPr lang="en-US" dirty="0" err="1"/>
              <a:t>ali</a:t>
            </a:r>
            <a:r>
              <a:rPr lang="en-US" dirty="0"/>
              <a:t> </a:t>
            </a:r>
            <a:r>
              <a:rPr lang="en-US" dirty="0" err="1"/>
              <a:t>svaka</a:t>
            </a:r>
            <a:r>
              <a:rPr lang="en-US" dirty="0"/>
              <a:t> se </a:t>
            </a:r>
            <a:r>
              <a:rPr lang="en-US" dirty="0" err="1"/>
              <a:t>može</a:t>
            </a:r>
            <a:r>
              <a:rPr lang="en-US" dirty="0"/>
              <a:t> </a:t>
            </a:r>
            <a:r>
              <a:rPr lang="en-US" dirty="0" err="1"/>
              <a:t>svesti</a:t>
            </a:r>
            <a:r>
              <a:rPr lang="sr-Latn-RS" dirty="0"/>
              <a:t> </a:t>
            </a:r>
            <a:r>
              <a:rPr lang="en-US" dirty="0" err="1"/>
              <a:t>na</a:t>
            </a:r>
            <a:r>
              <a:rPr lang="sr-Latn-RS" dirty="0"/>
              <a:t> </a:t>
            </a:r>
            <a:r>
              <a:rPr lang="en-US" dirty="0"/>
              <a:t>to da je </a:t>
            </a:r>
            <a:r>
              <a:rPr lang="en-US" b="1" dirty="0" err="1"/>
              <a:t>invencija</a:t>
            </a:r>
            <a:r>
              <a:rPr lang="en-US" b="1" dirty="0"/>
              <a:t> – </a:t>
            </a:r>
            <a:r>
              <a:rPr lang="en-US" b="1" dirty="0" err="1"/>
              <a:t>otkriće</a:t>
            </a:r>
            <a:r>
              <a:rPr lang="en-US" dirty="0"/>
              <a:t>, a </a:t>
            </a:r>
            <a:r>
              <a:rPr lang="en-US" b="1" dirty="0" err="1"/>
              <a:t>inovacija</a:t>
            </a:r>
            <a:r>
              <a:rPr lang="en-US" b="1" dirty="0"/>
              <a:t> – </a:t>
            </a:r>
            <a:r>
              <a:rPr lang="en-US" b="1" dirty="0" err="1"/>
              <a:t>način</a:t>
            </a:r>
            <a:r>
              <a:rPr lang="en-US" b="1" dirty="0"/>
              <a:t> </a:t>
            </a:r>
            <a:r>
              <a:rPr lang="en-US" b="1" dirty="0" err="1"/>
              <a:t>njene</a:t>
            </a:r>
            <a:r>
              <a:rPr lang="en-US" b="1" dirty="0"/>
              <a:t> </a:t>
            </a:r>
            <a:r>
              <a:rPr lang="en-US" b="1" dirty="0" err="1"/>
              <a:t>primene</a:t>
            </a:r>
            <a:r>
              <a:rPr lang="en-US" b="1" dirty="0"/>
              <a:t> u </a:t>
            </a:r>
            <a:r>
              <a:rPr lang="en-US" b="1" dirty="0" err="1"/>
              <a:t>praksi</a:t>
            </a:r>
            <a:endParaRPr lang="sr-Latn-RS" b="1" dirty="0"/>
          </a:p>
          <a:p>
            <a:pPr algn="just"/>
            <a:r>
              <a:rPr lang="en-US" dirty="0" err="1"/>
              <a:t>Kreativnost</a:t>
            </a:r>
            <a:r>
              <a:rPr lang="en-US" dirty="0"/>
              <a:t> </a:t>
            </a:r>
            <a:r>
              <a:rPr lang="en-US" dirty="0" err="1"/>
              <a:t>i</a:t>
            </a:r>
            <a:r>
              <a:rPr lang="en-US" dirty="0"/>
              <a:t> </a:t>
            </a:r>
            <a:r>
              <a:rPr lang="en-US" dirty="0" err="1"/>
              <a:t>inovativnost</a:t>
            </a:r>
            <a:r>
              <a:rPr lang="en-US" dirty="0"/>
              <a:t> (</a:t>
            </a:r>
            <a:r>
              <a:rPr lang="en-US" dirty="0" err="1"/>
              <a:t>kreacije</a:t>
            </a:r>
            <a:r>
              <a:rPr lang="en-US" dirty="0"/>
              <a:t> </a:t>
            </a:r>
            <a:r>
              <a:rPr lang="en-US" dirty="0" err="1"/>
              <a:t>i</a:t>
            </a:r>
            <a:r>
              <a:rPr lang="en-US" dirty="0"/>
              <a:t> </a:t>
            </a:r>
            <a:r>
              <a:rPr lang="en-US" dirty="0" err="1"/>
              <a:t>inovacije</a:t>
            </a:r>
            <a:r>
              <a:rPr lang="en-US" dirty="0"/>
              <a:t>) </a:t>
            </a:r>
            <a:r>
              <a:rPr lang="en-US" dirty="0" err="1"/>
              <a:t>su</a:t>
            </a:r>
            <a:r>
              <a:rPr lang="en-US" dirty="0"/>
              <a:t> </a:t>
            </a:r>
            <a:r>
              <a:rPr lang="en-US" dirty="0" err="1"/>
              <a:t>glavni</a:t>
            </a:r>
            <a:r>
              <a:rPr lang="en-US" dirty="0"/>
              <a:t> </a:t>
            </a:r>
            <a:r>
              <a:rPr lang="en-US" dirty="0" err="1"/>
              <a:t>faktori</a:t>
            </a:r>
            <a:r>
              <a:rPr lang="en-US" dirty="0"/>
              <a:t> </a:t>
            </a:r>
            <a:r>
              <a:rPr lang="en-US" dirty="0" err="1"/>
              <a:t>preduzetništva</a:t>
            </a:r>
            <a:r>
              <a:rPr lang="en-US" dirty="0"/>
              <a:t>, </a:t>
            </a:r>
            <a:r>
              <a:rPr lang="en-US" dirty="0" err="1"/>
              <a:t>koji</a:t>
            </a:r>
            <a:r>
              <a:rPr lang="sr-Latn-RS" dirty="0"/>
              <a:t> </a:t>
            </a:r>
            <a:r>
              <a:rPr lang="en-US" dirty="0" err="1"/>
              <a:t>idu</a:t>
            </a:r>
            <a:r>
              <a:rPr lang="en-US" dirty="0"/>
              <a:t> u </a:t>
            </a:r>
            <a:r>
              <a:rPr lang="en-US" dirty="0" err="1"/>
              <a:t>susret</a:t>
            </a:r>
            <a:r>
              <a:rPr lang="en-US" dirty="0"/>
              <a:t> </a:t>
            </a:r>
            <a:r>
              <a:rPr lang="en-US" dirty="0" err="1"/>
              <a:t>promenama</a:t>
            </a:r>
            <a:r>
              <a:rPr lang="en-US" dirty="0"/>
              <a:t> </a:t>
            </a:r>
            <a:r>
              <a:rPr lang="en-US" dirty="0" err="1"/>
              <a:t>i</a:t>
            </a:r>
            <a:r>
              <a:rPr lang="en-US" dirty="0"/>
              <a:t> </a:t>
            </a:r>
            <a:r>
              <a:rPr lang="en-US" dirty="0" err="1"/>
              <a:t>potrebama</a:t>
            </a:r>
            <a:r>
              <a:rPr lang="en-US" dirty="0"/>
              <a:t> </a:t>
            </a:r>
            <a:r>
              <a:rPr lang="en-US" dirty="0" err="1"/>
              <a:t>društva</a:t>
            </a:r>
            <a:r>
              <a:rPr lang="en-US" dirty="0"/>
              <a:t>, </a:t>
            </a:r>
            <a:r>
              <a:rPr lang="en-US" dirty="0" err="1"/>
              <a:t>kao</a:t>
            </a:r>
            <a:r>
              <a:rPr lang="en-US" dirty="0"/>
              <a:t> </a:t>
            </a:r>
            <a:r>
              <a:rPr lang="en-US" dirty="0" err="1"/>
              <a:t>i</a:t>
            </a:r>
            <a:r>
              <a:rPr lang="en-US" dirty="0"/>
              <a:t> </a:t>
            </a:r>
            <a:r>
              <a:rPr lang="en-US" dirty="0" err="1"/>
              <a:t>osnovni</a:t>
            </a:r>
            <a:r>
              <a:rPr lang="en-US" dirty="0"/>
              <a:t> </a:t>
            </a:r>
            <a:r>
              <a:rPr lang="en-US" dirty="0" err="1"/>
              <a:t>kriterijum</a:t>
            </a:r>
            <a:r>
              <a:rPr lang="en-US" dirty="0"/>
              <a:t> </a:t>
            </a:r>
            <a:r>
              <a:rPr lang="en-US" dirty="0" err="1"/>
              <a:t>razlikovanja</a:t>
            </a:r>
            <a:r>
              <a:rPr lang="sr-Latn-RS" dirty="0"/>
              <a:t> </a:t>
            </a:r>
            <a:r>
              <a:rPr lang="en-US" dirty="0" err="1"/>
              <a:t>preduzetnika</a:t>
            </a:r>
            <a:r>
              <a:rPr lang="en-US" dirty="0"/>
              <a:t> od </a:t>
            </a:r>
            <a:r>
              <a:rPr lang="en-US" dirty="0" err="1"/>
              <a:t>običnog</a:t>
            </a:r>
            <a:r>
              <a:rPr lang="en-US" dirty="0"/>
              <a:t> </a:t>
            </a:r>
            <a:r>
              <a:rPr lang="en-US" dirty="0" err="1"/>
              <a:t>biznismena</a:t>
            </a:r>
            <a:r>
              <a:rPr lang="en-US" dirty="0"/>
              <a:t>. </a:t>
            </a:r>
            <a:endParaRPr lang="sr-Latn-RS" dirty="0"/>
          </a:p>
          <a:p>
            <a:pPr algn="just"/>
            <a:r>
              <a:rPr lang="en-US" dirty="0" err="1"/>
              <a:t>Preduzetnički</a:t>
            </a:r>
            <a:r>
              <a:rPr lang="en-US" dirty="0"/>
              <a:t> </a:t>
            </a:r>
            <a:r>
              <a:rPr lang="en-US" dirty="0" err="1"/>
              <a:t>proces</a:t>
            </a:r>
            <a:r>
              <a:rPr lang="en-US" dirty="0"/>
              <a:t> se </a:t>
            </a:r>
            <a:r>
              <a:rPr lang="en-US" dirty="0" err="1"/>
              <a:t>može</a:t>
            </a:r>
            <a:r>
              <a:rPr lang="en-US" dirty="0"/>
              <a:t> </a:t>
            </a:r>
            <a:r>
              <a:rPr lang="en-US" dirty="0" err="1"/>
              <a:t>prikazati</a:t>
            </a:r>
            <a:r>
              <a:rPr lang="en-US" dirty="0"/>
              <a:t> </a:t>
            </a:r>
            <a:r>
              <a:rPr lang="en-US" dirty="0" err="1"/>
              <a:t>kao</a:t>
            </a:r>
            <a:r>
              <a:rPr lang="en-US" dirty="0"/>
              <a:t> </a:t>
            </a:r>
            <a:r>
              <a:rPr lang="en-US" dirty="0" err="1"/>
              <a:t>na</a:t>
            </a:r>
            <a:r>
              <a:rPr lang="sr-Latn-RS" dirty="0"/>
              <a:t> slici:</a:t>
            </a:r>
            <a:endParaRPr lang="en-US" dirty="0"/>
          </a:p>
        </p:txBody>
      </p:sp>
    </p:spTree>
    <p:extLst>
      <p:ext uri="{BB962C8B-B14F-4D97-AF65-F5344CB8AC3E}">
        <p14:creationId xmlns:p14="http://schemas.microsoft.com/office/powerpoint/2010/main" val="2231015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r>
              <a:rPr lang="sr-Latn-RS" dirty="0"/>
              <a:t>Preduzetnički proces:</a:t>
            </a:r>
            <a:endParaRPr lang="en-US" dirty="0"/>
          </a:p>
        </p:txBody>
      </p:sp>
      <p:sp>
        <p:nvSpPr>
          <p:cNvPr id="5" name="TextBox 4"/>
          <p:cNvSpPr txBox="1"/>
          <p:nvPr/>
        </p:nvSpPr>
        <p:spPr>
          <a:xfrm>
            <a:off x="1208314" y="4855029"/>
            <a:ext cx="10014857" cy="923330"/>
          </a:xfrm>
          <a:prstGeom prst="rect">
            <a:avLst/>
          </a:prstGeom>
          <a:noFill/>
        </p:spPr>
        <p:txBody>
          <a:bodyPr wrap="square" rtlCol="0">
            <a:spAutoFit/>
          </a:bodyPr>
          <a:lstStyle/>
          <a:p>
            <a:r>
              <a:rPr lang="en-US" dirty="0" err="1"/>
              <a:t>Markovi</a:t>
            </a:r>
            <a:r>
              <a:rPr lang="sr-Latn-RS" dirty="0"/>
              <a:t>ć</a:t>
            </a:r>
            <a:r>
              <a:rPr lang="en-US" dirty="0"/>
              <a:t>, N. (2007). </a:t>
            </a:r>
            <a:r>
              <a:rPr lang="en-US" dirty="0" err="1"/>
              <a:t>Preduzetni</a:t>
            </a:r>
            <a:r>
              <a:rPr lang="sr-Latn-RS" dirty="0"/>
              <a:t>š</a:t>
            </a:r>
            <a:r>
              <a:rPr lang="en-US" dirty="0" err="1"/>
              <a:t>tvo</a:t>
            </a:r>
            <a:r>
              <a:rPr lang="en-US" dirty="0"/>
              <a:t> </a:t>
            </a:r>
            <a:r>
              <a:rPr lang="en-US" dirty="0" err="1"/>
              <a:t>sa</a:t>
            </a:r>
            <a:r>
              <a:rPr lang="en-US" dirty="0"/>
              <a:t> </a:t>
            </a:r>
            <a:r>
              <a:rPr lang="en-US" dirty="0" err="1"/>
              <a:t>praktikumom</a:t>
            </a:r>
            <a:r>
              <a:rPr lang="en-US" dirty="0"/>
              <a:t> </a:t>
            </a:r>
            <a:r>
              <a:rPr lang="en-US" dirty="0" err="1"/>
              <a:t>za</a:t>
            </a:r>
            <a:r>
              <a:rPr lang="en-US" dirty="0"/>
              <a:t> </a:t>
            </a:r>
            <a:r>
              <a:rPr lang="en-US" dirty="0" err="1"/>
              <a:t>samostalnu</a:t>
            </a:r>
            <a:r>
              <a:rPr lang="en-US" dirty="0"/>
              <a:t> </a:t>
            </a:r>
            <a:r>
              <a:rPr lang="en-US" dirty="0" err="1"/>
              <a:t>izradu</a:t>
            </a:r>
            <a:r>
              <a:rPr lang="en-US" dirty="0"/>
              <a:t> </a:t>
            </a:r>
            <a:r>
              <a:rPr lang="en-US" dirty="0" err="1"/>
              <a:t>biznis</a:t>
            </a:r>
            <a:r>
              <a:rPr lang="en-US" dirty="0"/>
              <a:t> </a:t>
            </a:r>
            <a:r>
              <a:rPr lang="en-US" dirty="0" err="1"/>
              <a:t>plana</a:t>
            </a:r>
            <a:r>
              <a:rPr lang="en-US" dirty="0"/>
              <a:t>.</a:t>
            </a:r>
            <a:br>
              <a:rPr lang="en-US" dirty="0"/>
            </a:br>
            <a:r>
              <a:rPr lang="en-US" dirty="0"/>
              <a:t>”CEKOM”-books </a:t>
            </a:r>
            <a:r>
              <a:rPr lang="en-US" dirty="0" err="1"/>
              <a:t>d.o.o</a:t>
            </a:r>
            <a:r>
              <a:rPr lang="en-US" dirty="0"/>
              <a:t>., Novi Sad </a:t>
            </a:r>
            <a:br>
              <a:rPr lang="en-US" dirty="0"/>
            </a:br>
            <a:endParaRPr lang="en-US" dirty="0"/>
          </a:p>
        </p:txBody>
      </p:sp>
      <p:grpSp>
        <p:nvGrpSpPr>
          <p:cNvPr id="7" name="Group 6">
            <a:extLst>
              <a:ext uri="{FF2B5EF4-FFF2-40B4-BE49-F238E27FC236}">
                <a16:creationId xmlns:a16="http://schemas.microsoft.com/office/drawing/2014/main" id="{240CD35E-BB10-4773-8FB4-0FD5EB00A444}"/>
              </a:ext>
            </a:extLst>
          </p:cNvPr>
          <p:cNvGrpSpPr/>
          <p:nvPr/>
        </p:nvGrpSpPr>
        <p:grpSpPr>
          <a:xfrm>
            <a:off x="838200" y="2592159"/>
            <a:ext cx="10516898" cy="1816555"/>
            <a:chOff x="838200" y="2592159"/>
            <a:chExt cx="10516898" cy="1816555"/>
          </a:xfrm>
        </p:grpSpPr>
        <p:pic>
          <p:nvPicPr>
            <p:cNvPr id="4" name="Picture 3"/>
            <p:cNvPicPr>
              <a:picLocks noChangeAspect="1"/>
            </p:cNvPicPr>
            <p:nvPr/>
          </p:nvPicPr>
          <p:blipFill>
            <a:blip r:embed="rId2"/>
            <a:stretch>
              <a:fillRect/>
            </a:stretch>
          </p:blipFill>
          <p:spPr>
            <a:xfrm>
              <a:off x="838200" y="2592159"/>
              <a:ext cx="10516898" cy="1816555"/>
            </a:xfrm>
            <a:prstGeom prst="rect">
              <a:avLst/>
            </a:prstGeom>
          </p:spPr>
        </p:pic>
        <p:sp>
          <p:nvSpPr>
            <p:cNvPr id="6" name="TextBox 5">
              <a:extLst>
                <a:ext uri="{FF2B5EF4-FFF2-40B4-BE49-F238E27FC236}">
                  <a16:creationId xmlns:a16="http://schemas.microsoft.com/office/drawing/2014/main" id="{FAE5991C-768A-466E-92E8-221FBE340090}"/>
                </a:ext>
              </a:extLst>
            </p:cNvPr>
            <p:cNvSpPr txBox="1"/>
            <p:nvPr/>
          </p:nvSpPr>
          <p:spPr>
            <a:xfrm>
              <a:off x="8376557" y="3314700"/>
              <a:ext cx="2718707" cy="369332"/>
            </a:xfrm>
            <a:prstGeom prst="rect">
              <a:avLst/>
            </a:prstGeom>
            <a:solidFill>
              <a:schemeClr val="bg1"/>
            </a:solidFill>
          </p:spPr>
          <p:txBody>
            <a:bodyPr wrap="square" rtlCol="0">
              <a:spAutoFit/>
            </a:bodyPr>
            <a:lstStyle/>
            <a:p>
              <a:r>
                <a:rPr lang="sr-Latn-RS" dirty="0"/>
                <a:t>(realizacija novih otkrića na</a:t>
              </a:r>
              <a:endParaRPr lang="en-US" dirty="0"/>
            </a:p>
          </p:txBody>
        </p:sp>
      </p:grpSp>
    </p:spTree>
    <p:extLst>
      <p:ext uri="{BB962C8B-B14F-4D97-AF65-F5344CB8AC3E}">
        <p14:creationId xmlns:p14="http://schemas.microsoft.com/office/powerpoint/2010/main" val="1967605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a:xfrm>
            <a:off x="838200" y="1520824"/>
            <a:ext cx="10515600" cy="4351338"/>
          </a:xfrm>
        </p:spPr>
        <p:txBody>
          <a:bodyPr>
            <a:normAutofit/>
          </a:bodyPr>
          <a:lstStyle/>
          <a:p>
            <a:r>
              <a:rPr lang="sr-Latn-RS" sz="2000" dirty="0"/>
              <a:t>Individualni faktori </a:t>
            </a:r>
          </a:p>
          <a:p>
            <a:pPr marL="0" indent="0">
              <a:buNone/>
            </a:pPr>
            <a:r>
              <a:rPr lang="sr-Latn-RS" sz="2000" dirty="0"/>
              <a:t>kreativnosti preduzetnika:</a:t>
            </a:r>
            <a:endParaRPr lang="en-US" sz="2000" dirty="0"/>
          </a:p>
        </p:txBody>
      </p:sp>
      <p:pic>
        <p:nvPicPr>
          <p:cNvPr id="4" name="Picture 3"/>
          <p:cNvPicPr>
            <a:picLocks noChangeAspect="1"/>
          </p:cNvPicPr>
          <p:nvPr/>
        </p:nvPicPr>
        <p:blipFill>
          <a:blip r:embed="rId2"/>
          <a:stretch>
            <a:fillRect/>
          </a:stretch>
        </p:blipFill>
        <p:spPr>
          <a:xfrm>
            <a:off x="4091102" y="1506538"/>
            <a:ext cx="7410618" cy="5460456"/>
          </a:xfrm>
          <a:prstGeom prst="rect">
            <a:avLst/>
          </a:prstGeom>
        </p:spPr>
      </p:pic>
      <p:sp>
        <p:nvSpPr>
          <p:cNvPr id="5" name="TextBox 4"/>
          <p:cNvSpPr txBox="1"/>
          <p:nvPr/>
        </p:nvSpPr>
        <p:spPr>
          <a:xfrm>
            <a:off x="690280" y="3096328"/>
            <a:ext cx="3548743" cy="1200329"/>
          </a:xfrm>
          <a:prstGeom prst="rect">
            <a:avLst/>
          </a:prstGeom>
          <a:noFill/>
        </p:spPr>
        <p:txBody>
          <a:bodyPr wrap="square" rtlCol="0">
            <a:spAutoFit/>
          </a:bodyPr>
          <a:lstStyle/>
          <a:p>
            <a:r>
              <a:rPr lang="en-US" dirty="0" err="1"/>
              <a:t>Bahtijarevi</a:t>
            </a:r>
            <a:r>
              <a:rPr lang="sr-Latn-RS" dirty="0"/>
              <a:t>ć</a:t>
            </a:r>
            <a:r>
              <a:rPr lang="en-US" dirty="0"/>
              <a:t> </a:t>
            </a:r>
            <a:r>
              <a:rPr lang="en-US" dirty="0" err="1"/>
              <a:t>Siber</a:t>
            </a:r>
            <a:r>
              <a:rPr lang="en-US" dirty="0"/>
              <a:t>, F. (1999). </a:t>
            </a:r>
            <a:r>
              <a:rPr lang="en-US" dirty="0" err="1"/>
              <a:t>Menad</a:t>
            </a:r>
            <a:r>
              <a:rPr lang="sr-Latn-RS" dirty="0"/>
              <a:t>ž</a:t>
            </a:r>
            <a:r>
              <a:rPr lang="en-US" dirty="0" err="1"/>
              <a:t>ment</a:t>
            </a:r>
            <a:r>
              <a:rPr lang="en-US" dirty="0"/>
              <a:t> </a:t>
            </a:r>
            <a:r>
              <a:rPr lang="en-US" dirty="0" err="1"/>
              <a:t>ljudskih</a:t>
            </a:r>
            <a:r>
              <a:rPr lang="en-US" dirty="0"/>
              <a:t> </a:t>
            </a:r>
            <a:r>
              <a:rPr lang="en-US" dirty="0" err="1"/>
              <a:t>potencijala</a:t>
            </a:r>
            <a:r>
              <a:rPr lang="en-US" dirty="0"/>
              <a:t>. Golden marketing, Zagreb. </a:t>
            </a:r>
            <a:br>
              <a:rPr lang="en-US" dirty="0"/>
            </a:br>
            <a:endParaRPr lang="en-US" dirty="0"/>
          </a:p>
        </p:txBody>
      </p:sp>
    </p:spTree>
    <p:extLst>
      <p:ext uri="{BB962C8B-B14F-4D97-AF65-F5344CB8AC3E}">
        <p14:creationId xmlns:p14="http://schemas.microsoft.com/office/powerpoint/2010/main" val="115239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pPr marL="0" indent="0">
              <a:buNone/>
            </a:pPr>
            <a:r>
              <a:rPr lang="sr-Latn-RS" b="1" dirty="0"/>
              <a:t>POSLOVNO OKRUŽENJE:</a:t>
            </a:r>
          </a:p>
          <a:p>
            <a:r>
              <a:rPr lang="sr-Latn-RS" dirty="0"/>
              <a:t>Poslovno-proizvodni sistemi, koji mogu biti kompanije ili preduzeća (uključujući i MSP-e), ne mogu se posmatrati izolovano – već su u stalnoj interakciji sa svojim poslovnim okruženjem.</a:t>
            </a:r>
          </a:p>
          <a:p>
            <a:r>
              <a:rPr lang="sr-Latn-RS" dirty="0"/>
              <a:t>U okruženju preduzeća/kompanije, nalazi se značajna grupa stejkholdera – eksterni stejkholderi. Pored eksternih, postoje i interestne grupacije, koje predstavljaju interne stejkholdere:</a:t>
            </a:r>
            <a:endParaRPr lang="en-US" dirty="0"/>
          </a:p>
        </p:txBody>
      </p:sp>
    </p:spTree>
    <p:extLst>
      <p:ext uri="{BB962C8B-B14F-4D97-AF65-F5344CB8AC3E}">
        <p14:creationId xmlns:p14="http://schemas.microsoft.com/office/powerpoint/2010/main" val="58932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pic>
        <p:nvPicPr>
          <p:cNvPr id="4" name="Picture 3"/>
          <p:cNvPicPr>
            <a:picLocks noChangeAspect="1"/>
          </p:cNvPicPr>
          <p:nvPr/>
        </p:nvPicPr>
        <p:blipFill>
          <a:blip r:embed="rId2"/>
          <a:stretch>
            <a:fillRect/>
          </a:stretch>
        </p:blipFill>
        <p:spPr>
          <a:xfrm>
            <a:off x="1281190" y="1690688"/>
            <a:ext cx="9349921" cy="4825000"/>
          </a:xfrm>
          <a:prstGeom prst="rect">
            <a:avLst/>
          </a:prstGeom>
        </p:spPr>
      </p:pic>
      <p:sp>
        <p:nvSpPr>
          <p:cNvPr id="5" name="TextBox 4"/>
          <p:cNvSpPr txBox="1"/>
          <p:nvPr/>
        </p:nvSpPr>
        <p:spPr>
          <a:xfrm>
            <a:off x="838200" y="6515688"/>
            <a:ext cx="9521414" cy="369332"/>
          </a:xfrm>
          <a:prstGeom prst="rect">
            <a:avLst/>
          </a:prstGeom>
          <a:noFill/>
        </p:spPr>
        <p:txBody>
          <a:bodyPr wrap="square" rtlCol="0">
            <a:spAutoFit/>
          </a:bodyPr>
          <a:lstStyle/>
          <a:p>
            <a:r>
              <a:rPr lang="sr-Latn-RS" dirty="0"/>
              <a:t>N. Slack, et al., Operations Management, sixt edition, Prentice Hall, 2010.</a:t>
            </a:r>
            <a:endParaRPr lang="en-US" dirty="0"/>
          </a:p>
        </p:txBody>
      </p:sp>
    </p:spTree>
    <p:extLst>
      <p:ext uri="{BB962C8B-B14F-4D97-AF65-F5344CB8AC3E}">
        <p14:creationId xmlns:p14="http://schemas.microsoft.com/office/powerpoint/2010/main" val="202729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r>
              <a:rPr lang="sr-Latn-RS" dirty="0"/>
              <a:t>Definicija </a:t>
            </a:r>
            <a:r>
              <a:rPr lang="sr-Latn-RS" b="1" dirty="0"/>
              <a:t>stejkholdera</a:t>
            </a:r>
            <a:r>
              <a:rPr lang="sr-Latn-RS" dirty="0"/>
              <a:t> je da su to pojedinci ili grupe koji imaju legitimni interes u aktivnostima poslovnih operacija peduzeća. </a:t>
            </a:r>
          </a:p>
          <a:p>
            <a:r>
              <a:rPr lang="sr-Latn-RS" dirty="0"/>
              <a:t>Potrebno je istaći da </a:t>
            </a:r>
            <a:r>
              <a:rPr lang="en-GB" dirty="0"/>
              <a:t>i </a:t>
            </a:r>
            <a:r>
              <a:rPr lang="sr-Latn-RS" dirty="0"/>
              <a:t>ako sve grupe stejkholdera, sa prethodne slike, imaju svoje legitimne interese u poslovanju preduzeća, njihovi interesi svakako mogu biti dosta razičiti a po nekad čak i suprotstavljeni.</a:t>
            </a:r>
          </a:p>
          <a:p>
            <a:r>
              <a:rPr lang="sr-Latn-RS" dirty="0"/>
              <a:t>Uspešan menadžment poslovnih operacija mora </a:t>
            </a:r>
            <a:r>
              <a:rPr lang="en-US" dirty="0"/>
              <a:t>u</a:t>
            </a:r>
            <a:r>
              <a:rPr lang="sr-Latn-RS" dirty="0"/>
              <a:t>zeti u obzir interes svih grupacija stejkholdera, u okviru poslovnog okruženja preduzeća i uspostaviti njihov optimalan balans.</a:t>
            </a:r>
            <a:endParaRPr lang="en-US" dirty="0"/>
          </a:p>
        </p:txBody>
      </p:sp>
    </p:spTree>
    <p:extLst>
      <p:ext uri="{BB962C8B-B14F-4D97-AF65-F5344CB8AC3E}">
        <p14:creationId xmlns:p14="http://schemas.microsoft.com/office/powerpoint/2010/main" val="190439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8D2C-6D7F-4C2A-BA37-72C638593BD4}"/>
              </a:ext>
            </a:extLst>
          </p:cNvPr>
          <p:cNvSpPr>
            <a:spLocks noGrp="1"/>
          </p:cNvSpPr>
          <p:nvPr>
            <p:ph type="title"/>
          </p:nvPr>
        </p:nvSpPr>
        <p:spPr/>
        <p:txBody>
          <a:bodyPr/>
          <a:lstStyle/>
          <a:p>
            <a:r>
              <a:rPr lang="en-US" dirty="0" err="1"/>
              <a:t>Raspored</a:t>
            </a:r>
            <a:r>
              <a:rPr lang="en-US" dirty="0"/>
              <a:t> </a:t>
            </a:r>
            <a:r>
              <a:rPr lang="en-US" dirty="0" err="1"/>
              <a:t>poena</a:t>
            </a:r>
            <a:endParaRPr lang="en-US" dirty="0"/>
          </a:p>
        </p:txBody>
      </p:sp>
      <p:sp>
        <p:nvSpPr>
          <p:cNvPr id="3" name="Content Placeholder 2">
            <a:extLst>
              <a:ext uri="{FF2B5EF4-FFF2-40B4-BE49-F238E27FC236}">
                <a16:creationId xmlns:a16="http://schemas.microsoft.com/office/drawing/2014/main" id="{73CC5C1E-BF2E-4414-A744-0164C9C1BCEA}"/>
              </a:ext>
            </a:extLst>
          </p:cNvPr>
          <p:cNvSpPr>
            <a:spLocks noGrp="1"/>
          </p:cNvSpPr>
          <p:nvPr>
            <p:ph idx="1"/>
          </p:nvPr>
        </p:nvSpPr>
        <p:spPr/>
        <p:txBody>
          <a:bodyPr>
            <a:normAutofit lnSpcReduction="10000"/>
          </a:bodyPr>
          <a:lstStyle/>
          <a:p>
            <a:r>
              <a:rPr lang="en-US" dirty="0" err="1"/>
              <a:t>Testovi</a:t>
            </a:r>
            <a:r>
              <a:rPr lang="en-US" dirty="0"/>
              <a:t> / </a:t>
            </a:r>
            <a:r>
              <a:rPr lang="en-US" dirty="0" err="1"/>
              <a:t>kolokvijumi</a:t>
            </a:r>
            <a:r>
              <a:rPr lang="en-US" dirty="0"/>
              <a:t>: </a:t>
            </a:r>
            <a:r>
              <a:rPr lang="en-US" dirty="0" err="1"/>
              <a:t>dva</a:t>
            </a:r>
            <a:r>
              <a:rPr lang="en-US" dirty="0"/>
              <a:t> </a:t>
            </a:r>
            <a:r>
              <a:rPr lang="en-US" dirty="0" err="1"/>
              <a:t>klokvijuma</a:t>
            </a:r>
            <a:r>
              <a:rPr lang="en-US" dirty="0"/>
              <a:t> po </a:t>
            </a:r>
            <a:r>
              <a:rPr lang="sr-Latn-RS" dirty="0"/>
              <a:t>4</a:t>
            </a:r>
            <a:r>
              <a:rPr lang="en-US" dirty="0"/>
              <a:t>0 </a:t>
            </a:r>
            <a:r>
              <a:rPr lang="en-US" dirty="0" err="1"/>
              <a:t>poena</a:t>
            </a:r>
            <a:r>
              <a:rPr lang="en-US" dirty="0"/>
              <a:t>, </a:t>
            </a:r>
            <a:r>
              <a:rPr lang="en-US" dirty="0" err="1"/>
              <a:t>ukupno</a:t>
            </a:r>
            <a:r>
              <a:rPr lang="en-US" dirty="0"/>
              <a:t> </a:t>
            </a:r>
            <a:r>
              <a:rPr lang="sr-Latn-RS" dirty="0"/>
              <a:t>8</a:t>
            </a:r>
            <a:r>
              <a:rPr lang="en-US" dirty="0"/>
              <a:t>0 </a:t>
            </a:r>
            <a:r>
              <a:rPr lang="en-US" dirty="0" err="1"/>
              <a:t>poena</a:t>
            </a:r>
            <a:endParaRPr lang="sr-Latn-RS" dirty="0"/>
          </a:p>
          <a:p>
            <a:pPr lvl="1"/>
            <a:r>
              <a:rPr lang="sr-Latn-RS" dirty="0"/>
              <a:t>I kolokvijum u 7. terminu predavanja (</a:t>
            </a:r>
            <a:r>
              <a:rPr lang="sr-Latn-RS" dirty="0" smtClean="0"/>
              <a:t>1</a:t>
            </a:r>
            <a:r>
              <a:rPr lang="en-US" dirty="0" smtClean="0"/>
              <a:t>5</a:t>
            </a:r>
            <a:r>
              <a:rPr lang="sr-Latn-RS" dirty="0" smtClean="0"/>
              <a:t>. </a:t>
            </a:r>
            <a:r>
              <a:rPr lang="sr-Latn-RS" dirty="0"/>
              <a:t>novembra); </a:t>
            </a:r>
          </a:p>
          <a:p>
            <a:pPr lvl="1"/>
            <a:r>
              <a:rPr lang="sr-Latn-RS" dirty="0"/>
              <a:t>II kolokvijum u 13. terminu predavanja (</a:t>
            </a:r>
            <a:r>
              <a:rPr lang="sr-Latn-RS" dirty="0" smtClean="0"/>
              <a:t>2</a:t>
            </a:r>
            <a:r>
              <a:rPr lang="en-US" dirty="0" smtClean="0"/>
              <a:t>7</a:t>
            </a:r>
            <a:r>
              <a:rPr lang="sr-Latn-RS" dirty="0" smtClean="0"/>
              <a:t>. </a:t>
            </a:r>
            <a:r>
              <a:rPr lang="sr-Latn-RS" dirty="0"/>
              <a:t>decembra)</a:t>
            </a:r>
          </a:p>
          <a:p>
            <a:pPr lvl="1"/>
            <a:r>
              <a:rPr lang="sr-Latn-RS" dirty="0"/>
              <a:t>Popravni kolokvijum u 14. terminu predavanja (</a:t>
            </a:r>
            <a:r>
              <a:rPr lang="sr-Latn-RS" dirty="0" smtClean="0"/>
              <a:t>1</a:t>
            </a:r>
            <a:r>
              <a:rPr lang="en-US" dirty="0" smtClean="0"/>
              <a:t>0</a:t>
            </a:r>
            <a:r>
              <a:rPr lang="sr-Latn-RS" dirty="0" smtClean="0"/>
              <a:t>. </a:t>
            </a:r>
            <a:r>
              <a:rPr lang="sr-Latn-RS" dirty="0"/>
              <a:t>januara </a:t>
            </a:r>
            <a:r>
              <a:rPr lang="sr-Latn-RS" dirty="0" smtClean="0"/>
              <a:t>202</a:t>
            </a:r>
            <a:r>
              <a:rPr lang="en-US" dirty="0" smtClean="0"/>
              <a:t>5</a:t>
            </a:r>
            <a:r>
              <a:rPr lang="sr-Latn-RS" dirty="0" smtClean="0"/>
              <a:t>.)</a:t>
            </a:r>
            <a:endParaRPr lang="sr-Latn-RS" dirty="0"/>
          </a:p>
          <a:p>
            <a:r>
              <a:rPr lang="en-US" dirty="0" err="1"/>
              <a:t>Projekat</a:t>
            </a:r>
            <a:r>
              <a:rPr lang="en-US" dirty="0"/>
              <a:t>: 20 </a:t>
            </a:r>
            <a:r>
              <a:rPr lang="en-US" dirty="0" err="1"/>
              <a:t>poena</a:t>
            </a:r>
            <a:endParaRPr lang="sr-Latn-RS" dirty="0"/>
          </a:p>
          <a:p>
            <a:pPr lvl="1"/>
            <a:r>
              <a:rPr lang="sr-Latn-RS" dirty="0"/>
              <a:t>Odbrana projekta u 14. terminu predavanja, nakon popravnog kolokvijuma (</a:t>
            </a:r>
            <a:r>
              <a:rPr lang="sr-Latn-RS" dirty="0" smtClean="0"/>
              <a:t>1</a:t>
            </a:r>
            <a:r>
              <a:rPr lang="en-US" dirty="0" smtClean="0"/>
              <a:t>0</a:t>
            </a:r>
            <a:r>
              <a:rPr lang="sr-Latn-RS" dirty="0" smtClean="0"/>
              <a:t>. </a:t>
            </a:r>
            <a:r>
              <a:rPr lang="sr-Latn-RS" dirty="0"/>
              <a:t>januar </a:t>
            </a:r>
            <a:r>
              <a:rPr lang="sr-Latn-RS" dirty="0" smtClean="0"/>
              <a:t>202</a:t>
            </a:r>
            <a:r>
              <a:rPr lang="en-US" smtClean="0"/>
              <a:t>5</a:t>
            </a:r>
            <a:r>
              <a:rPr lang="sr-Latn-RS" smtClean="0"/>
              <a:t>.)</a:t>
            </a:r>
            <a:endParaRPr lang="en-US" dirty="0"/>
          </a:p>
          <a:p>
            <a:r>
              <a:rPr lang="en-US" dirty="0" err="1"/>
              <a:t>Zavr</a:t>
            </a:r>
            <a:r>
              <a:rPr lang="sr-Latn-RS" dirty="0"/>
              <a:t>šni ispit: </a:t>
            </a:r>
            <a:r>
              <a:rPr lang="en-US" dirty="0"/>
              <a:t>max 80</a:t>
            </a:r>
            <a:r>
              <a:rPr lang="sr-Latn-RS" dirty="0"/>
              <a:t> poena</a:t>
            </a:r>
          </a:p>
          <a:p>
            <a:r>
              <a:rPr lang="sr-Latn-RS" dirty="0"/>
              <a:t>Uslov za izlazak na ispit: 30 poena</a:t>
            </a:r>
          </a:p>
          <a:p>
            <a:r>
              <a:rPr lang="sr-Latn-RS" dirty="0"/>
              <a:t>Potrebno poena za ocenu 6 (šest): 51 poena</a:t>
            </a:r>
          </a:p>
        </p:txBody>
      </p:sp>
    </p:spTree>
    <p:extLst>
      <p:ext uri="{BB962C8B-B14F-4D97-AF65-F5344CB8AC3E}">
        <p14:creationId xmlns:p14="http://schemas.microsoft.com/office/powerpoint/2010/main" val="3719151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97398969"/>
              </p:ext>
            </p:extLst>
          </p:nvPr>
        </p:nvGraphicFramePr>
        <p:xfrm>
          <a:off x="87087" y="167640"/>
          <a:ext cx="11974284" cy="6766560"/>
        </p:xfrm>
        <a:graphic>
          <a:graphicData uri="http://schemas.openxmlformats.org/drawingml/2006/table">
            <a:tbl>
              <a:tblPr firstRow="1" bandRow="1">
                <a:tableStyleId>{5C22544A-7EE6-4342-B048-85BDC9FD1C3A}</a:tableStyleId>
              </a:tblPr>
              <a:tblGrid>
                <a:gridCol w="3450770">
                  <a:extLst>
                    <a:ext uri="{9D8B030D-6E8A-4147-A177-3AD203B41FA5}">
                      <a16:colId xmlns:a16="http://schemas.microsoft.com/office/drawing/2014/main" val="20000"/>
                    </a:ext>
                  </a:extLst>
                </a:gridCol>
                <a:gridCol w="4532086">
                  <a:extLst>
                    <a:ext uri="{9D8B030D-6E8A-4147-A177-3AD203B41FA5}">
                      <a16:colId xmlns:a16="http://schemas.microsoft.com/office/drawing/2014/main" val="20001"/>
                    </a:ext>
                  </a:extLst>
                </a:gridCol>
                <a:gridCol w="3991428">
                  <a:extLst>
                    <a:ext uri="{9D8B030D-6E8A-4147-A177-3AD203B41FA5}">
                      <a16:colId xmlns:a16="http://schemas.microsoft.com/office/drawing/2014/main" val="20002"/>
                    </a:ext>
                  </a:extLst>
                </a:gridCol>
              </a:tblGrid>
              <a:tr h="370840">
                <a:tc>
                  <a:txBody>
                    <a:bodyPr/>
                    <a:lstStyle/>
                    <a:p>
                      <a:r>
                        <a:rPr lang="sr-Latn-RS" sz="1600" dirty="0"/>
                        <a:t>Stejkholderi</a:t>
                      </a:r>
                      <a:endParaRPr lang="en-US" sz="1600" dirty="0"/>
                    </a:p>
                  </a:txBody>
                  <a:tcPr/>
                </a:tc>
                <a:tc>
                  <a:txBody>
                    <a:bodyPr/>
                    <a:lstStyle/>
                    <a:p>
                      <a:r>
                        <a:rPr lang="sr-Latn-RS" sz="1600" dirty="0"/>
                        <a:t>Šta stejkholderi žele od preduzeća/kompanije</a:t>
                      </a:r>
                      <a:endParaRPr lang="en-US" sz="1600" dirty="0"/>
                    </a:p>
                  </a:txBody>
                  <a:tcPr/>
                </a:tc>
                <a:tc>
                  <a:txBody>
                    <a:bodyPr/>
                    <a:lstStyle/>
                    <a:p>
                      <a:r>
                        <a:rPr lang="sr-Latn-RS" sz="1600" dirty="0"/>
                        <a:t>Šta preduzeće/kompanija želi od stejkholdera</a:t>
                      </a:r>
                      <a:endParaRPr lang="en-US" sz="1600" dirty="0"/>
                    </a:p>
                  </a:txBody>
                  <a:tcPr/>
                </a:tc>
                <a:extLst>
                  <a:ext uri="{0D108BD9-81ED-4DB2-BD59-A6C34878D82A}">
                    <a16:rowId xmlns:a16="http://schemas.microsoft.com/office/drawing/2014/main" val="10000"/>
                  </a:ext>
                </a:extLst>
              </a:tr>
              <a:tr h="370840">
                <a:tc>
                  <a:txBody>
                    <a:bodyPr/>
                    <a:lstStyle/>
                    <a:p>
                      <a:r>
                        <a:rPr lang="sr-Latn-RS" sz="1600" dirty="0"/>
                        <a:t>Akcionari</a:t>
                      </a:r>
                      <a:endParaRPr lang="en-US" sz="1600" dirty="0"/>
                    </a:p>
                  </a:txBody>
                  <a:tcPr/>
                </a:tc>
                <a:tc>
                  <a:txBody>
                    <a:bodyPr/>
                    <a:lstStyle/>
                    <a:p>
                      <a:r>
                        <a:rPr lang="en-US" sz="1600" dirty="0" err="1"/>
                        <a:t>Povrat</a:t>
                      </a:r>
                      <a:r>
                        <a:rPr lang="en-US" sz="1600" dirty="0"/>
                        <a:t> </a:t>
                      </a:r>
                      <a:r>
                        <a:rPr lang="en-US" sz="1600" dirty="0" err="1"/>
                        <a:t>ulaganja</a:t>
                      </a:r>
                      <a:r>
                        <a:rPr lang="sr-Latn-RS" sz="1600" dirty="0"/>
                        <a:t>;</a:t>
                      </a:r>
                      <a:r>
                        <a:rPr lang="en-US" sz="1600" dirty="0"/>
                        <a:t> </a:t>
                      </a:r>
                      <a:r>
                        <a:rPr lang="en-US" sz="1600" dirty="0" err="1"/>
                        <a:t>Stabilnost</a:t>
                      </a:r>
                      <a:r>
                        <a:rPr lang="en-US" sz="1600" dirty="0"/>
                        <a:t> </a:t>
                      </a:r>
                      <a:r>
                        <a:rPr lang="en-US" sz="1600" dirty="0" err="1"/>
                        <a:t>zarade</a:t>
                      </a:r>
                      <a:r>
                        <a:rPr lang="sr-Latn-RS" sz="1600" dirty="0"/>
                        <a:t>;</a:t>
                      </a:r>
                      <a:r>
                        <a:rPr lang="en-US" sz="1600" dirty="0"/>
                        <a:t> </a:t>
                      </a:r>
                      <a:r>
                        <a:rPr lang="en-US" sz="1600" dirty="0" err="1"/>
                        <a:t>Likvidnost</a:t>
                      </a:r>
                      <a:r>
                        <a:rPr lang="en-US" sz="1600" dirty="0"/>
                        <a:t> </a:t>
                      </a:r>
                      <a:r>
                        <a:rPr lang="en-US" sz="1600" dirty="0" err="1"/>
                        <a:t>ulaganja</a:t>
                      </a:r>
                      <a:endParaRPr lang="en-US" sz="1600" dirty="0"/>
                    </a:p>
                  </a:txBody>
                  <a:tcPr/>
                </a:tc>
                <a:tc>
                  <a:txBody>
                    <a:bodyPr/>
                    <a:lstStyle/>
                    <a:p>
                      <a:r>
                        <a:rPr lang="en-US" sz="1600" dirty="0" err="1"/>
                        <a:t>Investicioni</a:t>
                      </a:r>
                      <a:r>
                        <a:rPr lang="en-US" sz="1600" dirty="0"/>
                        <a:t> </a:t>
                      </a:r>
                      <a:r>
                        <a:rPr lang="en-US" sz="1600" dirty="0" err="1"/>
                        <a:t>kapital</a:t>
                      </a:r>
                      <a:r>
                        <a:rPr lang="sr-Latn-RS" sz="1600" dirty="0"/>
                        <a:t>;</a:t>
                      </a:r>
                      <a:r>
                        <a:rPr lang="en-US" sz="1600" dirty="0"/>
                        <a:t> </a:t>
                      </a:r>
                      <a:r>
                        <a:rPr lang="en-US" sz="1600" dirty="0" err="1"/>
                        <a:t>Dugoročn</a:t>
                      </a:r>
                      <a:r>
                        <a:rPr lang="sr-Latn-RS" sz="1600" dirty="0"/>
                        <a:t>u</a:t>
                      </a:r>
                      <a:r>
                        <a:rPr lang="en-US" sz="1600" dirty="0"/>
                        <a:t> </a:t>
                      </a:r>
                      <a:r>
                        <a:rPr lang="en-US" sz="1600" dirty="0" err="1"/>
                        <a:t>posvećenost</a:t>
                      </a:r>
                      <a:endParaRPr lang="en-US" sz="1600" dirty="0"/>
                    </a:p>
                  </a:txBody>
                  <a:tcPr/>
                </a:tc>
                <a:extLst>
                  <a:ext uri="{0D108BD9-81ED-4DB2-BD59-A6C34878D82A}">
                    <a16:rowId xmlns:a16="http://schemas.microsoft.com/office/drawing/2014/main" val="10001"/>
                  </a:ext>
                </a:extLst>
              </a:tr>
              <a:tr h="370840">
                <a:tc>
                  <a:txBody>
                    <a:bodyPr/>
                    <a:lstStyle/>
                    <a:p>
                      <a:r>
                        <a:rPr lang="sr-Latn-RS" sz="1600" dirty="0"/>
                        <a:t>Direktori/Top menadžment</a:t>
                      </a:r>
                      <a:endParaRPr lang="en-US" sz="1600" dirty="0"/>
                    </a:p>
                  </a:txBody>
                  <a:tcPr/>
                </a:tc>
                <a:tc>
                  <a:txBody>
                    <a:bodyPr/>
                    <a:lstStyle/>
                    <a:p>
                      <a:r>
                        <a:rPr lang="en-US" sz="1600" dirty="0" err="1"/>
                        <a:t>Niski</a:t>
                      </a:r>
                      <a:r>
                        <a:rPr lang="en-US" sz="1600" dirty="0"/>
                        <a:t>/</a:t>
                      </a:r>
                      <a:r>
                        <a:rPr lang="en-US" sz="1600" dirty="0" err="1"/>
                        <a:t>prihvatljivi</a:t>
                      </a:r>
                      <a:r>
                        <a:rPr lang="en-US" sz="1600" dirty="0"/>
                        <a:t> </a:t>
                      </a:r>
                      <a:r>
                        <a:rPr lang="en-US" sz="1600" dirty="0" err="1"/>
                        <a:t>operativni</a:t>
                      </a:r>
                      <a:r>
                        <a:rPr lang="en-US" sz="1600" dirty="0"/>
                        <a:t> </a:t>
                      </a:r>
                      <a:r>
                        <a:rPr lang="en-US" sz="1600" dirty="0" err="1"/>
                        <a:t>troškovi</a:t>
                      </a:r>
                      <a:r>
                        <a:rPr lang="sr-Latn-RS" sz="1600" dirty="0"/>
                        <a:t>;</a:t>
                      </a:r>
                      <a:r>
                        <a:rPr lang="en-US" sz="1600" dirty="0"/>
                        <a:t> </a:t>
                      </a:r>
                      <a:r>
                        <a:rPr lang="en-US" sz="1600" dirty="0" err="1"/>
                        <a:t>Siguran</a:t>
                      </a:r>
                      <a:r>
                        <a:rPr lang="en-US" sz="1600" dirty="0"/>
                        <a:t> </a:t>
                      </a:r>
                      <a:r>
                        <a:rPr lang="en-US" sz="1600" dirty="0" err="1"/>
                        <a:t>prihod</a:t>
                      </a:r>
                      <a:r>
                        <a:rPr lang="sr-Latn-RS" sz="1600" dirty="0"/>
                        <a:t>;</a:t>
                      </a:r>
                      <a:r>
                        <a:rPr lang="en-US" sz="1600" dirty="0"/>
                        <a:t> Dobro </a:t>
                      </a:r>
                      <a:r>
                        <a:rPr lang="en-US" sz="1600" dirty="0" err="1"/>
                        <a:t>ciljana</a:t>
                      </a:r>
                      <a:r>
                        <a:rPr lang="en-US" sz="1600" dirty="0"/>
                        <a:t> </a:t>
                      </a:r>
                      <a:r>
                        <a:rPr lang="en-US" sz="1600" dirty="0" err="1"/>
                        <a:t>investicija</a:t>
                      </a:r>
                      <a:r>
                        <a:rPr lang="sr-Latn-RS" sz="1600" dirty="0"/>
                        <a:t>;</a:t>
                      </a:r>
                      <a:r>
                        <a:rPr lang="en-US" sz="1600" dirty="0"/>
                        <a:t> </a:t>
                      </a:r>
                      <a:r>
                        <a:rPr lang="en-US" sz="1600" dirty="0" err="1"/>
                        <a:t>Nizak</a:t>
                      </a:r>
                      <a:r>
                        <a:rPr lang="en-US" sz="1600" dirty="0"/>
                        <a:t> </a:t>
                      </a:r>
                      <a:r>
                        <a:rPr lang="en-US" sz="1600" dirty="0" err="1"/>
                        <a:t>rizik</a:t>
                      </a:r>
                      <a:r>
                        <a:rPr lang="en-US" sz="1600" dirty="0"/>
                        <a:t> od </a:t>
                      </a:r>
                      <a:r>
                        <a:rPr lang="en-US" sz="1600" dirty="0" err="1"/>
                        <a:t>neuspeha</a:t>
                      </a:r>
                      <a:r>
                        <a:rPr lang="sr-Latn-RS" sz="1600" dirty="0"/>
                        <a:t>;</a:t>
                      </a:r>
                      <a:r>
                        <a:rPr lang="en-US" sz="1600" dirty="0"/>
                        <a:t> </a:t>
                      </a:r>
                      <a:r>
                        <a:rPr lang="en-US" sz="1600" dirty="0" err="1"/>
                        <a:t>Buduća</a:t>
                      </a:r>
                      <a:r>
                        <a:rPr lang="en-US" sz="1600" dirty="0"/>
                        <a:t> </a:t>
                      </a:r>
                      <a:r>
                        <a:rPr lang="en-US" sz="1600" dirty="0" err="1"/>
                        <a:t>inovacija</a:t>
                      </a:r>
                      <a:endParaRPr lang="en-US" sz="1600" dirty="0"/>
                    </a:p>
                  </a:txBody>
                  <a:tcPr/>
                </a:tc>
                <a:tc>
                  <a:txBody>
                    <a:bodyPr/>
                    <a:lstStyle/>
                    <a:p>
                      <a:r>
                        <a:rPr lang="en-US" sz="1600" dirty="0" err="1"/>
                        <a:t>Koherentn</a:t>
                      </a:r>
                      <a:r>
                        <a:rPr lang="sr-Latn-RS" sz="1600" dirty="0"/>
                        <a:t>e</a:t>
                      </a:r>
                      <a:r>
                        <a:rPr lang="en-US" sz="1600" dirty="0"/>
                        <a:t>, </a:t>
                      </a:r>
                      <a:r>
                        <a:rPr lang="en-US" sz="1600" dirty="0" err="1"/>
                        <a:t>dosledn</a:t>
                      </a:r>
                      <a:r>
                        <a:rPr lang="sr-Latn-RS" sz="1600" dirty="0"/>
                        <a:t>e</a:t>
                      </a:r>
                      <a:r>
                        <a:rPr lang="en-US" sz="1600" dirty="0"/>
                        <a:t>, </a:t>
                      </a:r>
                      <a:r>
                        <a:rPr lang="en-US" sz="1600" dirty="0" err="1"/>
                        <a:t>jasn</a:t>
                      </a:r>
                      <a:r>
                        <a:rPr lang="sr-Latn-RS" sz="1600" dirty="0"/>
                        <a:t>e</a:t>
                      </a:r>
                      <a:r>
                        <a:rPr lang="en-US" sz="1600" dirty="0"/>
                        <a:t> </a:t>
                      </a:r>
                      <a:r>
                        <a:rPr lang="en-US" sz="1600" dirty="0" err="1"/>
                        <a:t>i</a:t>
                      </a:r>
                      <a:r>
                        <a:rPr lang="en-US" sz="1600" dirty="0"/>
                        <a:t> </a:t>
                      </a:r>
                      <a:r>
                        <a:rPr lang="en-US" sz="1600" dirty="0" err="1"/>
                        <a:t>ostvarive</a:t>
                      </a:r>
                      <a:r>
                        <a:rPr lang="en-US" sz="1600" dirty="0"/>
                        <a:t> </a:t>
                      </a:r>
                      <a:r>
                        <a:rPr lang="en-US" sz="1600" dirty="0" err="1"/>
                        <a:t>strategije</a:t>
                      </a:r>
                      <a:r>
                        <a:rPr lang="sr-Latn-RS" sz="1600" dirty="0"/>
                        <a:t>; Iznalaženje</a:t>
                      </a:r>
                      <a:r>
                        <a:rPr lang="en-US" sz="1600" dirty="0"/>
                        <a:t> </a:t>
                      </a:r>
                      <a:r>
                        <a:rPr lang="sr-Latn-RS" sz="1600" dirty="0"/>
                        <a:t>o</a:t>
                      </a:r>
                      <a:r>
                        <a:rPr lang="en-US" sz="1600" dirty="0" err="1"/>
                        <a:t>dgovarajuc</a:t>
                      </a:r>
                      <a:r>
                        <a:rPr lang="en-US" sz="1600" dirty="0"/>
                        <a:t>́</a:t>
                      </a:r>
                      <a:r>
                        <a:rPr lang="sr-Latn-RS" sz="1600" dirty="0"/>
                        <a:t>ih</a:t>
                      </a:r>
                      <a:r>
                        <a:rPr lang="en-US" sz="1600" dirty="0"/>
                        <a:t> </a:t>
                      </a:r>
                      <a:r>
                        <a:rPr lang="en-US" sz="1600" dirty="0" err="1"/>
                        <a:t>investicija</a:t>
                      </a:r>
                      <a:endParaRPr lang="en-US" sz="1600" dirty="0"/>
                    </a:p>
                  </a:txBody>
                  <a:tcPr/>
                </a:tc>
                <a:extLst>
                  <a:ext uri="{0D108BD9-81ED-4DB2-BD59-A6C34878D82A}">
                    <a16:rowId xmlns:a16="http://schemas.microsoft.com/office/drawing/2014/main" val="10002"/>
                  </a:ext>
                </a:extLst>
              </a:tr>
              <a:tr h="370840">
                <a:tc>
                  <a:txBody>
                    <a:bodyPr/>
                    <a:lstStyle/>
                    <a:p>
                      <a:r>
                        <a:rPr lang="sr-Latn-RS" sz="1600" dirty="0"/>
                        <a:t>Osoblje/Zaposleni</a:t>
                      </a:r>
                      <a:endParaRPr lang="en-US" sz="1600" dirty="0"/>
                    </a:p>
                  </a:txBody>
                  <a:tcPr/>
                </a:tc>
                <a:tc>
                  <a:txBody>
                    <a:bodyPr/>
                    <a:lstStyle/>
                    <a:p>
                      <a:r>
                        <a:rPr lang="en-US" sz="1600" dirty="0" err="1"/>
                        <a:t>Poštene</a:t>
                      </a:r>
                      <a:r>
                        <a:rPr lang="en-US" sz="1600" dirty="0"/>
                        <a:t> plate</a:t>
                      </a:r>
                      <a:r>
                        <a:rPr lang="sr-Latn-RS" sz="1600" dirty="0"/>
                        <a:t>;</a:t>
                      </a:r>
                      <a:r>
                        <a:rPr lang="en-US" sz="1600" dirty="0"/>
                        <a:t> </a:t>
                      </a:r>
                      <a:r>
                        <a:rPr lang="en-US" sz="1600" dirty="0" err="1"/>
                        <a:t>Dobri</a:t>
                      </a:r>
                      <a:r>
                        <a:rPr lang="en-US" sz="1600" dirty="0"/>
                        <a:t> </a:t>
                      </a:r>
                      <a:r>
                        <a:rPr lang="en-US" sz="1600" dirty="0" err="1"/>
                        <a:t>uslovi</a:t>
                      </a:r>
                      <a:r>
                        <a:rPr lang="en-US" sz="1600" dirty="0"/>
                        <a:t> </a:t>
                      </a:r>
                      <a:r>
                        <a:rPr lang="en-US" sz="1600" dirty="0" err="1"/>
                        <a:t>za</a:t>
                      </a:r>
                      <a:r>
                        <a:rPr lang="en-US" sz="1600" dirty="0"/>
                        <a:t> rad</a:t>
                      </a:r>
                      <a:r>
                        <a:rPr lang="sr-Latn-RS" sz="1600" dirty="0"/>
                        <a:t>;</a:t>
                      </a:r>
                      <a:r>
                        <a:rPr lang="en-US" sz="1600" dirty="0"/>
                        <a:t> </a:t>
                      </a:r>
                      <a:r>
                        <a:rPr lang="en-US" sz="1600" dirty="0" err="1"/>
                        <a:t>Bezbedno</a:t>
                      </a:r>
                      <a:r>
                        <a:rPr lang="en-US" sz="1600" dirty="0"/>
                        <a:t> </a:t>
                      </a:r>
                      <a:r>
                        <a:rPr lang="en-US" sz="1600" dirty="0" err="1"/>
                        <a:t>radno</a:t>
                      </a:r>
                      <a:r>
                        <a:rPr lang="en-US" sz="1600" dirty="0"/>
                        <a:t> </a:t>
                      </a:r>
                      <a:r>
                        <a:rPr lang="en-US" sz="1600" dirty="0" err="1"/>
                        <a:t>okruženje</a:t>
                      </a:r>
                      <a:r>
                        <a:rPr lang="sr-Latn-RS" sz="1600" dirty="0"/>
                        <a:t>;</a:t>
                      </a:r>
                      <a:r>
                        <a:rPr lang="en-US" sz="1600" dirty="0"/>
                        <a:t> </a:t>
                      </a:r>
                      <a:r>
                        <a:rPr lang="en-US" sz="1600" dirty="0" err="1"/>
                        <a:t>Lični</a:t>
                      </a:r>
                      <a:r>
                        <a:rPr lang="en-US" sz="1600" dirty="0"/>
                        <a:t> </a:t>
                      </a:r>
                      <a:r>
                        <a:rPr lang="en-US" sz="1600" dirty="0" err="1"/>
                        <a:t>i</a:t>
                      </a:r>
                      <a:r>
                        <a:rPr lang="en-US" sz="1600" dirty="0"/>
                        <a:t> </a:t>
                      </a:r>
                      <a:r>
                        <a:rPr lang="en-US" sz="1600" dirty="0" err="1"/>
                        <a:t>karijerni</a:t>
                      </a:r>
                      <a:r>
                        <a:rPr lang="en-US" sz="1600" dirty="0"/>
                        <a:t> </a:t>
                      </a:r>
                      <a:r>
                        <a:rPr lang="en-US" sz="1600" dirty="0" err="1"/>
                        <a:t>razvoj</a:t>
                      </a:r>
                      <a:endParaRPr lang="en-US" sz="1600" dirty="0"/>
                    </a:p>
                  </a:txBody>
                  <a:tcPr/>
                </a:tc>
                <a:tc>
                  <a:txBody>
                    <a:bodyPr/>
                    <a:lstStyle/>
                    <a:p>
                      <a:r>
                        <a:rPr lang="sr-Latn-RS" sz="1600" dirty="0"/>
                        <a:t>Prisutnost;</a:t>
                      </a:r>
                      <a:r>
                        <a:rPr lang="en-US" sz="1600" dirty="0"/>
                        <a:t> </a:t>
                      </a:r>
                      <a:r>
                        <a:rPr lang="en-US" sz="1600" dirty="0" err="1"/>
                        <a:t>Marljivost</a:t>
                      </a:r>
                      <a:r>
                        <a:rPr lang="en-US" sz="1600" dirty="0"/>
                        <a:t>/</a:t>
                      </a:r>
                      <a:r>
                        <a:rPr lang="en-US" sz="1600" dirty="0" err="1"/>
                        <a:t>najbolji</a:t>
                      </a:r>
                      <a:r>
                        <a:rPr lang="en-US" sz="1600" dirty="0"/>
                        <a:t> </a:t>
                      </a:r>
                      <a:r>
                        <a:rPr lang="en-US" sz="1600" dirty="0" err="1"/>
                        <a:t>napori</a:t>
                      </a:r>
                      <a:r>
                        <a:rPr lang="sr-Latn-RS" sz="1600" dirty="0"/>
                        <a:t>;</a:t>
                      </a:r>
                      <a:r>
                        <a:rPr lang="en-US" sz="1600" dirty="0"/>
                        <a:t> </a:t>
                      </a:r>
                      <a:r>
                        <a:rPr lang="en-US" sz="1600" dirty="0" err="1"/>
                        <a:t>Iskrenost</a:t>
                      </a:r>
                      <a:r>
                        <a:rPr lang="sr-Latn-RS" sz="1600" dirty="0"/>
                        <a:t>;</a:t>
                      </a:r>
                      <a:r>
                        <a:rPr lang="en-US" sz="1600" dirty="0"/>
                        <a:t> </a:t>
                      </a:r>
                      <a:r>
                        <a:rPr lang="en-US" sz="1600" dirty="0" err="1"/>
                        <a:t>Angažovanje</a:t>
                      </a:r>
                      <a:r>
                        <a:rPr lang="sr-Latn-RS" sz="1600" dirty="0"/>
                        <a:t>; Lojalnost</a:t>
                      </a:r>
                      <a:endParaRPr lang="en-US" sz="1600" dirty="0"/>
                    </a:p>
                  </a:txBody>
                  <a:tcPr/>
                </a:tc>
                <a:extLst>
                  <a:ext uri="{0D108BD9-81ED-4DB2-BD59-A6C34878D82A}">
                    <a16:rowId xmlns:a16="http://schemas.microsoft.com/office/drawing/2014/main" val="10003"/>
                  </a:ext>
                </a:extLst>
              </a:tr>
              <a:tr h="370840">
                <a:tc>
                  <a:txBody>
                    <a:bodyPr/>
                    <a:lstStyle/>
                    <a:p>
                      <a:r>
                        <a:rPr lang="sv-SE" sz="1600" dirty="0"/>
                        <a:t>Predstavni</a:t>
                      </a:r>
                      <a:r>
                        <a:rPr lang="sr-Latn-RS" sz="1600" dirty="0"/>
                        <a:t>ci tela</a:t>
                      </a:r>
                      <a:r>
                        <a:rPr lang="sv-SE" sz="1600" dirty="0"/>
                        <a:t> osoblja</a:t>
                      </a:r>
                      <a:r>
                        <a:rPr lang="sr-Latn-RS" sz="1600" dirty="0"/>
                        <a:t>,</a:t>
                      </a:r>
                      <a:r>
                        <a:rPr lang="sr-Latn-RS" sz="1600" baseline="0" dirty="0"/>
                        <a:t> </a:t>
                      </a:r>
                      <a:r>
                        <a:rPr lang="sv-SE" sz="1600" dirty="0"/>
                        <a:t>na primer sindikati</a:t>
                      </a:r>
                      <a:endParaRPr lang="en-US" sz="1600" dirty="0"/>
                    </a:p>
                  </a:txBody>
                  <a:tcPr/>
                </a:tc>
                <a:tc>
                  <a:txBody>
                    <a:bodyPr/>
                    <a:lstStyle/>
                    <a:p>
                      <a:r>
                        <a:rPr lang="pl-PL" sz="1600" dirty="0"/>
                        <a:t>Usklađenost sa nacionalnim sporazumima; Konsultacije</a:t>
                      </a:r>
                      <a:endParaRPr lang="en-US" sz="1600" dirty="0"/>
                    </a:p>
                  </a:txBody>
                  <a:tcPr/>
                </a:tc>
                <a:tc>
                  <a:txBody>
                    <a:bodyPr/>
                    <a:lstStyle/>
                    <a:p>
                      <a:r>
                        <a:rPr lang="en-US" sz="1600" dirty="0" err="1"/>
                        <a:t>Razumevanje</a:t>
                      </a:r>
                      <a:r>
                        <a:rPr lang="sr-Latn-RS" sz="1600" dirty="0"/>
                        <a:t>;</a:t>
                      </a:r>
                      <a:r>
                        <a:rPr lang="en-US" sz="1600" dirty="0"/>
                        <a:t> </a:t>
                      </a:r>
                      <a:r>
                        <a:rPr lang="sr-Latn-RS" sz="1600" dirty="0"/>
                        <a:t>Fer pristup;</a:t>
                      </a:r>
                      <a:r>
                        <a:rPr lang="en-US" sz="1600" dirty="0"/>
                        <a:t> </a:t>
                      </a:r>
                      <a:r>
                        <a:rPr lang="en-US" sz="1600" dirty="0" err="1"/>
                        <a:t>Pomoc</a:t>
                      </a:r>
                      <a:r>
                        <a:rPr lang="en-US" sz="1600" dirty="0"/>
                        <a:t>́ u </a:t>
                      </a:r>
                      <a:r>
                        <a:rPr lang="en-US" sz="1600" dirty="0" err="1"/>
                        <a:t>rešavanju</a:t>
                      </a:r>
                      <a:r>
                        <a:rPr lang="en-US" sz="1600" dirty="0"/>
                        <a:t> </a:t>
                      </a:r>
                      <a:r>
                        <a:rPr lang="en-US" sz="1600" dirty="0" err="1"/>
                        <a:t>problema</a:t>
                      </a:r>
                      <a:endParaRPr lang="en-US" sz="1600" dirty="0"/>
                    </a:p>
                  </a:txBody>
                  <a:tcPr/>
                </a:tc>
                <a:extLst>
                  <a:ext uri="{0D108BD9-81ED-4DB2-BD59-A6C34878D82A}">
                    <a16:rowId xmlns:a16="http://schemas.microsoft.com/office/drawing/2014/main" val="10004"/>
                  </a:ext>
                </a:extLst>
              </a:tr>
              <a:tr h="370840">
                <a:tc>
                  <a:txBody>
                    <a:bodyPr/>
                    <a:lstStyle/>
                    <a:p>
                      <a:r>
                        <a:rPr lang="sr-Latn-RS" sz="1600" dirty="0"/>
                        <a:t>Snabdevači materijalom, uslugama, opremom, itd</a:t>
                      </a:r>
                      <a:endParaRPr lang="en-US" sz="1600" dirty="0"/>
                    </a:p>
                  </a:txBody>
                  <a:tcPr/>
                </a:tc>
                <a:tc>
                  <a:txBody>
                    <a:bodyPr/>
                    <a:lstStyle/>
                    <a:p>
                      <a:r>
                        <a:rPr lang="sr-Latn-RS" sz="1600" dirty="0"/>
                        <a:t>Blagovremeno</a:t>
                      </a:r>
                      <a:r>
                        <a:rPr lang="en-US" sz="1600" dirty="0"/>
                        <a:t> </a:t>
                      </a:r>
                      <a:r>
                        <a:rPr lang="en-US" sz="1600" dirty="0" err="1"/>
                        <a:t>obaveštenje</a:t>
                      </a:r>
                      <a:r>
                        <a:rPr lang="en-US" sz="1600" dirty="0"/>
                        <a:t> o </a:t>
                      </a:r>
                      <a:r>
                        <a:rPr lang="en-US" sz="1600" dirty="0" err="1"/>
                        <a:t>zahtevima</a:t>
                      </a:r>
                      <a:r>
                        <a:rPr lang="sr-Latn-RS" sz="1600" dirty="0"/>
                        <a:t>;</a:t>
                      </a:r>
                      <a:r>
                        <a:rPr lang="en-US" sz="1600" dirty="0"/>
                        <a:t> </a:t>
                      </a:r>
                      <a:r>
                        <a:rPr lang="en-US" sz="1600" dirty="0" err="1"/>
                        <a:t>Dugoročne</a:t>
                      </a:r>
                      <a:r>
                        <a:rPr lang="en-US" sz="1600" dirty="0"/>
                        <a:t> </a:t>
                      </a:r>
                      <a:r>
                        <a:rPr lang="en-US" sz="1600" dirty="0" err="1"/>
                        <a:t>porudžbine</a:t>
                      </a:r>
                      <a:r>
                        <a:rPr lang="sr-Latn-RS" sz="1600" dirty="0"/>
                        <a:t>;</a:t>
                      </a:r>
                      <a:r>
                        <a:rPr lang="en-US" sz="1600" dirty="0"/>
                        <a:t> </a:t>
                      </a:r>
                      <a:r>
                        <a:rPr lang="sr-Latn-RS" sz="1600" dirty="0"/>
                        <a:t>Realna</a:t>
                      </a:r>
                      <a:r>
                        <a:rPr lang="en-US" sz="1600" dirty="0"/>
                        <a:t> </a:t>
                      </a:r>
                      <a:r>
                        <a:rPr lang="en-US" sz="1600" dirty="0" err="1"/>
                        <a:t>cena</a:t>
                      </a:r>
                      <a:r>
                        <a:rPr lang="sr-Latn-RS" sz="1600" dirty="0"/>
                        <a:t>;</a:t>
                      </a:r>
                      <a:r>
                        <a:rPr lang="en-US" sz="1600" dirty="0"/>
                        <a:t> </a:t>
                      </a:r>
                      <a:r>
                        <a:rPr lang="en-US" sz="1600" dirty="0" err="1"/>
                        <a:t>Plaćanje</a:t>
                      </a:r>
                      <a:r>
                        <a:rPr lang="en-US" sz="1600" dirty="0"/>
                        <a:t> </a:t>
                      </a:r>
                      <a:r>
                        <a:rPr lang="en-US" sz="1600" dirty="0" err="1"/>
                        <a:t>na</a:t>
                      </a:r>
                      <a:r>
                        <a:rPr lang="en-US" sz="1600" dirty="0"/>
                        <a:t> </a:t>
                      </a:r>
                      <a:r>
                        <a:rPr lang="en-US" sz="1600" dirty="0" err="1"/>
                        <a:t>vreme</a:t>
                      </a:r>
                      <a:endParaRPr lang="en-US" sz="1600" dirty="0"/>
                    </a:p>
                  </a:txBody>
                  <a:tcPr/>
                </a:tc>
                <a:tc>
                  <a:txBody>
                    <a:bodyPr/>
                    <a:lstStyle/>
                    <a:p>
                      <a:r>
                        <a:rPr lang="en-US" sz="1600" dirty="0" err="1"/>
                        <a:t>Integritet</a:t>
                      </a:r>
                      <a:r>
                        <a:rPr lang="en-US" sz="1600" dirty="0"/>
                        <a:t> </a:t>
                      </a:r>
                      <a:r>
                        <a:rPr lang="en-US" sz="1600" dirty="0" err="1"/>
                        <a:t>isporuke</a:t>
                      </a:r>
                      <a:r>
                        <a:rPr lang="sr-Latn-RS" sz="1600" dirty="0"/>
                        <a:t>,</a:t>
                      </a:r>
                      <a:r>
                        <a:rPr lang="en-US" sz="1600" dirty="0"/>
                        <a:t> </a:t>
                      </a:r>
                      <a:r>
                        <a:rPr lang="en-US" sz="1600" dirty="0" err="1"/>
                        <a:t>kvalitet</a:t>
                      </a:r>
                      <a:r>
                        <a:rPr lang="en-US" sz="1600" dirty="0"/>
                        <a:t> </a:t>
                      </a:r>
                      <a:r>
                        <a:rPr lang="en-US" sz="1600" dirty="0" err="1"/>
                        <a:t>i</a:t>
                      </a:r>
                      <a:r>
                        <a:rPr lang="en-US" sz="1600" dirty="0"/>
                        <a:t> </a:t>
                      </a:r>
                      <a:r>
                        <a:rPr lang="en-US" sz="1600" dirty="0" err="1"/>
                        <a:t>obim</a:t>
                      </a:r>
                      <a:r>
                        <a:rPr lang="sr-Latn-RS" sz="1600" dirty="0"/>
                        <a:t>;</a:t>
                      </a:r>
                      <a:r>
                        <a:rPr lang="en-US" sz="1600" dirty="0"/>
                        <a:t> </a:t>
                      </a:r>
                      <a:r>
                        <a:rPr lang="en-US" sz="1600" dirty="0" err="1"/>
                        <a:t>Inovacija</a:t>
                      </a:r>
                      <a:r>
                        <a:rPr lang="sr-Latn-RS" sz="1600" dirty="0"/>
                        <a:t>;</a:t>
                      </a:r>
                      <a:r>
                        <a:rPr lang="en-US" sz="1600" dirty="0"/>
                        <a:t> </a:t>
                      </a:r>
                      <a:r>
                        <a:rPr lang="sr-Latn-RS" sz="1600" dirty="0"/>
                        <a:t>Odgovornost;</a:t>
                      </a:r>
                      <a:r>
                        <a:rPr lang="en-US" sz="1600" dirty="0"/>
                        <a:t> </a:t>
                      </a:r>
                      <a:r>
                        <a:rPr lang="en-US" sz="1600" dirty="0" err="1"/>
                        <a:t>Progresivna</a:t>
                      </a:r>
                      <a:r>
                        <a:rPr lang="en-US" sz="1600" dirty="0"/>
                        <a:t> </a:t>
                      </a:r>
                      <a:r>
                        <a:rPr lang="en-US" sz="1600" dirty="0" err="1"/>
                        <a:t>sniženja</a:t>
                      </a:r>
                      <a:r>
                        <a:rPr lang="en-US" sz="1600" dirty="0"/>
                        <a:t> </a:t>
                      </a:r>
                      <a:r>
                        <a:rPr lang="en-US" sz="1600" dirty="0" err="1"/>
                        <a:t>cena</a:t>
                      </a:r>
                      <a:endParaRPr lang="en-US" sz="1600" dirty="0"/>
                    </a:p>
                  </a:txBody>
                  <a:tcPr/>
                </a:tc>
                <a:extLst>
                  <a:ext uri="{0D108BD9-81ED-4DB2-BD59-A6C34878D82A}">
                    <a16:rowId xmlns:a16="http://schemas.microsoft.com/office/drawing/2014/main" val="10005"/>
                  </a:ext>
                </a:extLst>
              </a:tr>
              <a:tr h="370840">
                <a:tc>
                  <a:txBody>
                    <a:bodyPr/>
                    <a:lstStyle/>
                    <a:p>
                      <a:r>
                        <a:rPr lang="pl-PL" sz="1600" dirty="0"/>
                        <a:t>Regulatorna</a:t>
                      </a:r>
                      <a:r>
                        <a:rPr lang="pl-PL" sz="1600" baseline="0" dirty="0"/>
                        <a:t> tela,</a:t>
                      </a:r>
                      <a:r>
                        <a:rPr lang="pl-PL" sz="1600" dirty="0"/>
                        <a:t> na primer finansijska</a:t>
                      </a:r>
                      <a:endParaRPr lang="en-US" sz="1600" dirty="0"/>
                    </a:p>
                  </a:txBody>
                  <a:tcPr/>
                </a:tc>
                <a:tc>
                  <a:txBody>
                    <a:bodyPr/>
                    <a:lstStyle/>
                    <a:p>
                      <a:r>
                        <a:rPr lang="en-US" sz="1600" dirty="0" err="1"/>
                        <a:t>Usklađenost</a:t>
                      </a:r>
                      <a:r>
                        <a:rPr lang="en-US" sz="1600" dirty="0"/>
                        <a:t> </a:t>
                      </a:r>
                      <a:r>
                        <a:rPr lang="en-US" sz="1600" dirty="0" err="1"/>
                        <a:t>sa</a:t>
                      </a:r>
                      <a:r>
                        <a:rPr lang="en-US" sz="1600" dirty="0"/>
                        <a:t> </a:t>
                      </a:r>
                      <a:r>
                        <a:rPr lang="en-US" sz="1600" dirty="0" err="1"/>
                        <a:t>propisima</a:t>
                      </a:r>
                      <a:r>
                        <a:rPr lang="sr-Latn-RS" sz="1600" dirty="0"/>
                        <a:t>;</a:t>
                      </a:r>
                      <a:r>
                        <a:rPr lang="en-US" sz="1600" dirty="0"/>
                        <a:t> </a:t>
                      </a:r>
                      <a:r>
                        <a:rPr lang="en-US" sz="1600" dirty="0" err="1"/>
                        <a:t>Povratne</a:t>
                      </a:r>
                      <a:r>
                        <a:rPr lang="en-US" sz="1600" dirty="0"/>
                        <a:t> </a:t>
                      </a:r>
                      <a:r>
                        <a:rPr lang="en-US" sz="1600" dirty="0" err="1"/>
                        <a:t>informacije</a:t>
                      </a:r>
                      <a:r>
                        <a:rPr lang="en-US" sz="1600" dirty="0"/>
                        <a:t> o </a:t>
                      </a:r>
                      <a:r>
                        <a:rPr lang="en-US" sz="1600" dirty="0" err="1"/>
                        <a:t>efikasnosti</a:t>
                      </a:r>
                      <a:r>
                        <a:rPr lang="en-US" sz="1600" dirty="0"/>
                        <a:t> </a:t>
                      </a:r>
                      <a:r>
                        <a:rPr lang="en-US" sz="1600" dirty="0" err="1"/>
                        <a:t>propis</a:t>
                      </a:r>
                      <a:r>
                        <a:rPr lang="sr-Latn-RS" sz="1600" dirty="0"/>
                        <a:t>a</a:t>
                      </a:r>
                      <a:endParaRPr lang="en-US" sz="1600" dirty="0"/>
                    </a:p>
                  </a:txBody>
                  <a:tcPr/>
                </a:tc>
                <a:tc>
                  <a:txBody>
                    <a:bodyPr/>
                    <a:lstStyle/>
                    <a:p>
                      <a:r>
                        <a:rPr lang="en-US" sz="1600" dirty="0" err="1"/>
                        <a:t>Konzistentnost</a:t>
                      </a:r>
                      <a:r>
                        <a:rPr lang="en-US" sz="1600" dirty="0"/>
                        <a:t> </a:t>
                      </a:r>
                      <a:r>
                        <a:rPr lang="en-US" sz="1600" dirty="0" err="1"/>
                        <a:t>propisa</a:t>
                      </a:r>
                      <a:r>
                        <a:rPr lang="sr-Latn-RS" sz="1600" dirty="0"/>
                        <a:t>;</a:t>
                      </a:r>
                      <a:r>
                        <a:rPr lang="en-US" sz="1600" dirty="0"/>
                        <a:t> </a:t>
                      </a:r>
                      <a:r>
                        <a:rPr lang="en-US" sz="1600" dirty="0" err="1"/>
                        <a:t>Doslednost</a:t>
                      </a:r>
                      <a:r>
                        <a:rPr lang="en-US" sz="1600" dirty="0"/>
                        <a:t> </a:t>
                      </a:r>
                      <a:r>
                        <a:rPr lang="en-US" sz="1600" dirty="0" err="1"/>
                        <a:t>primene</a:t>
                      </a:r>
                      <a:r>
                        <a:rPr lang="en-US" sz="1600" dirty="0"/>
                        <a:t> </a:t>
                      </a:r>
                      <a:r>
                        <a:rPr lang="en-US" sz="1600" dirty="0" err="1"/>
                        <a:t>propis</a:t>
                      </a:r>
                      <a:r>
                        <a:rPr lang="sr-Latn-RS" sz="1600" dirty="0"/>
                        <a:t>a;</a:t>
                      </a:r>
                      <a:r>
                        <a:rPr lang="en-US" sz="1600" dirty="0"/>
                        <a:t> </a:t>
                      </a:r>
                      <a:r>
                        <a:rPr lang="en-US" sz="1600" dirty="0" err="1"/>
                        <a:t>Reagovanje</a:t>
                      </a:r>
                      <a:r>
                        <a:rPr lang="en-US" sz="1600" dirty="0"/>
                        <a:t> </a:t>
                      </a:r>
                      <a:r>
                        <a:rPr lang="en-US" sz="1600" dirty="0" err="1"/>
                        <a:t>na</a:t>
                      </a:r>
                      <a:r>
                        <a:rPr lang="en-US" sz="1600" dirty="0"/>
                        <a:t> </a:t>
                      </a:r>
                      <a:r>
                        <a:rPr lang="sr-Latn-RS" sz="1600" dirty="0"/>
                        <a:t>reakcije iz</a:t>
                      </a:r>
                      <a:r>
                        <a:rPr lang="en-US" sz="1600" dirty="0"/>
                        <a:t> </a:t>
                      </a:r>
                      <a:r>
                        <a:rPr lang="en-US" sz="1600" dirty="0" err="1"/>
                        <a:t>industrije</a:t>
                      </a:r>
                      <a:endParaRPr lang="en-US" sz="1600" dirty="0"/>
                    </a:p>
                  </a:txBody>
                  <a:tcPr/>
                </a:tc>
                <a:extLst>
                  <a:ext uri="{0D108BD9-81ED-4DB2-BD59-A6C34878D82A}">
                    <a16:rowId xmlns:a16="http://schemas.microsoft.com/office/drawing/2014/main" val="10006"/>
                  </a:ext>
                </a:extLst>
              </a:tr>
              <a:tr h="370840">
                <a:tc>
                  <a:txBody>
                    <a:bodyPr/>
                    <a:lstStyle/>
                    <a:p>
                      <a:r>
                        <a:rPr lang="en-US" sz="1600" dirty="0" err="1"/>
                        <a:t>Vla</a:t>
                      </a:r>
                      <a:r>
                        <a:rPr lang="sr-Latn-RS" sz="1600" dirty="0"/>
                        <a:t>st</a:t>
                      </a:r>
                      <a:r>
                        <a:rPr lang="en-US" sz="1600" dirty="0"/>
                        <a:t>: </a:t>
                      </a:r>
                      <a:r>
                        <a:rPr lang="en-US" sz="1600" dirty="0" err="1"/>
                        <a:t>lokalna</a:t>
                      </a:r>
                      <a:r>
                        <a:rPr lang="en-US" sz="1600" dirty="0"/>
                        <a:t>, </a:t>
                      </a:r>
                      <a:r>
                        <a:rPr lang="en-US" sz="1600" dirty="0" err="1"/>
                        <a:t>nacionaln</a:t>
                      </a:r>
                      <a:r>
                        <a:rPr lang="sr-Latn-RS" sz="1600" dirty="0"/>
                        <a:t>a</a:t>
                      </a:r>
                      <a:r>
                        <a:rPr lang="en-US" sz="1600" dirty="0"/>
                        <a:t>, </a:t>
                      </a:r>
                      <a:r>
                        <a:rPr lang="en-US" sz="1600" dirty="0" err="1"/>
                        <a:t>regionaln</a:t>
                      </a:r>
                      <a:r>
                        <a:rPr lang="sr-Latn-RS" sz="1600" dirty="0"/>
                        <a:t>a</a:t>
                      </a:r>
                      <a:endParaRPr lang="en-US" sz="1600" dirty="0"/>
                    </a:p>
                  </a:txBody>
                  <a:tcPr/>
                </a:tc>
                <a:tc>
                  <a:txBody>
                    <a:bodyPr/>
                    <a:lstStyle/>
                    <a:p>
                      <a:r>
                        <a:rPr lang="en-US" sz="1600" dirty="0" err="1"/>
                        <a:t>Usklađenost</a:t>
                      </a:r>
                      <a:r>
                        <a:rPr lang="en-US" sz="1600" dirty="0"/>
                        <a:t> </a:t>
                      </a:r>
                      <a:r>
                        <a:rPr lang="en-US" sz="1600" dirty="0" err="1"/>
                        <a:t>sa</a:t>
                      </a:r>
                      <a:r>
                        <a:rPr lang="en-US" sz="1600" dirty="0"/>
                        <a:t> </a:t>
                      </a:r>
                      <a:r>
                        <a:rPr lang="en-US" sz="1600" dirty="0" err="1"/>
                        <a:t>zakonskim</a:t>
                      </a:r>
                      <a:r>
                        <a:rPr lang="en-US" sz="1600" dirty="0"/>
                        <a:t> </a:t>
                      </a:r>
                      <a:r>
                        <a:rPr lang="en-US" sz="1600" dirty="0" err="1"/>
                        <a:t>zahtevima</a:t>
                      </a:r>
                      <a:r>
                        <a:rPr lang="sr-Latn-RS" sz="1600" dirty="0"/>
                        <a:t>;</a:t>
                      </a:r>
                      <a:r>
                        <a:rPr lang="en-US" sz="1600" dirty="0"/>
                        <a:t> </a:t>
                      </a:r>
                      <a:r>
                        <a:rPr lang="en-US" sz="1600" dirty="0" err="1"/>
                        <a:t>Doprinos</a:t>
                      </a:r>
                      <a:r>
                        <a:rPr lang="sr-Latn-RS" sz="1600" dirty="0"/>
                        <a:t>i</a:t>
                      </a:r>
                      <a:r>
                        <a:rPr lang="en-US" sz="1600" dirty="0"/>
                        <a:t> (</a:t>
                      </a:r>
                      <a:r>
                        <a:rPr lang="en-US" sz="1600" dirty="0" err="1"/>
                        <a:t>lokaln</a:t>
                      </a:r>
                      <a:r>
                        <a:rPr lang="sr-Latn-RS" sz="1600" dirty="0"/>
                        <a:t>oj</a:t>
                      </a:r>
                      <a:r>
                        <a:rPr lang="en-US" sz="1600" dirty="0"/>
                        <a:t>/</a:t>
                      </a:r>
                      <a:r>
                        <a:rPr lang="en-US" sz="1600" dirty="0" err="1"/>
                        <a:t>nacionaln</a:t>
                      </a:r>
                      <a:r>
                        <a:rPr lang="sr-Latn-RS" sz="1600" dirty="0"/>
                        <a:t>oj</a:t>
                      </a:r>
                      <a:r>
                        <a:rPr lang="en-US" sz="1600" dirty="0"/>
                        <a:t>/ </a:t>
                      </a:r>
                      <a:r>
                        <a:rPr lang="en-US" sz="1600" dirty="0" err="1"/>
                        <a:t>regionaln</a:t>
                      </a:r>
                      <a:r>
                        <a:rPr lang="sr-Latn-RS" sz="1600" dirty="0"/>
                        <a:t>oj</a:t>
                      </a:r>
                      <a:r>
                        <a:rPr lang="en-US" sz="1600" dirty="0"/>
                        <a:t>) </a:t>
                      </a:r>
                      <a:r>
                        <a:rPr lang="sr-Latn-RS" sz="1600" dirty="0"/>
                        <a:t>ekonomiji</a:t>
                      </a:r>
                      <a:endParaRPr lang="en-US" sz="1600" dirty="0"/>
                    </a:p>
                  </a:txBody>
                  <a:tcPr/>
                </a:tc>
                <a:tc>
                  <a:txBody>
                    <a:bodyPr/>
                    <a:lstStyle/>
                    <a:p>
                      <a:r>
                        <a:rPr lang="en-US" sz="1600" dirty="0" err="1"/>
                        <a:t>Nisko</a:t>
                      </a:r>
                      <a:r>
                        <a:rPr lang="en-US" sz="1600" dirty="0"/>
                        <a:t>/</a:t>
                      </a:r>
                      <a:r>
                        <a:rPr lang="en-US" sz="1600" dirty="0" err="1"/>
                        <a:t>jednostavno</a:t>
                      </a:r>
                      <a:r>
                        <a:rPr lang="en-US" sz="1600" dirty="0"/>
                        <a:t> </a:t>
                      </a:r>
                      <a:r>
                        <a:rPr lang="en-US" sz="1600" dirty="0" err="1"/>
                        <a:t>oporezivanje</a:t>
                      </a:r>
                      <a:r>
                        <a:rPr lang="sr-Latn-RS" sz="1600" dirty="0"/>
                        <a:t>;</a:t>
                      </a:r>
                      <a:r>
                        <a:rPr lang="en-US" sz="1600" dirty="0"/>
                        <a:t> </a:t>
                      </a:r>
                      <a:r>
                        <a:rPr lang="en-US" sz="1600" dirty="0" err="1"/>
                        <a:t>Zastupanje</a:t>
                      </a:r>
                      <a:r>
                        <a:rPr lang="en-US" sz="1600" dirty="0"/>
                        <a:t> </a:t>
                      </a:r>
                      <a:r>
                        <a:rPr lang="en-US" sz="1600" dirty="0" err="1"/>
                        <a:t>lokalnih</a:t>
                      </a:r>
                      <a:r>
                        <a:rPr lang="en-US" sz="1600" dirty="0"/>
                        <a:t> </a:t>
                      </a:r>
                      <a:r>
                        <a:rPr lang="sr-Latn-RS" sz="1600" dirty="0"/>
                        <a:t>interesa;</a:t>
                      </a:r>
                      <a:r>
                        <a:rPr lang="en-US" sz="1600" dirty="0"/>
                        <a:t> </a:t>
                      </a:r>
                      <a:r>
                        <a:rPr lang="en-US" sz="1600" dirty="0" err="1"/>
                        <a:t>Odgovarajuća</a:t>
                      </a:r>
                      <a:r>
                        <a:rPr lang="en-US" sz="1600" dirty="0"/>
                        <a:t> </a:t>
                      </a:r>
                      <a:r>
                        <a:rPr lang="en-US" sz="1600" dirty="0" err="1"/>
                        <a:t>infrastruktura</a:t>
                      </a:r>
                      <a:endParaRPr lang="en-US" sz="1600" dirty="0"/>
                    </a:p>
                  </a:txBody>
                  <a:tcPr/>
                </a:tc>
                <a:extLst>
                  <a:ext uri="{0D108BD9-81ED-4DB2-BD59-A6C34878D82A}">
                    <a16:rowId xmlns:a16="http://schemas.microsoft.com/office/drawing/2014/main" val="10007"/>
                  </a:ext>
                </a:extLst>
              </a:tr>
              <a:tr h="370840">
                <a:tc>
                  <a:txBody>
                    <a:bodyPr/>
                    <a:lstStyle/>
                    <a:p>
                      <a:r>
                        <a:rPr lang="nb-NO" sz="1600" dirty="0"/>
                        <a:t>Lobi grupe na primer. ekološki </a:t>
                      </a:r>
                      <a:r>
                        <a:rPr lang="sr-Latn-RS" sz="1600" dirty="0"/>
                        <a:t>pokreti</a:t>
                      </a:r>
                      <a:r>
                        <a:rPr lang="sr-Latn-RS" sz="1600" baseline="0" dirty="0"/>
                        <a:t> i</a:t>
                      </a:r>
                      <a:r>
                        <a:rPr lang="nb-NO" sz="1600" dirty="0"/>
                        <a:t> grupe</a:t>
                      </a:r>
                      <a:endParaRPr lang="en-US" sz="1600" dirty="0"/>
                    </a:p>
                  </a:txBody>
                  <a:tcPr/>
                </a:tc>
                <a:tc>
                  <a:txBody>
                    <a:bodyPr/>
                    <a:lstStyle/>
                    <a:p>
                      <a:r>
                        <a:rPr lang="en-US" sz="1600" dirty="0" err="1"/>
                        <a:t>Usklađenost</a:t>
                      </a:r>
                      <a:r>
                        <a:rPr lang="en-US" sz="1600" dirty="0"/>
                        <a:t> </a:t>
                      </a:r>
                      <a:r>
                        <a:rPr lang="en-US" sz="1600" dirty="0" err="1"/>
                        <a:t>aktivnosti</a:t>
                      </a:r>
                      <a:r>
                        <a:rPr lang="en-US" sz="1600" dirty="0"/>
                        <a:t> </a:t>
                      </a:r>
                      <a:r>
                        <a:rPr lang="sr-Latn-RS" sz="1600" dirty="0"/>
                        <a:t> poslovanja</a:t>
                      </a:r>
                      <a:r>
                        <a:rPr lang="sr-Latn-RS" sz="1600" baseline="0" dirty="0"/>
                        <a:t> </a:t>
                      </a:r>
                      <a:r>
                        <a:rPr lang="en-US" sz="1600" dirty="0" err="1"/>
                        <a:t>sa</a:t>
                      </a:r>
                      <a:r>
                        <a:rPr lang="en-US" sz="1600" dirty="0"/>
                        <a:t> </a:t>
                      </a:r>
                      <a:r>
                        <a:rPr lang="sr-Latn-RS" sz="1600" dirty="0"/>
                        <a:t>principima </a:t>
                      </a:r>
                      <a:r>
                        <a:rPr lang="en-US" sz="1600" dirty="0" err="1"/>
                        <a:t>koj</a:t>
                      </a:r>
                      <a:r>
                        <a:rPr lang="sr-Latn-RS" sz="1600" dirty="0"/>
                        <a:t>e</a:t>
                      </a:r>
                      <a:r>
                        <a:rPr lang="en-US" sz="1600" dirty="0"/>
                        <a:t> </a:t>
                      </a:r>
                      <a:r>
                        <a:rPr lang="en-US" sz="1600" dirty="0" err="1"/>
                        <a:t>grup</a:t>
                      </a:r>
                      <a:r>
                        <a:rPr lang="sr-Latn-RS" sz="1600" dirty="0"/>
                        <a:t>a</a:t>
                      </a:r>
                      <a:r>
                        <a:rPr lang="en-US" sz="1600" dirty="0"/>
                        <a:t> </a:t>
                      </a:r>
                      <a:r>
                        <a:rPr lang="en-US" sz="1600" dirty="0" err="1"/>
                        <a:t>promoviše</a:t>
                      </a:r>
                      <a:endParaRPr lang="en-US" sz="1600" dirty="0"/>
                    </a:p>
                  </a:txBody>
                  <a:tcPr/>
                </a:tc>
                <a:tc>
                  <a:txBody>
                    <a:bodyPr/>
                    <a:lstStyle/>
                    <a:p>
                      <a:r>
                        <a:rPr lang="sr-Latn-RS" sz="1600" dirty="0"/>
                        <a:t>Bez</a:t>
                      </a:r>
                      <a:r>
                        <a:rPr lang="en-US" sz="1600" dirty="0"/>
                        <a:t> </a:t>
                      </a:r>
                      <a:r>
                        <a:rPr lang="en-US" sz="1600" dirty="0" err="1"/>
                        <a:t>nepravednog</a:t>
                      </a:r>
                      <a:r>
                        <a:rPr lang="en-US" sz="1600" dirty="0"/>
                        <a:t> </a:t>
                      </a:r>
                      <a:r>
                        <a:rPr lang="sr-Latn-RS" sz="1600" dirty="0"/>
                        <a:t>targetiranja; </a:t>
                      </a:r>
                      <a:r>
                        <a:rPr lang="en-US" sz="1600" dirty="0" err="1"/>
                        <a:t>Praktična</a:t>
                      </a:r>
                      <a:r>
                        <a:rPr lang="en-US" sz="1600" dirty="0"/>
                        <a:t> </a:t>
                      </a:r>
                      <a:r>
                        <a:rPr lang="en-US" sz="1600" dirty="0" err="1"/>
                        <a:t>pomoc</a:t>
                      </a:r>
                      <a:r>
                        <a:rPr lang="en-US" sz="1600" dirty="0"/>
                        <a:t>́ u </a:t>
                      </a:r>
                      <a:r>
                        <a:rPr lang="en-US" sz="1600" dirty="0" err="1"/>
                        <a:t>postizanju</a:t>
                      </a:r>
                      <a:r>
                        <a:rPr lang="en-US" sz="1600" dirty="0"/>
                        <a:t> </a:t>
                      </a:r>
                      <a:r>
                        <a:rPr lang="sr-Latn-RS" sz="1600" dirty="0"/>
                        <a:t>ciljeva </a:t>
                      </a:r>
                      <a:r>
                        <a:rPr lang="en-US" sz="1600" dirty="0" err="1"/>
                        <a:t>stejkholdera</a:t>
                      </a:r>
                      <a:r>
                        <a:rPr lang="en-US" sz="1600" dirty="0"/>
                        <a:t> (</a:t>
                      </a:r>
                      <a:r>
                        <a:rPr lang="en-US" sz="1600" dirty="0" err="1"/>
                        <a:t>ako</a:t>
                      </a:r>
                      <a:r>
                        <a:rPr lang="en-US" sz="1600" dirty="0"/>
                        <a:t> </a:t>
                      </a:r>
                      <a:r>
                        <a:rPr lang="sr-Latn-RS" sz="1600" dirty="0"/>
                        <a:t>ih </a:t>
                      </a:r>
                      <a:r>
                        <a:rPr lang="en-US" sz="1600" dirty="0" err="1"/>
                        <a:t>organizacija</a:t>
                      </a:r>
                      <a:r>
                        <a:rPr lang="en-US" sz="1600" dirty="0"/>
                        <a:t> </a:t>
                      </a:r>
                      <a:r>
                        <a:rPr lang="en-US" sz="1600" dirty="0" err="1"/>
                        <a:t>želi</a:t>
                      </a:r>
                      <a:r>
                        <a:rPr lang="en-US" sz="1600" dirty="0"/>
                        <a:t> </a:t>
                      </a:r>
                      <a:r>
                        <a:rPr lang="en-US" sz="1600" dirty="0" err="1"/>
                        <a:t>postići</a:t>
                      </a:r>
                      <a:r>
                        <a:rPr lang="en-US" sz="1600" dirty="0"/>
                        <a:t>)</a:t>
                      </a:r>
                    </a:p>
                  </a:txBody>
                  <a:tcPr/>
                </a:tc>
                <a:extLst>
                  <a:ext uri="{0D108BD9-81ED-4DB2-BD59-A6C34878D82A}">
                    <a16:rowId xmlns:a16="http://schemas.microsoft.com/office/drawing/2014/main" val="10008"/>
                  </a:ext>
                </a:extLst>
              </a:tr>
              <a:tr h="370840">
                <a:tc>
                  <a:txBody>
                    <a:bodyPr/>
                    <a:lstStyle/>
                    <a:p>
                      <a:r>
                        <a:rPr lang="sr-Latn-RS" sz="1600" dirty="0"/>
                        <a:t>Šira društvena zajednica</a:t>
                      </a:r>
                      <a:endParaRPr lang="en-US" sz="1600" dirty="0"/>
                    </a:p>
                  </a:txBody>
                  <a:tcPr/>
                </a:tc>
                <a:tc>
                  <a:txBody>
                    <a:bodyPr/>
                    <a:lstStyle/>
                    <a:p>
                      <a:r>
                        <a:rPr lang="en-US" sz="1600" dirty="0" err="1"/>
                        <a:t>Smanj</a:t>
                      </a:r>
                      <a:r>
                        <a:rPr lang="sr-Latn-RS" sz="1600" dirty="0"/>
                        <a:t>enje</a:t>
                      </a:r>
                      <a:r>
                        <a:rPr lang="en-US" sz="1600" dirty="0"/>
                        <a:t> </a:t>
                      </a:r>
                      <a:r>
                        <a:rPr lang="en-US" sz="1600" dirty="0" err="1"/>
                        <a:t>negativn</a:t>
                      </a:r>
                      <a:r>
                        <a:rPr lang="sr-Latn-RS" sz="1600" dirty="0"/>
                        <a:t>ih</a:t>
                      </a:r>
                      <a:r>
                        <a:rPr lang="en-US" sz="1600" dirty="0"/>
                        <a:t> </a:t>
                      </a:r>
                      <a:r>
                        <a:rPr lang="en-US" sz="1600" dirty="0" err="1"/>
                        <a:t>efek</a:t>
                      </a:r>
                      <a:r>
                        <a:rPr lang="sr-Latn-RS" sz="1600" dirty="0"/>
                        <a:t>ata</a:t>
                      </a:r>
                      <a:r>
                        <a:rPr lang="en-US" sz="1600" dirty="0"/>
                        <a:t> od rad</a:t>
                      </a:r>
                      <a:r>
                        <a:rPr lang="sr-Latn-RS" sz="1600" dirty="0"/>
                        <a:t>a kompanije/preduzeća</a:t>
                      </a:r>
                      <a:r>
                        <a:rPr lang="en-US" sz="1600" dirty="0"/>
                        <a:t> (</a:t>
                      </a:r>
                      <a:r>
                        <a:rPr lang="en-US" sz="1600" dirty="0" err="1"/>
                        <a:t>buka</a:t>
                      </a:r>
                      <a:r>
                        <a:rPr lang="en-US" sz="1600" dirty="0"/>
                        <a:t>, </a:t>
                      </a:r>
                      <a:r>
                        <a:rPr lang="en-US" sz="1600" dirty="0" err="1"/>
                        <a:t>saobraćaj</a:t>
                      </a:r>
                      <a:r>
                        <a:rPr lang="sr-Latn-RS" sz="1600" dirty="0"/>
                        <a:t>na gužva, zagađenje,</a:t>
                      </a:r>
                      <a:r>
                        <a:rPr lang="en-US" sz="1600" dirty="0"/>
                        <a:t> </a:t>
                      </a:r>
                      <a:r>
                        <a:rPr lang="en-US" sz="1600" dirty="0" err="1"/>
                        <a:t>itd</a:t>
                      </a:r>
                      <a:r>
                        <a:rPr lang="en-US" sz="1600" dirty="0"/>
                        <a:t>.) </a:t>
                      </a:r>
                      <a:r>
                        <a:rPr lang="en-US" sz="1600" dirty="0" err="1"/>
                        <a:t>i</a:t>
                      </a:r>
                      <a:r>
                        <a:rPr lang="en-US" sz="1600" dirty="0"/>
                        <a:t> </a:t>
                      </a:r>
                      <a:r>
                        <a:rPr lang="en-US" sz="1600" dirty="0" err="1"/>
                        <a:t>maksimizirati</a:t>
                      </a:r>
                      <a:r>
                        <a:rPr lang="en-US" sz="1600" dirty="0"/>
                        <a:t> </a:t>
                      </a:r>
                      <a:r>
                        <a:rPr lang="en-US" sz="1600" dirty="0" err="1"/>
                        <a:t>pozitivne</a:t>
                      </a:r>
                      <a:r>
                        <a:rPr lang="en-US" sz="1600" dirty="0"/>
                        <a:t> </a:t>
                      </a:r>
                      <a:r>
                        <a:rPr lang="en-US" sz="1600" dirty="0" err="1"/>
                        <a:t>efekte</a:t>
                      </a:r>
                      <a:r>
                        <a:rPr lang="en-US" sz="1600" dirty="0"/>
                        <a:t> (</a:t>
                      </a:r>
                      <a:r>
                        <a:rPr lang="sr-Latn-RS" sz="1600" dirty="0"/>
                        <a:t>nova radna</a:t>
                      </a:r>
                      <a:r>
                        <a:rPr lang="sr-Latn-RS" sz="1600" baseline="0" dirty="0"/>
                        <a:t> mesta</a:t>
                      </a:r>
                      <a:r>
                        <a:rPr lang="en-US" sz="1600" dirty="0"/>
                        <a:t>, </a:t>
                      </a:r>
                      <a:r>
                        <a:rPr lang="en-US" sz="1600" dirty="0" err="1"/>
                        <a:t>lokalno</a:t>
                      </a:r>
                      <a:r>
                        <a:rPr lang="en-US" sz="1600" dirty="0"/>
                        <a:t> </a:t>
                      </a:r>
                      <a:r>
                        <a:rPr lang="en-US" sz="1600" dirty="0" err="1"/>
                        <a:t>sponzorstvo</a:t>
                      </a:r>
                      <a:r>
                        <a:rPr lang="en-US" sz="1600" dirty="0"/>
                        <a:t>, </a:t>
                      </a:r>
                      <a:r>
                        <a:rPr lang="en-US" sz="1600" dirty="0" err="1"/>
                        <a:t>itd</a:t>
                      </a:r>
                      <a:r>
                        <a:rPr lang="en-US" sz="1600" dirty="0"/>
                        <a:t>.)</a:t>
                      </a:r>
                    </a:p>
                  </a:txBody>
                  <a:tcPr/>
                </a:tc>
                <a:tc>
                  <a:txBody>
                    <a:bodyPr/>
                    <a:lstStyle/>
                    <a:p>
                      <a:r>
                        <a:rPr lang="sr-Latn-RS" sz="1600" dirty="0"/>
                        <a:t>Podrška organizacionih planova i strategija</a:t>
                      </a:r>
                      <a:endParaRPr lang="en-US" sz="16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63482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r>
              <a:rPr lang="sr-Latn-RS" dirty="0"/>
              <a:t>Pronalaženje optimalnog balansa u odnosima sa stejkholderima, predstavlja izazov, koji u savremenom poslovanju zahteva uvođenje novog koncepta u poslovanju. U većim kompanijama, formiraju se zasebna odeljenja koja se bave </a:t>
            </a:r>
            <a:r>
              <a:rPr lang="sr-Latn-RS" b="1" dirty="0"/>
              <a:t>KORPORATIVNOM DRUŠTVENOM ODGOVORNOŠĆU</a:t>
            </a:r>
            <a:r>
              <a:rPr lang="sr-Latn-RS" dirty="0"/>
              <a:t>. U manjim preduzećima, prvenstveno u MSP sektoru, kao odgovor se javljaju inicijative </a:t>
            </a:r>
            <a:r>
              <a:rPr lang="sr-Latn-RS" b="1" dirty="0"/>
              <a:t>DRUŠTVENO ODGOVORNOG PREDUZETNIŠTVA</a:t>
            </a:r>
            <a:r>
              <a:rPr lang="sr-Latn-RS" dirty="0"/>
              <a:t>, koje se još naziva (SOCIJALNO PREDUZETNIŠTVO – Social Entrepreneurship - SE).</a:t>
            </a:r>
            <a:endParaRPr lang="en-US" dirty="0"/>
          </a:p>
        </p:txBody>
      </p:sp>
    </p:spTree>
    <p:extLst>
      <p:ext uri="{BB962C8B-B14F-4D97-AF65-F5344CB8AC3E}">
        <p14:creationId xmlns:p14="http://schemas.microsoft.com/office/powerpoint/2010/main" val="3230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85000" lnSpcReduction="10000"/>
          </a:bodyPr>
          <a:lstStyle/>
          <a:p>
            <a:r>
              <a:rPr lang="sr-Latn-RS" dirty="0"/>
              <a:t>Korporativna društvena odgovornost (CSR) se može posmatrati kao Perspektiva stejkholdera u odnosu na performanse poslovanja kompanije i obratno – Perspektiva kompanije na zahteve stejkholdera. </a:t>
            </a:r>
          </a:p>
          <a:p>
            <a:r>
              <a:rPr lang="sr-Latn-RS" dirty="0"/>
              <a:t>Prema jednoj od definicija, CSR se u suštini odnosi na to kako kompanija uzima u obzir svoj ekonomski, socijalni i ekološki uticaj kao posledicu načina na koji funkcioniše –uz cilj maksimiziranja koristi i minimiziranja nedostataka. . . .</a:t>
            </a:r>
          </a:p>
          <a:p>
            <a:r>
              <a:rPr lang="sr-Latn-RS" dirty="0"/>
              <a:t>Konkretno, kompanie trebaju da vide CSR kao dobrovoljne radnje koje biznis može da preduzme, iznad jednostavne usklađenosti sa minimalnim zakonskim zahtevima.</a:t>
            </a:r>
          </a:p>
          <a:p>
            <a:r>
              <a:rPr lang="sr-Latn-RS" dirty="0"/>
              <a:t> Direktnija vezu sa konceptom stejkholdera, može se naći u definiciji koju koriste u kompaniji Marks i Spenser :  </a:t>
            </a:r>
            <a:r>
              <a:rPr lang="sr-Latn-RS" i="1" dirty="0"/>
              <a:t>Korporativna društvena odgovornost  je slušanje i odgovor na potrebe stejkholdera</a:t>
            </a:r>
            <a:r>
              <a:rPr lang="en-GB" i="1" dirty="0"/>
              <a:t> </a:t>
            </a:r>
            <a:r>
              <a:rPr lang="sr-Latn-RS" i="1" dirty="0"/>
              <a:t>kompanije. Ovo uključuje maksimalni odgovor na zahteve održivog razvoja</a:t>
            </a:r>
            <a:r>
              <a:rPr lang="sr-Latn-RS" dirty="0"/>
              <a:t>. </a:t>
            </a:r>
            <a:endParaRPr lang="en-US" dirty="0"/>
          </a:p>
        </p:txBody>
      </p:sp>
    </p:spTree>
    <p:extLst>
      <p:ext uri="{BB962C8B-B14F-4D97-AF65-F5344CB8AC3E}">
        <p14:creationId xmlns:p14="http://schemas.microsoft.com/office/powerpoint/2010/main" val="4121571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MENADŽMENT I PREDUZETNIŠTVO: SPOLJAŠNJE OKRUŽENJE, DRUŠTVENA ODGOVORNOST I POSLOVNA ETIKA</a:t>
            </a:r>
            <a:endParaRPr lang="en-US" dirty="0"/>
          </a:p>
        </p:txBody>
      </p:sp>
      <p:sp>
        <p:nvSpPr>
          <p:cNvPr id="3" name="Content Placeholder 2"/>
          <p:cNvSpPr>
            <a:spLocks noGrp="1"/>
          </p:cNvSpPr>
          <p:nvPr>
            <p:ph idx="1"/>
          </p:nvPr>
        </p:nvSpPr>
        <p:spPr/>
        <p:txBody>
          <a:bodyPr/>
          <a:lstStyle/>
          <a:p>
            <a:pPr>
              <a:buFont typeface="Arial" pitchFamily="2" charset="0"/>
              <a:buChar char="•"/>
              <a:defRPr sz="2200">
                <a:latin typeface="Calibri" pitchFamily="2" charset="0"/>
                <a:ea typeface="Calibri" pitchFamily="2" charset="0"/>
                <a:cs typeface="Calibri" pitchFamily="2" charset="0"/>
              </a:defRPr>
            </a:pPr>
            <a:r>
              <a:rPr lang="sr-Latn-RS" i="1" dirty="0"/>
              <a:t>Takođe: </a:t>
            </a:r>
            <a:r>
              <a:rPr lang="en-US" i="1" dirty="0"/>
              <a:t>‘</a:t>
            </a:r>
            <a:r>
              <a:rPr lang="en-US" i="1" dirty="0" err="1"/>
              <a:t>Korporativna</a:t>
            </a:r>
            <a:r>
              <a:rPr lang="en-US" i="1" dirty="0"/>
              <a:t> </a:t>
            </a:r>
            <a:r>
              <a:rPr lang="en-US" i="1" dirty="0" err="1"/>
              <a:t>Društvena</a:t>
            </a:r>
            <a:r>
              <a:rPr lang="en-US" i="1" dirty="0"/>
              <a:t> </a:t>
            </a:r>
            <a:r>
              <a:rPr lang="en-US" i="1" dirty="0" err="1"/>
              <a:t>Odgovornost</a:t>
            </a:r>
            <a:r>
              <a:rPr lang="en-US" i="1" dirty="0"/>
              <a:t> je </a:t>
            </a:r>
            <a:r>
              <a:rPr lang="en-US" i="1" dirty="0" err="1"/>
              <a:t>posvećenost</a:t>
            </a:r>
            <a:r>
              <a:rPr lang="en-US" i="1" dirty="0"/>
              <a:t> </a:t>
            </a:r>
            <a:r>
              <a:rPr lang="en-US" i="1" dirty="0" err="1"/>
              <a:t>kompanija</a:t>
            </a:r>
            <a:r>
              <a:rPr lang="en-US" i="1" dirty="0"/>
              <a:t> da </a:t>
            </a:r>
            <a:r>
              <a:rPr lang="en-US" i="1" dirty="0" err="1"/>
              <a:t>doprinesu</a:t>
            </a:r>
            <a:r>
              <a:rPr lang="en-US" i="1" dirty="0"/>
              <a:t> </a:t>
            </a:r>
            <a:r>
              <a:rPr lang="en-US" i="1" dirty="0" err="1"/>
              <a:t>održivom</a:t>
            </a:r>
            <a:r>
              <a:rPr lang="en-US" i="1" dirty="0"/>
              <a:t> </a:t>
            </a:r>
            <a:r>
              <a:rPr lang="en-US" i="1" dirty="0" err="1"/>
              <a:t>ekonomskom</a:t>
            </a:r>
            <a:r>
              <a:rPr lang="en-US" i="1" dirty="0"/>
              <a:t> </a:t>
            </a:r>
            <a:r>
              <a:rPr lang="en-US" i="1" dirty="0" err="1"/>
              <a:t>razvoju</a:t>
            </a:r>
            <a:r>
              <a:rPr lang="en-US" i="1" dirty="0"/>
              <a:t> </a:t>
            </a:r>
            <a:r>
              <a:rPr lang="en-US" i="1" dirty="0" err="1"/>
              <a:t>angažmanom</a:t>
            </a:r>
            <a:r>
              <a:rPr lang="en-US" i="1" dirty="0"/>
              <a:t> </a:t>
            </a:r>
            <a:r>
              <a:rPr lang="en-US" i="1" dirty="0" err="1"/>
              <a:t>prema</a:t>
            </a:r>
            <a:r>
              <a:rPr lang="en-US" i="1" dirty="0"/>
              <a:t> </a:t>
            </a:r>
            <a:r>
              <a:rPr lang="en-US" i="1" dirty="0" err="1"/>
              <a:t>zaposlenima</a:t>
            </a:r>
            <a:r>
              <a:rPr lang="en-US" i="1" dirty="0"/>
              <a:t>, </a:t>
            </a:r>
            <a:r>
              <a:rPr lang="en-US" i="1" dirty="0" err="1"/>
              <a:t>njihovim</a:t>
            </a:r>
            <a:r>
              <a:rPr lang="en-US" i="1" dirty="0"/>
              <a:t> </a:t>
            </a:r>
            <a:r>
              <a:rPr lang="en-US" i="1" dirty="0" err="1"/>
              <a:t>porodicama</a:t>
            </a:r>
            <a:r>
              <a:rPr lang="en-US" i="1" dirty="0"/>
              <a:t>, </a:t>
            </a:r>
            <a:r>
              <a:rPr lang="en-US" i="1" dirty="0" err="1"/>
              <a:t>lokalnoj</a:t>
            </a:r>
            <a:r>
              <a:rPr lang="en-US" i="1" dirty="0"/>
              <a:t> </a:t>
            </a:r>
            <a:r>
              <a:rPr lang="en-US" i="1" dirty="0" err="1"/>
              <a:t>zajednici</a:t>
            </a:r>
            <a:r>
              <a:rPr lang="en-US" i="1" dirty="0"/>
              <a:t> </a:t>
            </a:r>
            <a:r>
              <a:rPr lang="en-US" i="1" dirty="0" err="1"/>
              <a:t>i</a:t>
            </a:r>
            <a:r>
              <a:rPr lang="en-US" i="1" dirty="0"/>
              <a:t> </a:t>
            </a:r>
            <a:r>
              <a:rPr lang="en-US" i="1" dirty="0" err="1"/>
              <a:t>društvu</a:t>
            </a:r>
            <a:r>
              <a:rPr lang="en-US" i="1" dirty="0"/>
              <a:t> u </a:t>
            </a:r>
            <a:r>
              <a:rPr lang="en-US" i="1" dirty="0" err="1"/>
              <a:t>celini</a:t>
            </a:r>
            <a:r>
              <a:rPr lang="en-US" i="1" dirty="0"/>
              <a:t>, </a:t>
            </a:r>
            <a:r>
              <a:rPr lang="en-US" i="1" dirty="0" err="1"/>
              <a:t>kako</a:t>
            </a:r>
            <a:r>
              <a:rPr lang="en-US" i="1" dirty="0"/>
              <a:t> bi se </a:t>
            </a:r>
            <a:r>
              <a:rPr lang="en-US" i="1" dirty="0" err="1"/>
              <a:t>unapredili</a:t>
            </a:r>
            <a:r>
              <a:rPr lang="en-US" i="1" dirty="0"/>
              <a:t> </a:t>
            </a:r>
            <a:r>
              <a:rPr lang="en-US" i="1" dirty="0" err="1"/>
              <a:t>njihovi</a:t>
            </a:r>
            <a:r>
              <a:rPr lang="en-US" i="1" dirty="0"/>
              <a:t> </a:t>
            </a:r>
            <a:r>
              <a:rPr lang="en-US" i="1" dirty="0" err="1"/>
              <a:t>životi</a:t>
            </a:r>
            <a:r>
              <a:rPr lang="en-US" i="1" dirty="0"/>
              <a:t> </a:t>
            </a:r>
            <a:r>
              <a:rPr lang="en-US" i="1" dirty="0" err="1"/>
              <a:t>na</a:t>
            </a:r>
            <a:r>
              <a:rPr lang="en-US" i="1" dirty="0"/>
              <a:t> </a:t>
            </a:r>
            <a:r>
              <a:rPr lang="en-US" i="1" dirty="0" err="1"/>
              <a:t>način</a:t>
            </a:r>
            <a:r>
              <a:rPr lang="en-US" i="1" dirty="0"/>
              <a:t> </a:t>
            </a:r>
            <a:r>
              <a:rPr lang="en-US" i="1" dirty="0" err="1"/>
              <a:t>koji</a:t>
            </a:r>
            <a:r>
              <a:rPr lang="en-US" i="1" dirty="0"/>
              <a:t> je </a:t>
            </a:r>
            <a:r>
              <a:rPr lang="en-US" i="1" dirty="0" err="1"/>
              <a:t>dobar</a:t>
            </a:r>
            <a:r>
              <a:rPr lang="en-US" i="1" dirty="0"/>
              <a:t> </a:t>
            </a:r>
            <a:r>
              <a:rPr lang="en-US" i="1" dirty="0" err="1"/>
              <a:t>za</a:t>
            </a:r>
            <a:r>
              <a:rPr lang="en-US" i="1" dirty="0"/>
              <a:t> </a:t>
            </a:r>
            <a:r>
              <a:rPr lang="en-US" i="1" dirty="0" err="1"/>
              <a:t>poslovanje</a:t>
            </a:r>
            <a:r>
              <a:rPr lang="en-US" i="1" dirty="0"/>
              <a:t> </a:t>
            </a:r>
            <a:r>
              <a:rPr lang="en-US" i="1" dirty="0" err="1"/>
              <a:t>i</a:t>
            </a:r>
            <a:r>
              <a:rPr lang="en-US" i="1" dirty="0"/>
              <a:t> </a:t>
            </a:r>
            <a:r>
              <a:rPr lang="en-US" i="1" dirty="0" err="1"/>
              <a:t>za</a:t>
            </a:r>
            <a:r>
              <a:rPr lang="en-US" i="1" dirty="0"/>
              <a:t> </a:t>
            </a:r>
            <a:r>
              <a:rPr lang="en-US" i="1" dirty="0" err="1"/>
              <a:t>razvoj</a:t>
            </a:r>
            <a:r>
              <a:rPr lang="en-US" i="1" dirty="0"/>
              <a:t>.’ (</a:t>
            </a:r>
            <a:r>
              <a:rPr lang="en-US" dirty="0"/>
              <a:t>International Finance Corporation)</a:t>
            </a:r>
            <a:endParaRPr lang="en-US" i="1" dirty="0"/>
          </a:p>
          <a:p>
            <a:pPr>
              <a:defRPr sz="2200">
                <a:latin typeface="Calibri" pitchFamily="2" charset="0"/>
                <a:ea typeface="Calibri" pitchFamily="2" charset="0"/>
                <a:cs typeface="Calibri" pitchFamily="2" charset="0"/>
              </a:defRPr>
            </a:pPr>
            <a:r>
              <a:rPr lang="sr-Latn-RS" i="1" dirty="0"/>
              <a:t>Pored toga: </a:t>
            </a:r>
            <a:r>
              <a:rPr lang="en-US" i="1" dirty="0"/>
              <a:t>‘CSR je </a:t>
            </a:r>
            <a:r>
              <a:rPr lang="en-US" i="1" dirty="0" err="1"/>
              <a:t>koncept</a:t>
            </a:r>
            <a:r>
              <a:rPr lang="en-US" i="1" dirty="0"/>
              <a:t> </a:t>
            </a:r>
            <a:r>
              <a:rPr lang="en-US" i="1" dirty="0" err="1"/>
              <a:t>gde</a:t>
            </a:r>
            <a:r>
              <a:rPr lang="en-US" i="1" dirty="0"/>
              <a:t> </a:t>
            </a:r>
            <a:r>
              <a:rPr lang="en-US" i="1" dirty="0" err="1"/>
              <a:t>kompanije</a:t>
            </a:r>
            <a:r>
              <a:rPr lang="en-US" i="1" dirty="0"/>
              <a:t> </a:t>
            </a:r>
            <a:r>
              <a:rPr lang="en-US" i="1" dirty="0" err="1"/>
              <a:t>integrišu</a:t>
            </a:r>
            <a:r>
              <a:rPr lang="en-US" i="1" dirty="0"/>
              <a:t>  </a:t>
            </a:r>
            <a:r>
              <a:rPr lang="en-US" i="1" dirty="0" err="1"/>
              <a:t>pozitivne</a:t>
            </a:r>
            <a:r>
              <a:rPr lang="en-US" i="1" dirty="0"/>
              <a:t> </a:t>
            </a:r>
            <a:r>
              <a:rPr lang="en-US" i="1" dirty="0" err="1"/>
              <a:t>društvene</a:t>
            </a:r>
            <a:r>
              <a:rPr lang="en-US" i="1" dirty="0"/>
              <a:t> </a:t>
            </a:r>
            <a:r>
              <a:rPr lang="en-US" i="1" dirty="0" err="1"/>
              <a:t>i</a:t>
            </a:r>
            <a:r>
              <a:rPr lang="en-US" i="1" dirty="0"/>
              <a:t> </a:t>
            </a:r>
            <a:r>
              <a:rPr lang="en-US" i="1" dirty="0" err="1"/>
              <a:t>ekološke</a:t>
            </a:r>
            <a:r>
              <a:rPr lang="en-US" i="1" dirty="0"/>
              <a:t> </a:t>
            </a:r>
            <a:r>
              <a:rPr lang="en-US" i="1" dirty="0" err="1"/>
              <a:t>aspekte</a:t>
            </a:r>
            <a:r>
              <a:rPr lang="en-US" i="1" dirty="0"/>
              <a:t> u </a:t>
            </a:r>
            <a:r>
              <a:rPr lang="en-US" i="1" dirty="0" err="1"/>
              <a:t>svojim</a:t>
            </a:r>
            <a:r>
              <a:rPr lang="en-US" i="1" dirty="0"/>
              <a:t> </a:t>
            </a:r>
            <a:r>
              <a:rPr lang="en-US" i="1" dirty="0" err="1"/>
              <a:t>poslovnim</a:t>
            </a:r>
            <a:r>
              <a:rPr lang="en-US" i="1" dirty="0"/>
              <a:t> </a:t>
            </a:r>
            <a:r>
              <a:rPr lang="en-US" i="1" dirty="0" err="1"/>
              <a:t>operacijama</a:t>
            </a:r>
            <a:r>
              <a:rPr lang="en-US" i="1" dirty="0"/>
              <a:t> </a:t>
            </a:r>
            <a:r>
              <a:rPr lang="en-US" i="1" dirty="0" err="1"/>
              <a:t>i</a:t>
            </a:r>
            <a:r>
              <a:rPr lang="en-US" i="1" dirty="0"/>
              <a:t> u </a:t>
            </a:r>
            <a:r>
              <a:rPr lang="en-US" i="1" dirty="0" err="1"/>
              <a:t>svojim</a:t>
            </a:r>
            <a:r>
              <a:rPr lang="en-US" i="1" dirty="0"/>
              <a:t> </a:t>
            </a:r>
            <a:r>
              <a:rPr lang="en-US" i="1" dirty="0" err="1"/>
              <a:t>interakcijama</a:t>
            </a:r>
            <a:r>
              <a:rPr lang="en-US" i="1" dirty="0"/>
              <a:t> </a:t>
            </a:r>
            <a:r>
              <a:rPr lang="en-US" i="1" dirty="0" err="1"/>
              <a:t>sa</a:t>
            </a:r>
            <a:r>
              <a:rPr lang="en-US" i="1" dirty="0"/>
              <a:t> </a:t>
            </a:r>
            <a:r>
              <a:rPr lang="en-US" i="1" dirty="0" err="1"/>
              <a:t>stejkholderima</a:t>
            </a:r>
            <a:r>
              <a:rPr lang="en-US" i="1" dirty="0"/>
              <a:t> – </a:t>
            </a:r>
            <a:r>
              <a:rPr lang="en-US" i="1" dirty="0" err="1"/>
              <a:t>na</a:t>
            </a:r>
            <a:r>
              <a:rPr lang="en-US" i="1" dirty="0"/>
              <a:t> </a:t>
            </a:r>
            <a:r>
              <a:rPr lang="en-US" i="1" dirty="0" err="1"/>
              <a:t>dobrovoljnoj</a:t>
            </a:r>
            <a:r>
              <a:rPr lang="en-US" i="1" dirty="0"/>
              <a:t> </a:t>
            </a:r>
            <a:r>
              <a:rPr lang="en-US" i="1" dirty="0" err="1"/>
              <a:t>osnovi</a:t>
            </a:r>
            <a:r>
              <a:rPr lang="en-US" i="1" dirty="0"/>
              <a:t>’ (</a:t>
            </a:r>
            <a:r>
              <a:rPr lang="en-US" dirty="0"/>
              <a:t>European Commission)</a:t>
            </a:r>
          </a:p>
          <a:p>
            <a:endParaRPr lang="en-US" dirty="0"/>
          </a:p>
        </p:txBody>
      </p:sp>
    </p:spTree>
    <p:extLst>
      <p:ext uri="{BB962C8B-B14F-4D97-AF65-F5344CB8AC3E}">
        <p14:creationId xmlns:p14="http://schemas.microsoft.com/office/powerpoint/2010/main" val="372118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a:bodyPr>
          <a:lstStyle/>
          <a:p>
            <a:r>
              <a:rPr lang="sr-Latn-RS" dirty="0"/>
              <a:t>Takođe, CSR se može posmatrati i kao </a:t>
            </a:r>
            <a:r>
              <a:rPr lang="en-US" i="1" dirty="0" err="1">
                <a:latin typeface="Calibri" pitchFamily="2" charset="0"/>
                <a:ea typeface="Calibri" pitchFamily="2" charset="0"/>
                <a:cs typeface="Calibri" pitchFamily="2" charset="0"/>
              </a:rPr>
              <a:t>način</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na</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koji</a:t>
            </a:r>
            <a:r>
              <a:rPr lang="en-US" i="1" dirty="0">
                <a:latin typeface="Calibri" pitchFamily="2" charset="0"/>
                <a:ea typeface="Calibri" pitchFamily="2" charset="0"/>
                <a:cs typeface="Calibri" pitchFamily="2" charset="0"/>
              </a:rPr>
              <a:t> se </a:t>
            </a:r>
            <a:r>
              <a:rPr lang="en-US" i="1" dirty="0" err="1">
                <a:latin typeface="Calibri" pitchFamily="2" charset="0"/>
                <a:ea typeface="Calibri" pitchFamily="2" charset="0"/>
                <a:cs typeface="Calibri" pitchFamily="2" charset="0"/>
              </a:rPr>
              <a:t>odnosi</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između</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poslovanja</a:t>
            </a:r>
            <a:r>
              <a:rPr lang="sr-Latn-RS" i="1" dirty="0">
                <a:latin typeface="Calibri" pitchFamily="2" charset="0"/>
                <a:ea typeface="Calibri" pitchFamily="2" charset="0"/>
                <a:cs typeface="Calibri" pitchFamily="2" charset="0"/>
              </a:rPr>
              <a:t> kompanija</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i</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šireg</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društvenog</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okruženja</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trebaju</a:t>
            </a:r>
            <a:r>
              <a:rPr lang="en-US" i="1" dirty="0">
                <a:latin typeface="Calibri" pitchFamily="2" charset="0"/>
                <a:ea typeface="Calibri" pitchFamily="2" charset="0"/>
                <a:cs typeface="Calibri" pitchFamily="2" charset="0"/>
              </a:rPr>
              <a:t> da </a:t>
            </a:r>
            <a:r>
              <a:rPr lang="en-US" i="1" dirty="0" err="1">
                <a:latin typeface="Calibri" pitchFamily="2" charset="0"/>
                <a:ea typeface="Calibri" pitchFamily="2" charset="0"/>
                <a:cs typeface="Calibri" pitchFamily="2" charset="0"/>
              </a:rPr>
              <a:t>posmatraju</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kako</a:t>
            </a:r>
            <a:r>
              <a:rPr lang="en-US" i="1" dirty="0">
                <a:latin typeface="Calibri" pitchFamily="2" charset="0"/>
                <a:ea typeface="Calibri" pitchFamily="2" charset="0"/>
                <a:cs typeface="Calibri" pitchFamily="2" charset="0"/>
              </a:rPr>
              <a:t> da </a:t>
            </a:r>
            <a:r>
              <a:rPr lang="en-US" i="1" dirty="0" err="1">
                <a:latin typeface="Calibri" pitchFamily="2" charset="0"/>
                <a:ea typeface="Calibri" pitchFamily="2" charset="0"/>
                <a:cs typeface="Calibri" pitchFamily="2" charset="0"/>
              </a:rPr>
              <a:t>im</a:t>
            </a:r>
            <a:r>
              <a:rPr lang="en-US" i="1" dirty="0">
                <a:latin typeface="Calibri" pitchFamily="2" charset="0"/>
                <a:ea typeface="Calibri" pitchFamily="2" charset="0"/>
                <a:cs typeface="Calibri" pitchFamily="2" charset="0"/>
              </a:rPr>
              <a:t> se </a:t>
            </a:r>
            <a:r>
              <a:rPr lang="en-US" i="1" dirty="0" err="1">
                <a:latin typeface="Calibri" pitchFamily="2" charset="0"/>
                <a:ea typeface="Calibri" pitchFamily="2" charset="0"/>
                <a:cs typeface="Calibri" pitchFamily="2" charset="0"/>
              </a:rPr>
              <a:t>pristupi</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i</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ukoliko</a:t>
            </a:r>
            <a:r>
              <a:rPr lang="en-US" i="1" dirty="0">
                <a:latin typeface="Calibri" pitchFamily="2" charset="0"/>
                <a:ea typeface="Calibri" pitchFamily="2" charset="0"/>
                <a:cs typeface="Calibri" pitchFamily="2" charset="0"/>
              </a:rPr>
              <a:t>  je to </a:t>
            </a:r>
            <a:r>
              <a:rPr lang="en-US" i="1" dirty="0" err="1">
                <a:latin typeface="Calibri" pitchFamily="2" charset="0"/>
                <a:ea typeface="Calibri" pitchFamily="2" charset="0"/>
                <a:cs typeface="Calibri" pitchFamily="2" charset="0"/>
              </a:rPr>
              <a:t>moguće</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kako</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njima</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upravljati</a:t>
            </a:r>
            <a:r>
              <a:rPr lang="en-US" i="1" dirty="0">
                <a:latin typeface="Calibri" pitchFamily="2" charset="0"/>
                <a:ea typeface="Calibri" pitchFamily="2" charset="0"/>
                <a:cs typeface="Calibri" pitchFamily="2" charset="0"/>
              </a:rPr>
              <a:t> ?</a:t>
            </a:r>
            <a:endParaRPr lang="sr-Latn-RS" i="1" dirty="0">
              <a:latin typeface="Calibri" pitchFamily="2" charset="0"/>
              <a:ea typeface="Calibri" pitchFamily="2" charset="0"/>
              <a:cs typeface="Calibri" pitchFamily="2" charset="0"/>
            </a:endParaRPr>
          </a:p>
          <a:p>
            <a:pPr>
              <a:defRPr sz="2800"/>
            </a:pPr>
            <a:r>
              <a:rPr lang="en-US" dirty="0"/>
              <a:t>CSR - </a:t>
            </a:r>
            <a:r>
              <a:rPr lang="en-US" dirty="0" err="1"/>
              <a:t>korporativna</a:t>
            </a:r>
            <a:r>
              <a:rPr lang="en-US" dirty="0"/>
              <a:t> </a:t>
            </a:r>
            <a:r>
              <a:rPr lang="en-US" dirty="0" err="1"/>
              <a:t>društvena</a:t>
            </a:r>
            <a:r>
              <a:rPr lang="en-US" dirty="0"/>
              <a:t> </a:t>
            </a:r>
            <a:r>
              <a:rPr lang="en-US" dirty="0" err="1"/>
              <a:t>odgovornost</a:t>
            </a:r>
            <a:r>
              <a:rPr lang="en-US" dirty="0"/>
              <a:t> </a:t>
            </a:r>
            <a:r>
              <a:rPr lang="en-US" dirty="0" err="1"/>
              <a:t>i</a:t>
            </a:r>
            <a:r>
              <a:rPr lang="en-US" dirty="0"/>
              <a:t> </a:t>
            </a:r>
            <a:r>
              <a:rPr lang="sr-Latn-RS" dirty="0"/>
              <a:t>odnosi se na kompanije odnosno velika preduzeća</a:t>
            </a:r>
            <a:endParaRPr lang="en-US" dirty="0"/>
          </a:p>
          <a:p>
            <a:endParaRPr lang="en-US" dirty="0"/>
          </a:p>
        </p:txBody>
      </p:sp>
    </p:spTree>
    <p:extLst>
      <p:ext uri="{BB962C8B-B14F-4D97-AF65-F5344CB8AC3E}">
        <p14:creationId xmlns:p14="http://schemas.microsoft.com/office/powerpoint/2010/main" val="3044861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r>
              <a:rPr lang="en-US" dirty="0" err="1">
                <a:latin typeface="Calibri" pitchFamily="2" charset="0"/>
                <a:ea typeface="Calibri" pitchFamily="2" charset="0"/>
                <a:cs typeface="Calibri" pitchFamily="2" charset="0"/>
              </a:rPr>
              <a:t>Iako</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postoji</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tako</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puno</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definicija</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prema</a:t>
            </a:r>
            <a:r>
              <a:rPr lang="en-US" dirty="0">
                <a:latin typeface="Calibri" pitchFamily="2" charset="0"/>
                <a:ea typeface="Calibri" pitchFamily="2" charset="0"/>
                <a:cs typeface="Calibri" pitchFamily="2" charset="0"/>
              </a:rPr>
              <a:t> Alexander </a:t>
            </a:r>
            <a:r>
              <a:rPr lang="en-US" dirty="0" err="1">
                <a:latin typeface="Calibri" pitchFamily="2" charset="0"/>
                <a:ea typeface="Calibri" pitchFamily="2" charset="0"/>
                <a:cs typeface="Calibri" pitchFamily="2" charset="0"/>
              </a:rPr>
              <a:t>Dahlsrud</a:t>
            </a:r>
            <a:r>
              <a:rPr lang="en-US" dirty="0">
                <a:latin typeface="Calibri" pitchFamily="2" charset="0"/>
                <a:ea typeface="Calibri" pitchFamily="2" charset="0"/>
                <a:cs typeface="Calibri" pitchFamily="2" charset="0"/>
              </a:rPr>
              <a:t>-u </a:t>
            </a:r>
            <a:r>
              <a:rPr lang="en-US" dirty="0" err="1">
                <a:latin typeface="Calibri" pitchFamily="2" charset="0"/>
                <a:ea typeface="Calibri" pitchFamily="2" charset="0"/>
                <a:cs typeface="Calibri" pitchFamily="2" charset="0"/>
              </a:rPr>
              <a:t>sa</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Norveškog</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Naučno-Tehnološkog</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Univerziteta</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skoro</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sve</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uključuju</a:t>
            </a:r>
            <a:r>
              <a:rPr lang="en-US" dirty="0">
                <a:latin typeface="Calibri" pitchFamily="2" charset="0"/>
                <a:ea typeface="Calibri" pitchFamily="2" charset="0"/>
                <a:cs typeface="Calibri" pitchFamily="2" charset="0"/>
              </a:rPr>
              <a:t> pet ‘</a:t>
            </a:r>
            <a:r>
              <a:rPr lang="en-US" dirty="0" err="1">
                <a:latin typeface="Calibri" pitchFamily="2" charset="0"/>
                <a:ea typeface="Calibri" pitchFamily="2" charset="0"/>
                <a:cs typeface="Calibri" pitchFamily="2" charset="0"/>
              </a:rPr>
              <a:t>dimenzija</a:t>
            </a:r>
            <a:r>
              <a:rPr lang="en-US" dirty="0">
                <a:latin typeface="Calibri" pitchFamily="2" charset="0"/>
                <a:ea typeface="Calibri" pitchFamily="2" charset="0"/>
                <a:cs typeface="Calibri" pitchFamily="2" charset="0"/>
              </a:rPr>
              <a:t>’ CSR-a:</a:t>
            </a:r>
          </a:p>
          <a:p>
            <a:pPr lvl="1">
              <a:defRPr>
                <a:latin typeface="Calibri" pitchFamily="2" charset="0"/>
                <a:ea typeface="Calibri" pitchFamily="2" charset="0"/>
                <a:cs typeface="Calibri" pitchFamily="2" charset="0"/>
              </a:defRPr>
            </a:pPr>
            <a:r>
              <a:rPr lang="en-US" dirty="0" err="1"/>
              <a:t>Ekonomska</a:t>
            </a:r>
            <a:r>
              <a:rPr lang="en-US" dirty="0"/>
              <a:t> </a:t>
            </a:r>
            <a:r>
              <a:rPr lang="en-US" dirty="0" err="1"/>
              <a:t>dimenzija</a:t>
            </a:r>
            <a:endParaRPr lang="en-US" dirty="0"/>
          </a:p>
          <a:p>
            <a:pPr lvl="1">
              <a:defRPr>
                <a:latin typeface="Calibri" pitchFamily="2" charset="0"/>
                <a:ea typeface="Calibri" pitchFamily="2" charset="0"/>
                <a:cs typeface="Calibri" pitchFamily="2" charset="0"/>
              </a:defRPr>
            </a:pPr>
            <a:r>
              <a:rPr lang="en-US" dirty="0" err="1"/>
              <a:t>Društvena</a:t>
            </a:r>
            <a:r>
              <a:rPr lang="en-US" dirty="0"/>
              <a:t> </a:t>
            </a:r>
            <a:r>
              <a:rPr lang="en-US" dirty="0" err="1"/>
              <a:t>dimenzija</a:t>
            </a:r>
            <a:endParaRPr lang="en-US" dirty="0"/>
          </a:p>
          <a:p>
            <a:pPr lvl="1">
              <a:defRPr>
                <a:latin typeface="Calibri" pitchFamily="2" charset="0"/>
                <a:ea typeface="Calibri" pitchFamily="2" charset="0"/>
                <a:cs typeface="Calibri" pitchFamily="2" charset="0"/>
              </a:defRPr>
            </a:pPr>
            <a:r>
              <a:rPr lang="en-US" dirty="0" err="1"/>
              <a:t>Ekološka</a:t>
            </a:r>
            <a:r>
              <a:rPr lang="en-US" dirty="0"/>
              <a:t> </a:t>
            </a:r>
            <a:r>
              <a:rPr lang="en-US" dirty="0" err="1"/>
              <a:t>dimenzija</a:t>
            </a:r>
            <a:endParaRPr lang="en-US" dirty="0"/>
          </a:p>
          <a:p>
            <a:pPr lvl="1">
              <a:defRPr>
                <a:latin typeface="Calibri" pitchFamily="2" charset="0"/>
                <a:ea typeface="Calibri" pitchFamily="2" charset="0"/>
                <a:cs typeface="Calibri" pitchFamily="2" charset="0"/>
              </a:defRPr>
            </a:pPr>
            <a:r>
              <a:rPr lang="en-US" dirty="0" err="1"/>
              <a:t>Dimenzija</a:t>
            </a:r>
            <a:r>
              <a:rPr lang="en-US" dirty="0"/>
              <a:t> </a:t>
            </a:r>
            <a:r>
              <a:rPr lang="en-US" dirty="0" err="1"/>
              <a:t>stejkholdera</a:t>
            </a:r>
            <a:endParaRPr lang="en-US" dirty="0"/>
          </a:p>
          <a:p>
            <a:pPr lvl="1">
              <a:defRPr>
                <a:latin typeface="Calibri" pitchFamily="2" charset="0"/>
                <a:ea typeface="Calibri" pitchFamily="2" charset="0"/>
                <a:cs typeface="Calibri" pitchFamily="2" charset="0"/>
              </a:defRPr>
            </a:pPr>
            <a:r>
              <a:rPr lang="en-US" dirty="0" err="1"/>
              <a:t>Dimenzija</a:t>
            </a:r>
            <a:r>
              <a:rPr lang="en-US" dirty="0"/>
              <a:t> </a:t>
            </a:r>
            <a:r>
              <a:rPr lang="en-US" dirty="0" err="1"/>
              <a:t>dobrovoljnosti</a:t>
            </a:r>
            <a:endParaRPr lang="en-US" dirty="0"/>
          </a:p>
          <a:p>
            <a:endParaRPr lang="en-US" dirty="0"/>
          </a:p>
        </p:txBody>
      </p:sp>
      <p:sp>
        <p:nvSpPr>
          <p:cNvPr id="4" name="AutoShape1"/>
          <p:cNvSpPr>
            <a:extLst>
              <a:ext uri="smNativeData">
                <pr:smNativeData xmlns="" xmlns:p14="http://schemas.microsoft.com/office/powerpoint/2010/main" xmlns:pr="smNativeData" val="SMDATA_16_Z8spYhMAAAAlAAAAgwAAAA8BAAAAkAAAAEgAAACQAAAASAAAAAAAAAAAAAAAAAAAAAEAAABQAAAAHoXrUbge5T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Mx8AABgVAACqIAAA9B0AABAAAAAmAAAACAAAAP//////////"/>
              </a:ext>
            </a:extLst>
          </p:cNvSpPr>
          <p:nvPr/>
        </p:nvSpPr>
        <p:spPr>
          <a:xfrm>
            <a:off x="4678181" y="2889206"/>
            <a:ext cx="238125" cy="1440180"/>
          </a:xfrm>
          <a:prstGeom prst="rightBrace">
            <a:avLst>
              <a:gd name="adj1" fmla="val 8500"/>
              <a:gd name="adj2" fmla="val 50000"/>
            </a:avLst>
          </a:prstGeom>
          <a:noFill/>
          <a:ln w="12700" cap="flat" cmpd="sng" algn="ctr">
            <a:solidFill>
              <a:schemeClr val="tx1"/>
            </a:solidFill>
            <a:prstDash val="solid"/>
            <a:headEnd type="none"/>
            <a:tailEnd type="none"/>
          </a:ln>
          <a:effectLst/>
        </p:spPr>
      </p:sp>
      <p:sp>
        <p:nvSpPr>
          <p:cNvPr id="5" name="Textbox2"/>
          <p:cNvSpPr txBox="1">
            <a:extLst>
              <a:ext uri="smNativeData">
                <pr:smNativeData xmlns="" xmlns:p14="http://schemas.microsoft.com/office/powerpoint/2010/main" xmlns:pr="smNativeData" val="SMDATA_16_Z8spYhMAAAAlAAAAEgAAAE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jCEAAGYYAABsMQAAphoAABAgAAAmAAAACAAAAP//////////"/>
              </a:ext>
            </a:extLst>
          </p:cNvSpPr>
          <p:nvPr/>
        </p:nvSpPr>
        <p:spPr>
          <a:xfrm>
            <a:off x="4996180" y="3356610"/>
            <a:ext cx="2580640" cy="365760"/>
          </a:xfrm>
          <a:prstGeom prst="rect">
            <a:avLst/>
          </a:prstGeom>
          <a:noFill/>
          <a:ln>
            <a:noFill/>
          </a:ln>
          <a:effectLst/>
        </p:spPr>
        <p:txBody>
          <a:bodyPr vert="horz" wrap="square" numCol="1" anchor="t"/>
          <a:lstStyle/>
          <a:p>
            <a:r>
              <a:rPr b="1"/>
              <a:t>triple bottom line</a:t>
            </a:r>
          </a:p>
        </p:txBody>
      </p:sp>
      <p:sp>
        <p:nvSpPr>
          <p:cNvPr id="6" name="Textbox1"/>
          <p:cNvSpPr txBox="1">
            <a:extLst>
              <a:ext uri="smNativeData">
                <pr:smNativeData xmlns="" xmlns:p14="http://schemas.microsoft.com/office/powerpoint/2010/main" xmlns:pr="smNativeData" val="SMDATA_16_Z8spYhMAAAAlAAAAEgAAAE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ugMAANgkAACCMgAAMCoAABAgAAAmAAAACAAAAP//////////"/>
              </a:ext>
            </a:extLst>
          </p:cNvSpPr>
          <p:nvPr/>
        </p:nvSpPr>
        <p:spPr>
          <a:xfrm>
            <a:off x="678452" y="5640978"/>
            <a:ext cx="10835096" cy="868680"/>
          </a:xfrm>
          <a:prstGeom prst="rect">
            <a:avLst/>
          </a:prstGeom>
          <a:noFill/>
          <a:ln>
            <a:noFill/>
          </a:ln>
          <a:effectLst/>
        </p:spPr>
        <p:txBody>
          <a:bodyPr vert="horz" wrap="square" numCol="1" anchor="t"/>
          <a:lstStyle/>
          <a:p>
            <a:r>
              <a:rPr sz="1700" dirty="0" err="1"/>
              <a:t>Izvor</a:t>
            </a:r>
            <a:r>
              <a:rPr sz="1700" dirty="0"/>
              <a:t>: </a:t>
            </a:r>
            <a:r>
              <a:rPr lang="en-US" sz="1700" i="1" dirty="0" err="1"/>
              <a:t>Dahlsrud</a:t>
            </a:r>
            <a:r>
              <a:rPr lang="en-US" sz="1700" i="1" dirty="0"/>
              <a:t>, A. (2006) How corporate social responsibility is</a:t>
            </a:r>
            <a:r>
              <a:rPr sz="1700" i="1" dirty="0"/>
              <a:t> </a:t>
            </a:r>
            <a:r>
              <a:rPr lang="en-US" sz="1700" i="1" dirty="0"/>
              <a:t>defined: an analysis of 37 definitions, Corporate Social Responsibility</a:t>
            </a:r>
            <a:r>
              <a:rPr sz="1700" i="1" dirty="0"/>
              <a:t> and Environmental Management, vol. 12, no. 2</a:t>
            </a:r>
          </a:p>
        </p:txBody>
      </p:sp>
    </p:spTree>
    <p:extLst>
      <p:ext uri="{BB962C8B-B14F-4D97-AF65-F5344CB8AC3E}">
        <p14:creationId xmlns:p14="http://schemas.microsoft.com/office/powerpoint/2010/main" val="2098153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85000" lnSpcReduction="10000"/>
          </a:bodyPr>
          <a:lstStyle/>
          <a:p>
            <a:pPr>
              <a:defRPr sz="2800"/>
            </a:pPr>
            <a:r>
              <a:rPr lang="sr-Latn-RS" dirty="0"/>
              <a:t>U slučaju preduzetničkih aktivnosti u okviru malih i srednjih preduzeća (MSP), obično nema dovoljnih kapaciteta za formiranje zasebnih odeljenja koja bi se bavila korporativnom društvenom odgovornošću. U ovom sektoru se odnos prema potrebama stejkholdera – posebno eksternih – najčešće zasnova na volonterskim akcijama pomoći široj društvenoj zajednici ( kroz različite podrške, sponzorstva, zapošljavanja socijalno ugrošenih pojedinaca , itd)</a:t>
            </a:r>
          </a:p>
          <a:p>
            <a:pPr>
              <a:defRPr sz="2800"/>
            </a:pPr>
            <a:r>
              <a:rPr lang="sr-Latn-RS" dirty="0"/>
              <a:t>Kao viši nivo društveno odgovornog poslovanja u sektoru MSP-a, javlja se </a:t>
            </a:r>
            <a:r>
              <a:rPr lang="en-US" b="1" dirty="0" err="1"/>
              <a:t>društveno</a:t>
            </a:r>
            <a:r>
              <a:rPr lang="en-US" b="1" dirty="0"/>
              <a:t> </a:t>
            </a:r>
            <a:r>
              <a:rPr lang="en-US" b="1" dirty="0" err="1"/>
              <a:t>odgovorno</a:t>
            </a:r>
            <a:r>
              <a:rPr lang="en-US" b="1" dirty="0"/>
              <a:t> </a:t>
            </a:r>
            <a:r>
              <a:rPr lang="en-US" b="1" dirty="0" err="1"/>
              <a:t>preduzetništvo</a:t>
            </a:r>
            <a:r>
              <a:rPr lang="sr-Latn-RS" b="1" dirty="0"/>
              <a:t> </a:t>
            </a:r>
            <a:r>
              <a:rPr lang="sr-Latn-RS" dirty="0"/>
              <a:t>(SE). Društveno odgovorno preduzeće se upravlja svim principima poslovanja kao i regularno malo i sednje preduzeće, nastalo kao težnja za sprovođenje preduzetničkih aktivnosti, sa jedinom razlikom u tome da su SE – preduzeća  koja su</a:t>
            </a:r>
            <a:r>
              <a:rPr lang="en-US" dirty="0"/>
              <a:t> </a:t>
            </a:r>
            <a:r>
              <a:rPr lang="en-US" dirty="0" err="1"/>
              <a:t>formiran</a:t>
            </a:r>
            <a:r>
              <a:rPr lang="sr-Latn-RS" dirty="0"/>
              <a:t>a</a:t>
            </a:r>
            <a:r>
              <a:rPr lang="en-US" dirty="0"/>
              <a:t> </a:t>
            </a:r>
            <a:r>
              <a:rPr lang="en-US" dirty="0" err="1"/>
              <a:t>isključivo</a:t>
            </a:r>
            <a:r>
              <a:rPr lang="en-US" dirty="0"/>
              <a:t> </a:t>
            </a:r>
            <a:r>
              <a:rPr lang="en-US" dirty="0" err="1"/>
              <a:t>za</a:t>
            </a:r>
            <a:r>
              <a:rPr lang="en-US" dirty="0"/>
              <a:t> </a:t>
            </a:r>
            <a:r>
              <a:rPr lang="en-US" dirty="0" err="1"/>
              <a:t>rešavanje</a:t>
            </a:r>
            <a:r>
              <a:rPr lang="en-US" dirty="0"/>
              <a:t> </a:t>
            </a:r>
            <a:r>
              <a:rPr lang="en-US" dirty="0" err="1"/>
              <a:t>određenih</a:t>
            </a:r>
            <a:r>
              <a:rPr lang="en-US" dirty="0"/>
              <a:t> </a:t>
            </a:r>
            <a:r>
              <a:rPr lang="en-US" dirty="0" err="1"/>
              <a:t>društvenih</a:t>
            </a:r>
            <a:r>
              <a:rPr lang="en-US" dirty="0"/>
              <a:t> </a:t>
            </a:r>
            <a:r>
              <a:rPr lang="en-US" dirty="0" err="1"/>
              <a:t>izazova</a:t>
            </a:r>
            <a:endParaRPr lang="en-US" dirty="0"/>
          </a:p>
          <a:p>
            <a:pPr lvl="1">
              <a:defRPr sz="2400"/>
            </a:pPr>
            <a:r>
              <a:rPr lang="en-US" dirty="0"/>
              <a:t>oblast </a:t>
            </a:r>
            <a:r>
              <a:rPr lang="en-US" dirty="0" err="1"/>
              <a:t>ekologije</a:t>
            </a:r>
            <a:r>
              <a:rPr lang="en-US" dirty="0"/>
              <a:t>, </a:t>
            </a:r>
            <a:r>
              <a:rPr lang="en-US" dirty="0" err="1"/>
              <a:t>marginalizovanih</a:t>
            </a:r>
            <a:r>
              <a:rPr lang="en-US" dirty="0"/>
              <a:t> </a:t>
            </a:r>
            <a:r>
              <a:rPr lang="en-US" dirty="0" err="1"/>
              <a:t>društvenih</a:t>
            </a:r>
            <a:r>
              <a:rPr lang="en-US" dirty="0"/>
              <a:t> </a:t>
            </a:r>
            <a:r>
              <a:rPr lang="en-US" dirty="0" err="1"/>
              <a:t>zajednica</a:t>
            </a:r>
            <a:r>
              <a:rPr lang="en-US" dirty="0"/>
              <a:t>, </a:t>
            </a:r>
            <a:r>
              <a:rPr lang="en-US" dirty="0" err="1"/>
              <a:t>osoba</a:t>
            </a:r>
            <a:r>
              <a:rPr lang="en-US" dirty="0"/>
              <a:t> </a:t>
            </a:r>
            <a:r>
              <a:rPr lang="en-US" dirty="0" err="1"/>
              <a:t>sa</a:t>
            </a:r>
            <a:r>
              <a:rPr lang="en-US" dirty="0"/>
              <a:t> </a:t>
            </a:r>
            <a:r>
              <a:rPr lang="en-US" dirty="0" err="1"/>
              <a:t>posebnim</a:t>
            </a:r>
            <a:r>
              <a:rPr lang="en-US" dirty="0"/>
              <a:t> </a:t>
            </a:r>
            <a:r>
              <a:rPr lang="en-US" dirty="0" err="1"/>
              <a:t>potrebama</a:t>
            </a:r>
            <a:endParaRPr lang="en-US" dirty="0"/>
          </a:p>
          <a:p>
            <a:endParaRPr lang="en-US" dirty="0"/>
          </a:p>
        </p:txBody>
      </p:sp>
    </p:spTree>
    <p:extLst>
      <p:ext uri="{BB962C8B-B14F-4D97-AF65-F5344CB8AC3E}">
        <p14:creationId xmlns:p14="http://schemas.microsoft.com/office/powerpoint/2010/main" val="4033319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5262370"/>
              </p:ext>
            </p:extLst>
          </p:nvPr>
        </p:nvGraphicFramePr>
        <p:xfrm>
          <a:off x="1807028" y="2097767"/>
          <a:ext cx="7924800" cy="2448560"/>
        </p:xfrm>
        <a:graphic>
          <a:graphicData uri="http://schemas.openxmlformats.org/drawingml/2006/table">
            <a:tbl>
              <a:tblPr>
                <a:noFill/>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44170">
                <a:tc>
                  <a:txBody>
                    <a:bodyPr/>
                    <a:lstStyle/>
                    <a:p>
                      <a:pPr marL="0" marR="0" indent="0" algn="ctr">
                        <a:buNone/>
                        <a:defRPr sz="2000" b="1"/>
                      </a:pPr>
                      <a:r>
                        <a:rPr dirty="0"/>
                        <a:t>CSR</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a:lstStyle/>
                    <a:p>
                      <a:pPr marL="0" marR="0" indent="0" algn="ctr">
                        <a:buNone/>
                        <a:defRPr sz="2000" b="1"/>
                      </a:pPr>
                      <a:r>
                        <a:rPr dirty="0"/>
                        <a:t>SE</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0D108BD9-81ED-4DB2-BD59-A6C34878D82A}">
                    <a16:rowId xmlns:a16="http://schemas.microsoft.com/office/drawing/2014/main" val="10000"/>
                  </a:ext>
                </a:extLst>
              </a:tr>
              <a:tr h="344170">
                <a:tc>
                  <a:txBody>
                    <a:bodyPr/>
                    <a:lstStyle/>
                    <a:p>
                      <a:pPr marL="0" marR="0" indent="0" algn="l">
                        <a:buNone/>
                      </a:pPr>
                      <a:r>
                        <a:rPr dirty="0" err="1"/>
                        <a:t>Smanjenje</a:t>
                      </a:r>
                      <a:r>
                        <a:rPr dirty="0"/>
                        <a:t> </a:t>
                      </a:r>
                      <a:r>
                        <a:rPr dirty="0" err="1"/>
                        <a:t>negativnog</a:t>
                      </a:r>
                      <a:r>
                        <a:rPr dirty="0"/>
                        <a:t> </a:t>
                      </a:r>
                      <a:r>
                        <a:rPr dirty="0" err="1"/>
                        <a:t>uticaja</a:t>
                      </a:r>
                      <a:endParaRPr dirty="0"/>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a:lstStyle/>
                    <a:p>
                      <a:pPr marL="0" marR="0" indent="0" algn="l">
                        <a:buNone/>
                      </a:pPr>
                      <a:r>
                        <a:t>Maksimalni pozitivni uticaj</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0D108BD9-81ED-4DB2-BD59-A6C34878D82A}">
                    <a16:rowId xmlns:a16="http://schemas.microsoft.com/office/drawing/2014/main" val="10001"/>
                  </a:ext>
                </a:extLst>
              </a:tr>
              <a:tr h="344170">
                <a:tc>
                  <a:txBody>
                    <a:bodyPr/>
                    <a:lstStyle/>
                    <a:p>
                      <a:pPr marL="0" marR="0" indent="0" algn="l">
                        <a:buNone/>
                      </a:pPr>
                      <a:r>
                        <a:t>Postepena inovacija</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a:lstStyle/>
                    <a:p>
                      <a:pPr marL="0" marR="0" indent="0" algn="l">
                        <a:buNone/>
                      </a:pPr>
                      <a:r>
                        <a:rPr dirty="0" err="1"/>
                        <a:t>Transformaciona</a:t>
                      </a:r>
                      <a:r>
                        <a:rPr dirty="0"/>
                        <a:t> </a:t>
                      </a:r>
                      <a:r>
                        <a:rPr dirty="0" err="1"/>
                        <a:t>inovacija</a:t>
                      </a:r>
                      <a:endParaRPr dirty="0"/>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0D108BD9-81ED-4DB2-BD59-A6C34878D82A}">
                    <a16:rowId xmlns:a16="http://schemas.microsoft.com/office/drawing/2014/main" val="10002"/>
                  </a:ext>
                </a:extLst>
              </a:tr>
              <a:tr h="344170">
                <a:tc>
                  <a:txBody>
                    <a:bodyPr/>
                    <a:lstStyle/>
                    <a:p>
                      <a:pPr marL="0" marR="0" indent="0" algn="l">
                        <a:buNone/>
                      </a:pPr>
                      <a:r>
                        <a:t>Izdvojeno od osnovnog poslovanja</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a:lstStyle/>
                    <a:p>
                      <a:pPr marL="0" marR="0" indent="0" algn="l">
                        <a:buNone/>
                      </a:pPr>
                      <a:r>
                        <a:rPr dirty="0" err="1"/>
                        <a:t>Deo</a:t>
                      </a:r>
                      <a:r>
                        <a:rPr dirty="0"/>
                        <a:t> </a:t>
                      </a:r>
                      <a:r>
                        <a:rPr dirty="0" err="1"/>
                        <a:t>osnovnog</a:t>
                      </a:r>
                      <a:r>
                        <a:rPr dirty="0"/>
                        <a:t> </a:t>
                      </a:r>
                      <a:r>
                        <a:rPr dirty="0" err="1"/>
                        <a:t>poslovanja</a:t>
                      </a:r>
                      <a:endParaRPr dirty="0"/>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0D108BD9-81ED-4DB2-BD59-A6C34878D82A}">
                    <a16:rowId xmlns:a16="http://schemas.microsoft.com/office/drawing/2014/main" val="10003"/>
                  </a:ext>
                </a:extLst>
              </a:tr>
              <a:tr h="344170">
                <a:tc>
                  <a:txBody>
                    <a:bodyPr/>
                    <a:lstStyle/>
                    <a:p>
                      <a:pPr marL="0" marR="0" indent="0" algn="l">
                        <a:buNone/>
                      </a:pPr>
                      <a:r>
                        <a:t>Reaktivnost</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a:lstStyle/>
                    <a:p>
                      <a:pPr marL="0" marR="0" indent="0" algn="l">
                        <a:buNone/>
                      </a:pPr>
                      <a:r>
                        <a:rPr dirty="0"/>
                        <a:t>Pro-</a:t>
                      </a:r>
                      <a:r>
                        <a:rPr dirty="0" err="1"/>
                        <a:t>aktivnost</a:t>
                      </a:r>
                      <a:endParaRPr dirty="0"/>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0D108BD9-81ED-4DB2-BD59-A6C34878D82A}">
                    <a16:rowId xmlns:a16="http://schemas.microsoft.com/office/drawing/2014/main" val="10004"/>
                  </a:ext>
                </a:extLst>
              </a:tr>
              <a:tr h="344170">
                <a:tc>
                  <a:txBody>
                    <a:bodyPr/>
                    <a:lstStyle/>
                    <a:p>
                      <a:pPr marL="0" marR="0" indent="0" algn="l">
                        <a:buNone/>
                      </a:pPr>
                      <a:r>
                        <a:t>Uobičajno poslovanje</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a:lstStyle/>
                    <a:p>
                      <a:pPr marL="0" marR="0" indent="0" algn="l">
                        <a:buNone/>
                      </a:pPr>
                      <a:r>
                        <a:rPr dirty="0" err="1"/>
                        <a:t>Istraživanje</a:t>
                      </a:r>
                      <a:r>
                        <a:rPr dirty="0"/>
                        <a:t> </a:t>
                      </a:r>
                      <a:r>
                        <a:rPr dirty="0" err="1"/>
                        <a:t>novih</a:t>
                      </a:r>
                      <a:r>
                        <a:rPr dirty="0"/>
                        <a:t> </a:t>
                      </a:r>
                      <a:r>
                        <a:rPr dirty="0" err="1"/>
                        <a:t>tržišta</a:t>
                      </a:r>
                      <a:endParaRPr dirty="0"/>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0D108BD9-81ED-4DB2-BD59-A6C34878D82A}">
                    <a16:rowId xmlns:a16="http://schemas.microsoft.com/office/drawing/2014/main" val="10005"/>
                  </a:ext>
                </a:extLst>
              </a:tr>
              <a:tr h="344170">
                <a:tc>
                  <a:txBody>
                    <a:bodyPr/>
                    <a:lstStyle/>
                    <a:p>
                      <a:pPr marL="0" marR="0" indent="0" algn="l">
                        <a:buNone/>
                      </a:pPr>
                      <a:r>
                        <a:t>Odgovori na trenutne potrebe</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a:lstStyle/>
                    <a:p>
                      <a:pPr marL="0" marR="0" indent="0" algn="l">
                        <a:buNone/>
                      </a:pPr>
                      <a:r>
                        <a:rPr dirty="0"/>
                        <a:t>U </a:t>
                      </a:r>
                      <a:r>
                        <a:rPr dirty="0" err="1"/>
                        <a:t>susret</a:t>
                      </a:r>
                      <a:r>
                        <a:rPr dirty="0"/>
                        <a:t> </a:t>
                      </a:r>
                      <a:r>
                        <a:rPr dirty="0" err="1"/>
                        <a:t>izazovima</a:t>
                      </a:r>
                      <a:r>
                        <a:rPr dirty="0"/>
                        <a:t> </a:t>
                      </a:r>
                      <a:r>
                        <a:rPr dirty="0" err="1"/>
                        <a:t>sutrašnjice</a:t>
                      </a:r>
                      <a:endParaRPr dirty="0"/>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ctangle 4"/>
          <p:cNvSpPr/>
          <p:nvPr/>
        </p:nvSpPr>
        <p:spPr>
          <a:xfrm>
            <a:off x="544286" y="4702628"/>
            <a:ext cx="11571514" cy="2123658"/>
          </a:xfrm>
          <a:prstGeom prst="rect">
            <a:avLst/>
          </a:prstGeom>
        </p:spPr>
        <p:txBody>
          <a:bodyPr wrap="square">
            <a:spAutoFit/>
          </a:bodyPr>
          <a:lstStyle/>
          <a:p>
            <a:pPr algn="just">
              <a:defRPr sz="2400"/>
            </a:pPr>
            <a:r>
              <a:rPr lang="sr-Latn-RS" sz="2200" dirty="0"/>
              <a:t>Razlika između SE i NGO je u tome što NGO ima izraženu z</a:t>
            </a:r>
            <a:r>
              <a:rPr lang="en-US" sz="2200" dirty="0" err="1"/>
              <a:t>avisnost</a:t>
            </a:r>
            <a:r>
              <a:rPr lang="en-US" sz="2200" dirty="0"/>
              <a:t> od </a:t>
            </a:r>
            <a:r>
              <a:rPr lang="en-US" sz="2200" dirty="0" err="1"/>
              <a:t>donacija</a:t>
            </a:r>
            <a:r>
              <a:rPr lang="en-US" sz="2200" dirty="0"/>
              <a:t> – NGO</a:t>
            </a:r>
            <a:r>
              <a:rPr lang="sr-Latn-RS" sz="2200" dirty="0"/>
              <a:t>, dok SE ostvaruje kapital sopstvenim poslovanjem;</a:t>
            </a:r>
          </a:p>
          <a:p>
            <a:pPr algn="just">
              <a:defRPr sz="2400"/>
            </a:pPr>
            <a:r>
              <a:rPr lang="sr-Latn-RS" sz="2200" dirty="0"/>
              <a:t>Razlika između SE i NPO je u tome što </a:t>
            </a:r>
            <a:r>
              <a:rPr lang="en-GB" sz="2200" dirty="0" err="1"/>
              <a:t>iako</a:t>
            </a:r>
            <a:r>
              <a:rPr lang="en-GB" sz="2200" dirty="0"/>
              <a:t> </a:t>
            </a:r>
            <a:r>
              <a:rPr lang="sr-Latn-RS" sz="2200" dirty="0"/>
              <a:t>NPO nema direktnu zavisnost od donacija, nema ni ostvareni profit koji bi magla da investira u nove aktivnosti, dok SE kao i svaka preduzetnička aktivnost ostvaruje profit koji investira u rešavanje novih društvenih izazova. Dakle, aktivnosti društveno odgovornog preduzetništva se zasnivaju na održivosti sopstvenog poslovanja.</a:t>
            </a:r>
            <a:endParaRPr lang="en-US" sz="2200" dirty="0"/>
          </a:p>
        </p:txBody>
      </p:sp>
      <p:sp>
        <p:nvSpPr>
          <p:cNvPr id="6" name="TextBox 5"/>
          <p:cNvSpPr txBox="1"/>
          <p:nvPr/>
        </p:nvSpPr>
        <p:spPr>
          <a:xfrm>
            <a:off x="3537857" y="1502229"/>
            <a:ext cx="4680857" cy="369332"/>
          </a:xfrm>
          <a:prstGeom prst="rect">
            <a:avLst/>
          </a:prstGeom>
          <a:noFill/>
        </p:spPr>
        <p:txBody>
          <a:bodyPr wrap="square" rtlCol="0">
            <a:spAutoFit/>
          </a:bodyPr>
          <a:lstStyle/>
          <a:p>
            <a:pPr algn="ctr"/>
            <a:r>
              <a:rPr lang="sr-Latn-RS" dirty="0"/>
              <a:t>Razlika između CSR i SE:</a:t>
            </a:r>
            <a:endParaRPr lang="en-US" dirty="0"/>
          </a:p>
        </p:txBody>
      </p:sp>
    </p:spTree>
    <p:extLst>
      <p:ext uri="{BB962C8B-B14F-4D97-AF65-F5344CB8AC3E}">
        <p14:creationId xmlns:p14="http://schemas.microsoft.com/office/powerpoint/2010/main" val="3744552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77500" lnSpcReduction="20000"/>
          </a:bodyPr>
          <a:lstStyle/>
          <a:p>
            <a:r>
              <a:rPr lang="sr-Latn-RS" dirty="0"/>
              <a:t>Modeli društveno odgovornog preduzetništva:</a:t>
            </a:r>
          </a:p>
          <a:p>
            <a:pPr lvl="1"/>
            <a:r>
              <a:rPr lang="sr-Latn-RS" b="1" dirty="0"/>
              <a:t>Model podrške preduzetnicima </a:t>
            </a:r>
            <a:r>
              <a:rPr lang="sr-Latn-RS" dirty="0"/>
              <a:t>– primer </a:t>
            </a:r>
            <a:r>
              <a:rPr lang="en-US" dirty="0">
                <a:hlinkClick r:id="rId2"/>
              </a:rPr>
              <a:t>ProMujer.com</a:t>
            </a:r>
            <a:r>
              <a:rPr lang="en-US" dirty="0"/>
              <a:t> Bolivia </a:t>
            </a:r>
            <a:r>
              <a:rPr lang="sr-Latn-RS" dirty="0"/>
              <a:t>(direktni povoljni zajmovi za pokretanje malih i mikro preduzeća, za predstavnike teško zapošljivih zajednica i grupa koji poseduju izvesna znanja iz oblasti zanatstva – i njihova dodatna obuka iz oblasti preduzetništva)</a:t>
            </a:r>
          </a:p>
          <a:p>
            <a:pPr lvl="1"/>
            <a:r>
              <a:rPr lang="sr-Latn-RS" b="1" dirty="0"/>
              <a:t>Model posredovanja na tržištu </a:t>
            </a:r>
            <a:r>
              <a:rPr lang="sr-Latn-RS" dirty="0"/>
              <a:t>– primer </a:t>
            </a:r>
            <a:r>
              <a:rPr lang="en-GB" dirty="0"/>
              <a:t>Marketing Cooperative Blue Stone – Philippines</a:t>
            </a:r>
            <a:r>
              <a:rPr lang="sr-Latn-RS" dirty="0"/>
              <a:t> </a:t>
            </a:r>
            <a:r>
              <a:rPr lang="en-GB" dirty="0"/>
              <a:t>- </a:t>
            </a:r>
            <a:r>
              <a:rPr lang="en-GB" dirty="0" err="1"/>
              <a:t>Maunt</a:t>
            </a:r>
            <a:r>
              <a:rPr lang="en-GB" dirty="0"/>
              <a:t> </a:t>
            </a:r>
            <a:r>
              <a:rPr lang="en-GB" dirty="0" err="1"/>
              <a:t>Pintubo</a:t>
            </a:r>
            <a:r>
              <a:rPr lang="en-GB" dirty="0"/>
              <a:t>, 1990.</a:t>
            </a:r>
            <a:r>
              <a:rPr lang="sr-Latn-RS" dirty="0"/>
              <a:t> (osposobljavanje predstavnika ugroženih i teško zapošljivih grupa za nova zanimanja u oblasti preduzetništva i pomoć kod promocije i plasmana gotovih proizvoda)</a:t>
            </a:r>
          </a:p>
          <a:p>
            <a:pPr lvl="1"/>
            <a:r>
              <a:rPr lang="sr-Latn-RS" b="1" dirty="0"/>
              <a:t>Model zapošljavanja </a:t>
            </a:r>
            <a:r>
              <a:rPr lang="sr-Latn-RS" dirty="0"/>
              <a:t>– primer „</a:t>
            </a:r>
            <a:r>
              <a:rPr lang="en-US" dirty="0" err="1"/>
              <a:t>Kosmos</a:t>
            </a:r>
            <a:r>
              <a:rPr lang="en-US" dirty="0"/>
              <a:t>” </a:t>
            </a:r>
            <a:r>
              <a:rPr lang="en-US" dirty="0" err="1"/>
              <a:t>štamparija</a:t>
            </a:r>
            <a:r>
              <a:rPr lang="en-US" dirty="0"/>
              <a:t>, BGD, Serbia</a:t>
            </a:r>
            <a:r>
              <a:rPr lang="sr-Latn-RS" dirty="0"/>
              <a:t> (</a:t>
            </a:r>
            <a:r>
              <a:rPr lang="en-US" dirty="0" err="1"/>
              <a:t>Zapošljavanje</a:t>
            </a:r>
            <a:r>
              <a:rPr lang="en-US" dirty="0"/>
              <a:t> </a:t>
            </a:r>
            <a:r>
              <a:rPr lang="en-US" dirty="0" err="1"/>
              <a:t>teško</a:t>
            </a:r>
            <a:r>
              <a:rPr lang="en-US" dirty="0"/>
              <a:t> </a:t>
            </a:r>
            <a:r>
              <a:rPr lang="en-US" dirty="0" err="1"/>
              <a:t>zapošljivih</a:t>
            </a:r>
            <a:r>
              <a:rPr lang="en-US" dirty="0"/>
              <a:t> </a:t>
            </a:r>
            <a:r>
              <a:rPr lang="en-US" dirty="0" err="1"/>
              <a:t>grupa</a:t>
            </a:r>
            <a:r>
              <a:rPr lang="sr-Latn-RS" dirty="0"/>
              <a:t> - s</a:t>
            </a:r>
            <a:r>
              <a:rPr lang="en-US" dirty="0" err="1"/>
              <a:t>lepi</a:t>
            </a:r>
            <a:r>
              <a:rPr lang="en-US" dirty="0"/>
              <a:t> </a:t>
            </a:r>
            <a:r>
              <a:rPr lang="en-US" dirty="0" err="1"/>
              <a:t>i</a:t>
            </a:r>
            <a:r>
              <a:rPr lang="en-US" dirty="0"/>
              <a:t> </a:t>
            </a:r>
            <a:r>
              <a:rPr lang="en-US" dirty="0" err="1"/>
              <a:t>slabovidi</a:t>
            </a:r>
            <a:r>
              <a:rPr lang="sr-Latn-RS" dirty="0"/>
              <a:t> </a:t>
            </a:r>
            <a:r>
              <a:rPr lang="en-US" dirty="0"/>
              <a:t>35/67 </a:t>
            </a:r>
            <a:r>
              <a:rPr lang="en-US" dirty="0" err="1"/>
              <a:t>zaposlenih</a:t>
            </a:r>
            <a:r>
              <a:rPr lang="sr-Latn-RS" dirty="0"/>
              <a:t>)</a:t>
            </a:r>
          </a:p>
          <a:p>
            <a:pPr lvl="1"/>
            <a:r>
              <a:rPr lang="sr-Latn-RS" b="1" dirty="0"/>
              <a:t>Model direktnog učešća u ceni proizvoda ili usluge </a:t>
            </a:r>
            <a:r>
              <a:rPr lang="sr-Latn-RS" dirty="0"/>
              <a:t>- </a:t>
            </a:r>
            <a:r>
              <a:rPr lang="en-US" dirty="0"/>
              <a:t>Primer: </a:t>
            </a:r>
            <a:r>
              <a:rPr lang="en-US" dirty="0">
                <a:hlinkClick r:id="rId3"/>
              </a:rPr>
              <a:t>BookShare.org</a:t>
            </a:r>
            <a:r>
              <a:rPr lang="sr-Latn-RS" dirty="0"/>
              <a:t>  (</a:t>
            </a:r>
            <a:r>
              <a:rPr lang="en-US" dirty="0" err="1"/>
              <a:t>Manje</a:t>
            </a:r>
            <a:r>
              <a:rPr lang="en-US" dirty="0"/>
              <a:t> of 5% </a:t>
            </a:r>
            <a:r>
              <a:rPr lang="en-US" dirty="0" err="1"/>
              <a:t>knjiga</a:t>
            </a:r>
            <a:r>
              <a:rPr lang="en-US" dirty="0"/>
              <a:t> </a:t>
            </a:r>
            <a:r>
              <a:rPr lang="en-US" dirty="0" err="1"/>
              <a:t>su</a:t>
            </a:r>
            <a:r>
              <a:rPr lang="en-US" dirty="0"/>
              <a:t> </a:t>
            </a:r>
            <a:r>
              <a:rPr lang="en-US" dirty="0" err="1"/>
              <a:t>dostupne</a:t>
            </a:r>
            <a:r>
              <a:rPr lang="en-US" dirty="0"/>
              <a:t> </a:t>
            </a:r>
            <a:r>
              <a:rPr lang="en-US" dirty="0" err="1"/>
              <a:t>slepim</a:t>
            </a:r>
            <a:r>
              <a:rPr lang="en-US" dirty="0"/>
              <a:t> </a:t>
            </a:r>
            <a:r>
              <a:rPr lang="en-US" dirty="0" err="1"/>
              <a:t>i</a:t>
            </a:r>
            <a:r>
              <a:rPr lang="en-US" dirty="0"/>
              <a:t> </a:t>
            </a:r>
            <a:r>
              <a:rPr lang="en-US" dirty="0" err="1"/>
              <a:t>slabovidim</a:t>
            </a:r>
            <a:r>
              <a:rPr lang="en-US" dirty="0"/>
              <a:t> </a:t>
            </a:r>
            <a:r>
              <a:rPr lang="en-US" dirty="0" err="1"/>
              <a:t>ljudima</a:t>
            </a:r>
            <a:r>
              <a:rPr lang="sr-Latn-RS" dirty="0"/>
              <a:t>; </a:t>
            </a:r>
            <a:r>
              <a:rPr lang="en-US" dirty="0" err="1"/>
              <a:t>Benetech</a:t>
            </a:r>
            <a:r>
              <a:rPr lang="en-US" dirty="0"/>
              <a:t> </a:t>
            </a:r>
            <a:r>
              <a:rPr lang="en-US" dirty="0" err="1"/>
              <a:t>initicijativa</a:t>
            </a:r>
            <a:r>
              <a:rPr lang="en-US" dirty="0"/>
              <a:t>  (</a:t>
            </a:r>
            <a:r>
              <a:rPr lang="en-US" dirty="0" err="1"/>
              <a:t>Silikonska</a:t>
            </a:r>
            <a:r>
              <a:rPr lang="en-US" dirty="0"/>
              <a:t> </a:t>
            </a:r>
            <a:r>
              <a:rPr lang="en-US" dirty="0" err="1"/>
              <a:t>dolina</a:t>
            </a:r>
            <a:r>
              <a:rPr lang="en-US" dirty="0"/>
              <a:t>) </a:t>
            </a:r>
            <a:r>
              <a:rPr lang="en-US" dirty="0">
                <a:hlinkClick r:id="rId4"/>
              </a:rPr>
              <a:t>http://www.benetech.org/</a:t>
            </a:r>
            <a:r>
              <a:rPr lang="sr-Latn-RS" dirty="0"/>
              <a:t> razvija softver za prevođenje knjiga u a</a:t>
            </a:r>
            <a:r>
              <a:rPr lang="en-US" dirty="0" err="1"/>
              <a:t>udio</a:t>
            </a:r>
            <a:r>
              <a:rPr lang="en-US" dirty="0"/>
              <a:t> </a:t>
            </a:r>
            <a:r>
              <a:rPr lang="en-US" dirty="0" err="1"/>
              <a:t>i</a:t>
            </a:r>
            <a:r>
              <a:rPr lang="en-US" dirty="0"/>
              <a:t> Braille (</a:t>
            </a:r>
            <a:r>
              <a:rPr lang="en-US" dirty="0" err="1"/>
              <a:t>Brajov</a:t>
            </a:r>
            <a:r>
              <a:rPr lang="en-US" dirty="0"/>
              <a:t>) format</a:t>
            </a:r>
            <a:r>
              <a:rPr lang="sr-Latn-RS" dirty="0"/>
              <a:t>; učešće predstavnika osetljive zajednice u ceni je </a:t>
            </a:r>
            <a:r>
              <a:rPr lang="en-US" dirty="0"/>
              <a:t>50$ </a:t>
            </a:r>
            <a:r>
              <a:rPr lang="sr-Latn-RS" dirty="0"/>
              <a:t>za </a:t>
            </a:r>
            <a:r>
              <a:rPr lang="en-US" dirty="0" err="1"/>
              <a:t>registracij</a:t>
            </a:r>
            <a:r>
              <a:rPr lang="sr-Latn-RS" dirty="0"/>
              <a:t>u</a:t>
            </a:r>
            <a:r>
              <a:rPr lang="en-US" dirty="0"/>
              <a:t> + 25$/</a:t>
            </a:r>
            <a:r>
              <a:rPr lang="en-US" dirty="0" err="1"/>
              <a:t>godišnja</a:t>
            </a:r>
            <a:r>
              <a:rPr lang="en-US" dirty="0"/>
              <a:t> </a:t>
            </a:r>
            <a:r>
              <a:rPr lang="en-US" dirty="0" err="1"/>
              <a:t>članarina</a:t>
            </a:r>
            <a:r>
              <a:rPr lang="sr-Latn-RS" dirty="0"/>
              <a:t>; </a:t>
            </a:r>
            <a:r>
              <a:rPr lang="en-US" dirty="0" err="1"/>
              <a:t>Više</a:t>
            </a:r>
            <a:r>
              <a:rPr lang="en-US" dirty="0"/>
              <a:t> of 100.000 </a:t>
            </a:r>
            <a:r>
              <a:rPr lang="en-US" dirty="0" err="1"/>
              <a:t>studenata</a:t>
            </a:r>
            <a:r>
              <a:rPr lang="en-US" dirty="0"/>
              <a:t> u SAD</a:t>
            </a:r>
            <a:r>
              <a:rPr lang="sr-Latn-RS" dirty="0"/>
              <a:t> koristi usluge ove inicijative)</a:t>
            </a:r>
          </a:p>
          <a:p>
            <a:pPr lvl="1"/>
            <a:r>
              <a:rPr lang="sr-Latn-RS" b="1" dirty="0"/>
              <a:t>Model subvencije </a:t>
            </a:r>
            <a:r>
              <a:rPr lang="sr-Latn-RS" dirty="0"/>
              <a:t>– primer </a:t>
            </a:r>
            <a:r>
              <a:rPr lang="en-US" dirty="0"/>
              <a:t>Toms Shoes </a:t>
            </a:r>
            <a:r>
              <a:rPr lang="en-US" dirty="0">
                <a:hlinkClick r:id="rId5"/>
              </a:rPr>
              <a:t>http://www.toms.com/</a:t>
            </a:r>
            <a:r>
              <a:rPr lang="sr-Latn-RS" dirty="0"/>
              <a:t> (pronalaženje velikih kompanija koje su spremne da doniraju deo svojih proizvoda – obuću, koja se potom preko mreža lokalnih organizacija distribuira ugroženim zajednicama u zemljama u razvoju).</a:t>
            </a:r>
            <a:endParaRPr lang="en-US" dirty="0"/>
          </a:p>
          <a:p>
            <a:pPr marL="457200" lvl="1" indent="0">
              <a:buNone/>
            </a:pPr>
            <a:r>
              <a:rPr lang="sr-Latn-RS" sz="2000" dirty="0"/>
              <a:t> </a:t>
            </a:r>
            <a:endParaRPr lang="en-US" sz="2000" dirty="0"/>
          </a:p>
          <a:p>
            <a:pPr lvl="1"/>
            <a:endParaRPr lang="sr-Latn-RS" sz="2000" dirty="0"/>
          </a:p>
          <a:p>
            <a:pPr lvl="1"/>
            <a:endParaRPr lang="en-GB" sz="2000" dirty="0"/>
          </a:p>
          <a:p>
            <a:pPr lvl="1"/>
            <a:endParaRPr lang="en-US" dirty="0"/>
          </a:p>
        </p:txBody>
      </p:sp>
    </p:spTree>
    <p:extLst>
      <p:ext uri="{BB962C8B-B14F-4D97-AF65-F5344CB8AC3E}">
        <p14:creationId xmlns:p14="http://schemas.microsoft.com/office/powerpoint/2010/main" val="96610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r>
              <a:rPr lang="sr-Latn-RS" dirty="0"/>
              <a:t>I kod društveno odgovornog preduzetništva važe isti preduslovi za kreativnu ličnost preduzetnika, kao i kod klasičnog preduzetničkog poduhvata.</a:t>
            </a:r>
          </a:p>
          <a:p>
            <a:r>
              <a:rPr lang="sr-Latn-RS" dirty="0"/>
              <a:t>Pored inovativnosti i kreativnosti, kao i sposobnosti i odgovornosti da se preduzme poslovni rizik u cilju samoaktualizacije i ostvarenja lične koristi preduzetnika, kod SE se javlja i šira dimenzija sposobnosti preuzomanja rizika u rešavanju društvenog izazova. Svakako, ovde je takođe od presudnog značaja inovativnost preduzetnika u kreiranju odgovora na prepoznat izazov, u smislu adekvatno razvijenog proizvoda – usluge koji će se ponuditi tržištu – poslovnom okruženju.</a:t>
            </a:r>
            <a:endParaRPr lang="en-US" dirty="0"/>
          </a:p>
        </p:txBody>
      </p:sp>
    </p:spTree>
    <p:extLst>
      <p:ext uri="{BB962C8B-B14F-4D97-AF65-F5344CB8AC3E}">
        <p14:creationId xmlns:p14="http://schemas.microsoft.com/office/powerpoint/2010/main" val="3980351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838200" y="1404256"/>
            <a:ext cx="11157857" cy="5377543"/>
          </a:xfrm>
        </p:spPr>
        <p:txBody>
          <a:bodyPr>
            <a:normAutofit fontScale="70000" lnSpcReduction="20000"/>
          </a:bodyPr>
          <a:lstStyle/>
          <a:p>
            <a:r>
              <a:rPr lang="sr-Latn-RS" b="1" dirty="0">
                <a:solidFill>
                  <a:srgbClr val="002060"/>
                </a:solidFill>
              </a:rPr>
              <a:t>Menadžment i preduzetništvo: spoljašnje okruženje, društvena odgovornost i poslovna etika. </a:t>
            </a:r>
          </a:p>
          <a:p>
            <a:r>
              <a:rPr lang="sr-Latn-RS" dirty="0">
                <a:solidFill>
                  <a:srgbClr val="002060"/>
                </a:solidFill>
              </a:rPr>
              <a:t>Tipovi menadžera. Menadžerske uloge. </a:t>
            </a:r>
          </a:p>
          <a:p>
            <a:r>
              <a:rPr lang="sr-Latn-RS" dirty="0">
                <a:solidFill>
                  <a:srgbClr val="002060"/>
                </a:solidFill>
              </a:rPr>
              <a:t>Industrija i njena transformacija. </a:t>
            </a:r>
          </a:p>
          <a:p>
            <a:r>
              <a:rPr lang="sr-Latn-RS" dirty="0">
                <a:solidFill>
                  <a:srgbClr val="002060"/>
                </a:solidFill>
              </a:rPr>
              <a:t>Planiranje, strateško planiranje i strateški menadžment. </a:t>
            </a:r>
          </a:p>
          <a:p>
            <a:r>
              <a:rPr lang="sr-Latn-RS" dirty="0">
                <a:solidFill>
                  <a:srgbClr val="002060"/>
                </a:solidFill>
              </a:rPr>
              <a:t>Predviđanje i prognoziranje. </a:t>
            </a:r>
          </a:p>
          <a:p>
            <a:r>
              <a:rPr lang="sr-Latn-RS" dirty="0">
                <a:solidFill>
                  <a:srgbClr val="002060"/>
                </a:solidFill>
              </a:rPr>
              <a:t>Organizacija i organizovanje kao menadžerski resurs. </a:t>
            </a:r>
          </a:p>
          <a:p>
            <a:r>
              <a:rPr lang="sr-Latn-RS" dirty="0">
                <a:solidFill>
                  <a:srgbClr val="002060"/>
                </a:solidFill>
              </a:rPr>
              <a:t>Odlučivanje kao proces rešavanja problema. </a:t>
            </a:r>
          </a:p>
          <a:p>
            <a:r>
              <a:rPr lang="sr-Latn-RS" dirty="0">
                <a:solidFill>
                  <a:srgbClr val="002060"/>
                </a:solidFill>
              </a:rPr>
              <a:t>Ljudski resursi kao imovina preduzeća. Konflikti i upravljanje konfliktima. </a:t>
            </a:r>
          </a:p>
          <a:p>
            <a:r>
              <a:rPr lang="sr-Latn-RS" dirty="0">
                <a:solidFill>
                  <a:srgbClr val="002060"/>
                </a:solidFill>
              </a:rPr>
              <a:t>Upravljanje kreativnošću i inovacijama. Koncept ''učeće organizacije''. Principi upravljanja tehnološkim inovacijama. </a:t>
            </a:r>
          </a:p>
          <a:p>
            <a:r>
              <a:rPr lang="sr-Latn-RS" dirty="0">
                <a:solidFill>
                  <a:srgbClr val="002060"/>
                </a:solidFill>
              </a:rPr>
              <a:t>Osnovni principi upravljanja znanjem (knowledge management). </a:t>
            </a:r>
          </a:p>
          <a:p>
            <a:r>
              <a:rPr lang="sr-Latn-RS" dirty="0">
                <a:solidFill>
                  <a:srgbClr val="002060"/>
                </a:solidFill>
              </a:rPr>
              <a:t>Vođenje. Stilovi vođenja. Motivacija. Sistemi komunikacija. </a:t>
            </a:r>
          </a:p>
          <a:p>
            <a:r>
              <a:rPr lang="sr-Latn-RS" dirty="0">
                <a:solidFill>
                  <a:srgbClr val="002060"/>
                </a:solidFill>
              </a:rPr>
              <a:t>Kontrolisanje kao povratna sprega upravljanja. </a:t>
            </a:r>
          </a:p>
          <a:p>
            <a:r>
              <a:rPr lang="sr-Latn-RS" dirty="0">
                <a:solidFill>
                  <a:srgbClr val="002060"/>
                </a:solidFill>
              </a:rPr>
              <a:t>Upravljanje industrijskim projektima. </a:t>
            </a:r>
          </a:p>
          <a:p>
            <a:r>
              <a:rPr lang="sr-Latn-RS" dirty="0">
                <a:solidFill>
                  <a:srgbClr val="002060"/>
                </a:solidFill>
              </a:rPr>
              <a:t>Kvalitet kao upravljačka varijabla. </a:t>
            </a:r>
          </a:p>
          <a:p>
            <a:r>
              <a:rPr lang="sr-Latn-RS" dirty="0">
                <a:solidFill>
                  <a:srgbClr val="002060"/>
                </a:solidFill>
              </a:rPr>
              <a:t>Ekološki menadžment.  Globalizacija i menadžment</a:t>
            </a:r>
          </a:p>
        </p:txBody>
      </p:sp>
    </p:spTree>
    <p:extLst>
      <p:ext uri="{BB962C8B-B14F-4D97-AF65-F5344CB8AC3E}">
        <p14:creationId xmlns:p14="http://schemas.microsoft.com/office/powerpoint/2010/main" val="2661121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85000" lnSpcReduction="20000"/>
          </a:bodyPr>
          <a:lstStyle/>
          <a:p>
            <a:pPr>
              <a:defRPr noProof="1"/>
            </a:pPr>
            <a:r>
              <a:rPr lang="sr-Latn-RS" b="1" dirty="0"/>
              <a:t>POSLOVNA ETIKA </a:t>
            </a:r>
            <a:r>
              <a:rPr lang="en-US" dirty="0"/>
              <a:t>je </a:t>
            </a:r>
            <a:r>
              <a:rPr lang="en-US" dirty="0" err="1"/>
              <a:t>deo</a:t>
            </a:r>
            <a:r>
              <a:rPr lang="en-US" dirty="0"/>
              <a:t> </a:t>
            </a:r>
            <a:r>
              <a:rPr lang="en-US" dirty="0" err="1"/>
              <a:t>primenjene</a:t>
            </a:r>
            <a:r>
              <a:rPr lang="en-US" dirty="0"/>
              <a:t> </a:t>
            </a:r>
            <a:r>
              <a:rPr lang="en-US" dirty="0" err="1"/>
              <a:t>etike</a:t>
            </a:r>
            <a:r>
              <a:rPr lang="en-US" dirty="0"/>
              <a:t> </a:t>
            </a:r>
            <a:r>
              <a:rPr lang="en-US" dirty="0" err="1"/>
              <a:t>i</a:t>
            </a:r>
            <a:r>
              <a:rPr lang="en-US" dirty="0"/>
              <a:t> </a:t>
            </a:r>
            <a:r>
              <a:rPr lang="en-US" dirty="0" err="1"/>
              <a:t>mogla</a:t>
            </a:r>
            <a:r>
              <a:rPr lang="en-US" dirty="0"/>
              <a:t> bi se </a:t>
            </a:r>
            <a:r>
              <a:rPr lang="en-US" dirty="0" err="1"/>
              <a:t>opisati</a:t>
            </a:r>
            <a:r>
              <a:rPr lang="en-US" dirty="0"/>
              <a:t> </a:t>
            </a:r>
            <a:r>
              <a:rPr lang="en-US" dirty="0" err="1"/>
              <a:t>kao</a:t>
            </a:r>
            <a:r>
              <a:rPr lang="en-US" dirty="0"/>
              <a:t> </a:t>
            </a:r>
            <a:r>
              <a:rPr lang="en-US" dirty="0" err="1"/>
              <a:t>primena</a:t>
            </a:r>
            <a:r>
              <a:rPr lang="en-US" dirty="0"/>
              <a:t> </a:t>
            </a:r>
            <a:r>
              <a:rPr lang="en-US" dirty="0" err="1"/>
              <a:t>etičkih</a:t>
            </a:r>
            <a:r>
              <a:rPr lang="en-US" dirty="0"/>
              <a:t> </a:t>
            </a:r>
            <a:r>
              <a:rPr lang="en-US" dirty="0" err="1"/>
              <a:t>vrednosti</a:t>
            </a:r>
            <a:r>
              <a:rPr lang="en-US" dirty="0"/>
              <a:t> </a:t>
            </a:r>
            <a:r>
              <a:rPr lang="en-US" dirty="0" err="1"/>
              <a:t>na</a:t>
            </a:r>
            <a:r>
              <a:rPr lang="en-US" dirty="0"/>
              <a:t> </a:t>
            </a:r>
            <a:r>
              <a:rPr lang="en-US" dirty="0" err="1"/>
              <a:t>poslovno</a:t>
            </a:r>
            <a:r>
              <a:rPr lang="en-US" dirty="0"/>
              <a:t> </a:t>
            </a:r>
            <a:r>
              <a:rPr lang="en-US" dirty="0" err="1"/>
              <a:t>ponašanje</a:t>
            </a:r>
            <a:r>
              <a:rPr lang="en-US" dirty="0"/>
              <a:t>. </a:t>
            </a:r>
            <a:r>
              <a:rPr lang="en-US" dirty="0" err="1"/>
              <a:t>Primenjuje</a:t>
            </a:r>
            <a:r>
              <a:rPr lang="en-US" dirty="0"/>
              <a:t> se </a:t>
            </a:r>
            <a:r>
              <a:rPr lang="en-US" dirty="0" err="1"/>
              <a:t>na</a:t>
            </a:r>
            <a:r>
              <a:rPr lang="en-US" dirty="0"/>
              <a:t> </a:t>
            </a:r>
            <a:r>
              <a:rPr lang="en-US" dirty="0" err="1"/>
              <a:t>sve</a:t>
            </a:r>
            <a:r>
              <a:rPr lang="en-US" dirty="0"/>
              <a:t> </a:t>
            </a:r>
            <a:r>
              <a:rPr lang="en-US" dirty="0" err="1"/>
              <a:t>aspekte</a:t>
            </a:r>
            <a:r>
              <a:rPr lang="en-US" dirty="0"/>
              <a:t> </a:t>
            </a:r>
            <a:r>
              <a:rPr lang="en-US" dirty="0" err="1"/>
              <a:t>poslovnog</a:t>
            </a:r>
            <a:r>
              <a:rPr lang="en-US" dirty="0"/>
              <a:t> </a:t>
            </a:r>
            <a:r>
              <a:rPr lang="en-US" dirty="0" err="1"/>
              <a:t>ponašanja</a:t>
            </a:r>
            <a:r>
              <a:rPr lang="en-US" dirty="0"/>
              <a:t>, od </a:t>
            </a:r>
            <a:r>
              <a:rPr lang="en-US" dirty="0" err="1"/>
              <a:t>strateških</a:t>
            </a:r>
            <a:r>
              <a:rPr lang="en-US" dirty="0"/>
              <a:t> </a:t>
            </a:r>
            <a:r>
              <a:rPr lang="en-US" dirty="0" err="1"/>
              <a:t>odluka</a:t>
            </a:r>
            <a:r>
              <a:rPr lang="en-US" dirty="0"/>
              <a:t> do </a:t>
            </a:r>
            <a:r>
              <a:rPr lang="en-US" dirty="0" err="1"/>
              <a:t>ponašanja</a:t>
            </a:r>
            <a:r>
              <a:rPr lang="en-US" dirty="0"/>
              <a:t> </a:t>
            </a:r>
            <a:r>
              <a:rPr lang="en-US" dirty="0" err="1"/>
              <a:t>prema</a:t>
            </a:r>
            <a:r>
              <a:rPr lang="en-US" dirty="0"/>
              <a:t> </a:t>
            </a:r>
            <a:r>
              <a:rPr lang="en-US" dirty="0" err="1"/>
              <a:t>kupcima</a:t>
            </a:r>
            <a:r>
              <a:rPr lang="en-US" dirty="0"/>
              <a:t> </a:t>
            </a:r>
            <a:r>
              <a:rPr lang="en-US" dirty="0" err="1"/>
              <a:t>i</a:t>
            </a:r>
            <a:r>
              <a:rPr lang="en-US" dirty="0"/>
              <a:t> </a:t>
            </a:r>
            <a:r>
              <a:rPr lang="en-US" dirty="0" err="1"/>
              <a:t>dobavljačima</a:t>
            </a:r>
            <a:r>
              <a:rPr lang="en-US" dirty="0"/>
              <a:t>.</a:t>
            </a:r>
            <a:endParaRPr lang="en-US" noProof="1"/>
          </a:p>
          <a:p>
            <a:pPr>
              <a:defRPr noProof="1"/>
            </a:pPr>
            <a:r>
              <a:rPr lang="en-US" noProof="1"/>
              <a:t> E</a:t>
            </a:r>
            <a:r>
              <a:rPr lang="en-US" dirty="0" err="1"/>
              <a:t>tički</a:t>
            </a:r>
            <a:r>
              <a:rPr lang="en-US" dirty="0"/>
              <a:t> </a:t>
            </a:r>
            <a:r>
              <a:rPr lang="en-US" dirty="0" err="1"/>
              <a:t>zahtevi</a:t>
            </a:r>
            <a:r>
              <a:rPr lang="en-US" dirty="0"/>
              <a:t> (</a:t>
            </a:r>
            <a:r>
              <a:rPr lang="en-US" dirty="0" err="1"/>
              <a:t>legitimnost</a:t>
            </a:r>
            <a:r>
              <a:rPr lang="en-US" dirty="0"/>
              <a:t>, </a:t>
            </a:r>
            <a:r>
              <a:rPr lang="en-US" dirty="0" err="1"/>
              <a:t>opravdanost</a:t>
            </a:r>
            <a:r>
              <a:rPr lang="en-US" dirty="0"/>
              <a:t>, </a:t>
            </a:r>
            <a:r>
              <a:rPr lang="en-US" dirty="0" err="1"/>
              <a:t>prihvatljivost</a:t>
            </a:r>
            <a:r>
              <a:rPr lang="en-US" dirty="0"/>
              <a:t>) </a:t>
            </a:r>
            <a:r>
              <a:rPr lang="en-US" dirty="0" err="1"/>
              <a:t>idu</a:t>
            </a:r>
            <a:r>
              <a:rPr lang="en-US" dirty="0"/>
              <a:t> </a:t>
            </a:r>
            <a:r>
              <a:rPr lang="en-US" dirty="0" err="1"/>
              <a:t>dalje</a:t>
            </a:r>
            <a:r>
              <a:rPr lang="en-US" dirty="0"/>
              <a:t> od </a:t>
            </a:r>
            <a:r>
              <a:rPr lang="en-US" dirty="0" err="1"/>
              <a:t>zahteva</a:t>
            </a:r>
            <a:r>
              <a:rPr lang="en-US" dirty="0"/>
              <a:t> </a:t>
            </a:r>
            <a:r>
              <a:rPr lang="en-US" dirty="0" err="1"/>
              <a:t>zakonske</a:t>
            </a:r>
            <a:r>
              <a:rPr lang="en-US" dirty="0"/>
              <a:t> regulative (</a:t>
            </a:r>
            <a:r>
              <a:rPr lang="en-US" dirty="0" err="1"/>
              <a:t>legalnost</a:t>
            </a:r>
            <a:r>
              <a:rPr lang="en-US" dirty="0"/>
              <a:t>), a </a:t>
            </a:r>
            <a:r>
              <a:rPr lang="en-US" dirty="0" err="1"/>
              <a:t>poslovna</a:t>
            </a:r>
            <a:r>
              <a:rPr lang="en-US" dirty="0"/>
              <a:t> </a:t>
            </a:r>
            <a:r>
              <a:rPr lang="en-US" dirty="0" err="1"/>
              <a:t>etika</a:t>
            </a:r>
            <a:r>
              <a:rPr lang="en-US" dirty="0"/>
              <a:t> </a:t>
            </a:r>
            <a:r>
              <a:rPr lang="en-US" dirty="0" err="1"/>
              <a:t>primenjuje</a:t>
            </a:r>
            <a:r>
              <a:rPr lang="en-US" dirty="0"/>
              <a:t> se </a:t>
            </a:r>
            <a:r>
              <a:rPr lang="en-US" dirty="0" err="1"/>
              <a:t>na</a:t>
            </a:r>
            <a:r>
              <a:rPr lang="en-US" dirty="0"/>
              <a:t> </a:t>
            </a:r>
            <a:r>
              <a:rPr lang="en-US" dirty="0" err="1"/>
              <a:t>ponašanje</a:t>
            </a:r>
            <a:r>
              <a:rPr lang="en-US" dirty="0"/>
              <a:t> </a:t>
            </a:r>
            <a:r>
              <a:rPr lang="en-US" dirty="0" err="1"/>
              <a:t>pojedinca</a:t>
            </a:r>
            <a:r>
              <a:rPr lang="en-US" dirty="0"/>
              <a:t> </a:t>
            </a:r>
            <a:r>
              <a:rPr lang="en-US" dirty="0" err="1"/>
              <a:t>i</a:t>
            </a:r>
            <a:r>
              <a:rPr lang="en-US" dirty="0"/>
              <a:t> </a:t>
            </a:r>
            <a:r>
              <a:rPr lang="en-US" dirty="0" err="1"/>
              <a:t>organizacije</a:t>
            </a:r>
            <a:r>
              <a:rPr lang="en-US" dirty="0"/>
              <a:t> u </a:t>
            </a:r>
            <a:r>
              <a:rPr lang="en-US" dirty="0" err="1"/>
              <a:t>celini</a:t>
            </a:r>
            <a:r>
              <a:rPr lang="en-US" dirty="0"/>
              <a:t>.</a:t>
            </a:r>
            <a:endParaRPr lang="en-US" noProof="1"/>
          </a:p>
          <a:p>
            <a:pPr>
              <a:defRPr noProof="1"/>
            </a:pPr>
            <a:r>
              <a:rPr lang="en-US" noProof="1"/>
              <a:t> </a:t>
            </a:r>
            <a:r>
              <a:rPr lang="en-US" dirty="0" err="1"/>
              <a:t>Reč</a:t>
            </a:r>
            <a:r>
              <a:rPr lang="en-US" dirty="0"/>
              <a:t> </a:t>
            </a:r>
            <a:r>
              <a:rPr lang="en-US" dirty="0" err="1"/>
              <a:t>etika</a:t>
            </a:r>
            <a:r>
              <a:rPr lang="en-US" dirty="0"/>
              <a:t> </a:t>
            </a:r>
            <a:r>
              <a:rPr lang="en-US" dirty="0" err="1"/>
              <a:t>dolazi</a:t>
            </a:r>
            <a:r>
              <a:rPr lang="en-US" dirty="0"/>
              <a:t> od </a:t>
            </a:r>
            <a:r>
              <a:rPr lang="en-US" dirty="0" err="1"/>
              <a:t>grčke</a:t>
            </a:r>
            <a:r>
              <a:rPr lang="en-US" dirty="0"/>
              <a:t> </a:t>
            </a:r>
            <a:r>
              <a:rPr lang="en-US" dirty="0" err="1"/>
              <a:t>reči</a:t>
            </a:r>
            <a:r>
              <a:rPr lang="en-US" dirty="0"/>
              <a:t> </a:t>
            </a:r>
            <a:r>
              <a:rPr lang="en-US" b="1" dirty="0"/>
              <a:t>„</a:t>
            </a:r>
            <a:r>
              <a:rPr lang="en-US" b="1" dirty="0" err="1"/>
              <a:t>ethikes</a:t>
            </a:r>
            <a:r>
              <a:rPr lang="en-US" b="1" dirty="0"/>
              <a:t>” </a:t>
            </a:r>
            <a:r>
              <a:rPr lang="en-US" b="1" dirty="0" err="1"/>
              <a:t>i</a:t>
            </a:r>
            <a:r>
              <a:rPr lang="en-US" b="1" dirty="0"/>
              <a:t> „ethos”</a:t>
            </a:r>
            <a:r>
              <a:rPr lang="en-US" dirty="0"/>
              <a:t>, </a:t>
            </a:r>
            <a:r>
              <a:rPr lang="en-US" dirty="0" err="1"/>
              <a:t>što</a:t>
            </a:r>
            <a:r>
              <a:rPr lang="en-US" dirty="0"/>
              <a:t> </a:t>
            </a:r>
            <a:r>
              <a:rPr lang="en-US" dirty="0" err="1"/>
              <a:t>znači</a:t>
            </a:r>
            <a:r>
              <a:rPr lang="en-US" dirty="0"/>
              <a:t> </a:t>
            </a:r>
            <a:r>
              <a:rPr lang="en-US" i="1" dirty="0" err="1"/>
              <a:t>uobičajeno</a:t>
            </a:r>
            <a:r>
              <a:rPr lang="en-US" dirty="0"/>
              <a:t>.</a:t>
            </a:r>
            <a:endParaRPr lang="en-US" noProof="1"/>
          </a:p>
          <a:p>
            <a:pPr>
              <a:defRPr noProof="1"/>
            </a:pPr>
            <a:r>
              <a:rPr lang="en-US" noProof="1"/>
              <a:t> </a:t>
            </a:r>
            <a:r>
              <a:rPr lang="en-US" b="1" noProof="1"/>
              <a:t>E</a:t>
            </a:r>
            <a:r>
              <a:rPr lang="en-US" b="1" dirty="0" err="1"/>
              <a:t>tika</a:t>
            </a:r>
            <a:r>
              <a:rPr lang="en-US" b="1" dirty="0"/>
              <a:t> se </a:t>
            </a:r>
            <a:r>
              <a:rPr lang="en-US" b="1" dirty="0" err="1"/>
              <a:t>može</a:t>
            </a:r>
            <a:r>
              <a:rPr lang="en-US" b="1" dirty="0"/>
              <a:t> </a:t>
            </a:r>
            <a:r>
              <a:rPr lang="en-US" b="1" dirty="0" err="1"/>
              <a:t>definisati</a:t>
            </a:r>
            <a:r>
              <a:rPr lang="en-US" b="1" dirty="0"/>
              <a:t> </a:t>
            </a:r>
            <a:r>
              <a:rPr lang="en-US" b="1" dirty="0" err="1"/>
              <a:t>kao</a:t>
            </a:r>
            <a:r>
              <a:rPr lang="en-US" b="1" dirty="0"/>
              <a:t> </a:t>
            </a:r>
            <a:r>
              <a:rPr lang="en-US" b="1" dirty="0" err="1"/>
              <a:t>skup</a:t>
            </a:r>
            <a:r>
              <a:rPr lang="en-US" b="1" dirty="0"/>
              <a:t> </a:t>
            </a:r>
            <a:r>
              <a:rPr lang="en-US" b="1" dirty="0" err="1"/>
              <a:t>pravila</a:t>
            </a:r>
            <a:r>
              <a:rPr lang="en-US" b="1" dirty="0"/>
              <a:t> </a:t>
            </a:r>
            <a:r>
              <a:rPr lang="en-US" b="1" dirty="0" err="1"/>
              <a:t>koja</a:t>
            </a:r>
            <a:r>
              <a:rPr lang="en-US" b="1" dirty="0"/>
              <a:t> </a:t>
            </a:r>
            <a:r>
              <a:rPr lang="en-US" b="1" dirty="0" err="1"/>
              <a:t>definišu</a:t>
            </a:r>
            <a:r>
              <a:rPr lang="en-US" b="1" dirty="0"/>
              <a:t> dobro </a:t>
            </a:r>
            <a:r>
              <a:rPr lang="en-US" b="1" dirty="0" err="1"/>
              <a:t>i</a:t>
            </a:r>
            <a:r>
              <a:rPr lang="en-US" b="1" dirty="0"/>
              <a:t> </a:t>
            </a:r>
            <a:r>
              <a:rPr lang="en-US" b="1" dirty="0" err="1"/>
              <a:t>loše</a:t>
            </a:r>
            <a:r>
              <a:rPr lang="en-US" b="1" dirty="0"/>
              <a:t> </a:t>
            </a:r>
            <a:r>
              <a:rPr lang="en-US" b="1" dirty="0" err="1"/>
              <a:t>ponašanje</a:t>
            </a:r>
            <a:r>
              <a:rPr lang="en-US" b="1" dirty="0"/>
              <a:t>, </a:t>
            </a:r>
            <a:r>
              <a:rPr lang="en-US" b="1" dirty="0" err="1"/>
              <a:t>odnosno</a:t>
            </a:r>
            <a:r>
              <a:rPr lang="en-US" b="1" dirty="0"/>
              <a:t> </a:t>
            </a:r>
            <a:r>
              <a:rPr lang="en-US" b="1" dirty="0" err="1"/>
              <a:t>pristup</a:t>
            </a:r>
            <a:r>
              <a:rPr lang="en-US" b="1" dirty="0"/>
              <a:t> </a:t>
            </a:r>
            <a:r>
              <a:rPr lang="en-US" b="1" dirty="0" err="1"/>
              <a:t>koji</a:t>
            </a:r>
            <a:r>
              <a:rPr lang="en-US" b="1" dirty="0"/>
              <a:t> </a:t>
            </a:r>
            <a:r>
              <a:rPr lang="en-US" b="1" dirty="0" err="1"/>
              <a:t>uzima</a:t>
            </a:r>
            <a:r>
              <a:rPr lang="en-US" b="1" dirty="0"/>
              <a:t> u </a:t>
            </a:r>
            <a:r>
              <a:rPr lang="en-US" b="1" dirty="0" err="1"/>
              <a:t>obzir</a:t>
            </a:r>
            <a:r>
              <a:rPr lang="en-US" b="1" dirty="0"/>
              <a:t> </a:t>
            </a:r>
            <a:r>
              <a:rPr lang="en-US" b="1" dirty="0" err="1"/>
              <a:t>kako</a:t>
            </a:r>
            <a:r>
              <a:rPr lang="en-US" b="1" dirty="0"/>
              <a:t> </a:t>
            </a:r>
            <a:r>
              <a:rPr lang="en-US" b="1" dirty="0" err="1"/>
              <a:t>ponašanje</a:t>
            </a:r>
            <a:r>
              <a:rPr lang="en-US" b="1" dirty="0"/>
              <a:t> </a:t>
            </a:r>
            <a:r>
              <a:rPr lang="en-US" b="1" dirty="0" err="1"/>
              <a:t>pojedinca</a:t>
            </a:r>
            <a:r>
              <a:rPr lang="en-US" b="1" dirty="0"/>
              <a:t> </a:t>
            </a:r>
            <a:r>
              <a:rPr lang="en-US" b="1" dirty="0" err="1"/>
              <a:t>utiče</a:t>
            </a:r>
            <a:r>
              <a:rPr lang="en-US" b="1" dirty="0"/>
              <a:t> </a:t>
            </a:r>
            <a:r>
              <a:rPr lang="en-US" b="1" dirty="0" err="1"/>
              <a:t>na</a:t>
            </a:r>
            <a:r>
              <a:rPr lang="en-US" b="1" dirty="0"/>
              <a:t> </a:t>
            </a:r>
            <a:r>
              <a:rPr lang="en-US" b="1" dirty="0" err="1"/>
              <a:t>druge</a:t>
            </a:r>
            <a:r>
              <a:rPr lang="en-US" b="1" dirty="0"/>
              <a:t> </a:t>
            </a:r>
            <a:r>
              <a:rPr lang="en-US" b="1" dirty="0" err="1"/>
              <a:t>ljude</a:t>
            </a:r>
            <a:r>
              <a:rPr lang="en-US" b="1" dirty="0"/>
              <a:t>. To je, </a:t>
            </a:r>
            <a:r>
              <a:rPr lang="en-US" b="1" dirty="0" err="1"/>
              <a:t>zapravo</a:t>
            </a:r>
            <a:r>
              <a:rPr lang="en-US" b="1" dirty="0"/>
              <a:t>, </a:t>
            </a:r>
            <a:r>
              <a:rPr lang="en-US" b="1" dirty="0" err="1"/>
              <a:t>skup</a:t>
            </a:r>
            <a:r>
              <a:rPr lang="en-US" b="1" dirty="0"/>
              <a:t> </a:t>
            </a:r>
            <a:r>
              <a:rPr lang="en-US" b="1" dirty="0" err="1"/>
              <a:t>prava</a:t>
            </a:r>
            <a:r>
              <a:rPr lang="en-US" b="1" dirty="0"/>
              <a:t> </a:t>
            </a:r>
            <a:r>
              <a:rPr lang="en-US" b="1" dirty="0" err="1"/>
              <a:t>i</a:t>
            </a:r>
            <a:r>
              <a:rPr lang="en-US" b="1" dirty="0"/>
              <a:t> </a:t>
            </a:r>
            <a:r>
              <a:rPr lang="en-US" b="1" dirty="0" err="1"/>
              <a:t>dužnosti</a:t>
            </a:r>
            <a:r>
              <a:rPr lang="en-US" b="1" dirty="0"/>
              <a:t> </a:t>
            </a:r>
            <a:r>
              <a:rPr lang="en-US" b="1" dirty="0" err="1"/>
              <a:t>koje</a:t>
            </a:r>
            <a:r>
              <a:rPr lang="en-US" b="1" dirty="0"/>
              <a:t> </a:t>
            </a:r>
            <a:r>
              <a:rPr lang="en-US" b="1" dirty="0" err="1"/>
              <a:t>ljudi</a:t>
            </a:r>
            <a:r>
              <a:rPr lang="en-US" b="1" dirty="0"/>
              <a:t> </a:t>
            </a:r>
            <a:r>
              <a:rPr lang="en-US" b="1" dirty="0" err="1"/>
              <a:t>primenjuju</a:t>
            </a:r>
            <a:r>
              <a:rPr lang="en-US" b="1" dirty="0"/>
              <a:t> </a:t>
            </a:r>
            <a:r>
              <a:rPr lang="en-US" b="1" dirty="0" err="1"/>
              <a:t>pri</a:t>
            </a:r>
            <a:r>
              <a:rPr lang="en-US" b="1" dirty="0"/>
              <a:t> </a:t>
            </a:r>
            <a:r>
              <a:rPr lang="en-US" b="1" dirty="0" err="1"/>
              <a:t>donošenju</a:t>
            </a:r>
            <a:r>
              <a:rPr lang="en-US" b="1" dirty="0"/>
              <a:t> </a:t>
            </a:r>
            <a:r>
              <a:rPr lang="en-US" b="1" dirty="0" err="1"/>
              <a:t>različitih</a:t>
            </a:r>
            <a:r>
              <a:rPr lang="en-US" b="1" dirty="0"/>
              <a:t> </a:t>
            </a:r>
            <a:r>
              <a:rPr lang="en-US" b="1" dirty="0" err="1"/>
              <a:t>odluka</a:t>
            </a:r>
            <a:r>
              <a:rPr lang="en-US" b="1" dirty="0"/>
              <a:t>. </a:t>
            </a:r>
            <a:r>
              <a:rPr lang="en-US" b="1" dirty="0" err="1"/>
              <a:t>Pravila</a:t>
            </a:r>
            <a:r>
              <a:rPr lang="en-US" b="1" dirty="0"/>
              <a:t> </a:t>
            </a:r>
            <a:r>
              <a:rPr lang="en-US" b="1" dirty="0" err="1"/>
              <a:t>etike</a:t>
            </a:r>
            <a:r>
              <a:rPr lang="en-US" b="1" dirty="0"/>
              <a:t> </a:t>
            </a:r>
            <a:r>
              <a:rPr lang="en-US" b="1" dirty="0" err="1"/>
              <a:t>nam</a:t>
            </a:r>
            <a:r>
              <a:rPr lang="en-US" b="1" dirty="0"/>
              <a:t> </a:t>
            </a:r>
            <a:r>
              <a:rPr lang="en-US" b="1" dirty="0" err="1"/>
              <a:t>govore</a:t>
            </a:r>
            <a:r>
              <a:rPr lang="en-US" b="1" dirty="0"/>
              <a:t> </a:t>
            </a:r>
            <a:r>
              <a:rPr lang="en-US" b="1" dirty="0" err="1"/>
              <a:t>kako</a:t>
            </a:r>
            <a:r>
              <a:rPr lang="en-US" b="1" dirty="0"/>
              <a:t> da se </a:t>
            </a:r>
            <a:r>
              <a:rPr lang="en-US" b="1" dirty="0" err="1"/>
              <a:t>ponašamo</a:t>
            </a:r>
            <a:r>
              <a:rPr lang="en-US" b="1" dirty="0"/>
              <a:t> </a:t>
            </a:r>
            <a:r>
              <a:rPr lang="en-US" b="1" dirty="0" err="1"/>
              <a:t>moralno</a:t>
            </a:r>
            <a:r>
              <a:rPr lang="en-US" b="1" dirty="0"/>
              <a:t>, </a:t>
            </a:r>
            <a:r>
              <a:rPr lang="en-US" b="1" dirty="0" err="1"/>
              <a:t>tj</a:t>
            </a:r>
            <a:r>
              <a:rPr lang="en-US" b="1" dirty="0"/>
              <a:t>. </a:t>
            </a:r>
            <a:r>
              <a:rPr lang="en-US" b="1" dirty="0" err="1"/>
              <a:t>drugim</a:t>
            </a:r>
            <a:r>
              <a:rPr lang="en-US" b="1" dirty="0"/>
              <a:t> </a:t>
            </a:r>
            <a:r>
              <a:rPr lang="en-US" b="1" dirty="0" err="1"/>
              <a:t>ljudima</a:t>
            </a:r>
            <a:r>
              <a:rPr lang="en-US" b="1" dirty="0"/>
              <a:t> </a:t>
            </a:r>
            <a:r>
              <a:rPr lang="en-US" b="1" dirty="0" err="1"/>
              <a:t>prihvatljivo</a:t>
            </a:r>
            <a:r>
              <a:rPr lang="en-US" b="1" dirty="0"/>
              <a:t>.</a:t>
            </a:r>
            <a:r>
              <a:rPr lang="en-US" b="1" noProof="1"/>
              <a:t> </a:t>
            </a:r>
          </a:p>
          <a:p>
            <a:pPr>
              <a:defRPr noProof="1"/>
            </a:pPr>
            <a:r>
              <a:rPr lang="en-US" b="1" dirty="0" err="1"/>
              <a:t>Poslovna</a:t>
            </a:r>
            <a:r>
              <a:rPr lang="en-US" b="1" dirty="0"/>
              <a:t> </a:t>
            </a:r>
            <a:r>
              <a:rPr lang="en-US" b="1" dirty="0" err="1"/>
              <a:t>etika</a:t>
            </a:r>
            <a:r>
              <a:rPr lang="en-US" b="1" dirty="0"/>
              <a:t> je </a:t>
            </a:r>
            <a:r>
              <a:rPr lang="en-US" b="1" dirty="0" err="1"/>
              <a:t>upravo</a:t>
            </a:r>
            <a:r>
              <a:rPr lang="en-US" b="1" dirty="0"/>
              <a:t> </a:t>
            </a:r>
            <a:r>
              <a:rPr lang="en-US" b="1" dirty="0" err="1"/>
              <a:t>primena</a:t>
            </a:r>
            <a:r>
              <a:rPr lang="en-US" b="1" dirty="0"/>
              <a:t> </a:t>
            </a:r>
            <a:r>
              <a:rPr lang="en-US" b="1" dirty="0" err="1"/>
              <a:t>osnovnih</a:t>
            </a:r>
            <a:r>
              <a:rPr lang="en-US" b="1" dirty="0"/>
              <a:t> </a:t>
            </a:r>
            <a:r>
              <a:rPr lang="en-US" b="1" dirty="0" err="1"/>
              <a:t>načela</a:t>
            </a:r>
            <a:r>
              <a:rPr lang="en-US" b="1" dirty="0"/>
              <a:t> </a:t>
            </a:r>
            <a:r>
              <a:rPr lang="en-US" b="1" dirty="0" err="1"/>
              <a:t>etike</a:t>
            </a:r>
            <a:r>
              <a:rPr lang="en-US" b="1" dirty="0"/>
              <a:t> </a:t>
            </a:r>
            <a:r>
              <a:rPr lang="en-US" b="1" dirty="0" err="1"/>
              <a:t>na</a:t>
            </a:r>
            <a:r>
              <a:rPr lang="en-US" b="1" dirty="0"/>
              <a:t> </a:t>
            </a:r>
            <a:r>
              <a:rPr lang="en-US" b="1" dirty="0" err="1"/>
              <a:t>poslovno</a:t>
            </a:r>
            <a:r>
              <a:rPr lang="en-US" b="1" dirty="0"/>
              <a:t> </a:t>
            </a:r>
            <a:r>
              <a:rPr lang="en-US" b="1" dirty="0" err="1"/>
              <a:t>ponašanje</a:t>
            </a:r>
            <a:r>
              <a:rPr lang="en-US" b="1" dirty="0"/>
              <a:t>.</a:t>
            </a:r>
            <a:endParaRPr lang="en-US" sz="4000" noProof="1"/>
          </a:p>
          <a:p>
            <a:endParaRPr lang="en-US" dirty="0"/>
          </a:p>
        </p:txBody>
      </p:sp>
    </p:spTree>
    <p:extLst>
      <p:ext uri="{BB962C8B-B14F-4D97-AF65-F5344CB8AC3E}">
        <p14:creationId xmlns:p14="http://schemas.microsoft.com/office/powerpoint/2010/main" val="553811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pPr>
              <a:defRPr noProof="1"/>
            </a:pPr>
            <a:r>
              <a:rPr lang="en-US" sz="2000" dirty="0" err="1"/>
              <a:t>Postoji</a:t>
            </a:r>
            <a:r>
              <a:rPr lang="en-US" sz="2000" dirty="0"/>
              <a:t> </a:t>
            </a:r>
            <a:r>
              <a:rPr lang="en-US" sz="2000" dirty="0" err="1"/>
              <a:t>više</a:t>
            </a:r>
            <a:r>
              <a:rPr lang="en-US" sz="2000" dirty="0"/>
              <a:t> </a:t>
            </a:r>
            <a:r>
              <a:rPr lang="en-US" sz="2000" dirty="0" err="1"/>
              <a:t>razloga</a:t>
            </a:r>
            <a:r>
              <a:rPr lang="en-US" sz="2000" dirty="0"/>
              <a:t> </a:t>
            </a:r>
            <a:r>
              <a:rPr lang="en-US" sz="2000" dirty="0" err="1"/>
              <a:t>pojave</a:t>
            </a:r>
            <a:r>
              <a:rPr lang="en-US" sz="2000" noProof="1"/>
              <a:t> etičk</a:t>
            </a:r>
            <a:r>
              <a:rPr lang="en-US" sz="2000" dirty="0" err="1"/>
              <a:t>ih</a:t>
            </a:r>
            <a:r>
              <a:rPr lang="en-US" sz="2000" dirty="0"/>
              <a:t> </a:t>
            </a:r>
            <a:r>
              <a:rPr lang="en-US" sz="2000" dirty="0" err="1"/>
              <a:t>problema</a:t>
            </a:r>
            <a:r>
              <a:rPr lang="en-US" sz="2000" dirty="0"/>
              <a:t>:</a:t>
            </a:r>
          </a:p>
          <a:p>
            <a:pPr lvl="1">
              <a:defRPr noProof="1"/>
            </a:pPr>
            <a:r>
              <a:rPr lang="en-US" sz="2000" i="1" noProof="1"/>
              <a:t>1. </a:t>
            </a:r>
            <a:r>
              <a:rPr lang="en-US" sz="2000" i="1" dirty="0" err="1"/>
              <a:t>Lična</a:t>
            </a:r>
            <a:r>
              <a:rPr lang="en-US" sz="2000" i="1" dirty="0"/>
              <a:t> </a:t>
            </a:r>
            <a:r>
              <a:rPr lang="en-US" sz="2000" i="1" dirty="0" err="1"/>
              <a:t>korist</a:t>
            </a:r>
            <a:r>
              <a:rPr lang="en-US" sz="2000" i="1" dirty="0"/>
              <a:t> </a:t>
            </a:r>
            <a:r>
              <a:rPr lang="en-US" sz="2000" dirty="0" err="1"/>
              <a:t>najčešće</a:t>
            </a:r>
            <a:r>
              <a:rPr lang="en-US" sz="2000" dirty="0"/>
              <a:t> </a:t>
            </a:r>
            <a:r>
              <a:rPr lang="en-US" sz="2000" dirty="0" err="1"/>
              <a:t>prouzrokuje</a:t>
            </a:r>
            <a:r>
              <a:rPr lang="en-US" sz="2000" dirty="0"/>
              <a:t> </a:t>
            </a:r>
            <a:r>
              <a:rPr lang="en-US" sz="2000" dirty="0" err="1"/>
              <a:t>etičke</a:t>
            </a:r>
            <a:r>
              <a:rPr lang="en-US" sz="2000" dirty="0"/>
              <a:t> </a:t>
            </a:r>
            <a:r>
              <a:rPr lang="en-US" sz="2000" dirty="0" err="1"/>
              <a:t>probleme</a:t>
            </a:r>
            <a:r>
              <a:rPr lang="en-US" sz="2000" dirty="0"/>
              <a:t>. </a:t>
            </a:r>
            <a:r>
              <a:rPr lang="en-US" sz="2000" dirty="0" err="1"/>
              <a:t>Nisu</a:t>
            </a:r>
            <a:r>
              <a:rPr lang="en-US" sz="2000" dirty="0"/>
              <a:t> </a:t>
            </a:r>
            <a:r>
              <a:rPr lang="en-US" sz="2000" dirty="0" err="1"/>
              <a:t>retki</a:t>
            </a:r>
            <a:r>
              <a:rPr lang="en-US" sz="2000" dirty="0"/>
              <a:t> </a:t>
            </a:r>
            <a:r>
              <a:rPr lang="en-US" sz="2000" dirty="0" err="1"/>
              <a:t>ljudi</a:t>
            </a:r>
            <a:r>
              <a:rPr lang="en-US" sz="2000" dirty="0"/>
              <a:t> </a:t>
            </a:r>
            <a:r>
              <a:rPr lang="en-US" sz="2000" dirty="0" err="1"/>
              <a:t>zaposleni</a:t>
            </a:r>
            <a:r>
              <a:rPr lang="en-US" sz="2000" dirty="0"/>
              <a:t> u </a:t>
            </a:r>
            <a:r>
              <a:rPr lang="en-US" sz="2000" dirty="0" err="1"/>
              <a:t>preduzećima</a:t>
            </a:r>
            <a:r>
              <a:rPr lang="en-US" sz="2000" dirty="0"/>
              <a:t> </a:t>
            </a:r>
            <a:r>
              <a:rPr lang="en-US" sz="2000" dirty="0" err="1"/>
              <a:t>koji</a:t>
            </a:r>
            <a:r>
              <a:rPr lang="en-US" sz="2000" dirty="0"/>
              <a:t> </a:t>
            </a:r>
            <a:r>
              <a:rPr lang="en-US" sz="2000" dirty="0" err="1"/>
              <a:t>svoju</a:t>
            </a:r>
            <a:r>
              <a:rPr lang="en-US" sz="2000" dirty="0"/>
              <a:t> </a:t>
            </a:r>
            <a:r>
              <a:rPr lang="en-US" sz="2000" dirty="0" err="1"/>
              <a:t>ličnu</a:t>
            </a:r>
            <a:r>
              <a:rPr lang="en-US" sz="2000" dirty="0"/>
              <a:t> </a:t>
            </a:r>
            <a:r>
              <a:rPr lang="en-US" sz="2000" dirty="0" err="1"/>
              <a:t>korist</a:t>
            </a:r>
            <a:r>
              <a:rPr lang="en-US" sz="2000" dirty="0"/>
              <a:t> </a:t>
            </a:r>
            <a:r>
              <a:rPr lang="en-US" sz="2000" dirty="0" err="1"/>
              <a:t>stavljaju</a:t>
            </a:r>
            <a:r>
              <a:rPr lang="en-US" sz="2000" dirty="0"/>
              <a:t> </a:t>
            </a:r>
            <a:r>
              <a:rPr lang="en-US" sz="2000" dirty="0" err="1"/>
              <a:t>ispred</a:t>
            </a:r>
            <a:r>
              <a:rPr lang="en-US" sz="2000" dirty="0"/>
              <a:t> </a:t>
            </a:r>
            <a:r>
              <a:rPr lang="en-US" sz="2000" dirty="0" err="1"/>
              <a:t>dobrobiti</a:t>
            </a:r>
            <a:r>
              <a:rPr lang="en-US" sz="2000" dirty="0"/>
              <a:t> </a:t>
            </a:r>
            <a:r>
              <a:rPr lang="en-US" sz="2000" dirty="0" err="1"/>
              <a:t>kompanije</a:t>
            </a:r>
            <a:r>
              <a:rPr lang="en-US" sz="2000" dirty="0"/>
              <a:t>. </a:t>
            </a:r>
            <a:r>
              <a:rPr lang="en-US" sz="2000" dirty="0" err="1"/>
              <a:t>Zato</a:t>
            </a:r>
            <a:r>
              <a:rPr lang="en-US" sz="2000" dirty="0"/>
              <a:t>, </a:t>
            </a:r>
            <a:r>
              <a:rPr lang="en-US" sz="2000" dirty="0" err="1"/>
              <a:t>pri</a:t>
            </a:r>
            <a:r>
              <a:rPr lang="en-US" sz="2000" dirty="0"/>
              <a:t> </a:t>
            </a:r>
            <a:r>
              <a:rPr lang="en-US" sz="2000" dirty="0" err="1"/>
              <a:t>zapošljavanju</a:t>
            </a:r>
            <a:r>
              <a:rPr lang="en-US" sz="2000" dirty="0"/>
              <a:t> </a:t>
            </a:r>
            <a:r>
              <a:rPr lang="en-US" sz="2000" dirty="0" err="1"/>
              <a:t>pojedinaca</a:t>
            </a:r>
            <a:r>
              <a:rPr lang="en-US" sz="2000" dirty="0"/>
              <a:t> </a:t>
            </a:r>
            <a:r>
              <a:rPr lang="en-US" sz="2000" dirty="0" err="1"/>
              <a:t>izuzetno</a:t>
            </a:r>
            <a:r>
              <a:rPr lang="en-US" sz="2000" dirty="0"/>
              <a:t> je </a:t>
            </a:r>
            <a:r>
              <a:rPr lang="en-US" sz="2000" dirty="0" err="1"/>
              <a:t>važno</a:t>
            </a:r>
            <a:r>
              <a:rPr lang="en-US" sz="2000" dirty="0"/>
              <a:t> </a:t>
            </a:r>
            <a:r>
              <a:rPr lang="en-US" sz="2000" dirty="0" err="1"/>
              <a:t>obratiti</a:t>
            </a:r>
            <a:r>
              <a:rPr lang="en-US" sz="2000" dirty="0"/>
              <a:t> </a:t>
            </a:r>
            <a:r>
              <a:rPr lang="en-US" sz="2000" dirty="0" err="1"/>
              <a:t>pažnju</a:t>
            </a:r>
            <a:r>
              <a:rPr lang="en-US" sz="2000" dirty="0"/>
              <a:t> </a:t>
            </a:r>
            <a:r>
              <a:rPr lang="en-US" sz="2000" dirty="0" err="1"/>
              <a:t>na</a:t>
            </a:r>
            <a:r>
              <a:rPr lang="en-US" sz="2000" dirty="0"/>
              <a:t> </a:t>
            </a:r>
            <a:r>
              <a:rPr lang="en-US" sz="2000" dirty="0" err="1"/>
              <a:t>sledeće</a:t>
            </a:r>
            <a:r>
              <a:rPr lang="en-US" sz="2000" dirty="0"/>
              <a:t> </a:t>
            </a:r>
            <a:r>
              <a:rPr lang="en-US" sz="2000" dirty="0" err="1"/>
              <a:t>karakteristike</a:t>
            </a:r>
            <a:r>
              <a:rPr lang="en-US" sz="2000" dirty="0"/>
              <a:t> </a:t>
            </a:r>
            <a:r>
              <a:rPr lang="en-US" sz="2000" dirty="0" err="1"/>
              <a:t>kandidata</a:t>
            </a:r>
            <a:r>
              <a:rPr lang="en-US" sz="2000" dirty="0"/>
              <a:t>, </a:t>
            </a:r>
            <a:r>
              <a:rPr lang="en-US" sz="2000" dirty="0" err="1"/>
              <a:t>posebno</a:t>
            </a:r>
            <a:r>
              <a:rPr lang="en-US" sz="2000" dirty="0"/>
              <a:t> </a:t>
            </a:r>
            <a:r>
              <a:rPr lang="en-US" sz="2000" dirty="0" err="1"/>
              <a:t>pri</a:t>
            </a:r>
            <a:r>
              <a:rPr lang="en-US" sz="2000" dirty="0"/>
              <a:t> </a:t>
            </a:r>
            <a:r>
              <a:rPr lang="en-US" sz="2000" dirty="0" err="1"/>
              <a:t>zapošljavanju</a:t>
            </a:r>
            <a:r>
              <a:rPr lang="en-US" sz="2000" dirty="0"/>
              <a:t> </a:t>
            </a:r>
            <a:r>
              <a:rPr lang="en-US" sz="2000" dirty="0" err="1"/>
              <a:t>menadžera</a:t>
            </a:r>
            <a:r>
              <a:rPr lang="en-US" sz="2000" dirty="0"/>
              <a:t>:</a:t>
            </a:r>
          </a:p>
          <a:p>
            <a:pPr lvl="2">
              <a:buFont typeface="Wingdings" charset="2"/>
              <a:buChar char="Ø"/>
              <a:defRPr noProof="1"/>
            </a:pPr>
            <a:r>
              <a:rPr lang="en-US" dirty="0" err="1"/>
              <a:t>shvatanje</a:t>
            </a:r>
            <a:r>
              <a:rPr lang="en-US" dirty="0"/>
              <a:t> </a:t>
            </a:r>
            <a:r>
              <a:rPr lang="en-US" dirty="0" err="1"/>
              <a:t>uloge</a:t>
            </a:r>
            <a:r>
              <a:rPr lang="en-US" dirty="0"/>
              <a:t> </a:t>
            </a:r>
            <a:r>
              <a:rPr lang="en-US" dirty="0" err="1"/>
              <a:t>biznisa</a:t>
            </a:r>
            <a:r>
              <a:rPr lang="en-US" dirty="0"/>
              <a:t> u </a:t>
            </a:r>
            <a:r>
              <a:rPr lang="en-US" dirty="0" err="1"/>
              <a:t>društvu</a:t>
            </a:r>
            <a:r>
              <a:rPr lang="en-US" dirty="0"/>
              <a:t>;</a:t>
            </a:r>
          </a:p>
          <a:p>
            <a:pPr lvl="2">
              <a:buFont typeface="Wingdings" charset="2"/>
              <a:buChar char="Ø"/>
              <a:defRPr noProof="1"/>
            </a:pPr>
            <a:r>
              <a:rPr lang="en-US" dirty="0" err="1"/>
              <a:t>intenzitet</a:t>
            </a:r>
            <a:r>
              <a:rPr lang="en-US" dirty="0"/>
              <a:t> </a:t>
            </a:r>
            <a:r>
              <a:rPr lang="en-US" dirty="0" err="1"/>
              <a:t>želje</a:t>
            </a:r>
            <a:r>
              <a:rPr lang="en-US" dirty="0"/>
              <a:t> </a:t>
            </a:r>
            <a:r>
              <a:rPr lang="en-US" dirty="0" err="1"/>
              <a:t>za</a:t>
            </a:r>
            <a:r>
              <a:rPr lang="en-US" dirty="0"/>
              <a:t> </a:t>
            </a:r>
            <a:r>
              <a:rPr lang="en-US" dirty="0" err="1"/>
              <a:t>uspehom</a:t>
            </a:r>
            <a:r>
              <a:rPr lang="en-US" dirty="0"/>
              <a:t>;</a:t>
            </a:r>
          </a:p>
          <a:p>
            <a:pPr lvl="2">
              <a:buFont typeface="Wingdings" charset="2"/>
              <a:buChar char="Ø"/>
              <a:defRPr noProof="1"/>
            </a:pPr>
            <a:r>
              <a:rPr lang="en-US" dirty="0" err="1"/>
              <a:t>spremnost</a:t>
            </a:r>
            <a:r>
              <a:rPr lang="en-US" dirty="0"/>
              <a:t> </a:t>
            </a:r>
            <a:r>
              <a:rPr lang="en-US" dirty="0" err="1"/>
              <a:t>na</a:t>
            </a:r>
            <a:r>
              <a:rPr lang="en-US" dirty="0"/>
              <a:t> </a:t>
            </a:r>
            <a:r>
              <a:rPr lang="en-US" dirty="0" err="1"/>
              <a:t>žrtvovanje</a:t>
            </a:r>
            <a:r>
              <a:rPr lang="en-US" dirty="0"/>
              <a:t>.</a:t>
            </a:r>
          </a:p>
          <a:p>
            <a:pPr lvl="1">
              <a:defRPr noProof="1"/>
            </a:pPr>
            <a:r>
              <a:rPr lang="en-US" sz="2000" i="1" noProof="1"/>
              <a:t>2. </a:t>
            </a:r>
            <a:r>
              <a:rPr lang="en-US" sz="2000" i="1" dirty="0" err="1"/>
              <a:t>Konflikt</a:t>
            </a:r>
            <a:r>
              <a:rPr lang="en-US" sz="2000" i="1" dirty="0"/>
              <a:t> </a:t>
            </a:r>
            <a:r>
              <a:rPr lang="en-US" sz="2000" i="1" dirty="0" err="1"/>
              <a:t>individualnih</a:t>
            </a:r>
            <a:r>
              <a:rPr lang="en-US" sz="2000" i="1" dirty="0"/>
              <a:t> </a:t>
            </a:r>
            <a:r>
              <a:rPr lang="en-US" sz="2000" i="1" dirty="0" err="1"/>
              <a:t>vrednosti</a:t>
            </a:r>
            <a:r>
              <a:rPr lang="en-US" sz="2000" i="1" dirty="0"/>
              <a:t> </a:t>
            </a:r>
            <a:r>
              <a:rPr lang="en-US" sz="2000" i="1" dirty="0" err="1"/>
              <a:t>i</a:t>
            </a:r>
            <a:r>
              <a:rPr lang="en-US" sz="2000" i="1" dirty="0"/>
              <a:t> </a:t>
            </a:r>
            <a:r>
              <a:rPr lang="en-US" sz="2000" i="1" dirty="0" err="1"/>
              <a:t>organizacionih</a:t>
            </a:r>
            <a:r>
              <a:rPr lang="en-US" sz="2000" i="1" dirty="0"/>
              <a:t> </a:t>
            </a:r>
            <a:r>
              <a:rPr lang="en-US" sz="2000" i="1" dirty="0" err="1"/>
              <a:t>ciljeva</a:t>
            </a:r>
            <a:r>
              <a:rPr lang="en-US" sz="2000" dirty="0"/>
              <a:t>.</a:t>
            </a:r>
          </a:p>
          <a:p>
            <a:pPr lvl="1">
              <a:defRPr noProof="1"/>
            </a:pPr>
            <a:r>
              <a:rPr lang="en-US" sz="2000" i="1" noProof="1"/>
              <a:t>3. </a:t>
            </a:r>
            <a:r>
              <a:rPr lang="en-US" sz="2000" i="1" dirty="0" err="1"/>
              <a:t>Menadžerske</a:t>
            </a:r>
            <a:r>
              <a:rPr lang="en-US" sz="2000" i="1" dirty="0"/>
              <a:t> </a:t>
            </a:r>
            <a:r>
              <a:rPr lang="en-US" sz="2000" i="1" dirty="0" err="1"/>
              <a:t>vrednosti</a:t>
            </a:r>
            <a:r>
              <a:rPr lang="en-US" sz="2000" i="1" dirty="0"/>
              <a:t> </a:t>
            </a:r>
            <a:r>
              <a:rPr lang="en-US" sz="2000" i="1" dirty="0" err="1"/>
              <a:t>i</a:t>
            </a:r>
            <a:r>
              <a:rPr lang="en-US" sz="2000" i="1" dirty="0"/>
              <a:t> </a:t>
            </a:r>
            <a:r>
              <a:rPr lang="en-US" sz="2000" i="1" dirty="0" err="1"/>
              <a:t>stavovi</a:t>
            </a:r>
            <a:r>
              <a:rPr lang="en-US" sz="2000" dirty="0"/>
              <a:t>. </a:t>
            </a:r>
            <a:r>
              <a:rPr lang="en-US" sz="2000" dirty="0" err="1"/>
              <a:t>Menadžeri</a:t>
            </a:r>
            <a:r>
              <a:rPr lang="en-US" sz="2000" dirty="0"/>
              <a:t> </a:t>
            </a:r>
            <a:r>
              <a:rPr lang="en-US" sz="2000" dirty="0" err="1"/>
              <a:t>predstavljaju</a:t>
            </a:r>
            <a:r>
              <a:rPr lang="en-US" sz="2000" dirty="0"/>
              <a:t> „</a:t>
            </a:r>
            <a:r>
              <a:rPr lang="en-US" sz="2000" dirty="0" err="1"/>
              <a:t>ključ</a:t>
            </a:r>
            <a:r>
              <a:rPr lang="en-US" sz="2000" dirty="0"/>
              <a:t>” </a:t>
            </a:r>
            <a:r>
              <a:rPr lang="en-US" sz="2000" dirty="0" err="1"/>
              <a:t>i</a:t>
            </a:r>
            <a:r>
              <a:rPr lang="en-US" sz="2000" dirty="0"/>
              <a:t> </a:t>
            </a:r>
            <a:r>
              <a:rPr lang="en-US" sz="2000" dirty="0" err="1"/>
              <a:t>daju</a:t>
            </a:r>
            <a:r>
              <a:rPr lang="en-US" sz="2000" dirty="0"/>
              <a:t> „</a:t>
            </a:r>
            <a:r>
              <a:rPr lang="en-US" sz="2000" dirty="0" err="1"/>
              <a:t>etički</a:t>
            </a:r>
            <a:r>
              <a:rPr lang="en-US" sz="2000" dirty="0"/>
              <a:t> ton” </a:t>
            </a:r>
            <a:r>
              <a:rPr lang="en-US" sz="2000" dirty="0" err="1"/>
              <a:t>svojoj</a:t>
            </a:r>
            <a:r>
              <a:rPr lang="en-US" sz="2000" dirty="0"/>
              <a:t> </a:t>
            </a:r>
            <a:r>
              <a:rPr lang="en-US" sz="2000" dirty="0" err="1"/>
              <a:t>kompaniji</a:t>
            </a:r>
            <a:r>
              <a:rPr lang="en-US" sz="2000" dirty="0"/>
              <a:t>.</a:t>
            </a:r>
          </a:p>
          <a:p>
            <a:pPr lvl="1">
              <a:defRPr noProof="1"/>
            </a:pPr>
            <a:r>
              <a:rPr lang="en-US" sz="2000" i="1" noProof="1"/>
              <a:t>4. </a:t>
            </a:r>
            <a:r>
              <a:rPr lang="en-US" sz="2000" i="1" dirty="0" err="1"/>
              <a:t>Pritisak</a:t>
            </a:r>
            <a:r>
              <a:rPr lang="en-US" sz="2000" i="1" dirty="0"/>
              <a:t> </a:t>
            </a:r>
            <a:r>
              <a:rPr lang="en-US" sz="2000" i="1" dirty="0" err="1"/>
              <a:t>konkurencije</a:t>
            </a:r>
            <a:r>
              <a:rPr lang="en-US" sz="2000" dirty="0"/>
              <a:t>.</a:t>
            </a:r>
          </a:p>
          <a:p>
            <a:pPr lvl="1">
              <a:defRPr noProof="1"/>
            </a:pPr>
            <a:r>
              <a:rPr lang="en-US" sz="2000" i="1" noProof="1"/>
              <a:t>5. </a:t>
            </a:r>
            <a:r>
              <a:rPr lang="en-US" sz="2000" i="1" dirty="0" err="1"/>
              <a:t>Kultur</a:t>
            </a:r>
            <a:r>
              <a:rPr lang="sr-Latn-RS" sz="2000" i="1" dirty="0"/>
              <a:t>ološke</a:t>
            </a:r>
            <a:r>
              <a:rPr lang="en-US" sz="2000" i="1" dirty="0"/>
              <a:t> </a:t>
            </a:r>
            <a:r>
              <a:rPr lang="en-US" sz="2000" i="1" dirty="0" err="1"/>
              <a:t>razlike</a:t>
            </a:r>
            <a:r>
              <a:rPr lang="en-US" sz="2000" i="1" dirty="0"/>
              <a:t> </a:t>
            </a:r>
            <a:r>
              <a:rPr lang="en-US" sz="2000" i="1" dirty="0" err="1"/>
              <a:t>i</a:t>
            </a:r>
            <a:r>
              <a:rPr lang="en-US" sz="2000" i="1" dirty="0"/>
              <a:t> </a:t>
            </a:r>
            <a:r>
              <a:rPr lang="en-US" sz="2000" i="1" dirty="0" err="1"/>
              <a:t>protivrečnosti</a:t>
            </a:r>
            <a:r>
              <a:rPr lang="en-US" sz="2000" dirty="0"/>
              <a:t>.</a:t>
            </a:r>
          </a:p>
          <a:p>
            <a:endParaRPr lang="en-US" dirty="0"/>
          </a:p>
        </p:txBody>
      </p:sp>
    </p:spTree>
    <p:extLst>
      <p:ext uri="{BB962C8B-B14F-4D97-AF65-F5344CB8AC3E}">
        <p14:creationId xmlns:p14="http://schemas.microsoft.com/office/powerpoint/2010/main" val="4251896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pPr>
              <a:defRPr noProof="1"/>
            </a:pPr>
            <a:r>
              <a:rPr lang="en-US" sz="2500" dirty="0" err="1"/>
              <a:t>Među</a:t>
            </a:r>
            <a:r>
              <a:rPr lang="en-US" sz="2500" dirty="0"/>
              <a:t> </a:t>
            </a:r>
            <a:r>
              <a:rPr lang="en-US" sz="2500" dirty="0" err="1"/>
              <a:t>najčešće</a:t>
            </a:r>
            <a:r>
              <a:rPr lang="en-US" sz="2500" dirty="0"/>
              <a:t> </a:t>
            </a:r>
            <a:r>
              <a:rPr lang="en-US" sz="2500" dirty="0" err="1"/>
              <a:t>i</a:t>
            </a:r>
            <a:r>
              <a:rPr lang="en-US" sz="2500" dirty="0"/>
              <a:t> </a:t>
            </a:r>
            <a:r>
              <a:rPr lang="en-US" sz="2500" dirty="0" err="1"/>
              <a:t>najmasovnije</a:t>
            </a:r>
            <a:r>
              <a:rPr lang="en-US" sz="2500" dirty="0"/>
              <a:t> </a:t>
            </a:r>
            <a:r>
              <a:rPr lang="en-US" sz="2500" dirty="0" err="1"/>
              <a:t>etičke</a:t>
            </a:r>
            <a:r>
              <a:rPr lang="en-US" sz="2500" dirty="0"/>
              <a:t> </a:t>
            </a:r>
            <a:r>
              <a:rPr lang="en-US" sz="2500" dirty="0" err="1"/>
              <a:t>grehove</a:t>
            </a:r>
            <a:r>
              <a:rPr lang="en-US" sz="2500" dirty="0"/>
              <a:t> </a:t>
            </a:r>
            <a:r>
              <a:rPr lang="en-US" sz="2500" dirty="0" err="1"/>
              <a:t>svakako</a:t>
            </a:r>
            <a:r>
              <a:rPr lang="en-US" sz="2500" dirty="0"/>
              <a:t> </a:t>
            </a:r>
            <a:r>
              <a:rPr lang="en-US" sz="2500" dirty="0" err="1"/>
              <a:t>spadaju</a:t>
            </a:r>
            <a:r>
              <a:rPr lang="en-US" sz="2500" dirty="0"/>
              <a:t>:</a:t>
            </a:r>
          </a:p>
          <a:p>
            <a:pPr marL="742950" lvl="1" indent="-285750">
              <a:buFont typeface="Wingdings" charset="2"/>
              <a:buChar char="Ø"/>
              <a:defRPr noProof="1"/>
            </a:pPr>
            <a:r>
              <a:rPr lang="en-US" sz="2500" dirty="0" err="1"/>
              <a:t>izdavanje</a:t>
            </a:r>
            <a:r>
              <a:rPr lang="en-US" sz="2500" dirty="0"/>
              <a:t> </a:t>
            </a:r>
            <a:r>
              <a:rPr lang="en-US" sz="2500" dirty="0" err="1"/>
              <a:t>poslovne</a:t>
            </a:r>
            <a:r>
              <a:rPr lang="en-US" sz="2500" dirty="0"/>
              <a:t> </a:t>
            </a:r>
            <a:r>
              <a:rPr lang="en-US" sz="2500" dirty="0" err="1"/>
              <a:t>tajne</a:t>
            </a:r>
            <a:r>
              <a:rPr lang="en-US" sz="2500" dirty="0"/>
              <a:t>,</a:t>
            </a:r>
          </a:p>
          <a:p>
            <a:pPr marL="742950" lvl="1" indent="-285750">
              <a:buFont typeface="Wingdings" charset="2"/>
              <a:buChar char="Ø"/>
              <a:defRPr noProof="1"/>
            </a:pPr>
            <a:r>
              <a:rPr lang="en-US" sz="2500" dirty="0" err="1"/>
              <a:t>mito</a:t>
            </a:r>
            <a:r>
              <a:rPr lang="en-US" sz="2500" dirty="0"/>
              <a:t> </a:t>
            </a:r>
            <a:r>
              <a:rPr lang="en-US" sz="2500" dirty="0" err="1"/>
              <a:t>i</a:t>
            </a:r>
            <a:r>
              <a:rPr lang="en-US" sz="2500" dirty="0"/>
              <a:t> </a:t>
            </a:r>
            <a:r>
              <a:rPr lang="en-US" sz="2500" dirty="0" err="1"/>
              <a:t>korupcija</a:t>
            </a:r>
            <a:r>
              <a:rPr lang="en-US" sz="2500" dirty="0"/>
              <a:t>,</a:t>
            </a:r>
          </a:p>
          <a:p>
            <a:pPr marL="742950" lvl="1" indent="-285750">
              <a:buFont typeface="Wingdings" charset="2"/>
              <a:buChar char="Ø"/>
              <a:defRPr noProof="1"/>
            </a:pPr>
            <a:r>
              <a:rPr lang="en-US" sz="2500" dirty="0" err="1"/>
              <a:t>sabotaža</a:t>
            </a:r>
            <a:r>
              <a:rPr lang="en-US" sz="2500" dirty="0"/>
              <a:t> </a:t>
            </a:r>
            <a:r>
              <a:rPr lang="en-US" sz="2500" dirty="0" err="1"/>
              <a:t>i</a:t>
            </a:r>
            <a:r>
              <a:rPr lang="en-US" sz="2500" dirty="0"/>
              <a:t> </a:t>
            </a:r>
            <a:r>
              <a:rPr lang="en-US" sz="2500" dirty="0" err="1"/>
              <a:t>propusti</a:t>
            </a:r>
            <a:r>
              <a:rPr lang="en-US" sz="2500" dirty="0"/>
              <a:t> u </a:t>
            </a:r>
            <a:r>
              <a:rPr lang="en-US" sz="2500" dirty="0" err="1"/>
              <a:t>radu</a:t>
            </a:r>
            <a:r>
              <a:rPr lang="en-US" sz="2500" dirty="0"/>
              <a:t>,</a:t>
            </a:r>
          </a:p>
          <a:p>
            <a:pPr marL="742950" lvl="1" indent="-285750">
              <a:buFont typeface="Wingdings" charset="2"/>
              <a:buChar char="Ø"/>
              <a:defRPr noProof="1"/>
            </a:pPr>
            <a:r>
              <a:rPr lang="en-US" sz="2500" dirty="0" err="1"/>
              <a:t>sklapanje</a:t>
            </a:r>
            <a:r>
              <a:rPr lang="en-US" sz="2500" dirty="0"/>
              <a:t> </a:t>
            </a:r>
            <a:r>
              <a:rPr lang="en-US" sz="2500" dirty="0" err="1"/>
              <a:t>štetnih</a:t>
            </a:r>
            <a:r>
              <a:rPr lang="en-US" sz="2500" dirty="0"/>
              <a:t> </a:t>
            </a:r>
            <a:r>
              <a:rPr lang="en-US" sz="2500" dirty="0" err="1"/>
              <a:t>poslovnih</a:t>
            </a:r>
            <a:r>
              <a:rPr lang="en-US" sz="2500" dirty="0"/>
              <a:t> </a:t>
            </a:r>
            <a:r>
              <a:rPr lang="en-US" sz="2500" dirty="0" err="1"/>
              <a:t>aranžmana</a:t>
            </a:r>
            <a:r>
              <a:rPr lang="en-US" sz="2500" dirty="0"/>
              <a:t>,</a:t>
            </a:r>
          </a:p>
          <a:p>
            <a:pPr marL="742950" lvl="1" indent="-285750">
              <a:buFont typeface="Wingdings" charset="2"/>
              <a:buChar char="Ø"/>
              <a:defRPr noProof="1"/>
            </a:pPr>
            <a:r>
              <a:rPr lang="en-US" sz="2500" dirty="0" err="1"/>
              <a:t>tolerisanje</a:t>
            </a:r>
            <a:r>
              <a:rPr lang="en-US" sz="2500" dirty="0"/>
              <a:t> </a:t>
            </a:r>
            <a:r>
              <a:rPr lang="en-US" sz="2500" dirty="0" err="1"/>
              <a:t>nezak</a:t>
            </a:r>
            <a:r>
              <a:rPr lang="en-US" sz="2500" noProof="1"/>
              <a:t>o</a:t>
            </a:r>
            <a:r>
              <a:rPr lang="en-US" sz="2500" dirty="0" err="1"/>
              <a:t>nitog</a:t>
            </a:r>
            <a:r>
              <a:rPr lang="en-US" sz="2500" dirty="0"/>
              <a:t> </a:t>
            </a:r>
            <a:r>
              <a:rPr lang="en-US" sz="2500" dirty="0" err="1"/>
              <a:t>rada</a:t>
            </a:r>
            <a:r>
              <a:rPr lang="en-US" sz="2500" dirty="0"/>
              <a:t>,</a:t>
            </a:r>
          </a:p>
          <a:p>
            <a:pPr marL="742950" lvl="1" indent="-285750">
              <a:buFont typeface="Wingdings" charset="2"/>
              <a:buChar char="Ø"/>
              <a:defRPr noProof="1"/>
            </a:pPr>
            <a:r>
              <a:rPr lang="en-US" sz="2500" dirty="0" err="1"/>
              <a:t>podsticanje</a:t>
            </a:r>
            <a:r>
              <a:rPr lang="en-US" sz="2500" dirty="0"/>
              <a:t> </a:t>
            </a:r>
            <a:r>
              <a:rPr lang="en-US" sz="2500" dirty="0" err="1"/>
              <a:t>na</a:t>
            </a:r>
            <a:r>
              <a:rPr lang="en-US" sz="2500" dirty="0"/>
              <a:t> </a:t>
            </a:r>
            <a:r>
              <a:rPr lang="en-US" sz="2500" dirty="0" err="1"/>
              <a:t>nerad</a:t>
            </a:r>
            <a:r>
              <a:rPr lang="en-US" sz="2500" dirty="0"/>
              <a:t> </a:t>
            </a:r>
            <a:r>
              <a:rPr lang="en-US" sz="2500" dirty="0" err="1"/>
              <a:t>i</a:t>
            </a:r>
            <a:r>
              <a:rPr lang="en-US" sz="2500" dirty="0"/>
              <a:t> </a:t>
            </a:r>
            <a:r>
              <a:rPr lang="en-US" sz="2500" dirty="0" err="1"/>
              <a:t>bojkot</a:t>
            </a:r>
            <a:r>
              <a:rPr lang="en-US" sz="2500" dirty="0"/>
              <a:t> </a:t>
            </a:r>
            <a:r>
              <a:rPr lang="en-US" sz="2500" dirty="0" err="1"/>
              <a:t>i</a:t>
            </a:r>
            <a:endParaRPr lang="en-US" sz="2500" dirty="0"/>
          </a:p>
          <a:p>
            <a:pPr marL="742950" lvl="1" indent="-285750">
              <a:buFont typeface="Wingdings" charset="2"/>
              <a:buChar char="Ø"/>
              <a:defRPr noProof="1"/>
            </a:pPr>
            <a:r>
              <a:rPr lang="en-US" sz="2500" dirty="0"/>
              <a:t>„</a:t>
            </a:r>
            <a:r>
              <a:rPr lang="en-US" sz="2500" dirty="0" err="1"/>
              <a:t>friziranje</a:t>
            </a:r>
            <a:r>
              <a:rPr lang="en-US" sz="2500" dirty="0"/>
              <a:t>” </a:t>
            </a:r>
            <a:r>
              <a:rPr lang="en-US" sz="2500" dirty="0" err="1"/>
              <a:t>izveštaja</a:t>
            </a:r>
            <a:r>
              <a:rPr lang="en-US" sz="2500" dirty="0"/>
              <a:t> </a:t>
            </a:r>
            <a:r>
              <a:rPr lang="en-US" sz="2500" dirty="0" err="1"/>
              <a:t>i</a:t>
            </a:r>
            <a:r>
              <a:rPr lang="en-US" sz="2500" dirty="0"/>
              <a:t> </a:t>
            </a:r>
            <a:r>
              <a:rPr lang="en-US" sz="2500" dirty="0" err="1"/>
              <a:t>informacija</a:t>
            </a:r>
            <a:r>
              <a:rPr lang="en-US" sz="2500" dirty="0"/>
              <a:t>.</a:t>
            </a:r>
            <a:endParaRPr lang="en-US" sz="2500" noProof="1"/>
          </a:p>
          <a:p>
            <a:pPr marL="0" indent="0">
              <a:buNone/>
            </a:pPr>
            <a:endParaRPr lang="en-US" dirty="0"/>
          </a:p>
        </p:txBody>
      </p:sp>
    </p:spTree>
    <p:extLst>
      <p:ext uri="{BB962C8B-B14F-4D97-AF65-F5344CB8AC3E}">
        <p14:creationId xmlns:p14="http://schemas.microsoft.com/office/powerpoint/2010/main" val="683322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85000" lnSpcReduction="20000"/>
          </a:bodyPr>
          <a:lstStyle/>
          <a:p>
            <a:pPr>
              <a:buFont typeface="Arial" pitchFamily="2" charset="0"/>
              <a:buChar char="•"/>
              <a:defRPr noProof="1"/>
            </a:pPr>
            <a:r>
              <a:rPr lang="en-US" dirty="0"/>
              <a:t>Kao </a:t>
            </a:r>
            <a:r>
              <a:rPr lang="en-US" dirty="0" err="1"/>
              <a:t>i</a:t>
            </a:r>
            <a:r>
              <a:rPr lang="en-US" dirty="0"/>
              <a:t> </a:t>
            </a:r>
            <a:r>
              <a:rPr lang="en-US" dirty="0" err="1"/>
              <a:t>druge</a:t>
            </a:r>
            <a:r>
              <a:rPr lang="en-US" dirty="0"/>
              <a:t> </a:t>
            </a:r>
            <a:r>
              <a:rPr lang="en-US" dirty="0" err="1"/>
              <a:t>profesije</a:t>
            </a:r>
            <a:r>
              <a:rPr lang="en-US" dirty="0"/>
              <a:t> </a:t>
            </a:r>
            <a:r>
              <a:rPr lang="en-US" dirty="0" err="1"/>
              <a:t>i</a:t>
            </a:r>
            <a:r>
              <a:rPr lang="en-US" dirty="0"/>
              <a:t> </a:t>
            </a:r>
            <a:r>
              <a:rPr lang="en-US" dirty="0" err="1"/>
              <a:t>inženjerska</a:t>
            </a:r>
            <a:r>
              <a:rPr lang="en-US" dirty="0"/>
              <a:t> </a:t>
            </a:r>
            <a:r>
              <a:rPr lang="en-US" dirty="0" err="1"/>
              <a:t>profesija</a:t>
            </a:r>
            <a:r>
              <a:rPr lang="en-US" dirty="0"/>
              <a:t> </a:t>
            </a:r>
            <a:r>
              <a:rPr lang="en-US" dirty="0" err="1"/>
              <a:t>razvija</a:t>
            </a:r>
            <a:r>
              <a:rPr lang="en-US" dirty="0"/>
              <a:t> </a:t>
            </a:r>
            <a:r>
              <a:rPr lang="en-US" dirty="0" err="1"/>
              <a:t>svoju</a:t>
            </a:r>
            <a:r>
              <a:rPr lang="en-US" dirty="0"/>
              <a:t> </a:t>
            </a:r>
            <a:r>
              <a:rPr lang="en-US" dirty="0" err="1"/>
              <a:t>etiku</a:t>
            </a:r>
            <a:r>
              <a:rPr lang="en-US" dirty="0"/>
              <a:t> </a:t>
            </a:r>
            <a:r>
              <a:rPr lang="en-US" dirty="0" err="1"/>
              <a:t>kao</a:t>
            </a:r>
            <a:r>
              <a:rPr lang="en-US" dirty="0"/>
              <a:t> </a:t>
            </a:r>
            <a:r>
              <a:rPr lang="en-US" dirty="0" err="1"/>
              <a:t>skup</a:t>
            </a:r>
            <a:r>
              <a:rPr lang="en-US" dirty="0"/>
              <a:t> </a:t>
            </a:r>
            <a:r>
              <a:rPr lang="en-US" dirty="0" err="1"/>
              <a:t>vrednosti</a:t>
            </a:r>
            <a:r>
              <a:rPr lang="en-US" dirty="0"/>
              <a:t> </a:t>
            </a:r>
            <a:r>
              <a:rPr lang="en-US" dirty="0" err="1"/>
              <a:t>i</a:t>
            </a:r>
            <a:r>
              <a:rPr lang="en-US" dirty="0"/>
              <a:t> </a:t>
            </a:r>
            <a:r>
              <a:rPr lang="en-US" dirty="0" err="1"/>
              <a:t>normi</a:t>
            </a:r>
            <a:r>
              <a:rPr lang="en-US" dirty="0"/>
              <a:t> </a:t>
            </a:r>
            <a:r>
              <a:rPr lang="en-US" dirty="0" err="1"/>
              <a:t>kojih</a:t>
            </a:r>
            <a:r>
              <a:rPr lang="en-US" dirty="0"/>
              <a:t> bi </a:t>
            </a:r>
            <a:r>
              <a:rPr lang="en-US" dirty="0" err="1"/>
              <a:t>inženjeri</a:t>
            </a:r>
            <a:r>
              <a:rPr lang="en-US" dirty="0"/>
              <a:t> </a:t>
            </a:r>
            <a:r>
              <a:rPr lang="en-US" dirty="0" err="1"/>
              <a:t>trebalo</a:t>
            </a:r>
            <a:r>
              <a:rPr lang="en-US" dirty="0"/>
              <a:t> da se </a:t>
            </a:r>
            <a:r>
              <a:rPr lang="en-US" dirty="0" err="1"/>
              <a:t>pridržavaju</a:t>
            </a:r>
            <a:r>
              <a:rPr lang="en-US" dirty="0"/>
              <a:t>. </a:t>
            </a:r>
            <a:endParaRPr lang="en-US" noProof="1"/>
          </a:p>
          <a:p>
            <a:pPr>
              <a:buFont typeface="Arial" pitchFamily="2" charset="0"/>
              <a:buChar char="•"/>
              <a:defRPr noProof="1"/>
            </a:pPr>
            <a:r>
              <a:rPr lang="en-US" dirty="0" err="1"/>
              <a:t>Najraniji</a:t>
            </a:r>
            <a:r>
              <a:rPr lang="en-US" dirty="0"/>
              <a:t> </a:t>
            </a:r>
            <a:r>
              <a:rPr lang="en-US" dirty="0" err="1"/>
              <a:t>etički</a:t>
            </a:r>
            <a:r>
              <a:rPr lang="en-US" dirty="0"/>
              <a:t> </a:t>
            </a:r>
            <a:r>
              <a:rPr lang="en-US" dirty="0" err="1"/>
              <a:t>kodeksi</a:t>
            </a:r>
            <a:r>
              <a:rPr lang="en-US" dirty="0"/>
              <a:t> </a:t>
            </a:r>
            <a:r>
              <a:rPr lang="en-US" dirty="0" err="1"/>
              <a:t>tipično</a:t>
            </a:r>
            <a:r>
              <a:rPr lang="en-US" dirty="0"/>
              <a:t> </a:t>
            </a:r>
            <a:r>
              <a:rPr lang="en-US" dirty="0" err="1"/>
              <a:t>su</a:t>
            </a:r>
            <a:r>
              <a:rPr lang="en-US" dirty="0"/>
              <a:t> </a:t>
            </a:r>
            <a:r>
              <a:rPr lang="en-US" dirty="0" err="1"/>
              <a:t>imali</a:t>
            </a:r>
            <a:r>
              <a:rPr lang="en-US" dirty="0"/>
              <a:t> </a:t>
            </a:r>
            <a:r>
              <a:rPr lang="en-US" dirty="0" err="1"/>
              <a:t>ovu</a:t>
            </a:r>
            <a:r>
              <a:rPr lang="en-US" dirty="0"/>
              <a:t> </a:t>
            </a:r>
            <a:r>
              <a:rPr lang="en-US" dirty="0" err="1"/>
              <a:t>ili</a:t>
            </a:r>
            <a:r>
              <a:rPr lang="en-US" dirty="0"/>
              <a:t> </a:t>
            </a:r>
            <a:r>
              <a:rPr lang="en-US" dirty="0" err="1"/>
              <a:t>slične</a:t>
            </a:r>
            <a:r>
              <a:rPr lang="en-US" dirty="0"/>
              <a:t> </a:t>
            </a:r>
            <a:r>
              <a:rPr lang="en-US" dirty="0" err="1"/>
              <a:t>odrednice</a:t>
            </a:r>
            <a:r>
              <a:rPr lang="en-US" dirty="0"/>
              <a:t>: „</a:t>
            </a:r>
            <a:r>
              <a:rPr lang="en-US" i="1" dirty="0" err="1"/>
              <a:t>Inženjer</a:t>
            </a:r>
            <a:r>
              <a:rPr lang="en-US" i="1" dirty="0"/>
              <a:t> </a:t>
            </a:r>
            <a:r>
              <a:rPr lang="en-US" i="1" dirty="0" err="1"/>
              <a:t>treba</a:t>
            </a:r>
            <a:r>
              <a:rPr lang="en-US" i="1" dirty="0"/>
              <a:t> da </a:t>
            </a:r>
            <a:r>
              <a:rPr lang="en-US" i="1" dirty="0" err="1"/>
              <a:t>zaštitu</a:t>
            </a:r>
            <a:r>
              <a:rPr lang="en-US" i="1" dirty="0"/>
              <a:t> </a:t>
            </a:r>
            <a:r>
              <a:rPr lang="en-US" i="1" dirty="0" err="1"/>
              <a:t>interesa</a:t>
            </a:r>
            <a:r>
              <a:rPr lang="en-US" i="1" dirty="0"/>
              <a:t> </a:t>
            </a:r>
            <a:r>
              <a:rPr lang="en-US" i="1" dirty="0" err="1"/>
              <a:t>klijenata</a:t>
            </a:r>
            <a:r>
              <a:rPr lang="en-US" i="1" dirty="0"/>
              <a:t> </a:t>
            </a:r>
            <a:r>
              <a:rPr lang="en-US" i="1" dirty="0" err="1"/>
              <a:t>ili</a:t>
            </a:r>
            <a:r>
              <a:rPr lang="en-US" i="1" dirty="0"/>
              <a:t> </a:t>
            </a:r>
            <a:r>
              <a:rPr lang="en-US" i="1" dirty="0" err="1"/>
              <a:t>poslodavaca</a:t>
            </a:r>
            <a:r>
              <a:rPr lang="en-US" i="1" dirty="0"/>
              <a:t> </a:t>
            </a:r>
            <a:r>
              <a:rPr lang="en-US" i="1" dirty="0" err="1"/>
              <a:t>uzima</a:t>
            </a:r>
            <a:r>
              <a:rPr lang="en-US" i="1" dirty="0"/>
              <a:t> </a:t>
            </a:r>
            <a:r>
              <a:rPr lang="en-US" i="1" dirty="0" err="1"/>
              <a:t>kao</a:t>
            </a:r>
            <a:r>
              <a:rPr lang="en-US" i="1" dirty="0"/>
              <a:t> </a:t>
            </a:r>
            <a:r>
              <a:rPr lang="en-US" i="1" dirty="0" err="1"/>
              <a:t>svoju</a:t>
            </a:r>
            <a:r>
              <a:rPr lang="en-US" i="1" dirty="0"/>
              <a:t> </a:t>
            </a:r>
            <a:r>
              <a:rPr lang="en-US" i="1" dirty="0" err="1"/>
              <a:t>prvu</a:t>
            </a:r>
            <a:r>
              <a:rPr lang="en-US" i="1" dirty="0"/>
              <a:t> </a:t>
            </a:r>
            <a:r>
              <a:rPr lang="en-US" i="1" dirty="0" err="1"/>
              <a:t>profesionalnu</a:t>
            </a:r>
            <a:r>
              <a:rPr lang="en-US" i="1" dirty="0"/>
              <a:t> </a:t>
            </a:r>
            <a:r>
              <a:rPr lang="en-US" i="1" dirty="0" err="1"/>
              <a:t>obavezu</a:t>
            </a:r>
            <a:r>
              <a:rPr lang="en-US" i="1" dirty="0"/>
              <a:t>, </a:t>
            </a:r>
            <a:r>
              <a:rPr lang="en-US" i="1" dirty="0" err="1"/>
              <a:t>i</a:t>
            </a:r>
            <a:r>
              <a:rPr lang="en-US" i="1" dirty="0"/>
              <a:t> </a:t>
            </a:r>
            <a:r>
              <a:rPr lang="en-US" i="1" dirty="0" err="1"/>
              <a:t>stoga</a:t>
            </a:r>
            <a:r>
              <a:rPr lang="en-US" i="1" dirty="0"/>
              <a:t>, da </a:t>
            </a:r>
            <a:r>
              <a:rPr lang="en-US" i="1" dirty="0" err="1"/>
              <a:t>izbegne</a:t>
            </a:r>
            <a:r>
              <a:rPr lang="en-US" i="1" dirty="0"/>
              <a:t> </a:t>
            </a:r>
            <a:r>
              <a:rPr lang="en-US" i="1" dirty="0" err="1"/>
              <a:t>svaki</a:t>
            </a:r>
            <a:r>
              <a:rPr lang="en-US" i="1" dirty="0"/>
              <a:t> </a:t>
            </a:r>
            <a:r>
              <a:rPr lang="en-US" i="1" dirty="0" err="1"/>
              <a:t>čin</a:t>
            </a:r>
            <a:r>
              <a:rPr lang="en-US" i="1" dirty="0"/>
              <a:t> </a:t>
            </a:r>
            <a:r>
              <a:rPr lang="en-US" i="1" dirty="0" err="1"/>
              <a:t>suprotan</a:t>
            </a:r>
            <a:r>
              <a:rPr lang="en-US" i="1" dirty="0"/>
              <a:t> tome“ (</a:t>
            </a:r>
            <a:r>
              <a:rPr lang="en-US" i="1" dirty="0" err="1"/>
              <a:t>Iz</a:t>
            </a:r>
            <a:r>
              <a:rPr lang="en-US" i="1" dirty="0"/>
              <a:t> </a:t>
            </a:r>
            <a:r>
              <a:rPr lang="en-US" i="1" dirty="0" err="1"/>
              <a:t>Prvog</a:t>
            </a:r>
            <a:r>
              <a:rPr lang="en-US" i="1" dirty="0"/>
              <a:t> </a:t>
            </a:r>
            <a:r>
              <a:rPr lang="en-US" i="1" dirty="0" err="1"/>
              <a:t>etičkog</a:t>
            </a:r>
            <a:r>
              <a:rPr lang="en-US" i="1" dirty="0"/>
              <a:t> </a:t>
            </a:r>
            <a:r>
              <a:rPr lang="en-US" i="1" dirty="0" err="1"/>
              <a:t>inženjerskog</a:t>
            </a:r>
            <a:r>
              <a:rPr lang="en-US" i="1" dirty="0"/>
              <a:t> </a:t>
            </a:r>
            <a:r>
              <a:rPr lang="en-US" i="1" dirty="0" err="1"/>
              <a:t>kodeksa</a:t>
            </a:r>
            <a:r>
              <a:rPr lang="en-US" i="1" dirty="0"/>
              <a:t> IEEE, 1912. </a:t>
            </a:r>
            <a:r>
              <a:rPr lang="en-US" i="1" dirty="0" err="1"/>
              <a:t>godine</a:t>
            </a:r>
            <a:r>
              <a:rPr lang="en-US" i="1" dirty="0"/>
              <a:t>).</a:t>
            </a:r>
            <a:endParaRPr lang="en-US" i="1" noProof="1"/>
          </a:p>
          <a:p>
            <a:pPr>
              <a:buFont typeface="Arial" pitchFamily="2" charset="0"/>
              <a:buChar char="•"/>
              <a:defRPr noProof="1"/>
            </a:pPr>
            <a:r>
              <a:rPr lang="en-US" i="1" dirty="0"/>
              <a:t> </a:t>
            </a:r>
            <a:r>
              <a:rPr lang="en-US" dirty="0" err="1"/>
              <a:t>Jedina</a:t>
            </a:r>
            <a:r>
              <a:rPr lang="en-US" dirty="0"/>
              <a:t> </a:t>
            </a:r>
            <a:r>
              <a:rPr lang="en-US" dirty="0" err="1"/>
              <a:t>odredba</a:t>
            </a:r>
            <a:r>
              <a:rPr lang="en-US" dirty="0"/>
              <a:t> </a:t>
            </a:r>
            <a:r>
              <a:rPr lang="en-US" dirty="0" err="1"/>
              <a:t>koja</a:t>
            </a:r>
            <a:r>
              <a:rPr lang="en-US" dirty="0"/>
              <a:t> je </a:t>
            </a:r>
            <a:r>
              <a:rPr lang="en-US" dirty="0" err="1"/>
              <a:t>iskazivala</a:t>
            </a:r>
            <a:r>
              <a:rPr lang="en-US" dirty="0"/>
              <a:t> </a:t>
            </a:r>
            <a:r>
              <a:rPr lang="en-US" dirty="0" err="1"/>
              <a:t>odgovornost</a:t>
            </a:r>
            <a:r>
              <a:rPr lang="en-US" dirty="0"/>
              <a:t> </a:t>
            </a:r>
            <a:r>
              <a:rPr lang="en-US" dirty="0" err="1"/>
              <a:t>inženjera</a:t>
            </a:r>
            <a:r>
              <a:rPr lang="en-US" dirty="0"/>
              <a:t> </a:t>
            </a:r>
            <a:r>
              <a:rPr lang="en-US" dirty="0" err="1"/>
              <a:t>prema</a:t>
            </a:r>
            <a:r>
              <a:rPr lang="en-US" dirty="0"/>
              <a:t> </a:t>
            </a:r>
            <a:r>
              <a:rPr lang="en-US" dirty="0" err="1"/>
              <a:t>društvu</a:t>
            </a:r>
            <a:r>
              <a:rPr lang="en-US" dirty="0"/>
              <a:t>/</a:t>
            </a:r>
            <a:r>
              <a:rPr lang="en-US" dirty="0" err="1"/>
              <a:t>javnosti</a:t>
            </a:r>
            <a:r>
              <a:rPr lang="en-US" dirty="0"/>
              <a:t> u tom </a:t>
            </a:r>
            <a:r>
              <a:rPr lang="en-US" dirty="0" err="1"/>
              <a:t>kodeksu</a:t>
            </a:r>
            <a:r>
              <a:rPr lang="en-US" dirty="0"/>
              <a:t> </a:t>
            </a:r>
            <a:r>
              <a:rPr lang="en-US" dirty="0" err="1"/>
              <a:t>bila</a:t>
            </a:r>
            <a:r>
              <a:rPr lang="en-US" dirty="0"/>
              <a:t> je da </a:t>
            </a:r>
            <a:r>
              <a:rPr lang="en-US" dirty="0" err="1"/>
              <a:t>jedan</a:t>
            </a:r>
            <a:r>
              <a:rPr lang="en-US" dirty="0"/>
              <a:t> </a:t>
            </a:r>
            <a:r>
              <a:rPr lang="en-US" dirty="0" err="1"/>
              <a:t>inženjer</a:t>
            </a:r>
            <a:r>
              <a:rPr lang="en-US" dirty="0"/>
              <a:t> „</a:t>
            </a:r>
            <a:r>
              <a:rPr lang="en-US" i="1" dirty="0" err="1"/>
              <a:t>treba</a:t>
            </a:r>
            <a:r>
              <a:rPr lang="en-US" i="1" dirty="0"/>
              <a:t> da </a:t>
            </a:r>
            <a:r>
              <a:rPr lang="en-US" i="1" dirty="0" err="1"/>
              <a:t>nastoji</a:t>
            </a:r>
            <a:r>
              <a:rPr lang="en-US" i="1" dirty="0"/>
              <a:t> da </a:t>
            </a:r>
            <a:r>
              <a:rPr lang="en-US" i="1" dirty="0" err="1"/>
              <a:t>pomogne</a:t>
            </a:r>
            <a:r>
              <a:rPr lang="en-US" i="1" dirty="0"/>
              <a:t> </a:t>
            </a:r>
            <a:r>
              <a:rPr lang="en-US" i="1" dirty="0" err="1"/>
              <a:t>javnosti</a:t>
            </a:r>
            <a:r>
              <a:rPr lang="en-US" i="1" dirty="0"/>
              <a:t> u </a:t>
            </a:r>
            <a:r>
              <a:rPr lang="en-US" i="1" dirty="0" err="1"/>
              <a:t>fer</a:t>
            </a:r>
            <a:r>
              <a:rPr lang="en-US" i="1" dirty="0"/>
              <a:t> </a:t>
            </a:r>
            <a:r>
              <a:rPr lang="en-US" i="1" dirty="0" err="1"/>
              <a:t>i</a:t>
            </a:r>
            <a:r>
              <a:rPr lang="en-US" i="1" dirty="0"/>
              <a:t> </a:t>
            </a:r>
            <a:r>
              <a:rPr lang="en-US" i="1" dirty="0" err="1"/>
              <a:t>korektnom</a:t>
            </a:r>
            <a:r>
              <a:rPr lang="en-US" i="1" dirty="0"/>
              <a:t> </a:t>
            </a:r>
            <a:r>
              <a:rPr lang="en-US" i="1" dirty="0" err="1"/>
              <a:t>opštem</a:t>
            </a:r>
            <a:r>
              <a:rPr lang="en-US" i="1" dirty="0"/>
              <a:t> </a:t>
            </a:r>
            <a:r>
              <a:rPr lang="en-US" i="1" dirty="0" err="1"/>
              <a:t>razumevanju</a:t>
            </a:r>
            <a:r>
              <a:rPr lang="en-US" i="1" dirty="0"/>
              <a:t> </a:t>
            </a:r>
            <a:r>
              <a:rPr lang="en-US" i="1" dirty="0" err="1"/>
              <a:t>inženjerskih</a:t>
            </a:r>
            <a:r>
              <a:rPr lang="en-US" i="1" dirty="0"/>
              <a:t> </a:t>
            </a:r>
            <a:r>
              <a:rPr lang="en-US" i="1" dirty="0" err="1"/>
              <a:t>stvari</a:t>
            </a:r>
            <a:r>
              <a:rPr lang="en-US" i="1" dirty="0"/>
              <a:t>, da </a:t>
            </a:r>
            <a:r>
              <a:rPr lang="en-US" i="1" dirty="0" err="1"/>
              <a:t>proširuje</a:t>
            </a:r>
            <a:r>
              <a:rPr lang="en-US" i="1" dirty="0"/>
              <a:t> </a:t>
            </a:r>
            <a:r>
              <a:rPr lang="en-US" i="1" dirty="0" err="1"/>
              <a:t>opšte</a:t>
            </a:r>
            <a:r>
              <a:rPr lang="en-US" i="1" dirty="0"/>
              <a:t> </a:t>
            </a:r>
            <a:r>
              <a:rPr lang="en-US" i="1" dirty="0" err="1"/>
              <a:t>inženjersko</a:t>
            </a:r>
            <a:r>
              <a:rPr lang="en-US" i="1" dirty="0"/>
              <a:t> </a:t>
            </a:r>
            <a:r>
              <a:rPr lang="en-US" i="1" dirty="0" err="1"/>
              <a:t>znanje</a:t>
            </a:r>
            <a:r>
              <a:rPr lang="en-US" i="1" dirty="0"/>
              <a:t> </a:t>
            </a:r>
            <a:r>
              <a:rPr lang="en-US" i="1" dirty="0" err="1"/>
              <a:t>i</a:t>
            </a:r>
            <a:r>
              <a:rPr lang="en-US" i="1" dirty="0"/>
              <a:t> da </a:t>
            </a:r>
            <a:r>
              <a:rPr lang="en-US" i="1" dirty="0" err="1"/>
              <a:t>obeshrabri</a:t>
            </a:r>
            <a:r>
              <a:rPr lang="en-US" i="1" dirty="0"/>
              <a:t> </a:t>
            </a:r>
            <a:r>
              <a:rPr lang="en-US" i="1" dirty="0" err="1"/>
              <a:t>pojavu</a:t>
            </a:r>
            <a:r>
              <a:rPr lang="en-US" i="1" dirty="0"/>
              <a:t> </a:t>
            </a:r>
            <a:r>
              <a:rPr lang="en-US" i="1" dirty="0" err="1"/>
              <a:t>netačnih</a:t>
            </a:r>
            <a:r>
              <a:rPr lang="en-US" i="1" dirty="0"/>
              <a:t>, </a:t>
            </a:r>
            <a:r>
              <a:rPr lang="en-US" i="1" dirty="0" err="1"/>
              <a:t>nefer</a:t>
            </a:r>
            <a:r>
              <a:rPr lang="en-US" i="1" dirty="0"/>
              <a:t> </a:t>
            </a:r>
            <a:r>
              <a:rPr lang="en-US" i="1" dirty="0" err="1"/>
              <a:t>i</a:t>
            </a:r>
            <a:r>
              <a:rPr lang="en-US" i="1" dirty="0"/>
              <a:t> </a:t>
            </a:r>
            <a:r>
              <a:rPr lang="en-US" i="1" dirty="0" err="1"/>
              <a:t>preteranih</a:t>
            </a:r>
            <a:r>
              <a:rPr lang="en-US" i="1" dirty="0"/>
              <a:t> </a:t>
            </a:r>
            <a:r>
              <a:rPr lang="en-US" i="1" dirty="0" err="1"/>
              <a:t>stavova</a:t>
            </a:r>
            <a:r>
              <a:rPr lang="en-US" i="1" dirty="0"/>
              <a:t> o </a:t>
            </a:r>
            <a:r>
              <a:rPr lang="en-US" i="1" dirty="0" err="1"/>
              <a:t>inženjerskim</a:t>
            </a:r>
            <a:r>
              <a:rPr lang="en-US" i="1" dirty="0"/>
              <a:t> </a:t>
            </a:r>
            <a:r>
              <a:rPr lang="en-US" i="1" dirty="0" err="1"/>
              <a:t>stvarima</a:t>
            </a:r>
            <a:r>
              <a:rPr lang="en-US" i="1" dirty="0"/>
              <a:t> u </a:t>
            </a:r>
            <a:r>
              <a:rPr lang="en-US" i="1" dirty="0" err="1"/>
              <a:t>štampi</a:t>
            </a:r>
            <a:r>
              <a:rPr lang="en-US" i="1" dirty="0"/>
              <a:t> </a:t>
            </a:r>
            <a:r>
              <a:rPr lang="en-US" i="1" dirty="0" err="1"/>
              <a:t>ili</a:t>
            </a:r>
            <a:r>
              <a:rPr lang="en-US" i="1" dirty="0"/>
              <a:t> </a:t>
            </a:r>
            <a:r>
              <a:rPr lang="en-US" i="1" dirty="0" err="1"/>
              <a:t>bilo</a:t>
            </a:r>
            <a:r>
              <a:rPr lang="en-US" i="1" dirty="0"/>
              <a:t> </a:t>
            </a:r>
            <a:r>
              <a:rPr lang="en-US" i="1" dirty="0" err="1"/>
              <a:t>gde</a:t>
            </a:r>
            <a:r>
              <a:rPr lang="en-US" dirty="0"/>
              <a:t>“ (</a:t>
            </a:r>
            <a:r>
              <a:rPr lang="en-US" dirty="0" err="1"/>
              <a:t>Iz</a:t>
            </a:r>
            <a:r>
              <a:rPr lang="en-US" dirty="0"/>
              <a:t> </a:t>
            </a:r>
            <a:r>
              <a:rPr lang="en-US" dirty="0" err="1"/>
              <a:t>Etičkog</a:t>
            </a:r>
            <a:r>
              <a:rPr lang="en-US" dirty="0"/>
              <a:t> </a:t>
            </a:r>
            <a:r>
              <a:rPr lang="en-US" dirty="0" err="1"/>
              <a:t>kodeksa</a:t>
            </a:r>
            <a:r>
              <a:rPr lang="en-US" dirty="0"/>
              <a:t> IEEE, 1912. </a:t>
            </a:r>
            <a:r>
              <a:rPr lang="en-US" dirty="0" err="1"/>
              <a:t>godine</a:t>
            </a:r>
            <a:r>
              <a:rPr lang="en-US" dirty="0"/>
              <a:t>) (Baum, 1980). </a:t>
            </a:r>
          </a:p>
          <a:p>
            <a:pPr>
              <a:buFont typeface="Arial" pitchFamily="2" charset="0"/>
              <a:buChar char="•"/>
              <a:defRPr noProof="1"/>
            </a:pPr>
            <a:r>
              <a:rPr lang="en-US" noProof="1"/>
              <a:t> </a:t>
            </a:r>
            <a:r>
              <a:rPr lang="en-US" dirty="0" err="1"/>
              <a:t>Sve</a:t>
            </a:r>
            <a:r>
              <a:rPr lang="en-US" dirty="0"/>
              <a:t> do </a:t>
            </a:r>
            <a:r>
              <a:rPr lang="en-US" dirty="0" err="1"/>
              <a:t>sredine</a:t>
            </a:r>
            <a:r>
              <a:rPr lang="en-US" dirty="0"/>
              <a:t> XX </a:t>
            </a:r>
            <a:r>
              <a:rPr lang="en-US" dirty="0" err="1"/>
              <a:t>veka</a:t>
            </a:r>
            <a:r>
              <a:rPr lang="en-US" dirty="0"/>
              <a:t> </a:t>
            </a:r>
            <a:r>
              <a:rPr lang="en-US" dirty="0" err="1"/>
              <a:t>nije</a:t>
            </a:r>
            <a:r>
              <a:rPr lang="en-US" dirty="0"/>
              <a:t> </a:t>
            </a:r>
            <a:r>
              <a:rPr lang="en-US" dirty="0" err="1"/>
              <a:t>bila</a:t>
            </a:r>
            <a:r>
              <a:rPr lang="en-US" dirty="0"/>
              <a:t> </a:t>
            </a:r>
            <a:r>
              <a:rPr lang="en-US" dirty="0" err="1"/>
              <a:t>naglašena</a:t>
            </a:r>
            <a:r>
              <a:rPr lang="en-US" dirty="0"/>
              <a:t> </a:t>
            </a:r>
            <a:r>
              <a:rPr lang="en-US" dirty="0" err="1"/>
              <a:t>veća</a:t>
            </a:r>
            <a:r>
              <a:rPr lang="en-US" dirty="0"/>
              <a:t> </a:t>
            </a:r>
            <a:r>
              <a:rPr lang="en-US" dirty="0" err="1"/>
              <a:t>odgovornost</a:t>
            </a:r>
            <a:r>
              <a:rPr lang="en-US" dirty="0"/>
              <a:t> </a:t>
            </a:r>
            <a:r>
              <a:rPr lang="en-US" dirty="0" err="1"/>
              <a:t>inženjera</a:t>
            </a:r>
            <a:r>
              <a:rPr lang="en-US" dirty="0"/>
              <a:t> </a:t>
            </a:r>
            <a:r>
              <a:rPr lang="en-US" dirty="0" err="1"/>
              <a:t>prema</a:t>
            </a:r>
            <a:r>
              <a:rPr lang="en-US" dirty="0"/>
              <a:t> </a:t>
            </a:r>
            <a:r>
              <a:rPr lang="en-US" dirty="0" err="1"/>
              <a:t>javnosti</a:t>
            </a:r>
            <a:r>
              <a:rPr lang="en-US" dirty="0"/>
              <a:t>. </a:t>
            </a:r>
            <a:endParaRPr lang="en-US" noProof="1"/>
          </a:p>
          <a:p>
            <a:pPr marL="0" indent="0">
              <a:buNone/>
            </a:pPr>
            <a:endParaRPr lang="en-US" dirty="0"/>
          </a:p>
        </p:txBody>
      </p:sp>
    </p:spTree>
    <p:extLst>
      <p:ext uri="{BB962C8B-B14F-4D97-AF65-F5344CB8AC3E}">
        <p14:creationId xmlns:p14="http://schemas.microsoft.com/office/powerpoint/2010/main" val="184491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77500" lnSpcReduction="20000"/>
          </a:bodyPr>
          <a:lstStyle/>
          <a:p>
            <a:pPr>
              <a:buFont typeface="Arial" pitchFamily="2" charset="0"/>
              <a:buChar char="•"/>
              <a:defRPr noProof="1"/>
            </a:pPr>
            <a:r>
              <a:rPr lang="en-US" sz="2600" dirty="0"/>
              <a:t>1947. </a:t>
            </a:r>
            <a:r>
              <a:rPr lang="en-US" sz="2600" noProof="1"/>
              <a:t>g. </a:t>
            </a:r>
            <a:r>
              <a:rPr lang="en-US" sz="2600" dirty="0"/>
              <a:t>Engineers’ Council for Professional</a:t>
            </a:r>
            <a:r>
              <a:rPr lang="en-US" sz="2600" noProof="1"/>
              <a:t> </a:t>
            </a:r>
            <a:r>
              <a:rPr lang="en-US" sz="2600" dirty="0"/>
              <a:t>Development (ECPD) </a:t>
            </a:r>
            <a:r>
              <a:rPr lang="en-US" sz="2600" dirty="0" err="1"/>
              <a:t>saglasio</a:t>
            </a:r>
            <a:r>
              <a:rPr lang="en-US" sz="2600" dirty="0"/>
              <a:t> se </a:t>
            </a:r>
            <a:r>
              <a:rPr lang="en-US" sz="2600" dirty="0" err="1"/>
              <a:t>sa</a:t>
            </a:r>
            <a:r>
              <a:rPr lang="en-US" sz="2600" dirty="0"/>
              <a:t> </a:t>
            </a:r>
            <a:r>
              <a:rPr lang="en-US" sz="2600" dirty="0" err="1"/>
              <a:t>idejom</a:t>
            </a:r>
            <a:r>
              <a:rPr lang="en-US" sz="2600" dirty="0"/>
              <a:t> da </a:t>
            </a:r>
            <a:r>
              <a:rPr lang="en-US" sz="2600" dirty="0" err="1"/>
              <a:t>inženjeri</a:t>
            </a:r>
            <a:r>
              <a:rPr lang="en-US" sz="2600" dirty="0"/>
              <a:t> </a:t>
            </a:r>
            <a:r>
              <a:rPr lang="en-US" sz="2600" dirty="0" err="1"/>
              <a:t>nemaju</a:t>
            </a:r>
            <a:r>
              <a:rPr lang="en-US" sz="2600" dirty="0"/>
              <a:t> </a:t>
            </a:r>
            <a:r>
              <a:rPr lang="en-US" sz="2600" dirty="0" err="1"/>
              <a:t>obavezu</a:t>
            </a:r>
            <a:r>
              <a:rPr lang="en-US" sz="2600" dirty="0"/>
              <a:t> </a:t>
            </a:r>
            <a:r>
              <a:rPr lang="en-US" sz="2600" dirty="0" err="1"/>
              <a:t>odanosti</a:t>
            </a:r>
            <a:r>
              <a:rPr lang="en-US" sz="2600" dirty="0"/>
              <a:t> </a:t>
            </a:r>
            <a:r>
              <a:rPr lang="en-US" sz="2600" dirty="0" err="1"/>
              <a:t>samo</a:t>
            </a:r>
            <a:r>
              <a:rPr lang="en-US" sz="2600" dirty="0"/>
              <a:t> </a:t>
            </a:r>
            <a:r>
              <a:rPr lang="en-US" sz="2600" dirty="0" err="1"/>
              <a:t>prema</a:t>
            </a:r>
            <a:r>
              <a:rPr lang="en-US" sz="2600" dirty="0"/>
              <a:t> </a:t>
            </a:r>
            <a:r>
              <a:rPr lang="en-US" sz="2600" dirty="0" err="1"/>
              <a:t>njihovim</a:t>
            </a:r>
            <a:r>
              <a:rPr lang="en-US" sz="2600" dirty="0"/>
              <a:t> </a:t>
            </a:r>
            <a:r>
              <a:rPr lang="en-US" sz="2600" dirty="0" err="1"/>
              <a:t>poslodavcima</a:t>
            </a:r>
            <a:r>
              <a:rPr lang="en-US" sz="2600" dirty="0"/>
              <a:t> </a:t>
            </a:r>
            <a:r>
              <a:rPr lang="en-US" sz="2600" dirty="0" err="1"/>
              <a:t>i</a:t>
            </a:r>
            <a:r>
              <a:rPr lang="en-US" sz="2600" dirty="0"/>
              <a:t> </a:t>
            </a:r>
            <a:r>
              <a:rPr lang="en-US" sz="2600" dirty="0" err="1"/>
              <a:t>klijentima</a:t>
            </a:r>
            <a:r>
              <a:rPr lang="en-US" sz="2600" dirty="0"/>
              <a:t>, </a:t>
            </a:r>
            <a:r>
              <a:rPr lang="en-US" sz="2600" dirty="0" err="1"/>
              <a:t>već</a:t>
            </a:r>
            <a:r>
              <a:rPr lang="en-US" sz="2600" dirty="0"/>
              <a:t> </a:t>
            </a:r>
            <a:r>
              <a:rPr lang="en-US" sz="2600" dirty="0" err="1"/>
              <a:t>i</a:t>
            </a:r>
            <a:r>
              <a:rPr lang="en-US" sz="2600" dirty="0"/>
              <a:t> </a:t>
            </a:r>
            <a:r>
              <a:rPr lang="en-US" sz="2600" dirty="0" err="1"/>
              <a:t>dužnost</a:t>
            </a:r>
            <a:r>
              <a:rPr lang="en-US" sz="2600" dirty="0"/>
              <a:t> </a:t>
            </a:r>
            <a:r>
              <a:rPr lang="en-US" sz="2600" dirty="0" err="1"/>
              <a:t>prema</a:t>
            </a:r>
            <a:r>
              <a:rPr lang="en-US" sz="2600" dirty="0"/>
              <a:t> </a:t>
            </a:r>
            <a:r>
              <a:rPr lang="en-US" sz="2600" dirty="0" err="1"/>
              <a:t>društvu</a:t>
            </a:r>
            <a:r>
              <a:rPr lang="en-US" sz="2600" dirty="0"/>
              <a:t>. </a:t>
            </a:r>
            <a:endParaRPr lang="en-US" sz="2600" noProof="1"/>
          </a:p>
          <a:p>
            <a:pPr>
              <a:buFont typeface="Arial" pitchFamily="2" charset="0"/>
              <a:buChar char="•"/>
              <a:defRPr noProof="1"/>
            </a:pPr>
            <a:r>
              <a:rPr lang="en-US" sz="2600" noProof="1"/>
              <a:t> </a:t>
            </a:r>
            <a:r>
              <a:rPr lang="en-US" sz="2600" dirty="0"/>
              <a:t>ECPD </a:t>
            </a:r>
            <a:r>
              <a:rPr lang="en-US" sz="2600" dirty="0" err="1"/>
              <a:t>kodeks</a:t>
            </a:r>
            <a:r>
              <a:rPr lang="en-US" sz="2600" dirty="0"/>
              <a:t> je </a:t>
            </a:r>
            <a:r>
              <a:rPr lang="en-US" sz="2600" dirty="0" err="1"/>
              <a:t>specifikovao</a:t>
            </a:r>
            <a:r>
              <a:rPr lang="en-US" sz="2600" dirty="0"/>
              <a:t> da „</a:t>
            </a:r>
            <a:r>
              <a:rPr lang="en-US" sz="2600" i="1" dirty="0" err="1"/>
              <a:t>inženjeri</a:t>
            </a:r>
            <a:r>
              <a:rPr lang="en-US" sz="2600" i="1" dirty="0"/>
              <a:t> </a:t>
            </a:r>
            <a:r>
              <a:rPr lang="en-US" sz="2600" i="1" dirty="0" err="1"/>
              <a:t>imaju</a:t>
            </a:r>
            <a:r>
              <a:rPr lang="en-US" sz="2600" i="1" dirty="0"/>
              <a:t> </a:t>
            </a:r>
            <a:r>
              <a:rPr lang="en-US" sz="2600" i="1" dirty="0" err="1"/>
              <a:t>obavezu</a:t>
            </a:r>
            <a:r>
              <a:rPr lang="en-US" sz="2600" i="1" dirty="0"/>
              <a:t> u </a:t>
            </a:r>
            <a:r>
              <a:rPr lang="en-US" sz="2600" i="1" dirty="0" err="1"/>
              <a:t>odnosu</a:t>
            </a:r>
            <a:r>
              <a:rPr lang="en-US" sz="2600" i="1" dirty="0"/>
              <a:t> </a:t>
            </a:r>
            <a:r>
              <a:rPr lang="en-US" sz="2600" i="1" dirty="0" err="1"/>
              <a:t>na</a:t>
            </a:r>
            <a:r>
              <a:rPr lang="en-US" sz="2600" i="1" dirty="0"/>
              <a:t> </a:t>
            </a:r>
            <a:r>
              <a:rPr lang="en-US" sz="2600" i="1" dirty="0" err="1"/>
              <a:t>sigurnost</a:t>
            </a:r>
            <a:r>
              <a:rPr lang="en-US" sz="2600" i="1" dirty="0"/>
              <a:t> </a:t>
            </a:r>
            <a:r>
              <a:rPr lang="en-US" sz="2600" i="1" dirty="0" err="1"/>
              <a:t>i</a:t>
            </a:r>
            <a:r>
              <a:rPr lang="en-US" sz="2600" i="1" dirty="0"/>
              <a:t> </a:t>
            </a:r>
            <a:r>
              <a:rPr lang="en-US" sz="2600" i="1" dirty="0" err="1"/>
              <a:t>zdravlje</a:t>
            </a:r>
            <a:r>
              <a:rPr lang="en-US" sz="2600" i="1" dirty="0"/>
              <a:t> </a:t>
            </a:r>
            <a:r>
              <a:rPr lang="en-US" sz="2600" i="1" dirty="0" err="1"/>
              <a:t>javnosti</a:t>
            </a:r>
            <a:r>
              <a:rPr lang="en-US" sz="2600" i="1" dirty="0"/>
              <a:t>“. </a:t>
            </a:r>
            <a:r>
              <a:rPr lang="en-US" sz="2600" i="1" dirty="0" err="1"/>
              <a:t>Godine</a:t>
            </a:r>
            <a:r>
              <a:rPr lang="en-US" sz="2600" i="1" dirty="0"/>
              <a:t> 1974. ECPD </a:t>
            </a:r>
            <a:r>
              <a:rPr lang="en-US" sz="2600" i="1" dirty="0" err="1"/>
              <a:t>kodeks</a:t>
            </a:r>
            <a:r>
              <a:rPr lang="en-US" sz="2600" i="1" dirty="0"/>
              <a:t> je bio </a:t>
            </a:r>
            <a:r>
              <a:rPr lang="en-US" sz="2600" i="1" dirty="0" err="1"/>
              <a:t>revidiran</a:t>
            </a:r>
            <a:r>
              <a:rPr lang="en-US" sz="2600" i="1" dirty="0"/>
              <a:t> </a:t>
            </a:r>
            <a:r>
              <a:rPr lang="en-US" sz="2600" i="1" dirty="0" err="1"/>
              <a:t>tako</a:t>
            </a:r>
            <a:r>
              <a:rPr lang="en-US" sz="2600" i="1" dirty="0"/>
              <a:t> </a:t>
            </a:r>
            <a:r>
              <a:rPr lang="en-US" sz="2600" i="1" dirty="0" err="1"/>
              <a:t>što</a:t>
            </a:r>
            <a:r>
              <a:rPr lang="en-US" sz="2600" i="1" dirty="0"/>
              <a:t> je </a:t>
            </a:r>
            <a:r>
              <a:rPr lang="en-US" sz="2600" i="1" dirty="0" err="1"/>
              <a:t>rekao</a:t>
            </a:r>
            <a:r>
              <a:rPr lang="en-US" sz="2600" i="1" dirty="0"/>
              <a:t> da „</a:t>
            </a:r>
            <a:r>
              <a:rPr lang="en-US" sz="2600" i="1" dirty="0" err="1"/>
              <a:t>inženjeri</a:t>
            </a:r>
            <a:r>
              <a:rPr lang="en-US" sz="2600" i="1" dirty="0"/>
              <a:t> </a:t>
            </a:r>
            <a:r>
              <a:rPr lang="en-US" sz="2600" i="1" dirty="0" err="1"/>
              <a:t>treba</a:t>
            </a:r>
            <a:r>
              <a:rPr lang="en-US" sz="2600" i="1" dirty="0"/>
              <a:t> da </a:t>
            </a:r>
            <a:r>
              <a:rPr lang="en-US" sz="2600" i="1" dirty="0" err="1"/>
              <a:t>obezbeđuju</a:t>
            </a:r>
            <a:r>
              <a:rPr lang="en-US" sz="2600" i="1" dirty="0"/>
              <a:t> </a:t>
            </a:r>
            <a:r>
              <a:rPr lang="en-US" sz="2600" i="1" dirty="0" err="1"/>
              <a:t>vrh</a:t>
            </a:r>
            <a:r>
              <a:rPr lang="en-US" sz="2600" i="1" dirty="0"/>
              <a:t> </a:t>
            </a:r>
            <a:r>
              <a:rPr lang="en-US" sz="2600" i="1" dirty="0" err="1"/>
              <a:t>sigurnosti</a:t>
            </a:r>
            <a:r>
              <a:rPr lang="en-US" sz="2600" i="1" dirty="0"/>
              <a:t>, </a:t>
            </a:r>
            <a:r>
              <a:rPr lang="en-US" sz="2600" i="1" dirty="0" err="1"/>
              <a:t>zdravlja</a:t>
            </a:r>
            <a:r>
              <a:rPr lang="en-US" sz="2600" i="1" dirty="0"/>
              <a:t> </a:t>
            </a:r>
            <a:r>
              <a:rPr lang="en-US" sz="2600" i="1" dirty="0" err="1"/>
              <a:t>i</a:t>
            </a:r>
            <a:r>
              <a:rPr lang="en-US" sz="2600" i="1" dirty="0"/>
              <a:t> </a:t>
            </a:r>
            <a:r>
              <a:rPr lang="en-US" sz="2600" i="1" dirty="0" err="1"/>
              <a:t>opšteg</a:t>
            </a:r>
            <a:r>
              <a:rPr lang="en-US" sz="2600" i="1" dirty="0"/>
              <a:t> dobra </a:t>
            </a:r>
            <a:r>
              <a:rPr lang="en-US" sz="2600" i="1" dirty="0" err="1"/>
              <a:t>društva</a:t>
            </a:r>
            <a:r>
              <a:rPr lang="en-US" sz="2600" i="1" dirty="0"/>
              <a:t> u </a:t>
            </a:r>
            <a:r>
              <a:rPr lang="en-US" sz="2600" i="1" dirty="0" err="1"/>
              <a:t>izvođenju</a:t>
            </a:r>
            <a:r>
              <a:rPr lang="en-US" sz="2600" i="1" dirty="0"/>
              <a:t> </a:t>
            </a:r>
            <a:r>
              <a:rPr lang="en-US" sz="2600" i="1" dirty="0" err="1"/>
              <a:t>njihovih</a:t>
            </a:r>
            <a:r>
              <a:rPr lang="en-US" sz="2600" i="1" dirty="0"/>
              <a:t> </a:t>
            </a:r>
            <a:r>
              <a:rPr lang="en-US" sz="2600" i="1" dirty="0" err="1"/>
              <a:t>profesionalnih</a:t>
            </a:r>
            <a:r>
              <a:rPr lang="en-US" sz="2600" i="1" dirty="0"/>
              <a:t> </a:t>
            </a:r>
            <a:r>
              <a:rPr lang="en-US" sz="2600" i="1" dirty="0" err="1"/>
              <a:t>dužnosti</a:t>
            </a:r>
            <a:r>
              <a:rPr lang="en-US" sz="2600" i="1" dirty="0"/>
              <a:t>“</a:t>
            </a:r>
            <a:r>
              <a:rPr lang="en-US" sz="2600" i="1" noProof="1"/>
              <a:t> </a:t>
            </a:r>
            <a:r>
              <a:rPr lang="en-US" sz="2600" i="1" dirty="0"/>
              <a:t>(Baum, 1980). </a:t>
            </a:r>
            <a:endParaRPr lang="en-US" sz="2600" i="1" noProof="1"/>
          </a:p>
          <a:p>
            <a:r>
              <a:rPr lang="en-US" sz="2600" dirty="0"/>
              <a:t>U </a:t>
            </a:r>
            <a:r>
              <a:rPr lang="sr-Latn-RS" sz="2600" dirty="0"/>
              <a:t>SUŠTINI</a:t>
            </a:r>
            <a:r>
              <a:rPr lang="en-US" sz="2600" dirty="0"/>
              <a:t> </a:t>
            </a:r>
            <a:r>
              <a:rPr lang="en-US" sz="2600" dirty="0" err="1"/>
              <a:t>inženjerske</a:t>
            </a:r>
            <a:r>
              <a:rPr lang="en-US" sz="2600" dirty="0"/>
              <a:t> </a:t>
            </a:r>
            <a:r>
              <a:rPr lang="en-US" sz="2600" dirty="0" err="1"/>
              <a:t>etike</a:t>
            </a:r>
            <a:r>
              <a:rPr lang="en-US" sz="2600" dirty="0"/>
              <a:t> </a:t>
            </a:r>
            <a:r>
              <a:rPr lang="en-US" sz="2600" dirty="0" err="1"/>
              <a:t>nalazi</a:t>
            </a:r>
            <a:r>
              <a:rPr lang="en-US" sz="2600" dirty="0"/>
              <a:t> se </a:t>
            </a:r>
            <a:r>
              <a:rPr lang="en-US" sz="2600" dirty="0" err="1"/>
              <a:t>odgovornost</a:t>
            </a:r>
            <a:r>
              <a:rPr lang="en-US" sz="2600" noProof="1"/>
              <a:t>, i to </a:t>
            </a:r>
            <a:r>
              <a:rPr lang="en-US" sz="2600" dirty="0"/>
              <a:t> tri </a:t>
            </a:r>
            <a:r>
              <a:rPr lang="en-US" sz="2600" dirty="0" err="1"/>
              <a:t>različite</a:t>
            </a:r>
            <a:r>
              <a:rPr lang="en-US" sz="2600" dirty="0"/>
              <a:t> </a:t>
            </a:r>
            <a:r>
              <a:rPr lang="en-US" sz="2600" dirty="0" err="1"/>
              <a:t>dimenzije</a:t>
            </a:r>
            <a:r>
              <a:rPr lang="en-US" sz="2600" dirty="0"/>
              <a:t> (Harris, </a:t>
            </a:r>
            <a:r>
              <a:rPr lang="en-US" sz="2600" dirty="0" err="1"/>
              <a:t>Prtichard</a:t>
            </a:r>
            <a:r>
              <a:rPr lang="en-US" sz="2600" dirty="0"/>
              <a:t>, </a:t>
            </a:r>
            <a:r>
              <a:rPr lang="en-US" sz="2600" dirty="0" err="1"/>
              <a:t>Rabins</a:t>
            </a:r>
            <a:r>
              <a:rPr lang="en-US" sz="2600" dirty="0"/>
              <a:t>, M.J., 2005):</a:t>
            </a:r>
            <a:endParaRPr lang="sr-Latn-RS" sz="2600" dirty="0"/>
          </a:p>
          <a:p>
            <a:pPr lvl="1"/>
            <a:r>
              <a:rPr lang="sr-Latn-RS" sz="2600" b="1" noProof="1"/>
              <a:t>Odgovornost obaveze </a:t>
            </a:r>
            <a:r>
              <a:rPr lang="sr-Latn-RS" sz="2600" noProof="1"/>
              <a:t>(</a:t>
            </a:r>
            <a:r>
              <a:rPr lang="en-US" sz="2600" dirty="0" err="1"/>
              <a:t>odnosi</a:t>
            </a:r>
            <a:r>
              <a:rPr lang="en-US" sz="2600" dirty="0"/>
              <a:t> </a:t>
            </a:r>
            <a:r>
              <a:rPr lang="sr-Latn-RS" sz="2600" dirty="0"/>
              <a:t>se </a:t>
            </a:r>
            <a:r>
              <a:rPr lang="en-US" sz="2600" dirty="0" err="1"/>
              <a:t>na</a:t>
            </a:r>
            <a:r>
              <a:rPr lang="en-US" sz="2600" dirty="0"/>
              <a:t> </a:t>
            </a:r>
            <a:r>
              <a:rPr lang="en-US" sz="2600" dirty="0" err="1"/>
              <a:t>obavezu</a:t>
            </a:r>
            <a:r>
              <a:rPr lang="en-US" sz="2600" dirty="0"/>
              <a:t> </a:t>
            </a:r>
            <a:r>
              <a:rPr lang="en-US" sz="2600" dirty="0" err="1"/>
              <a:t>inženjera</a:t>
            </a:r>
            <a:r>
              <a:rPr lang="en-US" sz="2600" dirty="0"/>
              <a:t> da </a:t>
            </a:r>
            <a:r>
              <a:rPr lang="en-US" sz="2600" dirty="0" err="1"/>
              <a:t>koriste</a:t>
            </a:r>
            <a:r>
              <a:rPr lang="en-US" sz="2600" dirty="0"/>
              <a:t> </a:t>
            </a:r>
            <a:r>
              <a:rPr lang="en-US" sz="2600" dirty="0" err="1"/>
              <a:t>svoje</a:t>
            </a:r>
            <a:r>
              <a:rPr lang="en-US" sz="2600" dirty="0"/>
              <a:t> </a:t>
            </a:r>
            <a:r>
              <a:rPr lang="en-US" sz="2600" dirty="0" err="1"/>
              <a:t>specijalizovano</a:t>
            </a:r>
            <a:r>
              <a:rPr lang="en-US" sz="2600" dirty="0"/>
              <a:t> </a:t>
            </a:r>
            <a:r>
              <a:rPr lang="en-US" sz="2600" dirty="0" err="1"/>
              <a:t>znanje</a:t>
            </a:r>
            <a:r>
              <a:rPr lang="en-US" sz="2600" dirty="0"/>
              <a:t> </a:t>
            </a:r>
            <a:r>
              <a:rPr lang="en-US" sz="2600" dirty="0" err="1"/>
              <a:t>i</a:t>
            </a:r>
            <a:r>
              <a:rPr lang="en-US" sz="2600" dirty="0"/>
              <a:t> </a:t>
            </a:r>
            <a:r>
              <a:rPr lang="en-US" sz="2600" dirty="0" err="1"/>
              <a:t>veštine</a:t>
            </a:r>
            <a:r>
              <a:rPr lang="en-US" sz="2600" dirty="0"/>
              <a:t> </a:t>
            </a:r>
            <a:r>
              <a:rPr lang="en-US" sz="2600" dirty="0" err="1"/>
              <a:t>na</a:t>
            </a:r>
            <a:r>
              <a:rPr lang="en-US" sz="2600" dirty="0"/>
              <a:t> </a:t>
            </a:r>
            <a:r>
              <a:rPr lang="en-US" sz="2600" dirty="0" err="1"/>
              <a:t>način</a:t>
            </a:r>
            <a:r>
              <a:rPr lang="en-US" sz="2600" dirty="0"/>
              <a:t> </a:t>
            </a:r>
            <a:r>
              <a:rPr lang="en-US" sz="2600" dirty="0" err="1"/>
              <a:t>koji</a:t>
            </a:r>
            <a:r>
              <a:rPr lang="en-US" sz="2600" dirty="0"/>
              <a:t> ide u </a:t>
            </a:r>
            <a:r>
              <a:rPr lang="en-US" sz="2600" dirty="0" err="1"/>
              <a:t>korist</a:t>
            </a:r>
            <a:r>
              <a:rPr lang="en-US" sz="2600" dirty="0"/>
              <a:t> </a:t>
            </a:r>
            <a:r>
              <a:rPr lang="en-US" sz="2600" dirty="0" err="1"/>
              <a:t>klijentima</a:t>
            </a:r>
            <a:r>
              <a:rPr lang="en-US" sz="2600" dirty="0"/>
              <a:t> </a:t>
            </a:r>
            <a:r>
              <a:rPr lang="en-US" sz="2600" dirty="0" err="1"/>
              <a:t>i</a:t>
            </a:r>
            <a:r>
              <a:rPr lang="en-US" sz="2600" dirty="0"/>
              <a:t> </a:t>
            </a:r>
            <a:r>
              <a:rPr lang="en-US" sz="2600" dirty="0" err="1"/>
              <a:t>društvu</a:t>
            </a:r>
            <a:r>
              <a:rPr lang="en-US" sz="2600" dirty="0"/>
              <a:t> </a:t>
            </a:r>
            <a:r>
              <a:rPr lang="en-US" sz="2600" dirty="0" err="1"/>
              <a:t>i</a:t>
            </a:r>
            <a:r>
              <a:rPr lang="en-US" sz="2600" dirty="0"/>
              <a:t> ne </a:t>
            </a:r>
            <a:r>
              <a:rPr lang="en-US" sz="2600" dirty="0" err="1"/>
              <a:t>ugrožava</a:t>
            </a:r>
            <a:r>
              <a:rPr lang="en-US" sz="2600" dirty="0"/>
              <a:t> </a:t>
            </a:r>
            <a:r>
              <a:rPr lang="en-US" sz="2600" dirty="0" err="1"/>
              <a:t>poverenje</a:t>
            </a:r>
            <a:r>
              <a:rPr lang="en-US" sz="2600" dirty="0"/>
              <a:t> </a:t>
            </a:r>
            <a:r>
              <a:rPr lang="en-US" sz="2600" dirty="0" err="1"/>
              <a:t>koje</a:t>
            </a:r>
            <a:r>
              <a:rPr lang="en-US" sz="2600" dirty="0"/>
              <a:t> </a:t>
            </a:r>
            <a:r>
              <a:rPr lang="en-US" sz="2600" dirty="0" err="1"/>
              <a:t>im</a:t>
            </a:r>
            <a:r>
              <a:rPr lang="en-US" sz="2600" dirty="0"/>
              <a:t> je </a:t>
            </a:r>
            <a:r>
              <a:rPr lang="en-US" sz="2600" dirty="0" err="1"/>
              <a:t>dato</a:t>
            </a:r>
            <a:r>
              <a:rPr lang="sr-Latn-RS" sz="2600" dirty="0"/>
              <a:t>)</a:t>
            </a:r>
            <a:endParaRPr lang="sr-Latn-RS" sz="2600" noProof="1"/>
          </a:p>
          <a:p>
            <a:pPr lvl="1"/>
            <a:r>
              <a:rPr lang="sr-Latn-RS" sz="2600" b="1" noProof="1"/>
              <a:t>Odgovornost krivice </a:t>
            </a:r>
            <a:r>
              <a:rPr lang="sr-Latn-RS" sz="2600" noProof="1"/>
              <a:t>(</a:t>
            </a:r>
            <a:r>
              <a:rPr lang="en-US" sz="2600" dirty="0" err="1"/>
              <a:t>odnosi</a:t>
            </a:r>
            <a:r>
              <a:rPr lang="en-US" sz="2600" dirty="0"/>
              <a:t> </a:t>
            </a:r>
            <a:r>
              <a:rPr lang="sr-Latn-RS" sz="2600" dirty="0"/>
              <a:t>se </a:t>
            </a:r>
            <a:r>
              <a:rPr lang="en-US" sz="2600" dirty="0" err="1"/>
              <a:t>na</a:t>
            </a:r>
            <a:r>
              <a:rPr lang="en-US" sz="2600" dirty="0"/>
              <a:t> </a:t>
            </a:r>
            <a:r>
              <a:rPr lang="en-US" sz="2600" dirty="0" err="1"/>
              <a:t>identifikaciju</a:t>
            </a:r>
            <a:r>
              <a:rPr lang="en-US" sz="2600" dirty="0"/>
              <a:t> </a:t>
            </a:r>
            <a:r>
              <a:rPr lang="en-US" sz="2600" dirty="0" err="1"/>
              <a:t>onih</a:t>
            </a:r>
            <a:r>
              <a:rPr lang="en-US" sz="2600" dirty="0"/>
              <a:t> </a:t>
            </a:r>
            <a:r>
              <a:rPr lang="en-US" sz="2600" dirty="0" err="1"/>
              <a:t>kojima</a:t>
            </a:r>
            <a:r>
              <a:rPr lang="en-US" sz="2600" dirty="0"/>
              <a:t> </a:t>
            </a:r>
            <a:r>
              <a:rPr lang="en-US" sz="2600" dirty="0" err="1"/>
              <a:t>krivica</a:t>
            </a:r>
            <a:r>
              <a:rPr lang="en-US" sz="2600" dirty="0"/>
              <a:t> </a:t>
            </a:r>
            <a:r>
              <a:rPr lang="en-US" sz="2600" dirty="0" err="1"/>
              <a:t>može</a:t>
            </a:r>
            <a:r>
              <a:rPr lang="en-US" sz="2600" dirty="0"/>
              <a:t> </a:t>
            </a:r>
            <a:r>
              <a:rPr lang="en-US" sz="2600" dirty="0" err="1"/>
              <a:t>biti</a:t>
            </a:r>
            <a:r>
              <a:rPr lang="en-US" sz="2600" dirty="0"/>
              <a:t> </a:t>
            </a:r>
            <a:r>
              <a:rPr lang="en-US" sz="2600" dirty="0" err="1"/>
              <a:t>pripisana</a:t>
            </a:r>
            <a:r>
              <a:rPr lang="en-US" sz="2600" dirty="0"/>
              <a:t> </a:t>
            </a:r>
            <a:r>
              <a:rPr lang="en-US" sz="2600" dirty="0" err="1"/>
              <a:t>zbog</a:t>
            </a:r>
            <a:r>
              <a:rPr lang="en-US" sz="2600" dirty="0"/>
              <a:t> </a:t>
            </a:r>
            <a:r>
              <a:rPr lang="en-US" sz="2600" dirty="0" err="1"/>
              <a:t>pogrešn</a:t>
            </a:r>
            <a:r>
              <a:rPr lang="sr-Latn-RS" sz="2600" dirty="0"/>
              <a:t>e realizacije poverenih poslovnih aktivnosti i operacija)</a:t>
            </a:r>
          </a:p>
          <a:p>
            <a:pPr lvl="1"/>
            <a:r>
              <a:rPr lang="sr-Latn-RS" sz="2600" b="1" noProof="1"/>
              <a:t>Odgovornost uloge </a:t>
            </a:r>
            <a:r>
              <a:rPr lang="sr-Latn-RS" sz="2600" noProof="1"/>
              <a:t>(</a:t>
            </a:r>
            <a:r>
              <a:rPr lang="vi-VN" sz="2600" dirty="0"/>
              <a:t>odnosi </a:t>
            </a:r>
            <a:r>
              <a:rPr lang="sr-Latn-RS" sz="2600" dirty="0"/>
              <a:t>se </a:t>
            </a:r>
            <a:r>
              <a:rPr lang="vi-VN" sz="2600" dirty="0"/>
              <a:t>na osobu koja je na poziciji ili ima ulogu supervizora. </a:t>
            </a:r>
            <a:r>
              <a:rPr lang="vi-VN" sz="2600" noProof="1"/>
              <a:t>I</a:t>
            </a:r>
            <a:r>
              <a:rPr lang="vi-VN" sz="2600" dirty="0"/>
              <a:t>nženjer</a:t>
            </a:r>
            <a:r>
              <a:rPr lang="vi-VN" sz="2600" noProof="1"/>
              <a:t> je često </a:t>
            </a:r>
            <a:r>
              <a:rPr lang="vi-VN" sz="2600" dirty="0"/>
              <a:t> odgovoran </a:t>
            </a:r>
            <a:r>
              <a:rPr lang="vi-VN" sz="2600" noProof="1"/>
              <a:t>po pitanju </a:t>
            </a:r>
            <a:r>
              <a:rPr lang="vi-VN" sz="2600" dirty="0"/>
              <a:t>nekog drugog inženjerskog projekta</a:t>
            </a:r>
            <a:r>
              <a:rPr lang="vi-VN" sz="2600" noProof="1"/>
              <a:t> – posebno za projekat i/ili konstrukciju tj. </a:t>
            </a:r>
            <a:r>
              <a:rPr lang="vi-VN" sz="2600" dirty="0"/>
              <a:t>ima obavezu da inženjerski projekti budu izvedeni u skladu sa profesionalnim standardima, i tehničkim i etičkim</a:t>
            </a:r>
            <a:r>
              <a:rPr lang="sr-Latn-RS" sz="2600" dirty="0"/>
              <a:t>)</a:t>
            </a:r>
            <a:endParaRPr lang="sr-Latn-RS" sz="2600" noProof="1"/>
          </a:p>
          <a:p>
            <a:pPr lvl="1"/>
            <a:endParaRPr lang="en-US" noProof="1"/>
          </a:p>
          <a:p>
            <a:endParaRPr lang="en-US" dirty="0"/>
          </a:p>
        </p:txBody>
      </p:sp>
    </p:spTree>
    <p:extLst>
      <p:ext uri="{BB962C8B-B14F-4D97-AF65-F5344CB8AC3E}">
        <p14:creationId xmlns:p14="http://schemas.microsoft.com/office/powerpoint/2010/main" val="3115080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B0F0"/>
                </a:solidFill>
              </a:rPr>
              <a:t>Zadatak za studente/rad na predavanju-vežbama: </a:t>
            </a:r>
            <a:endParaRPr lang="en-US" dirty="0"/>
          </a:p>
        </p:txBody>
      </p:sp>
      <p:sp>
        <p:nvSpPr>
          <p:cNvPr id="3" name="Content Placeholder 2"/>
          <p:cNvSpPr>
            <a:spLocks noGrp="1"/>
          </p:cNvSpPr>
          <p:nvPr>
            <p:ph idx="1"/>
          </p:nvPr>
        </p:nvSpPr>
        <p:spPr/>
        <p:txBody>
          <a:bodyPr>
            <a:normAutofit fontScale="92500"/>
          </a:bodyPr>
          <a:lstStyle/>
          <a:p>
            <a:r>
              <a:rPr lang="sr-Latn-RS" dirty="0">
                <a:solidFill>
                  <a:srgbClr val="00B0F0"/>
                </a:solidFill>
              </a:rPr>
              <a:t>Studenti formiraju grupe od po tri člana</a:t>
            </a:r>
          </a:p>
          <a:p>
            <a:r>
              <a:rPr lang="sr-Latn-RS" dirty="0">
                <a:solidFill>
                  <a:srgbClr val="00B0F0"/>
                </a:solidFill>
              </a:rPr>
              <a:t>U roku od 5 – 10 minuta razmišljaju o predlogu proizvoda/usluge – koji mogu biti novi proizvod ili unapređenje postojećeg proizvoda na tržištu. </a:t>
            </a:r>
          </a:p>
          <a:p>
            <a:r>
              <a:rPr lang="sr-Latn-RS" dirty="0">
                <a:solidFill>
                  <a:srgbClr val="00B0F0"/>
                </a:solidFill>
              </a:rPr>
              <a:t>Pri tome, u obzir uzeti:</a:t>
            </a:r>
          </a:p>
          <a:p>
            <a:pPr lvl="1"/>
            <a:r>
              <a:rPr lang="sr-Latn-RS" dirty="0">
                <a:solidFill>
                  <a:srgbClr val="00B0F0"/>
                </a:solidFill>
              </a:rPr>
              <a:t>klasičan proizvod/uslugu koji se mogu kreirati kao rezultat odgovora na potrebe određenog segmenta kupaca na tržištu ili</a:t>
            </a:r>
          </a:p>
          <a:p>
            <a:pPr lvl="1"/>
            <a:r>
              <a:rPr lang="sr-Latn-RS" dirty="0">
                <a:solidFill>
                  <a:srgbClr val="00B0F0"/>
                </a:solidFill>
              </a:rPr>
              <a:t>proizvod/uslugu koji se mogu kreirati kao rezultat aktivnosti društveno odgovornog preduzetništva – odnosno za rešavanje nekog uočenog društvenog izazova.</a:t>
            </a:r>
          </a:p>
          <a:p>
            <a:r>
              <a:rPr lang="sr-Latn-RS" dirty="0">
                <a:solidFill>
                  <a:srgbClr val="00B0F0"/>
                </a:solidFill>
              </a:rPr>
              <a:t>Nakon razrade svoje ideje – u trajanju od 15-tak minuta, studenti ukratko predstavljaju svoju poslovnu ideju (ponudu vrednosti) po grupama, po principu „Elevator Pitch“-a</a:t>
            </a:r>
            <a:endParaRPr lang="en-US" dirty="0"/>
          </a:p>
        </p:txBody>
      </p:sp>
    </p:spTree>
    <p:extLst>
      <p:ext uri="{BB962C8B-B14F-4D97-AF65-F5344CB8AC3E}">
        <p14:creationId xmlns:p14="http://schemas.microsoft.com/office/powerpoint/2010/main" val="175660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RS" sz="3300" b="1" dirty="0">
                <a:solidFill>
                  <a:srgbClr val="002060"/>
                </a:solidFill>
              </a:rPr>
              <a:t>MENADŽMENT I PREDUZETNIŠTVO: SPOLJAŠNJE OKRUŽENJE, DRUŠTVENA ODGOVORNOST I POSLOVNA ETIKA</a:t>
            </a:r>
            <a:endParaRPr lang="en-US" sz="3300" b="1" dirty="0"/>
          </a:p>
        </p:txBody>
      </p:sp>
      <p:sp>
        <p:nvSpPr>
          <p:cNvPr id="3" name="Content Placeholder 2"/>
          <p:cNvSpPr>
            <a:spLocks noGrp="1"/>
          </p:cNvSpPr>
          <p:nvPr>
            <p:ph idx="1"/>
          </p:nvPr>
        </p:nvSpPr>
        <p:spPr/>
        <p:txBody>
          <a:bodyPr/>
          <a:lstStyle/>
          <a:p>
            <a:pPr marL="0" indent="0">
              <a:buNone/>
              <a:defRPr lang="en-US"/>
            </a:pPr>
            <a:r>
              <a:rPr lang="en-US" dirty="0" err="1"/>
              <a:t>Engleska</a:t>
            </a:r>
            <a:r>
              <a:rPr lang="en-US" dirty="0"/>
              <a:t> </a:t>
            </a:r>
            <a:r>
              <a:rPr lang="en-US" dirty="0" err="1"/>
              <a:t>reč</a:t>
            </a:r>
            <a:r>
              <a:rPr lang="en-US" dirty="0"/>
              <a:t> „</a:t>
            </a:r>
            <a:r>
              <a:rPr lang="en-US" b="1" dirty="0"/>
              <a:t>management“ </a:t>
            </a:r>
            <a:r>
              <a:rPr lang="en-US" dirty="0"/>
              <a:t>(</a:t>
            </a:r>
            <a:r>
              <a:rPr lang="en-US" dirty="0" err="1"/>
              <a:t>rukovođenje</a:t>
            </a:r>
            <a:r>
              <a:rPr lang="en-US" dirty="0"/>
              <a:t>) je </a:t>
            </a:r>
            <a:r>
              <a:rPr lang="en-US" dirty="0" err="1"/>
              <a:t>nastala</a:t>
            </a:r>
            <a:r>
              <a:rPr lang="en-US" dirty="0"/>
              <a:t> od </a:t>
            </a:r>
            <a:r>
              <a:rPr lang="en-US" dirty="0" err="1"/>
              <a:t>latinskog</a:t>
            </a:r>
            <a:r>
              <a:rPr lang="en-US" dirty="0"/>
              <a:t> </a:t>
            </a:r>
            <a:r>
              <a:rPr lang="en-US" dirty="0" err="1"/>
              <a:t>korena</a:t>
            </a:r>
            <a:r>
              <a:rPr lang="en-US" dirty="0"/>
              <a:t> </a:t>
            </a:r>
            <a:r>
              <a:rPr lang="en-US" b="1" dirty="0" err="1"/>
              <a:t>manus</a:t>
            </a:r>
            <a:r>
              <a:rPr lang="en-US" b="1" dirty="0"/>
              <a:t> </a:t>
            </a:r>
            <a:r>
              <a:rPr lang="en-US" dirty="0"/>
              <a:t>(</a:t>
            </a:r>
            <a:r>
              <a:rPr lang="en-US" dirty="0" err="1"/>
              <a:t>ruka</a:t>
            </a:r>
            <a:r>
              <a:rPr lang="en-US" dirty="0"/>
              <a:t>). </a:t>
            </a:r>
          </a:p>
          <a:p>
            <a:pPr marL="0" indent="0">
              <a:buNone/>
              <a:defRPr lang="en-US"/>
            </a:pPr>
            <a:r>
              <a:rPr lang="en-US" dirty="0" err="1"/>
              <a:t>Pojam</a:t>
            </a:r>
            <a:r>
              <a:rPr lang="en-US" dirty="0"/>
              <a:t> </a:t>
            </a:r>
            <a:r>
              <a:rPr lang="en-US" dirty="0" err="1"/>
              <a:t>menadžment</a:t>
            </a:r>
            <a:r>
              <a:rPr lang="en-US" dirty="0"/>
              <a:t> se </a:t>
            </a:r>
            <a:r>
              <a:rPr lang="en-US" dirty="0" err="1"/>
              <a:t>koristi</a:t>
            </a:r>
            <a:r>
              <a:rPr lang="en-US" dirty="0"/>
              <a:t> </a:t>
            </a:r>
            <a:r>
              <a:rPr lang="en-US" dirty="0" err="1"/>
              <a:t>istovremeno</a:t>
            </a:r>
            <a:r>
              <a:rPr lang="en-US" dirty="0"/>
              <a:t> </a:t>
            </a:r>
            <a:r>
              <a:rPr lang="en-US" dirty="0" err="1"/>
              <a:t>kao</a:t>
            </a:r>
            <a:r>
              <a:rPr lang="en-US" dirty="0"/>
              <a:t> </a:t>
            </a:r>
            <a:r>
              <a:rPr lang="en-US" dirty="0" err="1"/>
              <a:t>imenica</a:t>
            </a:r>
            <a:r>
              <a:rPr lang="en-US" dirty="0"/>
              <a:t> </a:t>
            </a:r>
            <a:r>
              <a:rPr lang="en-US" dirty="0" err="1"/>
              <a:t>ili</a:t>
            </a:r>
            <a:r>
              <a:rPr lang="en-US" dirty="0"/>
              <a:t> </a:t>
            </a:r>
            <a:r>
              <a:rPr lang="en-US" dirty="0" err="1"/>
              <a:t>kao</a:t>
            </a:r>
            <a:r>
              <a:rPr lang="en-US" dirty="0"/>
              <a:t> </a:t>
            </a:r>
            <a:r>
              <a:rPr lang="en-US" dirty="0" err="1"/>
              <a:t>glagol</a:t>
            </a:r>
            <a:r>
              <a:rPr lang="en-US" dirty="0"/>
              <a:t> </a:t>
            </a:r>
            <a:r>
              <a:rPr lang="en-US" dirty="0" err="1"/>
              <a:t>te</a:t>
            </a:r>
            <a:r>
              <a:rPr lang="en-US" dirty="0"/>
              <a:t> </a:t>
            </a:r>
            <a:r>
              <a:rPr lang="en-US" dirty="0" err="1"/>
              <a:t>može</a:t>
            </a:r>
            <a:r>
              <a:rPr lang="en-US" dirty="0"/>
              <a:t> </a:t>
            </a:r>
            <a:r>
              <a:rPr lang="en-US" dirty="0" err="1"/>
              <a:t>imati</a:t>
            </a:r>
            <a:r>
              <a:rPr lang="en-US" dirty="0"/>
              <a:t> </a:t>
            </a:r>
            <a:r>
              <a:rPr lang="en-US" dirty="0" err="1"/>
              <a:t>različita</a:t>
            </a:r>
            <a:r>
              <a:rPr lang="en-US" dirty="0"/>
              <a:t> </a:t>
            </a:r>
            <a:r>
              <a:rPr lang="en-US" dirty="0" err="1"/>
              <a:t>značenja</a:t>
            </a:r>
            <a:r>
              <a:rPr lang="en-US" dirty="0"/>
              <a:t>: </a:t>
            </a:r>
          </a:p>
          <a:p>
            <a:pPr marL="514350" indent="-514350">
              <a:buFontTx/>
              <a:buAutoNum type="arabicPeriod"/>
              <a:defRPr lang="en-US"/>
            </a:pPr>
            <a:r>
              <a:rPr lang="en-US" dirty="0" err="1"/>
              <a:t>aktivnost</a:t>
            </a:r>
            <a:r>
              <a:rPr lang="en-US" dirty="0"/>
              <a:t> (</a:t>
            </a:r>
            <a:r>
              <a:rPr lang="en-US" dirty="0" err="1"/>
              <a:t>proces</a:t>
            </a:r>
            <a:r>
              <a:rPr lang="en-US" dirty="0"/>
              <a:t>) </a:t>
            </a:r>
            <a:r>
              <a:rPr lang="en-US" dirty="0" err="1"/>
              <a:t>upravljanja</a:t>
            </a:r>
            <a:r>
              <a:rPr lang="en-US" dirty="0"/>
              <a:t> </a:t>
            </a:r>
            <a:r>
              <a:rPr lang="en-US" dirty="0" err="1"/>
              <a:t>i</a:t>
            </a:r>
            <a:r>
              <a:rPr lang="en-US" dirty="0"/>
              <a:t> </a:t>
            </a:r>
            <a:r>
              <a:rPr lang="en-US" dirty="0" err="1"/>
              <a:t>vođenja</a:t>
            </a:r>
            <a:r>
              <a:rPr lang="en-US" dirty="0"/>
              <a:t>, </a:t>
            </a:r>
          </a:p>
          <a:p>
            <a:pPr marL="514350" indent="-514350">
              <a:buFontTx/>
              <a:buAutoNum type="arabicPeriod"/>
              <a:defRPr lang="en-US"/>
            </a:pPr>
            <a:r>
              <a:rPr lang="en-US" dirty="0" err="1"/>
              <a:t>ljude</a:t>
            </a:r>
            <a:r>
              <a:rPr lang="en-US" dirty="0"/>
              <a:t> </a:t>
            </a:r>
            <a:r>
              <a:rPr lang="en-US" dirty="0" err="1"/>
              <a:t>koji</a:t>
            </a:r>
            <a:r>
              <a:rPr lang="en-US" dirty="0"/>
              <a:t> </a:t>
            </a:r>
            <a:r>
              <a:rPr lang="en-US" dirty="0" err="1"/>
              <a:t>obavljaju</a:t>
            </a:r>
            <a:r>
              <a:rPr lang="en-US" dirty="0"/>
              <a:t> </a:t>
            </a:r>
            <a:r>
              <a:rPr lang="en-US" dirty="0" err="1"/>
              <a:t>tu</a:t>
            </a:r>
            <a:r>
              <a:rPr lang="en-US" dirty="0"/>
              <a:t> </a:t>
            </a:r>
            <a:r>
              <a:rPr lang="en-US" dirty="0" err="1"/>
              <a:t>delatnost</a:t>
            </a:r>
            <a:r>
              <a:rPr lang="en-US" dirty="0"/>
              <a:t> (</a:t>
            </a:r>
            <a:r>
              <a:rPr lang="en-US" dirty="0" err="1"/>
              <a:t>organe</a:t>
            </a:r>
            <a:r>
              <a:rPr lang="en-US" dirty="0"/>
              <a:t> </a:t>
            </a:r>
            <a:r>
              <a:rPr lang="en-US" dirty="0" err="1"/>
              <a:t>upravljanja</a:t>
            </a:r>
            <a:r>
              <a:rPr lang="en-US" dirty="0"/>
              <a:t> </a:t>
            </a:r>
            <a:r>
              <a:rPr lang="en-US" dirty="0" err="1"/>
              <a:t>i</a:t>
            </a:r>
            <a:r>
              <a:rPr lang="en-US" dirty="0"/>
              <a:t> </a:t>
            </a:r>
            <a:r>
              <a:rPr lang="en-US" dirty="0" err="1"/>
              <a:t>vođenja</a:t>
            </a:r>
            <a:r>
              <a:rPr lang="en-US" dirty="0"/>
              <a:t>), </a:t>
            </a:r>
          </a:p>
          <a:p>
            <a:pPr marL="514350" indent="-514350">
              <a:buFontTx/>
              <a:buAutoNum type="arabicPeriod"/>
              <a:defRPr lang="en-US"/>
            </a:pPr>
            <a:r>
              <a:rPr lang="en-US" dirty="0" err="1"/>
              <a:t>praktičnu</a:t>
            </a:r>
            <a:r>
              <a:rPr lang="en-US" dirty="0"/>
              <a:t> </a:t>
            </a:r>
            <a:r>
              <a:rPr lang="en-US" dirty="0" err="1"/>
              <a:t>ekonomsku</a:t>
            </a:r>
            <a:r>
              <a:rPr lang="en-US" dirty="0"/>
              <a:t> </a:t>
            </a:r>
            <a:r>
              <a:rPr lang="en-US" dirty="0" err="1"/>
              <a:t>delatnost</a:t>
            </a:r>
            <a:r>
              <a:rPr lang="en-US" dirty="0"/>
              <a:t> (</a:t>
            </a:r>
            <a:r>
              <a:rPr lang="en-US" dirty="0" err="1"/>
              <a:t>poslovnu</a:t>
            </a:r>
            <a:r>
              <a:rPr lang="en-US" dirty="0"/>
              <a:t> </a:t>
            </a:r>
            <a:r>
              <a:rPr lang="en-US" dirty="0" err="1"/>
              <a:t>funkciju</a:t>
            </a:r>
            <a:r>
              <a:rPr lang="en-US" dirty="0"/>
              <a:t>), </a:t>
            </a:r>
          </a:p>
          <a:p>
            <a:pPr marL="514350" indent="-514350">
              <a:buFontTx/>
              <a:buAutoNum type="arabicPeriod"/>
              <a:defRPr lang="en-US"/>
            </a:pPr>
            <a:r>
              <a:rPr lang="en-US" dirty="0" err="1"/>
              <a:t>naučnu</a:t>
            </a:r>
            <a:r>
              <a:rPr lang="en-US" dirty="0"/>
              <a:t> </a:t>
            </a:r>
            <a:r>
              <a:rPr lang="en-US" dirty="0" err="1"/>
              <a:t>disciplinu</a:t>
            </a:r>
            <a:r>
              <a:rPr lang="en-US" dirty="0"/>
              <a:t> </a:t>
            </a:r>
          </a:p>
          <a:p>
            <a:pPr marL="514350" indent="-514350">
              <a:buFontTx/>
              <a:buAutoNum type="arabicPeriod"/>
              <a:defRPr lang="en-US"/>
            </a:pPr>
            <a:r>
              <a:rPr lang="en-US" dirty="0" err="1"/>
              <a:t>nastavnu</a:t>
            </a:r>
            <a:r>
              <a:rPr lang="en-US" dirty="0"/>
              <a:t> </a:t>
            </a:r>
            <a:r>
              <a:rPr lang="en-US" dirty="0" err="1"/>
              <a:t>disciplinu</a:t>
            </a:r>
            <a:r>
              <a:rPr lang="en-US" dirty="0"/>
              <a:t>.</a:t>
            </a:r>
          </a:p>
          <a:p>
            <a:pPr marL="0" indent="0">
              <a:buNone/>
            </a:pPr>
            <a:endParaRPr lang="en-US" dirty="0"/>
          </a:p>
        </p:txBody>
      </p:sp>
      <p:sp>
        <p:nvSpPr>
          <p:cNvPr id="4" name="Text Box 556"/>
          <p:cNvSpPr>
            <a:extLst>
              <a:ext uri="smNativeData">
                <pr:smNativeData xmlns="" xmlns:p14="http://schemas.microsoft.com/office/powerpoint/2010/main" xmlns:pr="smNativeData" val="SMDATA_16_d+5BYhMAAAAlAAAAZAAAAA0AAAAAAAAAAAAAAAAAAAAAA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CMfI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CMfIAB/f38A5+bmA8zMzADAwP8Af39/AAAAAAAAAAAAAAAAAAAAAAAAAAAAIQAAABgAAAAUAAAA2wkAAG0hAAAcSQAAGSgAABAAAAAmAAAACAAAAP//////////"/>
              </a:ext>
            </a:extLst>
          </p:cNvSpPr>
          <p:nvPr/>
        </p:nvSpPr>
        <p:spPr>
          <a:xfrm>
            <a:off x="4413956" y="5317067"/>
            <a:ext cx="7778044" cy="1540932"/>
          </a:xfrm>
          <a:prstGeom prst="rect">
            <a:avLst/>
          </a:prstGeom>
          <a:noFill/>
          <a:ln w="12700" cap="flat" cmpd="sng" algn="ctr">
            <a:solidFill>
              <a:srgbClr val="231F20"/>
            </a:solidFill>
            <a:prstDash val="solid"/>
            <a:headEnd type="none"/>
            <a:tailEnd type="none"/>
          </a:ln>
          <a:effectLst/>
        </p:spPr>
        <p:txBody>
          <a:bodyPr vert="horz" wrap="square" lIns="0" tIns="0" rIns="0" bIns="0" numCol="1" anchor="t"/>
          <a:lstStyle/>
          <a:p>
            <a:pPr marL="535305" marR="534035" algn="ctr">
              <a:lnSpc>
                <a:spcPct val="103000"/>
              </a:lnSpc>
              <a:spcBef>
                <a:spcPts val="50"/>
              </a:spcBef>
              <a:spcAft>
                <a:spcPts val="0"/>
              </a:spcAft>
              <a:defRPr noProof="1"/>
            </a:pPr>
            <a:r>
              <a:rPr lang="en-US" sz="2000" b="1" dirty="0">
                <a:solidFill>
                  <a:srgbClr val="3C1A56"/>
                </a:solidFill>
              </a:rPr>
              <a:t>„</a:t>
            </a:r>
            <a:r>
              <a:rPr lang="en-US" sz="2000" b="1" dirty="0" err="1">
                <a:solidFill>
                  <a:srgbClr val="3C1A56"/>
                </a:solidFill>
              </a:rPr>
              <a:t>Menadžment</a:t>
            </a:r>
            <a:r>
              <a:rPr lang="en-US" sz="2000" b="1" spc="-4" dirty="0">
                <a:solidFill>
                  <a:srgbClr val="3C1A56"/>
                </a:solidFill>
              </a:rPr>
              <a:t> </a:t>
            </a:r>
            <a:r>
              <a:rPr lang="en-US" sz="2000" b="1" dirty="0">
                <a:solidFill>
                  <a:srgbClr val="3C1A56"/>
                </a:solidFill>
              </a:rPr>
              <a:t>je</a:t>
            </a:r>
            <a:r>
              <a:rPr lang="en-US" sz="2000" b="1" spc="-2" dirty="0">
                <a:solidFill>
                  <a:srgbClr val="3C1A56"/>
                </a:solidFill>
              </a:rPr>
              <a:t> </a:t>
            </a:r>
            <a:r>
              <a:rPr lang="en-US" sz="2000" b="1" dirty="0" err="1">
                <a:solidFill>
                  <a:srgbClr val="3C1A56"/>
                </a:solidFill>
              </a:rPr>
              <a:t>proces</a:t>
            </a:r>
            <a:r>
              <a:rPr lang="en-US" sz="2000" b="1" spc="-2" dirty="0">
                <a:solidFill>
                  <a:srgbClr val="3C1A56"/>
                </a:solidFill>
              </a:rPr>
              <a:t> </a:t>
            </a:r>
            <a:r>
              <a:rPr lang="en-US" sz="2000" b="1" dirty="0" err="1">
                <a:solidFill>
                  <a:srgbClr val="3C1A56"/>
                </a:solidFill>
              </a:rPr>
              <a:t>oblikovanja</a:t>
            </a:r>
            <a:r>
              <a:rPr lang="en-US" sz="2000" b="1" spc="-2" dirty="0">
                <a:solidFill>
                  <a:srgbClr val="3C1A56"/>
                </a:solidFill>
              </a:rPr>
              <a:t> </a:t>
            </a:r>
            <a:r>
              <a:rPr lang="en-US" sz="2000" b="1" dirty="0" err="1">
                <a:solidFill>
                  <a:srgbClr val="3C1A56"/>
                </a:solidFill>
              </a:rPr>
              <a:t>i</a:t>
            </a:r>
            <a:r>
              <a:rPr lang="en-US" sz="2000" b="1" spc="-2" dirty="0">
                <a:solidFill>
                  <a:srgbClr val="3C1A56"/>
                </a:solidFill>
              </a:rPr>
              <a:t> </a:t>
            </a:r>
            <a:r>
              <a:rPr lang="en-US" sz="2000" b="1" dirty="0" err="1">
                <a:solidFill>
                  <a:srgbClr val="3C1A56"/>
                </a:solidFill>
              </a:rPr>
              <a:t>održavanja</a:t>
            </a:r>
            <a:r>
              <a:rPr lang="en-US" sz="2000" b="1" spc="-2" dirty="0">
                <a:solidFill>
                  <a:srgbClr val="3C1A56"/>
                </a:solidFill>
              </a:rPr>
              <a:t> </a:t>
            </a:r>
            <a:r>
              <a:rPr lang="en-US" sz="2000" b="1" dirty="0" err="1">
                <a:solidFill>
                  <a:srgbClr val="3C1A56"/>
                </a:solidFill>
              </a:rPr>
              <a:t>okruženja</a:t>
            </a:r>
            <a:r>
              <a:rPr lang="en-US" sz="2000" b="1" spc="-51" dirty="0">
                <a:solidFill>
                  <a:srgbClr val="3C1A56"/>
                </a:solidFill>
              </a:rPr>
              <a:t> </a:t>
            </a:r>
            <a:r>
              <a:rPr lang="en-US" sz="2000" b="1" dirty="0">
                <a:solidFill>
                  <a:srgbClr val="3C1A56"/>
                </a:solidFill>
              </a:rPr>
              <a:t>u </a:t>
            </a:r>
            <a:r>
              <a:rPr lang="en-US" sz="2000" b="1" dirty="0" err="1">
                <a:solidFill>
                  <a:srgbClr val="3C1A56"/>
                </a:solidFill>
              </a:rPr>
              <a:t>kojem</a:t>
            </a:r>
            <a:r>
              <a:rPr lang="en-US" sz="2000" b="1" dirty="0">
                <a:solidFill>
                  <a:srgbClr val="3C1A56"/>
                </a:solidFill>
              </a:rPr>
              <a:t> </a:t>
            </a:r>
            <a:r>
              <a:rPr lang="en-US" sz="2000" b="1" dirty="0" err="1">
                <a:solidFill>
                  <a:srgbClr val="3C1A56"/>
                </a:solidFill>
              </a:rPr>
              <a:t>pojedinci</a:t>
            </a:r>
            <a:r>
              <a:rPr lang="en-US" sz="2000" b="1" dirty="0">
                <a:solidFill>
                  <a:srgbClr val="3C1A56"/>
                </a:solidFill>
              </a:rPr>
              <a:t>, </a:t>
            </a:r>
            <a:r>
              <a:rPr lang="en-US" sz="2000" b="1" dirty="0" err="1">
                <a:solidFill>
                  <a:srgbClr val="3C1A56"/>
                </a:solidFill>
              </a:rPr>
              <a:t>radeći</a:t>
            </a:r>
            <a:r>
              <a:rPr lang="en-US" sz="2000" b="1" dirty="0">
                <a:solidFill>
                  <a:srgbClr val="3C1A56"/>
                </a:solidFill>
              </a:rPr>
              <a:t> </a:t>
            </a:r>
            <a:r>
              <a:rPr lang="en-US" sz="2000" b="1" dirty="0" err="1">
                <a:solidFill>
                  <a:srgbClr val="3C1A56"/>
                </a:solidFill>
              </a:rPr>
              <a:t>zajedno</a:t>
            </a:r>
            <a:r>
              <a:rPr lang="en-US" sz="2000" b="1" dirty="0">
                <a:solidFill>
                  <a:srgbClr val="3C1A56"/>
                </a:solidFill>
              </a:rPr>
              <a:t> u </a:t>
            </a:r>
            <a:r>
              <a:rPr lang="en-US" sz="2000" b="1" dirty="0" err="1">
                <a:solidFill>
                  <a:srgbClr val="3C1A56"/>
                </a:solidFill>
              </a:rPr>
              <a:t>grupama</a:t>
            </a:r>
            <a:r>
              <a:rPr lang="en-US" sz="2000" b="1" dirty="0">
                <a:solidFill>
                  <a:srgbClr val="3C1A56"/>
                </a:solidFill>
              </a:rPr>
              <a:t>, </a:t>
            </a:r>
            <a:r>
              <a:rPr lang="en-US" sz="2000" b="1" dirty="0" err="1">
                <a:solidFill>
                  <a:srgbClr val="3C1A56"/>
                </a:solidFill>
              </a:rPr>
              <a:t>efikasno</a:t>
            </a:r>
            <a:r>
              <a:rPr lang="en-US" sz="2000" b="1" dirty="0">
                <a:solidFill>
                  <a:srgbClr val="3C1A56"/>
                </a:solidFill>
              </a:rPr>
              <a:t> </a:t>
            </a:r>
            <a:r>
              <a:rPr lang="en-US" sz="2000" b="1" dirty="0" err="1">
                <a:solidFill>
                  <a:srgbClr val="3C1A56"/>
                </a:solidFill>
              </a:rPr>
              <a:t>ostvaruju</a:t>
            </a:r>
            <a:r>
              <a:rPr lang="en-US" sz="2000" b="1" dirty="0">
                <a:solidFill>
                  <a:srgbClr val="3C1A56"/>
                </a:solidFill>
              </a:rPr>
              <a:t> </a:t>
            </a:r>
            <a:r>
              <a:rPr lang="en-US" sz="2000" b="1" dirty="0" err="1">
                <a:solidFill>
                  <a:srgbClr val="3C1A56"/>
                </a:solidFill>
              </a:rPr>
              <a:t>odabrane</a:t>
            </a:r>
            <a:r>
              <a:rPr lang="en-US" sz="2000" b="1" dirty="0">
                <a:solidFill>
                  <a:srgbClr val="3C1A56"/>
                </a:solidFill>
              </a:rPr>
              <a:t> </a:t>
            </a:r>
            <a:r>
              <a:rPr lang="en-US" sz="2000" b="1" dirty="0" err="1">
                <a:solidFill>
                  <a:srgbClr val="3C1A56"/>
                </a:solidFill>
              </a:rPr>
              <a:t>ciljeve</a:t>
            </a:r>
            <a:r>
              <a:rPr lang="en-US" sz="2000" b="1" dirty="0">
                <a:solidFill>
                  <a:srgbClr val="3C1A56"/>
                </a:solidFill>
              </a:rPr>
              <a:t>” </a:t>
            </a:r>
            <a:r>
              <a:rPr lang="en-US" sz="2000" dirty="0">
                <a:solidFill>
                  <a:srgbClr val="3C1A56"/>
                </a:solidFill>
              </a:rPr>
              <a:t>(</a:t>
            </a:r>
            <a:r>
              <a:rPr lang="en-US" sz="2000" dirty="0" err="1">
                <a:solidFill>
                  <a:srgbClr val="3C1A56"/>
                </a:solidFill>
              </a:rPr>
              <a:t>Weihrich</a:t>
            </a:r>
            <a:r>
              <a:rPr lang="en-US" sz="2000" dirty="0">
                <a:solidFill>
                  <a:srgbClr val="3C1A56"/>
                </a:solidFill>
              </a:rPr>
              <a:t> </a:t>
            </a:r>
            <a:r>
              <a:rPr lang="en-US" sz="2000" dirty="0" err="1">
                <a:solidFill>
                  <a:srgbClr val="3C1A56"/>
                </a:solidFill>
              </a:rPr>
              <a:t>i</a:t>
            </a:r>
            <a:r>
              <a:rPr lang="en-US" sz="2000" dirty="0">
                <a:solidFill>
                  <a:srgbClr val="3C1A56"/>
                </a:solidFill>
              </a:rPr>
              <a:t> Koontz)</a:t>
            </a:r>
            <a:endParaRPr sz="2000" noProof="1">
              <a:solidFill>
                <a:srgbClr val="3C1A56"/>
              </a:solidFill>
            </a:endParaRPr>
          </a:p>
          <a:p>
            <a:pPr marL="535305" marR="534035" algn="ctr">
              <a:lnSpc>
                <a:spcPct val="103000"/>
              </a:lnSpc>
              <a:spcBef>
                <a:spcPts val="50"/>
              </a:spcBef>
              <a:spcAft>
                <a:spcPts val="0"/>
              </a:spcAft>
              <a:defRPr noProof="1"/>
            </a:pPr>
            <a:r>
              <a:rPr sz="2000" b="1" noProof="1">
                <a:solidFill>
                  <a:srgbClr val="3C1A56"/>
                </a:solidFill>
              </a:rPr>
              <a:t>„Menadžment je postizanje ciljeva pomoću ljudi“ </a:t>
            </a:r>
            <a:r>
              <a:rPr sz="2000" noProof="1">
                <a:solidFill>
                  <a:srgbClr val="3C1A56"/>
                </a:solidFill>
              </a:rPr>
              <a:t>(Follett)</a:t>
            </a:r>
          </a:p>
          <a:p>
            <a:pPr marL="535305" marR="534035" algn="ctr">
              <a:lnSpc>
                <a:spcPct val="103000"/>
              </a:lnSpc>
              <a:spcBef>
                <a:spcPts val="50"/>
              </a:spcBef>
              <a:spcAft>
                <a:spcPts val="0"/>
              </a:spcAft>
              <a:defRPr noProof="1"/>
            </a:pPr>
            <a:endParaRPr lang="en-US" dirty="0"/>
          </a:p>
        </p:txBody>
      </p:sp>
    </p:spTree>
    <p:extLst>
      <p:ext uri="{BB962C8B-B14F-4D97-AF65-F5344CB8AC3E}">
        <p14:creationId xmlns:p14="http://schemas.microsoft.com/office/powerpoint/2010/main" val="207118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a:xfrm>
            <a:off x="494853" y="1825625"/>
            <a:ext cx="11489166" cy="4715024"/>
          </a:xfrm>
        </p:spPr>
        <p:txBody>
          <a:bodyPr>
            <a:normAutofit fontScale="85000" lnSpcReduction="20000"/>
          </a:bodyPr>
          <a:lstStyle/>
          <a:p>
            <a:pPr marL="0" indent="0">
              <a:buNone/>
              <a:defRPr lang="en-US"/>
            </a:pPr>
            <a:r>
              <a:rPr lang="en-US" b="1" dirty="0" err="1"/>
              <a:t>Menadžment</a:t>
            </a:r>
            <a:r>
              <a:rPr lang="en-US" dirty="0"/>
              <a:t> je </a:t>
            </a:r>
            <a:r>
              <a:rPr lang="en-US" dirty="0" err="1"/>
              <a:t>izvršna</a:t>
            </a:r>
            <a:r>
              <a:rPr lang="en-US" dirty="0"/>
              <a:t> </a:t>
            </a:r>
            <a:r>
              <a:rPr lang="en-US" dirty="0" err="1"/>
              <a:t>funkcija</a:t>
            </a:r>
            <a:r>
              <a:rPr lang="en-US" dirty="0"/>
              <a:t> </a:t>
            </a:r>
            <a:r>
              <a:rPr lang="en-US" dirty="0" err="1"/>
              <a:t>upravljanja</a:t>
            </a:r>
            <a:r>
              <a:rPr lang="en-US" dirty="0"/>
              <a:t> </a:t>
            </a:r>
            <a:r>
              <a:rPr lang="en-US" dirty="0" err="1"/>
              <a:t>koja</a:t>
            </a:r>
            <a:r>
              <a:rPr lang="en-US" dirty="0"/>
              <a:t> se </a:t>
            </a:r>
            <a:r>
              <a:rPr lang="en-US" dirty="0" err="1"/>
              <a:t>sprovodi</a:t>
            </a:r>
            <a:r>
              <a:rPr lang="en-US" dirty="0"/>
              <a:t> </a:t>
            </a:r>
            <a:r>
              <a:rPr lang="en-US" dirty="0" err="1"/>
              <a:t>kroz</a:t>
            </a:r>
            <a:r>
              <a:rPr lang="en-US" dirty="0"/>
              <a:t> </a:t>
            </a:r>
            <a:r>
              <a:rPr lang="en-US" dirty="0" err="1"/>
              <a:t>planiranje</a:t>
            </a:r>
            <a:r>
              <a:rPr lang="en-US" dirty="0"/>
              <a:t>, </a:t>
            </a:r>
            <a:r>
              <a:rPr lang="en-US" dirty="0" err="1"/>
              <a:t>organizovanje</a:t>
            </a:r>
            <a:r>
              <a:rPr lang="en-US" dirty="0"/>
              <a:t>, </a:t>
            </a:r>
            <a:r>
              <a:rPr lang="en-US" dirty="0" err="1"/>
              <a:t>podsticanje</a:t>
            </a:r>
            <a:r>
              <a:rPr lang="en-US" dirty="0"/>
              <a:t> (</a:t>
            </a:r>
            <a:r>
              <a:rPr lang="en-US" dirty="0" err="1"/>
              <a:t>vođenje</a:t>
            </a:r>
            <a:r>
              <a:rPr lang="en-US" dirty="0"/>
              <a:t>), </a:t>
            </a:r>
            <a:r>
              <a:rPr lang="en-US" dirty="0" err="1"/>
              <a:t>koordinaciju</a:t>
            </a:r>
            <a:r>
              <a:rPr lang="en-US" dirty="0"/>
              <a:t> </a:t>
            </a:r>
            <a:r>
              <a:rPr lang="en-US" dirty="0" err="1"/>
              <a:t>i</a:t>
            </a:r>
            <a:r>
              <a:rPr lang="en-US" dirty="0"/>
              <a:t> </a:t>
            </a:r>
            <a:r>
              <a:rPr lang="en-US" dirty="0" err="1"/>
              <a:t>kontrolu</a:t>
            </a:r>
            <a:r>
              <a:rPr lang="en-US" dirty="0"/>
              <a:t>. </a:t>
            </a:r>
            <a:r>
              <a:rPr lang="en-US" dirty="0" err="1"/>
              <a:t>Zbog</a:t>
            </a:r>
            <a:r>
              <a:rPr lang="en-US" dirty="0"/>
              <a:t> toga, </a:t>
            </a:r>
            <a:r>
              <a:rPr lang="en-US" dirty="0" err="1"/>
              <a:t>profesionalni</a:t>
            </a:r>
            <a:r>
              <a:rPr lang="en-US" dirty="0"/>
              <a:t> </a:t>
            </a:r>
            <a:r>
              <a:rPr lang="en-US" dirty="0" err="1"/>
              <a:t>menadžeri</a:t>
            </a:r>
            <a:r>
              <a:rPr lang="en-US" dirty="0"/>
              <a:t> </a:t>
            </a:r>
            <a:r>
              <a:rPr lang="en-US" dirty="0" err="1"/>
              <a:t>ponekad</a:t>
            </a:r>
            <a:r>
              <a:rPr lang="en-US" dirty="0"/>
              <a:t> </a:t>
            </a:r>
            <a:r>
              <a:rPr lang="en-US" dirty="0" err="1"/>
              <a:t>mogu</a:t>
            </a:r>
            <a:r>
              <a:rPr lang="en-US" dirty="0"/>
              <a:t> </a:t>
            </a:r>
            <a:r>
              <a:rPr lang="en-US" dirty="0" err="1"/>
              <a:t>imati</a:t>
            </a:r>
            <a:r>
              <a:rPr lang="en-US" dirty="0"/>
              <a:t> </a:t>
            </a:r>
            <a:r>
              <a:rPr lang="en-US" dirty="0" err="1"/>
              <a:t>ciljeve</a:t>
            </a:r>
            <a:r>
              <a:rPr lang="en-US" dirty="0"/>
              <a:t> </a:t>
            </a:r>
            <a:r>
              <a:rPr lang="en-US" dirty="0" err="1"/>
              <a:t>suprotstavljane</a:t>
            </a:r>
            <a:r>
              <a:rPr lang="en-US" dirty="0"/>
              <a:t> </a:t>
            </a:r>
            <a:r>
              <a:rPr lang="en-US" dirty="0" err="1"/>
              <a:t>ciljevima</a:t>
            </a:r>
            <a:r>
              <a:rPr lang="en-US" dirty="0"/>
              <a:t> </a:t>
            </a:r>
            <a:r>
              <a:rPr lang="en-US" dirty="0" err="1"/>
              <a:t>vlasnika</a:t>
            </a:r>
            <a:r>
              <a:rPr lang="en-US" dirty="0"/>
              <a:t>.</a:t>
            </a:r>
          </a:p>
          <a:p>
            <a:pPr marL="0" indent="0">
              <a:buNone/>
              <a:defRPr lang="en-US"/>
            </a:pPr>
            <a:r>
              <a:rPr lang="en-US" b="1" dirty="0" err="1"/>
              <a:t>Vođenje</a:t>
            </a:r>
            <a:r>
              <a:rPr lang="en-US" b="1" dirty="0"/>
              <a:t>/</a:t>
            </a:r>
            <a:r>
              <a:rPr lang="en-US" b="1" dirty="0" err="1"/>
              <a:t>vodstvo</a:t>
            </a:r>
            <a:r>
              <a:rPr lang="en-US" dirty="0"/>
              <a:t> je </a:t>
            </a:r>
            <a:r>
              <a:rPr lang="en-US" dirty="0" err="1"/>
              <a:t>način</a:t>
            </a:r>
            <a:r>
              <a:rPr lang="en-US" dirty="0"/>
              <a:t> </a:t>
            </a:r>
            <a:r>
              <a:rPr lang="en-US" dirty="0" err="1"/>
              <a:t>i</a:t>
            </a:r>
            <a:r>
              <a:rPr lang="en-US" dirty="0"/>
              <a:t> </a:t>
            </a:r>
            <a:r>
              <a:rPr lang="en-US" dirty="0" err="1"/>
              <a:t>sredstvo</a:t>
            </a:r>
            <a:r>
              <a:rPr lang="en-US" dirty="0"/>
              <a:t> </a:t>
            </a:r>
            <a:r>
              <a:rPr lang="en-US" dirty="0" err="1"/>
              <a:t>sprovođenja</a:t>
            </a:r>
            <a:r>
              <a:rPr lang="en-US" dirty="0"/>
              <a:t> </a:t>
            </a:r>
            <a:r>
              <a:rPr lang="en-US" dirty="0" err="1"/>
              <a:t>menadžerske</a:t>
            </a:r>
            <a:r>
              <a:rPr lang="en-US" dirty="0"/>
              <a:t> </a:t>
            </a:r>
            <a:r>
              <a:rPr lang="en-US" dirty="0" err="1"/>
              <a:t>funkcije</a:t>
            </a:r>
            <a:r>
              <a:rPr lang="en-US" dirty="0"/>
              <a:t> </a:t>
            </a:r>
            <a:r>
              <a:rPr lang="en-US" dirty="0" err="1"/>
              <a:t>i</a:t>
            </a:r>
            <a:r>
              <a:rPr lang="en-US" dirty="0"/>
              <a:t> </a:t>
            </a:r>
            <a:r>
              <a:rPr lang="en-US" dirty="0" err="1"/>
              <a:t>podrazumeva</a:t>
            </a:r>
            <a:r>
              <a:rPr lang="en-US" dirty="0"/>
              <a:t> </a:t>
            </a:r>
            <a:r>
              <a:rPr lang="en-US" dirty="0" err="1"/>
              <a:t>ostvarivanje</a:t>
            </a:r>
            <a:r>
              <a:rPr lang="en-US" dirty="0"/>
              <a:t> </a:t>
            </a:r>
            <a:r>
              <a:rPr lang="en-US" dirty="0" err="1"/>
              <a:t>ciljeva</a:t>
            </a:r>
            <a:r>
              <a:rPr lang="en-US" dirty="0"/>
              <a:t> </a:t>
            </a:r>
            <a:r>
              <a:rPr lang="en-US" dirty="0" err="1"/>
              <a:t>organizacije</a:t>
            </a:r>
            <a:r>
              <a:rPr lang="en-US" dirty="0"/>
              <a:t> </a:t>
            </a:r>
            <a:r>
              <a:rPr lang="en-US" dirty="0" err="1"/>
              <a:t>raspodelom</a:t>
            </a:r>
            <a:r>
              <a:rPr lang="en-US" dirty="0"/>
              <a:t> </a:t>
            </a:r>
            <a:r>
              <a:rPr lang="en-US" dirty="0" err="1"/>
              <a:t>zadataka</a:t>
            </a:r>
            <a:r>
              <a:rPr lang="en-US" dirty="0"/>
              <a:t>, </a:t>
            </a:r>
            <a:r>
              <a:rPr lang="en-US" dirty="0" err="1"/>
              <a:t>ovlašćenja</a:t>
            </a:r>
            <a:r>
              <a:rPr lang="en-US" dirty="0"/>
              <a:t> </a:t>
            </a:r>
            <a:r>
              <a:rPr lang="en-US" dirty="0" err="1"/>
              <a:t>i</a:t>
            </a:r>
            <a:r>
              <a:rPr lang="en-US" dirty="0"/>
              <a:t> </a:t>
            </a:r>
            <a:r>
              <a:rPr lang="en-US" dirty="0" err="1"/>
              <a:t>odgovornosti</a:t>
            </a:r>
            <a:r>
              <a:rPr lang="en-US" dirty="0"/>
              <a:t>.</a:t>
            </a:r>
            <a:endParaRPr lang="sr-Latn-RS" dirty="0"/>
          </a:p>
          <a:p>
            <a:pPr marL="0" indent="0">
              <a:buNone/>
              <a:defRPr lang="en-US"/>
            </a:pPr>
            <a:r>
              <a:rPr lang="en-US" b="1" dirty="0" err="1"/>
              <a:t>Upravljanje</a:t>
            </a:r>
            <a:r>
              <a:rPr lang="en-US" dirty="0"/>
              <a:t> je </a:t>
            </a:r>
            <a:r>
              <a:rPr lang="en-US" dirty="0" err="1"/>
              <a:t>vlasnička</a:t>
            </a:r>
            <a:r>
              <a:rPr lang="en-US" dirty="0"/>
              <a:t> </a:t>
            </a:r>
            <a:r>
              <a:rPr lang="en-US" dirty="0" err="1"/>
              <a:t>funkcija</a:t>
            </a:r>
            <a:r>
              <a:rPr lang="en-US" dirty="0"/>
              <a:t>, a to </a:t>
            </a:r>
            <a:r>
              <a:rPr lang="en-US" dirty="0" err="1"/>
              <a:t>znači</a:t>
            </a:r>
            <a:r>
              <a:rPr lang="en-US" dirty="0"/>
              <a:t> da </a:t>
            </a:r>
            <a:r>
              <a:rPr lang="en-US" dirty="0" err="1"/>
              <a:t>vlasnik</a:t>
            </a:r>
            <a:r>
              <a:rPr lang="en-US" dirty="0"/>
              <a:t> </a:t>
            </a:r>
            <a:r>
              <a:rPr lang="en-US" dirty="0" err="1"/>
              <a:t>određuje</a:t>
            </a:r>
            <a:r>
              <a:rPr lang="en-US" dirty="0"/>
              <a:t> </a:t>
            </a:r>
            <a:r>
              <a:rPr lang="en-US" dirty="0" err="1"/>
              <a:t>namenu</a:t>
            </a:r>
            <a:r>
              <a:rPr lang="en-US" dirty="0"/>
              <a:t> </a:t>
            </a:r>
            <a:r>
              <a:rPr lang="en-US" dirty="0" err="1"/>
              <a:t>resursa</a:t>
            </a:r>
            <a:r>
              <a:rPr lang="en-US" dirty="0"/>
              <a:t>, </a:t>
            </a:r>
            <a:r>
              <a:rPr lang="en-US" dirty="0" err="1"/>
              <a:t>raspolaže</a:t>
            </a:r>
            <a:r>
              <a:rPr lang="en-US" dirty="0"/>
              <a:t> </a:t>
            </a:r>
            <a:r>
              <a:rPr lang="en-US" dirty="0" err="1"/>
              <a:t>prihodima</a:t>
            </a:r>
            <a:r>
              <a:rPr lang="en-US" dirty="0"/>
              <a:t>, </a:t>
            </a:r>
            <a:r>
              <a:rPr lang="en-US" dirty="0" err="1"/>
              <a:t>ima</a:t>
            </a:r>
            <a:r>
              <a:rPr lang="en-US" dirty="0"/>
              <a:t> </a:t>
            </a:r>
            <a:r>
              <a:rPr lang="en-US" dirty="0" err="1"/>
              <a:t>pravo</a:t>
            </a:r>
            <a:r>
              <a:rPr lang="en-US" dirty="0"/>
              <a:t> </a:t>
            </a:r>
            <a:r>
              <a:rPr lang="en-US" dirty="0" err="1"/>
              <a:t>izmene</a:t>
            </a:r>
            <a:r>
              <a:rPr lang="en-US" dirty="0"/>
              <a:t> </a:t>
            </a:r>
            <a:r>
              <a:rPr lang="en-US" dirty="0" err="1"/>
              <a:t>sadržaja</a:t>
            </a:r>
            <a:r>
              <a:rPr lang="en-US" dirty="0"/>
              <a:t> </a:t>
            </a:r>
            <a:r>
              <a:rPr lang="en-US" dirty="0" err="1"/>
              <a:t>predmeta</a:t>
            </a:r>
            <a:r>
              <a:rPr lang="en-US" dirty="0"/>
              <a:t> </a:t>
            </a:r>
            <a:r>
              <a:rPr lang="en-US" dirty="0" err="1"/>
              <a:t>vlasništva</a:t>
            </a:r>
            <a:r>
              <a:rPr lang="en-US" dirty="0"/>
              <a:t> </a:t>
            </a:r>
            <a:r>
              <a:rPr lang="en-US" dirty="0" err="1"/>
              <a:t>i</a:t>
            </a:r>
            <a:r>
              <a:rPr lang="en-US" dirty="0"/>
              <a:t> </a:t>
            </a:r>
            <a:r>
              <a:rPr lang="en-US" dirty="0" err="1"/>
              <a:t>pravo</a:t>
            </a:r>
            <a:r>
              <a:rPr lang="en-US" dirty="0"/>
              <a:t> </a:t>
            </a:r>
            <a:r>
              <a:rPr lang="en-US" dirty="0" err="1"/>
              <a:t>prenosa</a:t>
            </a:r>
            <a:r>
              <a:rPr lang="en-US" dirty="0"/>
              <a:t> </a:t>
            </a:r>
            <a:r>
              <a:rPr lang="en-US" dirty="0" err="1"/>
              <a:t>svog</a:t>
            </a:r>
            <a:r>
              <a:rPr lang="en-US" dirty="0"/>
              <a:t> </a:t>
            </a:r>
            <a:r>
              <a:rPr lang="en-US" dirty="0" err="1"/>
              <a:t>vlasničkog</a:t>
            </a:r>
            <a:r>
              <a:rPr lang="en-US" dirty="0"/>
              <a:t> </a:t>
            </a:r>
            <a:r>
              <a:rPr lang="en-US" dirty="0" err="1"/>
              <a:t>prava</a:t>
            </a:r>
            <a:r>
              <a:rPr lang="en-US" dirty="0"/>
              <a:t>. </a:t>
            </a:r>
            <a:r>
              <a:rPr lang="en-US" dirty="0" err="1"/>
              <a:t>Vlasnička</a:t>
            </a:r>
            <a:r>
              <a:rPr lang="en-US" dirty="0"/>
              <a:t> </a:t>
            </a:r>
            <a:r>
              <a:rPr lang="en-US" dirty="0" err="1"/>
              <a:t>ga</a:t>
            </a:r>
            <a:r>
              <a:rPr lang="en-US" dirty="0"/>
              <a:t> </a:t>
            </a:r>
            <a:r>
              <a:rPr lang="en-US" dirty="0" err="1"/>
              <a:t>prava</a:t>
            </a:r>
            <a:r>
              <a:rPr lang="en-US" dirty="0"/>
              <a:t> </a:t>
            </a:r>
            <a:r>
              <a:rPr lang="en-US" dirty="0" err="1"/>
              <a:t>po</a:t>
            </a:r>
            <a:r>
              <a:rPr lang="sr-Latn-RS" dirty="0"/>
              <a:t>ds</a:t>
            </a:r>
            <a:r>
              <a:rPr lang="en-US" dirty="0" err="1"/>
              <a:t>tiču</a:t>
            </a:r>
            <a:r>
              <a:rPr lang="en-US" dirty="0"/>
              <a:t> </a:t>
            </a:r>
            <a:r>
              <a:rPr lang="en-US" dirty="0" err="1"/>
              <a:t>na</a:t>
            </a:r>
            <a:r>
              <a:rPr lang="en-US" dirty="0"/>
              <a:t> </a:t>
            </a:r>
            <a:r>
              <a:rPr lang="en-US" dirty="0" err="1"/>
              <a:t>odgovorno</a:t>
            </a:r>
            <a:r>
              <a:rPr lang="en-US" dirty="0"/>
              <a:t> </a:t>
            </a:r>
            <a:r>
              <a:rPr lang="en-US" dirty="0" err="1"/>
              <a:t>gospodarenje</a:t>
            </a:r>
            <a:r>
              <a:rPr lang="en-US" dirty="0"/>
              <a:t> </a:t>
            </a:r>
            <a:r>
              <a:rPr lang="en-US" dirty="0" err="1"/>
              <a:t>i</a:t>
            </a:r>
            <a:r>
              <a:rPr lang="en-US" dirty="0"/>
              <a:t> </a:t>
            </a:r>
            <a:r>
              <a:rPr lang="en-US" dirty="0" err="1"/>
              <a:t>preduzetništvo</a:t>
            </a:r>
            <a:r>
              <a:rPr lang="en-US" dirty="0"/>
              <a:t>.</a:t>
            </a:r>
          </a:p>
          <a:p>
            <a:pPr marL="0" indent="0">
              <a:buNone/>
              <a:defRPr lang="en-US"/>
            </a:pPr>
            <a:r>
              <a:rPr lang="en-US" dirty="0" err="1"/>
              <a:t>Naziv</a:t>
            </a:r>
            <a:r>
              <a:rPr lang="en-US" dirty="0"/>
              <a:t> </a:t>
            </a:r>
            <a:r>
              <a:rPr lang="en-US" dirty="0" err="1"/>
              <a:t>menadžment</a:t>
            </a:r>
            <a:r>
              <a:rPr lang="en-US" dirty="0"/>
              <a:t> </a:t>
            </a:r>
            <a:r>
              <a:rPr lang="en-US" dirty="0" err="1"/>
              <a:t>prvi</a:t>
            </a:r>
            <a:r>
              <a:rPr lang="en-US" dirty="0"/>
              <a:t> je </a:t>
            </a:r>
            <a:r>
              <a:rPr lang="en-US" dirty="0" err="1"/>
              <a:t>upotrebio</a:t>
            </a:r>
            <a:r>
              <a:rPr lang="en-US" dirty="0"/>
              <a:t> </a:t>
            </a:r>
            <a:r>
              <a:rPr lang="en-US" b="1" dirty="0"/>
              <a:t>Henry Towne 1886. </a:t>
            </a:r>
            <a:r>
              <a:rPr lang="en-US" b="1" dirty="0" err="1"/>
              <a:t>godine</a:t>
            </a:r>
            <a:r>
              <a:rPr lang="en-US" b="1" dirty="0"/>
              <a:t> </a:t>
            </a:r>
            <a:r>
              <a:rPr lang="en-US" dirty="0"/>
              <a:t>u </a:t>
            </a:r>
            <a:r>
              <a:rPr lang="en-US" dirty="0" err="1"/>
              <a:t>saopštenju</a:t>
            </a:r>
            <a:r>
              <a:rPr lang="en-US" dirty="0"/>
              <a:t>: </a:t>
            </a:r>
            <a:r>
              <a:rPr lang="en-US" b="1" dirty="0"/>
              <a:t>“</a:t>
            </a:r>
            <a:r>
              <a:rPr lang="en-US" b="1" dirty="0" err="1"/>
              <a:t>Inženjer</a:t>
            </a:r>
            <a:r>
              <a:rPr lang="en-US" b="1" dirty="0"/>
              <a:t> </a:t>
            </a:r>
            <a:r>
              <a:rPr lang="en-US" b="1" dirty="0" err="1"/>
              <a:t>kao</a:t>
            </a:r>
            <a:r>
              <a:rPr lang="en-US" b="1" dirty="0"/>
              <a:t> </a:t>
            </a:r>
            <a:r>
              <a:rPr lang="en-US" b="1" dirty="0" err="1"/>
              <a:t>ekonomista</a:t>
            </a:r>
            <a:r>
              <a:rPr lang="en-US" b="1" dirty="0"/>
              <a:t>”</a:t>
            </a:r>
            <a:r>
              <a:rPr lang="en-US" dirty="0"/>
              <a:t>. On se </a:t>
            </a:r>
            <a:r>
              <a:rPr lang="en-US" dirty="0" err="1"/>
              <a:t>zalagao</a:t>
            </a:r>
            <a:r>
              <a:rPr lang="en-US" dirty="0"/>
              <a:t> </a:t>
            </a:r>
            <a:r>
              <a:rPr lang="en-US" dirty="0" err="1"/>
              <a:t>za</a:t>
            </a:r>
            <a:r>
              <a:rPr lang="en-US" dirty="0"/>
              <a:t> </a:t>
            </a:r>
            <a:r>
              <a:rPr lang="en-US" dirty="0" err="1"/>
              <a:t>kombinaciju</a:t>
            </a:r>
            <a:r>
              <a:rPr lang="en-US" dirty="0"/>
              <a:t> </a:t>
            </a:r>
            <a:r>
              <a:rPr lang="en-US" dirty="0" err="1"/>
              <a:t>znanja</a:t>
            </a:r>
            <a:r>
              <a:rPr lang="en-US" dirty="0"/>
              <a:t> </a:t>
            </a:r>
            <a:r>
              <a:rPr lang="en-US" dirty="0" err="1"/>
              <a:t>inženjera</a:t>
            </a:r>
            <a:r>
              <a:rPr lang="en-US" dirty="0"/>
              <a:t> </a:t>
            </a:r>
            <a:r>
              <a:rPr lang="en-US" dirty="0" err="1"/>
              <a:t>i</a:t>
            </a:r>
            <a:r>
              <a:rPr lang="en-US" dirty="0"/>
              <a:t> </a:t>
            </a:r>
            <a:r>
              <a:rPr lang="en-US" dirty="0" err="1"/>
              <a:t>poslovnog</a:t>
            </a:r>
            <a:r>
              <a:rPr lang="en-US" dirty="0"/>
              <a:t> </a:t>
            </a:r>
            <a:r>
              <a:rPr lang="en-US" dirty="0" err="1"/>
              <a:t>čoveka</a:t>
            </a:r>
            <a:r>
              <a:rPr lang="en-US" dirty="0"/>
              <a:t> </a:t>
            </a:r>
            <a:r>
              <a:rPr lang="en-US" dirty="0" err="1"/>
              <a:t>za</a:t>
            </a:r>
            <a:r>
              <a:rPr lang="en-US" dirty="0"/>
              <a:t> </a:t>
            </a:r>
            <a:r>
              <a:rPr lang="en-US" dirty="0" err="1"/>
              <a:t>efektivno</a:t>
            </a:r>
            <a:r>
              <a:rPr lang="en-US" dirty="0"/>
              <a:t> </a:t>
            </a:r>
            <a:r>
              <a:rPr lang="en-US" dirty="0" err="1"/>
              <a:t>vođenje</a:t>
            </a:r>
            <a:r>
              <a:rPr lang="en-US" dirty="0"/>
              <a:t> </a:t>
            </a:r>
            <a:r>
              <a:rPr lang="en-US" dirty="0" err="1"/>
              <a:t>preduzeća</a:t>
            </a:r>
            <a:r>
              <a:rPr lang="en-US" dirty="0"/>
              <a:t>. </a:t>
            </a:r>
            <a:r>
              <a:rPr lang="en-US" dirty="0" err="1"/>
              <a:t>Predlagao</a:t>
            </a:r>
            <a:r>
              <a:rPr lang="en-US" dirty="0"/>
              <a:t> je </a:t>
            </a:r>
            <a:r>
              <a:rPr lang="en-US" dirty="0" err="1"/>
              <a:t>i</a:t>
            </a:r>
            <a:r>
              <a:rPr lang="en-US" dirty="0"/>
              <a:t> </a:t>
            </a:r>
            <a:r>
              <a:rPr lang="en-US" dirty="0" err="1"/>
              <a:t>uspostavljanje</a:t>
            </a:r>
            <a:r>
              <a:rPr lang="en-US" dirty="0"/>
              <a:t> </a:t>
            </a:r>
            <a:r>
              <a:rPr lang="en-US" dirty="0" err="1"/>
              <a:t>nauke</a:t>
            </a:r>
            <a:r>
              <a:rPr lang="en-US" dirty="0"/>
              <a:t> o </a:t>
            </a:r>
            <a:r>
              <a:rPr lang="en-US" dirty="0" err="1"/>
              <a:t>menadžmentu</a:t>
            </a:r>
            <a:r>
              <a:rPr lang="en-US" dirty="0"/>
              <a:t> </a:t>
            </a:r>
            <a:r>
              <a:rPr lang="en-US" dirty="0" err="1"/>
              <a:t>i</a:t>
            </a:r>
            <a:r>
              <a:rPr lang="en-US" dirty="0"/>
              <a:t> </a:t>
            </a:r>
            <a:r>
              <a:rPr lang="en-US" dirty="0" err="1"/>
              <a:t>razradu</a:t>
            </a:r>
            <a:r>
              <a:rPr lang="en-US" dirty="0"/>
              <a:t> </a:t>
            </a:r>
            <a:r>
              <a:rPr lang="en-US" dirty="0" err="1"/>
              <a:t>principa</a:t>
            </a:r>
            <a:r>
              <a:rPr lang="en-US" dirty="0"/>
              <a:t> </a:t>
            </a:r>
            <a:r>
              <a:rPr lang="en-US" dirty="0" err="1"/>
              <a:t>menadžmenta</a:t>
            </a:r>
            <a:r>
              <a:rPr lang="en-US" dirty="0"/>
              <a:t>. </a:t>
            </a:r>
            <a:endParaRPr lang="sr-Latn-RS" dirty="0"/>
          </a:p>
          <a:p>
            <a:pPr marL="0" indent="0">
              <a:buNone/>
              <a:defRPr lang="en-US"/>
            </a:pPr>
            <a:r>
              <a:rPr lang="en-US" b="1" dirty="0" err="1"/>
              <a:t>Industrijski</a:t>
            </a:r>
            <a:r>
              <a:rPr lang="en-US" b="1" dirty="0"/>
              <a:t> </a:t>
            </a:r>
            <a:r>
              <a:rPr lang="en-US" b="1" dirty="0" err="1"/>
              <a:t>menadžment</a:t>
            </a:r>
            <a:r>
              <a:rPr lang="en-US" b="1" dirty="0"/>
              <a:t> se </a:t>
            </a:r>
            <a:r>
              <a:rPr lang="en-US" b="1" dirty="0" err="1"/>
              <a:t>bavi</a:t>
            </a:r>
            <a:r>
              <a:rPr lang="en-US" b="1" dirty="0"/>
              <a:t> </a:t>
            </a:r>
            <a:r>
              <a:rPr lang="en-US" b="1" dirty="0" err="1"/>
              <a:t>industrijskim</a:t>
            </a:r>
            <a:r>
              <a:rPr lang="en-US" b="1" dirty="0"/>
              <a:t> </a:t>
            </a:r>
            <a:r>
              <a:rPr lang="en-US" b="1" dirty="0" err="1"/>
              <a:t>dizajnom</a:t>
            </a:r>
            <a:r>
              <a:rPr lang="en-US" b="1" dirty="0"/>
              <a:t>, </a:t>
            </a:r>
            <a:r>
              <a:rPr lang="en-US" b="1" dirty="0" err="1"/>
              <a:t>konstrukcijom</a:t>
            </a:r>
            <a:r>
              <a:rPr lang="en-US" b="1" dirty="0"/>
              <a:t>, </a:t>
            </a:r>
            <a:r>
              <a:rPr lang="en-US" b="1" dirty="0" err="1"/>
              <a:t>upravljanjem</a:t>
            </a:r>
            <a:r>
              <a:rPr lang="en-US" b="1" dirty="0"/>
              <a:t> </a:t>
            </a:r>
            <a:r>
              <a:rPr lang="en-US" b="1" dirty="0" err="1"/>
              <a:t>i</a:t>
            </a:r>
            <a:r>
              <a:rPr lang="en-US" b="1" dirty="0"/>
              <a:t> </a:t>
            </a:r>
            <a:r>
              <a:rPr lang="en-US" b="1" dirty="0" err="1"/>
              <a:t>primenom</a:t>
            </a:r>
            <a:r>
              <a:rPr lang="en-US" b="1" dirty="0"/>
              <a:t> </a:t>
            </a:r>
            <a:r>
              <a:rPr lang="en-US" b="1" dirty="0" err="1"/>
              <a:t>naučnih</a:t>
            </a:r>
            <a:r>
              <a:rPr lang="en-US" b="1" dirty="0"/>
              <a:t> </a:t>
            </a:r>
            <a:r>
              <a:rPr lang="en-US" b="1" dirty="0" err="1"/>
              <a:t>i</a:t>
            </a:r>
            <a:r>
              <a:rPr lang="en-US" b="1" dirty="0"/>
              <a:t> </a:t>
            </a:r>
            <a:r>
              <a:rPr lang="en-US" b="1" dirty="0" err="1"/>
              <a:t>inženjerskih</a:t>
            </a:r>
            <a:r>
              <a:rPr lang="en-US" b="1" dirty="0"/>
              <a:t> </a:t>
            </a:r>
            <a:r>
              <a:rPr lang="en-US" b="1" dirty="0" err="1"/>
              <a:t>principa</a:t>
            </a:r>
            <a:r>
              <a:rPr lang="en-US" b="1" dirty="0"/>
              <a:t> </a:t>
            </a:r>
            <a:r>
              <a:rPr lang="en-US" b="1" dirty="0" err="1"/>
              <a:t>za</a:t>
            </a:r>
            <a:r>
              <a:rPr lang="en-US" b="1" dirty="0"/>
              <a:t> </a:t>
            </a:r>
            <a:r>
              <a:rPr lang="en-US" b="1" dirty="0" err="1"/>
              <a:t>poboljšanje</a:t>
            </a:r>
            <a:r>
              <a:rPr lang="en-US" b="1" dirty="0"/>
              <a:t> </a:t>
            </a:r>
            <a:r>
              <a:rPr lang="en-US" b="1" dirty="0" err="1"/>
              <a:t>celokupne</a:t>
            </a:r>
            <a:r>
              <a:rPr lang="en-US" b="1" dirty="0"/>
              <a:t> </a:t>
            </a:r>
            <a:r>
              <a:rPr lang="en-US" b="1" dirty="0" err="1"/>
              <a:t>industrijske</a:t>
            </a:r>
            <a:r>
              <a:rPr lang="en-US" b="1" dirty="0"/>
              <a:t> </a:t>
            </a:r>
            <a:r>
              <a:rPr lang="en-US" b="1" dirty="0" err="1"/>
              <a:t>infrastrukture</a:t>
            </a:r>
            <a:r>
              <a:rPr lang="en-US" b="1" dirty="0"/>
              <a:t> </a:t>
            </a:r>
            <a:r>
              <a:rPr lang="en-US" b="1" dirty="0" err="1"/>
              <a:t>i</a:t>
            </a:r>
            <a:r>
              <a:rPr lang="en-US" b="1" dirty="0"/>
              <a:t> </a:t>
            </a:r>
            <a:r>
              <a:rPr lang="en-US" b="1" dirty="0" err="1"/>
              <a:t>industrijskih</a:t>
            </a:r>
            <a:r>
              <a:rPr lang="en-US" b="1" dirty="0"/>
              <a:t> </a:t>
            </a:r>
            <a:r>
              <a:rPr lang="en-US" b="1" dirty="0" err="1"/>
              <a:t>procesa</a:t>
            </a:r>
            <a:r>
              <a:rPr lang="en-US" b="1" dirty="0"/>
              <a:t>. </a:t>
            </a:r>
            <a:r>
              <a:rPr lang="en-US" b="1" dirty="0" err="1"/>
              <a:t>Industrijski</a:t>
            </a:r>
            <a:r>
              <a:rPr lang="en-US" b="1" dirty="0"/>
              <a:t> </a:t>
            </a:r>
            <a:r>
              <a:rPr lang="en-US" b="1" dirty="0" err="1"/>
              <a:t>menadžment</a:t>
            </a:r>
            <a:r>
              <a:rPr lang="en-US" b="1" dirty="0"/>
              <a:t> se </a:t>
            </a:r>
            <a:r>
              <a:rPr lang="en-US" b="1" dirty="0" err="1"/>
              <a:t>fokusira</a:t>
            </a:r>
            <a:r>
              <a:rPr lang="en-US" b="1" dirty="0"/>
              <a:t> </a:t>
            </a:r>
            <a:r>
              <a:rPr lang="en-US" b="1" dirty="0" err="1"/>
              <a:t>na</a:t>
            </a:r>
            <a:r>
              <a:rPr lang="en-US" b="1" dirty="0"/>
              <a:t> </a:t>
            </a:r>
            <a:r>
              <a:rPr lang="en-US" b="1" dirty="0" err="1"/>
              <a:t>upravljanje</a:t>
            </a:r>
            <a:r>
              <a:rPr lang="en-US" b="1" dirty="0"/>
              <a:t> </a:t>
            </a:r>
            <a:r>
              <a:rPr lang="en-US" b="1" dirty="0" err="1"/>
              <a:t>industrijskim</a:t>
            </a:r>
            <a:r>
              <a:rPr lang="en-US" b="1" dirty="0"/>
              <a:t> </a:t>
            </a:r>
            <a:r>
              <a:rPr lang="en-US" b="1" dirty="0" err="1"/>
              <a:t>procesima</a:t>
            </a:r>
            <a:r>
              <a:rPr lang="en-US" b="1" dirty="0"/>
              <a:t>.</a:t>
            </a:r>
          </a:p>
        </p:txBody>
      </p:sp>
    </p:spTree>
    <p:extLst>
      <p:ext uri="{BB962C8B-B14F-4D97-AF65-F5344CB8AC3E}">
        <p14:creationId xmlns:p14="http://schemas.microsoft.com/office/powerpoint/2010/main" val="204908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 xmlns:p14="http://schemas.microsoft.com/office/powerpoint/2010/main" xmlns:pr="smNativeData" val="SMDATA_16_d+5B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GcIAADYRQAAACYAABAAAAAmAAAACAAAAAEgAAAAAAAA"/>
              </a:ext>
            </a:extLst>
          </p:cNvSpPr>
          <p:nvPr>
            <p:ph idx="1"/>
          </p:nvPr>
        </p:nvSpPr>
        <p:spPr>
          <a:xfrm>
            <a:off x="838200" y="1365885"/>
            <a:ext cx="10515600" cy="4811395"/>
          </a:xfrm>
        </p:spPr>
        <p:txBody>
          <a:bodyPr vert="horz" wrap="square" lIns="91440" tIns="45720" rIns="91440" bIns="45720" numCol="1" anchor="t">
            <a:prstTxWarp prst="textNoShape">
              <a:avLst/>
            </a:prstTxWarp>
          </a:bodyPr>
          <a:lstStyle/>
          <a:p>
            <a:pPr>
              <a:defRPr lang="en-US"/>
            </a:pPr>
            <a:endParaRPr/>
          </a:p>
          <a:p>
            <a:pPr>
              <a:defRPr lang="en-US"/>
            </a:pPr>
            <a:endParaRPr/>
          </a:p>
        </p:txBody>
      </p:sp>
      <p:pic>
        <p:nvPicPr>
          <p:cNvPr id="3" name="image1.png"/>
          <p:cNvPicPr>
            <a:extLst>
              <a:ext uri="smNativeData">
                <pr:smNativeData xmlns="" xmlns:p14="http://schemas.microsoft.com/office/powerpoint/2010/main" xmlns:pr="smNativeData" val="SMDATA_18_d+5BYhMAAAAlAAAAEQ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MEBAAAPDgAAYRsAAFcgAAAQAAAAJgAAAAgAAAD//////////w=="/>
              </a:ext>
            </a:extLst>
          </p:cNvPicPr>
          <p:nvPr/>
        </p:nvPicPr>
        <p:blipFill>
          <a:blip r:embed="rId2"/>
          <a:stretch>
            <a:fillRect/>
          </a:stretch>
        </p:blipFill>
        <p:spPr>
          <a:xfrm>
            <a:off x="285115" y="2285365"/>
            <a:ext cx="4165600" cy="2971800"/>
          </a:xfrm>
          <a:prstGeom prst="rect">
            <a:avLst/>
          </a:prstGeom>
          <a:noFill/>
          <a:ln>
            <a:noFill/>
          </a:ln>
          <a:effectLst/>
        </p:spPr>
      </p:pic>
      <p:sp>
        <p:nvSpPr>
          <p:cNvPr id="4" name="TextBox 6"/>
          <p:cNvSpPr>
            <a:extLst>
              <a:ext uri="smNativeData">
                <pr:smNativeData xmlns="" xmlns:p14="http://schemas.microsoft.com/office/powerpoint/2010/main" xmlns:pr="smNativeData" val="SMDATA_16_d+5BYh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Ay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agYAAD8hAABMGQAA2CQAABAgAAAmAAAACAAAAP//////////"/>
              </a:ext>
            </a:extLst>
          </p:cNvSpPr>
          <p:nvPr/>
        </p:nvSpPr>
        <p:spPr>
          <a:xfrm>
            <a:off x="1042670" y="5404485"/>
            <a:ext cx="3069590" cy="584835"/>
          </a:xfrm>
          <a:prstGeom prst="rect">
            <a:avLst/>
          </a:prstGeom>
          <a:noFill/>
          <a:ln>
            <a:noFill/>
          </a:ln>
          <a:effectLst/>
        </p:spPr>
        <p:txBody>
          <a:bodyPr vert="horz" wrap="square" lIns="91440" tIns="45720" rIns="91440" bIns="45720" numCol="1" anchor="t"/>
          <a:lstStyle/>
          <a:p>
            <a:pPr>
              <a:defRPr noProof="1"/>
            </a:pPr>
            <a:r>
              <a:rPr lang="en-US" sz="1600"/>
              <a:t>Slika 1: Ključni aspekti menadžment procesa (Kreitner)</a:t>
            </a:r>
          </a:p>
        </p:txBody>
      </p:sp>
      <p:sp>
        <p:nvSpPr>
          <p:cNvPr id="5" name="TextBox 7"/>
          <p:cNvSpPr>
            <a:extLst>
              <a:ext uri="smNativeData">
                <pr:smNativeData xmlns="" xmlns:p14="http://schemas.microsoft.com/office/powerpoint/2010/main" xmlns:pr="smNativeData" val="SMDATA_16_d+5BYh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EBoAAKEIAACJSgAA/ioAABAgAAAmAAAACAAAAP//////////"/>
              </a:ext>
            </a:extLst>
          </p:cNvSpPr>
          <p:nvPr/>
        </p:nvSpPr>
        <p:spPr>
          <a:xfrm>
            <a:off x="4236720" y="1402715"/>
            <a:ext cx="7879715" cy="5586095"/>
          </a:xfrm>
          <a:prstGeom prst="rect">
            <a:avLst/>
          </a:prstGeom>
          <a:noFill/>
          <a:ln>
            <a:noFill/>
          </a:ln>
          <a:effectLst/>
        </p:spPr>
        <p:txBody>
          <a:bodyPr vert="horz" wrap="square" lIns="91440" tIns="45720" rIns="91440" bIns="45720" numCol="1" anchor="t"/>
          <a:lstStyle/>
          <a:p>
            <a:pPr>
              <a:defRPr noProof="1"/>
            </a:pPr>
            <a:r>
              <a:rPr lang="en-US" sz="2100" b="1" dirty="0" err="1"/>
              <a:t>Ostvarenje</a:t>
            </a:r>
            <a:r>
              <a:rPr lang="en-US" sz="2100" b="1" dirty="0"/>
              <a:t> </a:t>
            </a:r>
            <a:r>
              <a:rPr lang="en-US" sz="2100" b="1" dirty="0" err="1"/>
              <a:t>ciljeva</a:t>
            </a:r>
            <a:r>
              <a:rPr lang="en-US" sz="2100" b="1" dirty="0"/>
              <a:t> </a:t>
            </a:r>
            <a:r>
              <a:rPr lang="en-US" sz="2100" b="1" dirty="0" err="1"/>
              <a:t>preduzeća</a:t>
            </a:r>
            <a:r>
              <a:rPr lang="en-US" sz="2100" b="1" dirty="0"/>
              <a:t>. </a:t>
            </a:r>
            <a:r>
              <a:rPr lang="en-US" sz="2100" dirty="0" err="1"/>
              <a:t>Preduzeće</a:t>
            </a:r>
            <a:r>
              <a:rPr lang="en-US" sz="2100" dirty="0"/>
              <a:t> </a:t>
            </a:r>
            <a:r>
              <a:rPr lang="en-US" sz="2100" dirty="0" err="1"/>
              <a:t>egzistira</a:t>
            </a:r>
            <a:r>
              <a:rPr lang="en-US" sz="2100" dirty="0"/>
              <a:t> da bi </a:t>
            </a:r>
            <a:r>
              <a:rPr lang="en-US" sz="2100" dirty="0" err="1"/>
              <a:t>ostvarilo</a:t>
            </a:r>
            <a:r>
              <a:rPr lang="en-US" sz="2100" dirty="0"/>
              <a:t> </a:t>
            </a:r>
            <a:r>
              <a:rPr lang="en-US" sz="2100" dirty="0" err="1"/>
              <a:t>određene</a:t>
            </a:r>
            <a:r>
              <a:rPr lang="en-US" sz="2100" dirty="0"/>
              <a:t> </a:t>
            </a:r>
            <a:r>
              <a:rPr lang="en-US" sz="2100" dirty="0" err="1"/>
              <a:t>ciljeve</a:t>
            </a:r>
            <a:r>
              <a:rPr lang="en-US" sz="2100" dirty="0"/>
              <a:t> </a:t>
            </a:r>
            <a:r>
              <a:rPr lang="en-US" sz="2100" dirty="0" err="1"/>
              <a:t>koji</a:t>
            </a:r>
            <a:r>
              <a:rPr lang="en-US" sz="2100" dirty="0"/>
              <a:t> </a:t>
            </a:r>
            <a:r>
              <a:rPr lang="en-US" sz="2100" dirty="0" err="1"/>
              <a:t>uvek</a:t>
            </a:r>
            <a:r>
              <a:rPr lang="en-US" sz="2100" dirty="0"/>
              <a:t> </a:t>
            </a:r>
            <a:r>
              <a:rPr lang="en-US" sz="2100" dirty="0" err="1"/>
              <a:t>zahtevaju</a:t>
            </a:r>
            <a:r>
              <a:rPr lang="en-US" sz="2100" dirty="0"/>
              <a:t> </a:t>
            </a:r>
            <a:r>
              <a:rPr lang="en-US" sz="2100" dirty="0" err="1"/>
              <a:t>zajedničku</a:t>
            </a:r>
            <a:r>
              <a:rPr lang="en-US" sz="2100" dirty="0"/>
              <a:t> </a:t>
            </a:r>
            <a:r>
              <a:rPr lang="en-US" sz="2100" dirty="0" err="1"/>
              <a:t>ili</a:t>
            </a:r>
            <a:r>
              <a:rPr lang="en-US" sz="2100" dirty="0"/>
              <a:t> </a:t>
            </a:r>
            <a:r>
              <a:rPr lang="en-US" sz="2100" dirty="0" err="1"/>
              <a:t>kolektivnu</a:t>
            </a:r>
            <a:r>
              <a:rPr lang="en-US" sz="2100" dirty="0"/>
              <a:t> </a:t>
            </a:r>
            <a:r>
              <a:rPr lang="en-US" sz="2100" dirty="0" err="1"/>
              <a:t>akciju</a:t>
            </a:r>
            <a:r>
              <a:rPr lang="en-US" sz="2100" dirty="0"/>
              <a:t>. </a:t>
            </a:r>
            <a:r>
              <a:rPr lang="en-US" sz="2100" dirty="0" err="1"/>
              <a:t>Ciljevi</a:t>
            </a:r>
            <a:r>
              <a:rPr lang="en-US" sz="2100" dirty="0"/>
              <a:t> </a:t>
            </a:r>
            <a:r>
              <a:rPr lang="en-US" sz="2100" dirty="0" err="1"/>
              <a:t>preduzeća</a:t>
            </a:r>
            <a:r>
              <a:rPr lang="en-US" sz="2100" dirty="0"/>
              <a:t> </a:t>
            </a:r>
            <a:r>
              <a:rPr lang="en-US" sz="2100" dirty="0" err="1"/>
              <a:t>predstavljaju</a:t>
            </a:r>
            <a:r>
              <a:rPr lang="en-US" sz="2100" dirty="0"/>
              <a:t> </a:t>
            </a:r>
            <a:r>
              <a:rPr lang="en-US" sz="2100" dirty="0" err="1"/>
              <a:t>i</a:t>
            </a:r>
            <a:r>
              <a:rPr lang="en-US" sz="2100" dirty="0"/>
              <a:t> </a:t>
            </a:r>
            <a:r>
              <a:rPr lang="en-US" sz="2100" dirty="0" err="1"/>
              <a:t>merilo</a:t>
            </a:r>
            <a:r>
              <a:rPr lang="en-US" sz="2100" dirty="0"/>
              <a:t> </a:t>
            </a:r>
            <a:r>
              <a:rPr lang="en-US" sz="2100" dirty="0" err="1"/>
              <a:t>uspešnosti</a:t>
            </a:r>
            <a:r>
              <a:rPr lang="en-US" sz="2100" dirty="0"/>
              <a:t> </a:t>
            </a:r>
            <a:r>
              <a:rPr lang="en-US" sz="2100" dirty="0" err="1"/>
              <a:t>menadžmenta</a:t>
            </a:r>
            <a:r>
              <a:rPr lang="en-US" sz="2100" dirty="0">
                <a:solidFill>
                  <a:srgbClr val="FF0000"/>
                </a:solidFill>
              </a:rPr>
              <a:t>,</a:t>
            </a:r>
            <a:r>
              <a:rPr lang="en-US" sz="2100" dirty="0"/>
              <a:t> s </a:t>
            </a:r>
            <a:r>
              <a:rPr lang="en-US" sz="2100" dirty="0" err="1"/>
              <a:t>obzirom</a:t>
            </a:r>
            <a:r>
              <a:rPr lang="en-US" sz="2100" dirty="0"/>
              <a:t> da se </a:t>
            </a:r>
            <a:r>
              <a:rPr lang="en-US" sz="2100" dirty="0" err="1"/>
              <a:t>naknadno</a:t>
            </a:r>
            <a:r>
              <a:rPr lang="en-US" sz="2100" dirty="0"/>
              <a:t> (</a:t>
            </a:r>
            <a:r>
              <a:rPr lang="en-US" sz="2100" i="1" dirty="0"/>
              <a:t>ex post) </a:t>
            </a:r>
            <a:r>
              <a:rPr lang="en-US" sz="2100" dirty="0" err="1"/>
              <a:t>upoređuje</a:t>
            </a:r>
            <a:r>
              <a:rPr lang="en-US" sz="2100" dirty="0"/>
              <a:t> </a:t>
            </a:r>
            <a:r>
              <a:rPr lang="en-US" sz="2100" dirty="0" err="1"/>
              <a:t>ostvareno</a:t>
            </a:r>
            <a:r>
              <a:rPr lang="en-US" sz="2100" dirty="0"/>
              <a:t> </a:t>
            </a:r>
            <a:r>
              <a:rPr lang="en-US" sz="2100" dirty="0" err="1"/>
              <a:t>i</a:t>
            </a:r>
            <a:r>
              <a:rPr lang="en-US" sz="2100" dirty="0"/>
              <a:t> </a:t>
            </a:r>
            <a:r>
              <a:rPr lang="en-US" sz="2100" dirty="0" err="1"/>
              <a:t>zacrtano</a:t>
            </a:r>
            <a:r>
              <a:rPr lang="en-US" sz="2100" dirty="0"/>
              <a:t>.</a:t>
            </a:r>
          </a:p>
          <a:p>
            <a:pPr>
              <a:defRPr noProof="1"/>
            </a:pPr>
            <a:r>
              <a:rPr lang="en-US" sz="2100" b="1" dirty="0"/>
              <a:t>Rad s </a:t>
            </a:r>
            <a:r>
              <a:rPr lang="en-US" sz="2100" b="1" dirty="0" err="1"/>
              <a:t>drugima</a:t>
            </a:r>
            <a:r>
              <a:rPr lang="en-US" sz="2100" b="1" dirty="0"/>
              <a:t> </a:t>
            </a:r>
            <a:r>
              <a:rPr lang="en-US" sz="2100" b="1" dirty="0" err="1"/>
              <a:t>i</a:t>
            </a:r>
            <a:r>
              <a:rPr lang="en-US" sz="2100" b="1" dirty="0"/>
              <a:t> </a:t>
            </a:r>
            <a:r>
              <a:rPr lang="en-US" sz="2100" b="1" dirty="0" err="1"/>
              <a:t>pomoću</a:t>
            </a:r>
            <a:r>
              <a:rPr lang="en-US" sz="2100" b="1" dirty="0"/>
              <a:t> </a:t>
            </a:r>
            <a:r>
              <a:rPr lang="en-US" sz="2100" b="1" dirty="0" err="1"/>
              <a:t>drugih</a:t>
            </a:r>
            <a:r>
              <a:rPr lang="en-US" sz="2100" b="1" dirty="0"/>
              <a:t>. </a:t>
            </a:r>
            <a:r>
              <a:rPr lang="en-US" sz="2100" dirty="0" err="1"/>
              <a:t>Ostvarivanje</a:t>
            </a:r>
            <a:r>
              <a:rPr lang="en-US" sz="2100" dirty="0"/>
              <a:t> </a:t>
            </a:r>
            <a:r>
              <a:rPr lang="en-US" sz="2100" dirty="0" err="1"/>
              <a:t>ciljeva</a:t>
            </a:r>
            <a:r>
              <a:rPr lang="en-US" sz="2100" dirty="0"/>
              <a:t> </a:t>
            </a:r>
            <a:r>
              <a:rPr lang="en-US" sz="2100" dirty="0" err="1"/>
              <a:t>preduzeća</a:t>
            </a:r>
            <a:r>
              <a:rPr lang="en-US" sz="2100" dirty="0"/>
              <a:t>, </a:t>
            </a:r>
            <a:r>
              <a:rPr lang="en-US" sz="2100" dirty="0" err="1"/>
              <a:t>izvršavanjem</a:t>
            </a:r>
            <a:r>
              <a:rPr lang="en-US" sz="2100" dirty="0"/>
              <a:t> </a:t>
            </a:r>
            <a:r>
              <a:rPr lang="en-US" sz="2100" dirty="0" err="1"/>
              <a:t>određenih</a:t>
            </a:r>
            <a:r>
              <a:rPr lang="en-US" sz="2100" dirty="0"/>
              <a:t> </a:t>
            </a:r>
            <a:r>
              <a:rPr lang="en-US" sz="2100" dirty="0" err="1"/>
              <a:t>zadataka</a:t>
            </a:r>
            <a:r>
              <a:rPr lang="en-US" sz="2100" dirty="0"/>
              <a:t> </a:t>
            </a:r>
            <a:r>
              <a:rPr lang="en-US" sz="2100" dirty="0" err="1"/>
              <a:t>zahteva</a:t>
            </a:r>
            <a:r>
              <a:rPr lang="en-US" sz="2100" dirty="0"/>
              <a:t> </a:t>
            </a:r>
            <a:r>
              <a:rPr lang="en-US" sz="2100" dirty="0" err="1"/>
              <a:t>kolektivnu</a:t>
            </a:r>
            <a:r>
              <a:rPr lang="en-US" sz="2100" dirty="0"/>
              <a:t> </a:t>
            </a:r>
            <a:r>
              <a:rPr lang="en-US" sz="2100" dirty="0" err="1"/>
              <a:t>akciju</a:t>
            </a:r>
            <a:r>
              <a:rPr lang="en-US" sz="2100" dirty="0"/>
              <a:t> </a:t>
            </a:r>
            <a:r>
              <a:rPr lang="en-US" sz="2100" dirty="0" err="1"/>
              <a:t>koja</a:t>
            </a:r>
            <a:r>
              <a:rPr lang="en-US" sz="2100" dirty="0"/>
              <a:t> je </a:t>
            </a:r>
            <a:r>
              <a:rPr lang="en-US" sz="2100" dirty="0" err="1"/>
              <a:t>nezamisliva</a:t>
            </a:r>
            <a:r>
              <a:rPr lang="en-US" sz="2100" dirty="0"/>
              <a:t> bez </a:t>
            </a:r>
            <a:r>
              <a:rPr lang="en-US" sz="2100" dirty="0" err="1"/>
              <a:t>menadžmenta</a:t>
            </a:r>
            <a:r>
              <a:rPr lang="en-US" sz="2100" dirty="0"/>
              <a:t>. </a:t>
            </a:r>
            <a:r>
              <a:rPr lang="en-US" sz="2100" dirty="0" err="1"/>
              <a:t>Budući</a:t>
            </a:r>
            <a:r>
              <a:rPr lang="en-US" sz="2100" dirty="0"/>
              <a:t> da je </a:t>
            </a:r>
            <a:r>
              <a:rPr lang="en-US" sz="2100" dirty="0" err="1"/>
              <a:t>menadžment</a:t>
            </a:r>
            <a:r>
              <a:rPr lang="en-US" sz="2100" dirty="0"/>
              <a:t> </a:t>
            </a:r>
            <a:r>
              <a:rPr lang="en-US" sz="2100" dirty="0" err="1"/>
              <a:t>odgovoran</a:t>
            </a:r>
            <a:r>
              <a:rPr lang="en-US" sz="2100" dirty="0"/>
              <a:t> za </a:t>
            </a:r>
            <a:r>
              <a:rPr lang="en-US" sz="2100" dirty="0" err="1"/>
              <a:t>ostvarenje</a:t>
            </a:r>
            <a:r>
              <a:rPr lang="en-US" sz="2100" dirty="0"/>
              <a:t> </a:t>
            </a:r>
            <a:r>
              <a:rPr lang="en-US" sz="2100" dirty="0" err="1"/>
              <a:t>ciljeva</a:t>
            </a:r>
            <a:r>
              <a:rPr lang="en-US" sz="2100" dirty="0"/>
              <a:t>, on </a:t>
            </a:r>
            <a:r>
              <a:rPr lang="en-US" sz="2100" dirty="0" err="1"/>
              <a:t>osigurava</a:t>
            </a:r>
            <a:r>
              <a:rPr lang="en-US" sz="2100" dirty="0"/>
              <a:t> „</a:t>
            </a:r>
            <a:r>
              <a:rPr lang="en-US" sz="2100" dirty="0" err="1"/>
              <a:t>logističku</a:t>
            </a:r>
            <a:r>
              <a:rPr lang="en-US" sz="2100" dirty="0"/>
              <a:t> </a:t>
            </a:r>
            <a:r>
              <a:rPr lang="en-US" sz="2100" dirty="0" err="1"/>
              <a:t>podršku</a:t>
            </a:r>
            <a:r>
              <a:rPr lang="en-US" sz="2100" dirty="0"/>
              <a:t>” </a:t>
            </a:r>
            <a:r>
              <a:rPr lang="en-US" sz="2100" dirty="0" err="1"/>
              <a:t>obavljajući</a:t>
            </a:r>
            <a:r>
              <a:rPr lang="en-US" sz="2100" dirty="0"/>
              <a:t> </a:t>
            </a:r>
            <a:r>
              <a:rPr lang="en-US" sz="2100" dirty="0" err="1"/>
              <a:t>svoje</a:t>
            </a:r>
            <a:r>
              <a:rPr lang="en-US" sz="2100" dirty="0"/>
              <a:t> </a:t>
            </a:r>
            <a:r>
              <a:rPr lang="en-US" sz="2100" dirty="0" err="1"/>
              <a:t>specifične</a:t>
            </a:r>
            <a:r>
              <a:rPr lang="en-US" sz="2100" dirty="0"/>
              <a:t> </a:t>
            </a:r>
            <a:r>
              <a:rPr lang="en-US" sz="2100" dirty="0" err="1"/>
              <a:t>funkcije</a:t>
            </a:r>
            <a:r>
              <a:rPr lang="en-US" sz="2100" dirty="0"/>
              <a:t>. Time se </a:t>
            </a:r>
            <a:r>
              <a:rPr lang="en-US" sz="2100" dirty="0" err="1"/>
              <a:t>stvaraju</a:t>
            </a:r>
            <a:r>
              <a:rPr lang="en-US" sz="2100" dirty="0"/>
              <a:t> </a:t>
            </a:r>
            <a:r>
              <a:rPr lang="en-US" sz="2100" dirty="0" err="1"/>
              <a:t>uslovi</a:t>
            </a:r>
            <a:r>
              <a:rPr lang="en-US" sz="2100" dirty="0"/>
              <a:t> za </a:t>
            </a:r>
            <a:r>
              <a:rPr lang="en-US" sz="2100" dirty="0" err="1"/>
              <a:t>efektivnu</a:t>
            </a:r>
            <a:r>
              <a:rPr lang="en-US" sz="2100" dirty="0"/>
              <a:t> </a:t>
            </a:r>
            <a:r>
              <a:rPr lang="en-US" sz="2100" dirty="0" err="1"/>
              <a:t>i</a:t>
            </a:r>
            <a:r>
              <a:rPr lang="en-US" sz="2100" dirty="0"/>
              <a:t> </a:t>
            </a:r>
            <a:r>
              <a:rPr lang="en-US" sz="2100" dirty="0" err="1"/>
              <a:t>efikasnu</a:t>
            </a:r>
            <a:r>
              <a:rPr lang="en-US" sz="2100" dirty="0"/>
              <a:t> </a:t>
            </a:r>
            <a:r>
              <a:rPr lang="en-US" sz="2100" dirty="0" err="1"/>
              <a:t>upotrebu</a:t>
            </a:r>
            <a:r>
              <a:rPr lang="en-US" sz="2100" dirty="0"/>
              <a:t> </a:t>
            </a:r>
            <a:r>
              <a:rPr lang="en-US" sz="2100" dirty="0" err="1"/>
              <a:t>drugih</a:t>
            </a:r>
            <a:r>
              <a:rPr lang="en-US" sz="2100" dirty="0"/>
              <a:t> u </a:t>
            </a:r>
            <a:r>
              <a:rPr lang="en-US" sz="2100" dirty="0" err="1"/>
              <a:t>ostvarivanju</a:t>
            </a:r>
            <a:r>
              <a:rPr lang="en-US" sz="2100" dirty="0"/>
              <a:t> </a:t>
            </a:r>
            <a:r>
              <a:rPr lang="en-US" sz="2100" dirty="0" err="1"/>
              <a:t>ciljeva</a:t>
            </a:r>
            <a:r>
              <a:rPr lang="en-US" sz="2100" dirty="0"/>
              <a:t> </a:t>
            </a:r>
            <a:r>
              <a:rPr lang="en-US" sz="2100" dirty="0" err="1"/>
              <a:t>preduzeća</a:t>
            </a:r>
            <a:r>
              <a:rPr lang="en-US" sz="2100" dirty="0"/>
              <a:t>.</a:t>
            </a:r>
          </a:p>
          <a:p>
            <a:pPr>
              <a:defRPr noProof="1"/>
            </a:pPr>
            <a:r>
              <a:rPr lang="en-US" sz="2100" b="1" dirty="0" err="1"/>
              <a:t>Ravnoteža</a:t>
            </a:r>
            <a:r>
              <a:rPr lang="en-US" sz="2100" b="1" dirty="0"/>
              <a:t> </a:t>
            </a:r>
            <a:r>
              <a:rPr lang="en-US" sz="2100" b="1" dirty="0" err="1"/>
              <a:t>efikasnosti</a:t>
            </a:r>
            <a:r>
              <a:rPr lang="en-US" sz="2100" b="1" dirty="0"/>
              <a:t> </a:t>
            </a:r>
            <a:r>
              <a:rPr lang="en-US" sz="2100" b="1" dirty="0" err="1"/>
              <a:t>i</a:t>
            </a:r>
            <a:r>
              <a:rPr lang="en-US" sz="2100" b="1" dirty="0"/>
              <a:t> </a:t>
            </a:r>
            <a:r>
              <a:rPr lang="en-US" sz="2100" b="1" dirty="0" err="1"/>
              <a:t>efektivnosti</a:t>
            </a:r>
            <a:r>
              <a:rPr lang="en-US" sz="2100" b="1" dirty="0"/>
              <a:t> </a:t>
            </a:r>
            <a:r>
              <a:rPr lang="en-US" sz="2100" dirty="0"/>
              <a:t>. </a:t>
            </a:r>
            <a:r>
              <a:rPr lang="en-US" sz="2100" dirty="0" err="1"/>
              <a:t>Menadžment</a:t>
            </a:r>
            <a:r>
              <a:rPr lang="en-US" sz="2100" dirty="0"/>
              <a:t> je </a:t>
            </a:r>
            <a:r>
              <a:rPr lang="en-US" sz="2100" dirty="0" err="1"/>
              <a:t>odgovoran</a:t>
            </a:r>
            <a:r>
              <a:rPr lang="en-US" sz="2100" dirty="0"/>
              <a:t> za </a:t>
            </a:r>
            <a:r>
              <a:rPr lang="en-US" sz="2100" dirty="0" err="1"/>
              <a:t>ravnotežu</a:t>
            </a:r>
            <a:r>
              <a:rPr lang="en-US" sz="2100" dirty="0"/>
              <a:t> </a:t>
            </a:r>
            <a:r>
              <a:rPr lang="en-US" sz="2100" dirty="0" err="1"/>
              <a:t>između</a:t>
            </a:r>
            <a:r>
              <a:rPr lang="en-US" sz="2100" dirty="0"/>
              <a:t> </a:t>
            </a:r>
            <a:r>
              <a:rPr lang="en-US" sz="2100" dirty="0" err="1"/>
              <a:t>efektivnosti</a:t>
            </a:r>
            <a:r>
              <a:rPr lang="en-US" sz="2100" dirty="0"/>
              <a:t> </a:t>
            </a:r>
            <a:r>
              <a:rPr lang="en-US" sz="2100" dirty="0" err="1"/>
              <a:t>i</a:t>
            </a:r>
            <a:r>
              <a:rPr lang="en-US" sz="2100" dirty="0"/>
              <a:t> </a:t>
            </a:r>
            <a:r>
              <a:rPr lang="en-US" sz="2100" dirty="0" err="1"/>
              <a:t>efikasnosti</a:t>
            </a:r>
            <a:r>
              <a:rPr lang="en-US" sz="2100" dirty="0"/>
              <a:t>. U tom </a:t>
            </a:r>
            <a:r>
              <a:rPr lang="en-US" sz="2100" dirty="0" err="1"/>
              <a:t>smislu</a:t>
            </a:r>
            <a:r>
              <a:rPr lang="en-US" sz="2100" dirty="0"/>
              <a:t> se </a:t>
            </a:r>
            <a:r>
              <a:rPr lang="en-US" sz="2100" b="1" dirty="0" err="1"/>
              <a:t>efikasnost</a:t>
            </a:r>
            <a:r>
              <a:rPr lang="en-US" sz="2100" dirty="0"/>
              <a:t> </a:t>
            </a:r>
            <a:r>
              <a:rPr lang="en-US" sz="2100" dirty="0" err="1"/>
              <a:t>definiše</a:t>
            </a:r>
            <a:r>
              <a:rPr lang="en-US" sz="2100" dirty="0"/>
              <a:t> </a:t>
            </a:r>
            <a:r>
              <a:rPr lang="en-US" sz="2100" dirty="0" err="1"/>
              <a:t>kao</a:t>
            </a:r>
            <a:r>
              <a:rPr lang="en-US" sz="2100" dirty="0"/>
              <a:t> </a:t>
            </a:r>
            <a:r>
              <a:rPr lang="en-US" sz="2100" dirty="0" err="1"/>
              <a:t>odnos</a:t>
            </a:r>
            <a:r>
              <a:rPr lang="en-US" sz="2100" dirty="0"/>
              <a:t> </a:t>
            </a:r>
            <a:r>
              <a:rPr lang="en-US" sz="2100" dirty="0" err="1"/>
              <a:t>outputa</a:t>
            </a:r>
            <a:r>
              <a:rPr lang="en-US" sz="2100" dirty="0"/>
              <a:t> </a:t>
            </a:r>
            <a:r>
              <a:rPr lang="en-US" sz="2100" dirty="0" err="1"/>
              <a:t>i</a:t>
            </a:r>
            <a:r>
              <a:rPr lang="en-US" sz="2100" dirty="0"/>
              <a:t> </a:t>
            </a:r>
            <a:r>
              <a:rPr lang="en-US" sz="2100" dirty="0" err="1"/>
              <a:t>inputa</a:t>
            </a:r>
            <a:r>
              <a:rPr lang="en-US" sz="2100" dirty="0"/>
              <a:t>, a </a:t>
            </a:r>
            <a:r>
              <a:rPr lang="en-US" sz="2100" b="1" dirty="0" err="1"/>
              <a:t>efektivnost</a:t>
            </a:r>
            <a:r>
              <a:rPr lang="en-US" sz="2100" dirty="0"/>
              <a:t> </a:t>
            </a:r>
            <a:r>
              <a:rPr lang="en-US" sz="2100" dirty="0" err="1"/>
              <a:t>kao</a:t>
            </a:r>
            <a:r>
              <a:rPr lang="en-US" sz="2100" dirty="0"/>
              <a:t> </a:t>
            </a:r>
            <a:r>
              <a:rPr lang="en-US" sz="2100" dirty="0" err="1"/>
              <a:t>veličinu</a:t>
            </a:r>
            <a:r>
              <a:rPr lang="en-US" sz="2100" dirty="0"/>
              <a:t> </a:t>
            </a:r>
            <a:r>
              <a:rPr lang="sr-Latn-RS" sz="2100" dirty="0"/>
              <a:t>i kvalitet </a:t>
            </a:r>
            <a:r>
              <a:rPr lang="en-US" sz="2100" dirty="0" err="1"/>
              <a:t>outputa</a:t>
            </a:r>
            <a:r>
              <a:rPr lang="en-US" sz="2100" dirty="0"/>
              <a:t> </a:t>
            </a:r>
            <a:r>
              <a:rPr lang="en-US" sz="2100" dirty="0" err="1"/>
              <a:t>koju</a:t>
            </a:r>
            <a:r>
              <a:rPr lang="en-US" sz="2100" dirty="0"/>
              <a:t> </a:t>
            </a:r>
            <a:r>
              <a:rPr lang="en-US" sz="2100" dirty="0" err="1"/>
              <a:t>menadžment</a:t>
            </a:r>
            <a:r>
              <a:rPr lang="en-US" sz="2100" dirty="0"/>
              <a:t> mora </a:t>
            </a:r>
            <a:r>
              <a:rPr lang="en-US" sz="2100" dirty="0" err="1"/>
              <a:t>ostvariti</a:t>
            </a:r>
            <a:r>
              <a:rPr lang="en-US" sz="2100" dirty="0"/>
              <a:t>. </a:t>
            </a:r>
            <a:r>
              <a:rPr sz="2100" noProof="1"/>
              <a:t>E</a:t>
            </a:r>
            <a:r>
              <a:rPr lang="en-US" sz="2100" dirty="0" err="1"/>
              <a:t>fikasan</a:t>
            </a:r>
            <a:r>
              <a:rPr lang="en-US" sz="2100" dirty="0"/>
              <a:t> </a:t>
            </a:r>
            <a:r>
              <a:rPr lang="en-US" sz="2100" dirty="0" err="1"/>
              <a:t>menadžment</a:t>
            </a:r>
            <a:r>
              <a:rPr lang="en-US" sz="2100" dirty="0"/>
              <a:t> </a:t>
            </a:r>
            <a:r>
              <a:rPr lang="en-US" sz="2100" dirty="0" err="1"/>
              <a:t>traži</a:t>
            </a:r>
            <a:r>
              <a:rPr lang="en-US" sz="2100" dirty="0"/>
              <a:t> da se </a:t>
            </a:r>
            <a:r>
              <a:rPr lang="en-US" sz="2100" dirty="0" err="1"/>
              <a:t>reše</a:t>
            </a:r>
            <a:r>
              <a:rPr lang="en-US" sz="2100" dirty="0"/>
              <a:t> </a:t>
            </a:r>
            <a:r>
              <a:rPr lang="en-US" sz="2100" dirty="0" err="1"/>
              <a:t>problemi</a:t>
            </a:r>
            <a:r>
              <a:rPr lang="en-US" sz="2100" dirty="0"/>
              <a:t> </a:t>
            </a:r>
            <a:r>
              <a:rPr lang="en-US" sz="2100" dirty="0" err="1"/>
              <a:t>i</a:t>
            </a:r>
            <a:r>
              <a:rPr lang="en-US" sz="2100" dirty="0"/>
              <a:t> </a:t>
            </a:r>
            <a:r>
              <a:rPr lang="en-US" sz="2100" dirty="0" err="1"/>
              <a:t>redukuju</a:t>
            </a:r>
            <a:r>
              <a:rPr lang="en-US" sz="2100" dirty="0"/>
              <a:t> </a:t>
            </a:r>
            <a:r>
              <a:rPr lang="en-US" sz="2100" dirty="0" err="1"/>
              <a:t>troškovi</a:t>
            </a:r>
            <a:r>
              <a:rPr lang="en-US" sz="2100" dirty="0"/>
              <a:t>, a </a:t>
            </a:r>
            <a:r>
              <a:rPr lang="en-US" sz="2100" dirty="0" err="1"/>
              <a:t>efektivni</a:t>
            </a:r>
            <a:r>
              <a:rPr lang="en-US" sz="2100" dirty="0"/>
              <a:t> </a:t>
            </a:r>
            <a:r>
              <a:rPr lang="en-US" sz="2100" dirty="0" err="1"/>
              <a:t>menadžment</a:t>
            </a:r>
            <a:r>
              <a:rPr lang="en-US" sz="2100" dirty="0"/>
              <a:t> </a:t>
            </a:r>
            <a:r>
              <a:rPr lang="en-US" sz="2100" dirty="0" err="1"/>
              <a:t>traži</a:t>
            </a:r>
            <a:r>
              <a:rPr lang="en-US" sz="2100" dirty="0"/>
              <a:t> </a:t>
            </a:r>
            <a:r>
              <a:rPr lang="en-US" sz="2100" dirty="0" err="1"/>
              <a:t>kreaciju</a:t>
            </a:r>
            <a:r>
              <a:rPr lang="en-US" sz="2100" dirty="0"/>
              <a:t> </a:t>
            </a:r>
            <a:r>
              <a:rPr lang="en-US" sz="2100" dirty="0" err="1"/>
              <a:t>produktivnih</a:t>
            </a:r>
            <a:r>
              <a:rPr lang="en-US" sz="2100" dirty="0"/>
              <a:t> </a:t>
            </a:r>
            <a:r>
              <a:rPr lang="en-US" sz="2100" dirty="0" err="1"/>
              <a:t>alternativa</a:t>
            </a:r>
            <a:r>
              <a:rPr lang="en-US" sz="2100" dirty="0"/>
              <a:t> </a:t>
            </a:r>
            <a:r>
              <a:rPr lang="en-US" sz="2100" dirty="0" err="1"/>
              <a:t>i</a:t>
            </a:r>
            <a:r>
              <a:rPr lang="en-US" sz="2100" dirty="0"/>
              <a:t> </a:t>
            </a:r>
            <a:r>
              <a:rPr lang="en-US" sz="2100" dirty="0" err="1"/>
              <a:t>porast</a:t>
            </a:r>
            <a:r>
              <a:rPr lang="en-US" sz="2100" dirty="0"/>
              <a:t> </a:t>
            </a:r>
            <a:r>
              <a:rPr lang="en-US" sz="2100" dirty="0" err="1"/>
              <a:t>profita</a:t>
            </a:r>
            <a:r>
              <a:rPr lang="en-US" sz="2100" dirty="0"/>
              <a:t>. </a:t>
            </a:r>
          </a:p>
          <a:p>
            <a:pPr>
              <a:defRPr noProof="1"/>
            </a:pPr>
            <a:endParaRPr lang="en-US" sz="2100" dirty="0"/>
          </a:p>
        </p:txBody>
      </p:sp>
      <p:sp>
        <p:nvSpPr>
          <p:cNvPr id="6" name="TextBox 10"/>
          <p:cNvSpPr>
            <a:extLst>
              <a:ext uri="smNativeData">
                <pr:smNativeData xmlns="" xmlns:p14="http://schemas.microsoft.com/office/powerpoint/2010/main" xmlns:pr="smNativeData" val="SMDATA_16_d+5BYh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6xAAAEYBAADOQwAALAoAABAgAAAmAAAACAAAAP//////////"/>
              </a:ext>
            </a:extLst>
          </p:cNvSpPr>
          <p:nvPr/>
        </p:nvSpPr>
        <p:spPr>
          <a:xfrm>
            <a:off x="2750185" y="207010"/>
            <a:ext cx="8272145" cy="1446530"/>
          </a:xfrm>
          <a:prstGeom prst="rect">
            <a:avLst/>
          </a:prstGeom>
          <a:noFill/>
          <a:ln>
            <a:noFill/>
          </a:ln>
          <a:effectLst/>
        </p:spPr>
        <p:txBody>
          <a:bodyPr vert="horz" wrap="square" lIns="91440" tIns="45720" rIns="91440" bIns="45720" numCol="1" anchor="t"/>
          <a:lstStyle/>
          <a:p>
            <a:pPr algn="ctr">
              <a:defRPr noProof="1"/>
            </a:pPr>
            <a:r>
              <a:rPr sz="4400" b="1" noProof="1"/>
              <a:t>KARAKTERISTIKE I ASPEKTI MENADŽMENTA</a:t>
            </a:r>
            <a:endParaRPr lang="en-US" sz="4400" b="1"/>
          </a:p>
        </p:txBody>
      </p:sp>
    </p:spTree>
    <p:extLst>
      <p:ext uri="{BB962C8B-B14F-4D97-AF65-F5344CB8AC3E}">
        <p14:creationId xmlns:p14="http://schemas.microsoft.com/office/powerpoint/2010/main" val="54069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 xmlns:p14="http://schemas.microsoft.com/office/powerpoint/2010/main" xmlns:pr="smNativeData" val="SMDATA_16_d+5B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uCAAADsLAADYRQAATigAABAAAAAmAAAACAAAAAEgAAAAAAAA"/>
              </a:ext>
            </a:extLst>
          </p:cNvSpPr>
          <p:nvPr>
            <p:ph idx="1"/>
          </p:nvPr>
        </p:nvSpPr>
        <p:spPr>
          <a:xfrm>
            <a:off x="5318760" y="1825625"/>
            <a:ext cx="6035040" cy="4726305"/>
          </a:xfrm>
        </p:spPr>
        <p:txBody>
          <a:bodyPr vert="horz" wrap="square" lIns="91440" tIns="45720" rIns="91440" bIns="45720" numCol="1" anchor="t">
            <a:prstTxWarp prst="textNoShape">
              <a:avLst/>
            </a:prstTxWarp>
            <a:normAutofit lnSpcReduction="10000"/>
          </a:bodyPr>
          <a:lstStyle/>
          <a:p>
            <a:pPr marL="285750" indent="-285750">
              <a:buFont typeface="Arial" pitchFamily="2" charset="0"/>
              <a:buChar char="•"/>
              <a:defRPr lang="en-US"/>
            </a:pPr>
            <a:r>
              <a:rPr lang="en-US" sz="2210" b="1" dirty="0" err="1"/>
              <a:t>Racionalno</a:t>
            </a:r>
            <a:r>
              <a:rPr lang="en-US" sz="2210" b="1" dirty="0"/>
              <a:t> </a:t>
            </a:r>
            <a:r>
              <a:rPr lang="en-US" sz="2210" b="1" dirty="0" err="1"/>
              <a:t>korišćenje</a:t>
            </a:r>
            <a:r>
              <a:rPr lang="en-US" sz="2210" b="1" dirty="0"/>
              <a:t> </a:t>
            </a:r>
            <a:r>
              <a:rPr lang="en-US" sz="2210" b="1" dirty="0" err="1"/>
              <a:t>ograničenih</a:t>
            </a:r>
            <a:r>
              <a:rPr lang="en-US" sz="2210" b="1" dirty="0"/>
              <a:t> </a:t>
            </a:r>
            <a:r>
              <a:rPr lang="en-US" sz="2210" b="1" dirty="0" err="1"/>
              <a:t>resursa</a:t>
            </a:r>
            <a:r>
              <a:rPr lang="en-US" sz="2210" dirty="0"/>
              <a:t>. </a:t>
            </a:r>
            <a:r>
              <a:rPr lang="en-US" sz="2210" dirty="0" err="1"/>
              <a:t>Resursi</a:t>
            </a:r>
            <a:r>
              <a:rPr lang="en-US" sz="2210" dirty="0"/>
              <a:t>, </a:t>
            </a:r>
            <a:r>
              <a:rPr lang="en-US" sz="2210" dirty="0" err="1"/>
              <a:t>koji</a:t>
            </a:r>
            <a:r>
              <a:rPr lang="en-US" sz="2210" dirty="0"/>
              <a:t> se </a:t>
            </a:r>
            <a:r>
              <a:rPr lang="en-US" sz="2210" dirty="0" err="1"/>
              <a:t>koriste</a:t>
            </a:r>
            <a:r>
              <a:rPr lang="en-US" sz="2210" dirty="0"/>
              <a:t> </a:t>
            </a:r>
            <a:r>
              <a:rPr lang="en-US" sz="2210" dirty="0" err="1"/>
              <a:t>kao</a:t>
            </a:r>
            <a:r>
              <a:rPr lang="en-US" sz="2210" dirty="0"/>
              <a:t> </a:t>
            </a:r>
            <a:r>
              <a:rPr lang="en-US" sz="2210" dirty="0" err="1"/>
              <a:t>inputi</a:t>
            </a:r>
            <a:r>
              <a:rPr lang="en-US" sz="2210" dirty="0"/>
              <a:t> u </a:t>
            </a:r>
            <a:r>
              <a:rPr lang="en-US" sz="2210" dirty="0" err="1"/>
              <a:t>procesu</a:t>
            </a:r>
            <a:r>
              <a:rPr lang="en-US" sz="2210" dirty="0"/>
              <a:t> </a:t>
            </a:r>
            <a:r>
              <a:rPr lang="en-US" sz="2210" dirty="0" err="1"/>
              <a:t>proizvodnje</a:t>
            </a:r>
            <a:r>
              <a:rPr lang="en-US" sz="2210" dirty="0"/>
              <a:t> </a:t>
            </a:r>
            <a:r>
              <a:rPr lang="en-US" sz="2210" dirty="0" err="1"/>
              <a:t>nisu</a:t>
            </a:r>
            <a:r>
              <a:rPr lang="en-US" sz="2210" dirty="0"/>
              <a:t> </a:t>
            </a:r>
            <a:r>
              <a:rPr lang="en-US" sz="2210" dirty="0" err="1"/>
              <a:t>neograničeni</a:t>
            </a:r>
            <a:r>
              <a:rPr lang="en-US" sz="2210" dirty="0"/>
              <a:t>, </a:t>
            </a:r>
            <a:r>
              <a:rPr lang="en-US" sz="2210" dirty="0" err="1"/>
              <a:t>već</a:t>
            </a:r>
            <a:r>
              <a:rPr lang="en-US" sz="2210" dirty="0"/>
              <a:t> </a:t>
            </a:r>
            <a:r>
              <a:rPr lang="en-US" sz="2210" dirty="0" err="1"/>
              <a:t>im</a:t>
            </a:r>
            <a:r>
              <a:rPr lang="en-US" sz="2210" dirty="0"/>
              <a:t> </a:t>
            </a:r>
            <a:r>
              <a:rPr lang="en-US" sz="2210" dirty="0" err="1"/>
              <a:t>preti</a:t>
            </a:r>
            <a:r>
              <a:rPr lang="en-US" sz="2210" dirty="0"/>
              <a:t> </a:t>
            </a:r>
            <a:r>
              <a:rPr lang="en-US" sz="2210" dirty="0" err="1"/>
              <a:t>iscrpljenje</a:t>
            </a:r>
            <a:r>
              <a:rPr lang="en-US" sz="2210" dirty="0"/>
              <a:t>. U </a:t>
            </a:r>
            <a:r>
              <a:rPr lang="en-US" sz="2210" dirty="0" err="1"/>
              <a:t>ovom</a:t>
            </a:r>
            <a:r>
              <a:rPr lang="en-US" sz="2210" dirty="0"/>
              <a:t> </a:t>
            </a:r>
            <a:r>
              <a:rPr lang="en-US" sz="2210" dirty="0" err="1"/>
              <a:t>smislu</a:t>
            </a:r>
            <a:r>
              <a:rPr lang="en-US" sz="2210" dirty="0"/>
              <a:t> </a:t>
            </a:r>
            <a:r>
              <a:rPr lang="en-US" sz="2210" dirty="0" err="1"/>
              <a:t>menadžment</a:t>
            </a:r>
            <a:r>
              <a:rPr lang="en-US" sz="2210" dirty="0"/>
              <a:t> se </a:t>
            </a:r>
            <a:r>
              <a:rPr lang="en-US" sz="2210" dirty="0" err="1"/>
              <a:t>može</a:t>
            </a:r>
            <a:r>
              <a:rPr lang="en-US" sz="2210" dirty="0"/>
              <a:t> </a:t>
            </a:r>
            <a:r>
              <a:rPr lang="en-US" sz="2210" dirty="0" err="1"/>
              <a:t>smatrati</a:t>
            </a:r>
            <a:r>
              <a:rPr lang="en-US" sz="2210" dirty="0"/>
              <a:t> „</a:t>
            </a:r>
            <a:r>
              <a:rPr lang="en-US" sz="2210" dirty="0" err="1"/>
              <a:t>primenjenom</a:t>
            </a:r>
            <a:r>
              <a:rPr lang="en-US" sz="2210" dirty="0"/>
              <a:t> </a:t>
            </a:r>
            <a:r>
              <a:rPr lang="en-US" sz="2210" dirty="0" err="1"/>
              <a:t>ekonomikom</a:t>
            </a:r>
            <a:r>
              <a:rPr lang="en-US" sz="2210" dirty="0"/>
              <a:t>”.</a:t>
            </a:r>
          </a:p>
          <a:p>
            <a:pPr marL="285750" indent="-285750">
              <a:buFont typeface="Arial" pitchFamily="2" charset="0"/>
              <a:buChar char="•"/>
              <a:defRPr lang="en-US"/>
            </a:pPr>
            <a:r>
              <a:rPr lang="en-US" sz="2210" b="1" dirty="0" err="1"/>
              <a:t>Promenljiva</a:t>
            </a:r>
            <a:r>
              <a:rPr lang="en-US" sz="2210" b="1" dirty="0"/>
              <a:t> </a:t>
            </a:r>
            <a:r>
              <a:rPr lang="en-US" sz="2210" b="1" dirty="0" err="1"/>
              <a:t>okolina</a:t>
            </a:r>
            <a:r>
              <a:rPr lang="en-US" sz="2210" dirty="0"/>
              <a:t>. </a:t>
            </a:r>
            <a:r>
              <a:rPr lang="en-US" sz="2210" dirty="0" err="1"/>
              <a:t>Okolina</a:t>
            </a:r>
            <a:r>
              <a:rPr lang="en-US" sz="2210" dirty="0"/>
              <a:t> </a:t>
            </a:r>
            <a:r>
              <a:rPr lang="en-US" sz="2210" dirty="0" err="1"/>
              <a:t>preduzeća</a:t>
            </a:r>
            <a:r>
              <a:rPr lang="en-US" sz="2210" dirty="0"/>
              <a:t> </a:t>
            </a:r>
            <a:r>
              <a:rPr lang="en-US" sz="2210" dirty="0" err="1"/>
              <a:t>puna</a:t>
            </a:r>
            <a:r>
              <a:rPr lang="en-US" sz="2210" dirty="0"/>
              <a:t> je </a:t>
            </a:r>
            <a:r>
              <a:rPr lang="en-US" sz="2210" dirty="0" err="1"/>
              <a:t>promena</a:t>
            </a:r>
            <a:r>
              <a:rPr lang="en-US" sz="2210" dirty="0"/>
              <a:t> </a:t>
            </a:r>
            <a:r>
              <a:rPr lang="en-US" sz="2210" dirty="0" err="1"/>
              <a:t>koje</a:t>
            </a:r>
            <a:r>
              <a:rPr lang="en-US" sz="2210" dirty="0"/>
              <a:t> </a:t>
            </a:r>
            <a:r>
              <a:rPr lang="en-US" sz="2210" dirty="0" err="1"/>
              <a:t>su</a:t>
            </a:r>
            <a:r>
              <a:rPr lang="en-US" sz="2210" dirty="0"/>
              <a:t> </a:t>
            </a:r>
            <a:r>
              <a:rPr lang="en-US" sz="2210" dirty="0" err="1"/>
              <a:t>sve</a:t>
            </a:r>
            <a:r>
              <a:rPr lang="en-US" sz="2210" dirty="0"/>
              <a:t> </a:t>
            </a:r>
            <a:r>
              <a:rPr lang="en-US" sz="2210" dirty="0" err="1"/>
              <a:t>brojnije</a:t>
            </a:r>
            <a:r>
              <a:rPr lang="en-US" sz="2210" dirty="0"/>
              <a:t>, </a:t>
            </a:r>
            <a:r>
              <a:rPr lang="en-US" sz="2210" dirty="0" err="1"/>
              <a:t>raznovrsnije</a:t>
            </a:r>
            <a:r>
              <a:rPr lang="en-US" sz="2210" dirty="0"/>
              <a:t> </a:t>
            </a:r>
            <a:r>
              <a:rPr lang="en-US" sz="2210" dirty="0" err="1"/>
              <a:t>i</a:t>
            </a:r>
            <a:r>
              <a:rPr lang="en-US" sz="2210" dirty="0"/>
              <a:t> </a:t>
            </a:r>
            <a:r>
              <a:rPr lang="en-US" sz="2210" dirty="0" err="1"/>
              <a:t>dinamičnije</a:t>
            </a:r>
            <a:r>
              <a:rPr lang="en-US" sz="2210" dirty="0"/>
              <a:t>. Na </a:t>
            </a:r>
            <a:r>
              <a:rPr lang="en-US" sz="2210" dirty="0" err="1"/>
              <a:t>taj</a:t>
            </a:r>
            <a:r>
              <a:rPr lang="en-US" sz="2210" dirty="0"/>
              <a:t> se </a:t>
            </a:r>
            <a:r>
              <a:rPr lang="en-US" sz="2210" dirty="0" err="1"/>
              <a:t>način</a:t>
            </a:r>
            <a:r>
              <a:rPr lang="en-US" sz="2210" dirty="0"/>
              <a:t> </a:t>
            </a:r>
            <a:r>
              <a:rPr lang="en-US" sz="2210" dirty="0" err="1"/>
              <a:t>stvara</a:t>
            </a:r>
            <a:r>
              <a:rPr lang="en-US" sz="2210" dirty="0"/>
              <a:t> </a:t>
            </a:r>
            <a:r>
              <a:rPr lang="en-US" sz="2210" dirty="0" err="1"/>
              <a:t>složena</a:t>
            </a:r>
            <a:r>
              <a:rPr lang="en-US" sz="2210" dirty="0"/>
              <a:t>, </a:t>
            </a:r>
            <a:r>
              <a:rPr lang="en-US" sz="2210" dirty="0" err="1"/>
              <a:t>heterogena</a:t>
            </a:r>
            <a:r>
              <a:rPr lang="en-US" sz="2210" dirty="0"/>
              <a:t>, </a:t>
            </a:r>
            <a:r>
              <a:rPr lang="en-US" sz="2210" dirty="0" err="1"/>
              <a:t>dinamična</a:t>
            </a:r>
            <a:r>
              <a:rPr lang="en-US" sz="2210" dirty="0"/>
              <a:t> </a:t>
            </a:r>
            <a:r>
              <a:rPr lang="en-US" sz="2210" dirty="0" err="1"/>
              <a:t>i</a:t>
            </a:r>
            <a:r>
              <a:rPr lang="en-US" sz="2210" dirty="0"/>
              <a:t> </a:t>
            </a:r>
            <a:r>
              <a:rPr lang="en-US" sz="2210" dirty="0" err="1"/>
              <a:t>neizvesna</a:t>
            </a:r>
            <a:r>
              <a:rPr lang="en-US" sz="2210" dirty="0"/>
              <a:t> </a:t>
            </a:r>
            <a:r>
              <a:rPr lang="en-US" sz="2210" dirty="0" err="1"/>
              <a:t>okolina</a:t>
            </a:r>
            <a:r>
              <a:rPr lang="en-US" sz="2210" dirty="0"/>
              <a:t> </a:t>
            </a:r>
            <a:r>
              <a:rPr lang="en-US" sz="2210" dirty="0" err="1"/>
              <a:t>preduzeća</a:t>
            </a:r>
            <a:r>
              <a:rPr lang="en-US" sz="2210" dirty="0"/>
              <a:t>. U tom se </a:t>
            </a:r>
            <a:r>
              <a:rPr lang="en-US" sz="2210" dirty="0" err="1"/>
              <a:t>kontekstu</a:t>
            </a:r>
            <a:r>
              <a:rPr lang="en-US" sz="2210" dirty="0"/>
              <a:t> </a:t>
            </a:r>
            <a:r>
              <a:rPr lang="en-US" sz="2210" dirty="0" err="1"/>
              <a:t>pred</a:t>
            </a:r>
            <a:r>
              <a:rPr lang="en-US" sz="2210" dirty="0"/>
              <a:t> </a:t>
            </a:r>
            <a:r>
              <a:rPr lang="en-US" sz="2210" dirty="0" err="1"/>
              <a:t>menadžment</a:t>
            </a:r>
            <a:r>
              <a:rPr lang="en-US" sz="2210" dirty="0">
                <a:solidFill>
                  <a:srgbClr val="FF0000"/>
                </a:solidFill>
              </a:rPr>
              <a:t> </a:t>
            </a:r>
            <a:r>
              <a:rPr lang="en-US" sz="2210" dirty="0" err="1"/>
              <a:t>postavljaju</a:t>
            </a:r>
            <a:r>
              <a:rPr lang="en-US" sz="2210" dirty="0"/>
              <a:t> </a:t>
            </a:r>
            <a:r>
              <a:rPr lang="en-US" sz="2210" dirty="0" err="1"/>
              <a:t>dva</a:t>
            </a:r>
            <a:r>
              <a:rPr lang="en-US" sz="2210" dirty="0"/>
              <a:t> </a:t>
            </a:r>
            <a:r>
              <a:rPr lang="en-US" sz="2210" dirty="0" err="1"/>
              <a:t>osnovna</a:t>
            </a:r>
            <a:r>
              <a:rPr lang="en-US" sz="2210" dirty="0"/>
              <a:t> </a:t>
            </a:r>
            <a:r>
              <a:rPr lang="en-US" sz="2210" dirty="0" err="1"/>
              <a:t>zadatka</a:t>
            </a:r>
            <a:r>
              <a:rPr lang="en-US" sz="2210" dirty="0"/>
              <a:t>: 1. </a:t>
            </a:r>
            <a:r>
              <a:rPr lang="en-US" sz="2210" dirty="0" err="1"/>
              <a:t>pripremiti</a:t>
            </a:r>
            <a:r>
              <a:rPr lang="en-US" sz="2210" dirty="0"/>
              <a:t> se za </a:t>
            </a:r>
            <a:r>
              <a:rPr lang="en-US" sz="2210" dirty="0" err="1"/>
              <a:t>nastupajuće</a:t>
            </a:r>
            <a:r>
              <a:rPr lang="en-US" sz="2210" dirty="0"/>
              <a:t> </a:t>
            </a:r>
            <a:r>
              <a:rPr lang="en-US" sz="2210" dirty="0" err="1"/>
              <a:t>promene</a:t>
            </a:r>
            <a:r>
              <a:rPr lang="en-US" sz="2210" dirty="0"/>
              <a:t> </a:t>
            </a:r>
            <a:r>
              <a:rPr lang="en-US" sz="2210" dirty="0" err="1"/>
              <a:t>i</a:t>
            </a:r>
            <a:r>
              <a:rPr lang="en-US" sz="2210" dirty="0"/>
              <a:t> 2. </a:t>
            </a:r>
            <a:r>
              <a:rPr lang="en-US" sz="2210" dirty="0" err="1"/>
              <a:t>adaptirati</a:t>
            </a:r>
            <a:r>
              <a:rPr lang="en-US" sz="2210" dirty="0"/>
              <a:t> se </a:t>
            </a:r>
            <a:r>
              <a:rPr lang="en-US" sz="2210" dirty="0" err="1"/>
              <a:t>na</a:t>
            </a:r>
            <a:r>
              <a:rPr lang="en-US" sz="2210" dirty="0"/>
              <a:t> </a:t>
            </a:r>
            <a:r>
              <a:rPr lang="en-US" sz="2210" dirty="0" err="1"/>
              <a:t>nastale</a:t>
            </a:r>
            <a:r>
              <a:rPr lang="en-US" sz="2210" dirty="0"/>
              <a:t> </a:t>
            </a:r>
            <a:r>
              <a:rPr lang="en-US" sz="2210" dirty="0" err="1"/>
              <a:t>promene</a:t>
            </a:r>
            <a:r>
              <a:rPr lang="en-US" sz="2210" dirty="0"/>
              <a:t>. To </a:t>
            </a:r>
            <a:r>
              <a:rPr lang="en-US" sz="2210" dirty="0" err="1"/>
              <a:t>su</a:t>
            </a:r>
            <a:r>
              <a:rPr lang="en-US" sz="2210" dirty="0"/>
              <a:t>, </a:t>
            </a:r>
            <a:r>
              <a:rPr lang="en-US" sz="2210" dirty="0" err="1"/>
              <a:t>svakako</a:t>
            </a:r>
            <a:r>
              <a:rPr lang="en-US" sz="2210" dirty="0"/>
              <a:t>, </a:t>
            </a:r>
            <a:r>
              <a:rPr lang="en-US" sz="2210" dirty="0" err="1"/>
              <a:t>veoma</a:t>
            </a:r>
            <a:r>
              <a:rPr lang="en-US" sz="2210" dirty="0"/>
              <a:t> </a:t>
            </a:r>
            <a:r>
              <a:rPr lang="en-US" sz="2210" dirty="0" err="1"/>
              <a:t>složeni</a:t>
            </a:r>
            <a:r>
              <a:rPr lang="en-US" sz="2210" dirty="0"/>
              <a:t> </a:t>
            </a:r>
            <a:r>
              <a:rPr lang="en-US" sz="2210" dirty="0" err="1"/>
              <a:t>zadaci</a:t>
            </a:r>
            <a:r>
              <a:rPr lang="en-US" sz="2210" dirty="0"/>
              <a:t> </a:t>
            </a:r>
            <a:r>
              <a:rPr lang="en-US" sz="2210" dirty="0" err="1"/>
              <a:t>koji</a:t>
            </a:r>
            <a:r>
              <a:rPr lang="en-US" sz="2210" dirty="0"/>
              <a:t> </a:t>
            </a:r>
            <a:r>
              <a:rPr lang="en-US" sz="2210" dirty="0" err="1"/>
              <a:t>uvek</a:t>
            </a:r>
            <a:r>
              <a:rPr lang="en-US" sz="2210" dirty="0"/>
              <a:t> za </a:t>
            </a:r>
            <a:r>
              <a:rPr lang="en-US" sz="2210" dirty="0" err="1"/>
              <a:t>rezultat</a:t>
            </a:r>
            <a:r>
              <a:rPr lang="en-US" sz="2210" dirty="0"/>
              <a:t> </a:t>
            </a:r>
            <a:r>
              <a:rPr lang="en-US" sz="2210" dirty="0" err="1"/>
              <a:t>imaju</a:t>
            </a:r>
            <a:r>
              <a:rPr lang="en-US" sz="2210" dirty="0"/>
              <a:t> </a:t>
            </a:r>
            <a:r>
              <a:rPr lang="en-US" sz="2210" dirty="0" err="1"/>
              <a:t>operativnu</a:t>
            </a:r>
            <a:r>
              <a:rPr lang="en-US" sz="2210" dirty="0"/>
              <a:t>, </a:t>
            </a:r>
            <a:r>
              <a:rPr lang="en-US" sz="2210" dirty="0" err="1"/>
              <a:t>strategijsku</a:t>
            </a:r>
            <a:r>
              <a:rPr lang="en-US" sz="2210" dirty="0"/>
              <a:t> </a:t>
            </a:r>
            <a:r>
              <a:rPr lang="en-US" sz="2210" dirty="0" err="1"/>
              <a:t>ili</a:t>
            </a:r>
            <a:r>
              <a:rPr lang="en-US" sz="2210" dirty="0"/>
              <a:t> </a:t>
            </a:r>
            <a:r>
              <a:rPr lang="en-US" sz="2210" dirty="0" err="1"/>
              <a:t>strukturalnu</a:t>
            </a:r>
            <a:r>
              <a:rPr lang="en-US" sz="2210" dirty="0"/>
              <a:t> </a:t>
            </a:r>
            <a:r>
              <a:rPr lang="en-US" sz="2210" dirty="0" err="1"/>
              <a:t>adaptaciju</a:t>
            </a:r>
            <a:r>
              <a:rPr lang="en-US" sz="2210" dirty="0"/>
              <a:t>.</a:t>
            </a:r>
          </a:p>
        </p:txBody>
      </p:sp>
      <p:pic>
        <p:nvPicPr>
          <p:cNvPr id="3" name="Picture 3"/>
          <p:cNvPicPr>
            <a:picLocks noChangeAspect="1"/>
            <a:extLst>
              <a:ext uri="smNativeData">
                <pr:smNativeData xmlns="" xmlns:p14="http://schemas.microsoft.com/office/powerpoint/2010/main" xmlns:pr="smNativeData" val="SMDATA_18_d+5B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BUEAADfDwAAPCEAAMMeAAAQAAAAJgAAAAgAAAD//////////w=="/>
              </a:ext>
            </a:extLst>
          </p:cNvPicPr>
          <p:nvPr/>
        </p:nvPicPr>
        <p:blipFill>
          <a:blip r:embed="rId2"/>
          <a:stretch>
            <a:fillRect/>
          </a:stretch>
        </p:blipFill>
        <p:spPr>
          <a:xfrm>
            <a:off x="663575" y="2580005"/>
            <a:ext cx="4739005" cy="2420620"/>
          </a:xfrm>
          <a:prstGeom prst="rect">
            <a:avLst/>
          </a:prstGeom>
          <a:noFill/>
          <a:ln>
            <a:noFill/>
          </a:ln>
          <a:effectLst/>
        </p:spPr>
      </p:pic>
      <p:sp>
        <p:nvSpPr>
          <p:cNvPr id="4" name="TextBox 4"/>
          <p:cNvSpPr>
            <a:extLst>
              <a:ext uri="smNativeData">
                <pr:smNativeData xmlns="" xmlns:p14="http://schemas.microsoft.com/office/powerpoint/2010/main" xmlns:pr="smNativeData" val="SMDATA_16_d+5BYh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sD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vwYAAPwfAAC4IAAAEiIAABAgAAAmAAAACAAAAP//////////"/>
              </a:ext>
            </a:extLst>
          </p:cNvSpPr>
          <p:nvPr/>
        </p:nvSpPr>
        <p:spPr>
          <a:xfrm>
            <a:off x="1096645" y="5199380"/>
            <a:ext cx="4222115" cy="339090"/>
          </a:xfrm>
          <a:prstGeom prst="rect">
            <a:avLst/>
          </a:prstGeom>
          <a:noFill/>
          <a:ln>
            <a:noFill/>
          </a:ln>
          <a:effectLst/>
        </p:spPr>
        <p:txBody>
          <a:bodyPr vert="horz" wrap="square" lIns="91440" tIns="45720" rIns="91440" bIns="45720" numCol="1" anchor="t"/>
          <a:lstStyle/>
          <a:p>
            <a:pPr>
              <a:defRPr noProof="1"/>
            </a:pPr>
            <a:r>
              <a:rPr lang="en-US" sz="1600"/>
              <a:t>Slika 2. Bitne karakteristike menadžmenta</a:t>
            </a:r>
          </a:p>
        </p:txBody>
      </p:sp>
      <p:sp>
        <p:nvSpPr>
          <p:cNvPr id="5" name="TextBox 5"/>
          <p:cNvSpPr>
            <a:extLst>
              <a:ext uri="smNativeData">
                <pr:smNativeData xmlns="" xmlns:p14="http://schemas.microsoft.com/office/powerpoint/2010/main" xmlns:pr="smNativeData" val="SMDATA_16_d+5BYh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6xAAAEYBAADOQwAALAoAABAgAAAmAAAACAAAAP//////////"/>
              </a:ext>
            </a:extLst>
          </p:cNvSpPr>
          <p:nvPr/>
        </p:nvSpPr>
        <p:spPr>
          <a:xfrm>
            <a:off x="2750185" y="207010"/>
            <a:ext cx="8272145" cy="1446530"/>
          </a:xfrm>
          <a:prstGeom prst="rect">
            <a:avLst/>
          </a:prstGeom>
          <a:noFill/>
          <a:ln>
            <a:noFill/>
          </a:ln>
          <a:effectLst/>
        </p:spPr>
        <p:txBody>
          <a:bodyPr vert="horz" wrap="square" lIns="91440" tIns="45720" rIns="91440" bIns="45720" numCol="1" anchor="t"/>
          <a:lstStyle/>
          <a:p>
            <a:pPr algn="ctr">
              <a:defRPr noProof="1"/>
            </a:pPr>
            <a:r>
              <a:rPr sz="4400" b="1" noProof="1"/>
              <a:t>KARAKTERISTIKE I ASPEKTI MENADŽMENTA</a:t>
            </a:r>
            <a:endParaRPr lang="en-US" sz="4400" b="1"/>
          </a:p>
        </p:txBody>
      </p:sp>
    </p:spTree>
    <p:extLst>
      <p:ext uri="{BB962C8B-B14F-4D97-AF65-F5344CB8AC3E}">
        <p14:creationId xmlns:p14="http://schemas.microsoft.com/office/powerpoint/2010/main" val="121793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 xmlns:p14="http://schemas.microsoft.com/office/powerpoint/2010/main" xmlns:pr="smNativeData" val="SMDATA_16_d+5BYh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FBQAAFcEAADEVAAAfwwAABAAAAAmAAAACAAAAAEAAAAAAAAA"/>
              </a:ext>
            </a:extLst>
          </p:cNvSpPr>
          <p:nvPr>
            <p:ph type="title"/>
          </p:nvPr>
        </p:nvSpPr>
        <p:spPr>
          <a:xfrm>
            <a:off x="3263900" y="705485"/>
            <a:ext cx="10515600" cy="1325880"/>
          </a:xfrm>
        </p:spPr>
        <p:txBody>
          <a:bodyPr/>
          <a:lstStyle/>
          <a:p>
            <a:pPr>
              <a:defRPr lang="en-US"/>
            </a:pPr>
            <a:r>
              <a:rPr lang="en-US" b="1"/>
              <a:t>Osnovni principi menadžmenta</a:t>
            </a:r>
            <a:r>
              <a:t/>
            </a:r>
            <a:br/>
            <a:endParaRPr/>
          </a:p>
        </p:txBody>
      </p:sp>
      <p:sp>
        <p:nvSpPr>
          <p:cNvPr id="3" name="Content Placeholder 2"/>
          <p:cNvSpPr>
            <a:spLocks noGrp="1" noChangeArrowheads="1"/>
            <a:extLst>
              <a:ext uri="smNativeData">
                <pr:smNativeData xmlns="" xmlns:p14="http://schemas.microsoft.com/office/powerpoint/2010/main" xmlns:pr="smNativeData" val="SMDATA_16_d+5B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b///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Zw4AAN0KAAAASwAAMCoAABAAAAAmAAAACAAAAAEgAAAAAAAA"/>
              </a:ext>
            </a:extLst>
          </p:cNvSpPr>
          <p:nvPr>
            <p:ph idx="1"/>
          </p:nvPr>
        </p:nvSpPr>
        <p:spPr>
          <a:xfrm>
            <a:off x="2341245" y="1765935"/>
            <a:ext cx="9850755" cy="5092065"/>
          </a:xfrm>
        </p:spPr>
        <p:txBody>
          <a:bodyPr vert="horz" wrap="square" lIns="91440" tIns="45720" rIns="91440" bIns="45720" numCol="1" anchor="t">
            <a:prstTxWarp prst="textNoShape">
              <a:avLst/>
            </a:prstTxWarp>
          </a:bodyPr>
          <a:lstStyle/>
          <a:p>
            <a:pPr marL="514350" indent="-514350">
              <a:buFontTx/>
              <a:buAutoNum type="arabicPeriod"/>
              <a:defRPr lang="en-US"/>
            </a:pPr>
            <a:r>
              <a:rPr lang="en-US" sz="3100" b="1"/>
              <a:t>princip ekonomije;</a:t>
            </a:r>
          </a:p>
          <a:p>
            <a:pPr marL="514350" indent="-514350">
              <a:buFontTx/>
              <a:buAutoNum type="arabicPeriod"/>
              <a:defRPr lang="en-US"/>
            </a:pPr>
            <a:r>
              <a:rPr lang="en-US" sz="3100" b="1"/>
              <a:t>princip pravovremenosti;</a:t>
            </a:r>
          </a:p>
          <a:p>
            <a:pPr marL="514350" indent="-514350">
              <a:buFontTx/>
              <a:buAutoNum type="arabicPeriod"/>
              <a:defRPr lang="en-US"/>
            </a:pPr>
            <a:r>
              <a:rPr lang="en-US" sz="3100" b="1"/>
              <a:t>princip permanentnosti;</a:t>
            </a:r>
          </a:p>
          <a:p>
            <a:pPr marL="514350" indent="-514350">
              <a:buFontTx/>
              <a:buAutoNum type="arabicPeriod"/>
              <a:defRPr lang="en-US"/>
            </a:pPr>
            <a:r>
              <a:rPr lang="en-US" sz="3100" b="1"/>
              <a:t>princip subordinacije;</a:t>
            </a:r>
          </a:p>
          <a:p>
            <a:pPr marL="514350" indent="-514350">
              <a:buFontTx/>
              <a:buAutoNum type="arabicPeriod"/>
              <a:defRPr lang="en-US"/>
            </a:pPr>
            <a:r>
              <a:rPr lang="en-US" sz="3100" b="1"/>
              <a:t>princip jedinstva komandi;</a:t>
            </a:r>
          </a:p>
          <a:p>
            <a:pPr marL="514350" indent="-514350">
              <a:buFontTx/>
              <a:buAutoNum type="arabicPeriod"/>
              <a:defRPr lang="en-US"/>
            </a:pPr>
            <a:r>
              <a:rPr lang="en-US" sz="3100" b="1"/>
              <a:t>princip delegiranja ovlašćenja; </a:t>
            </a:r>
          </a:p>
          <a:p>
            <a:pPr marL="514350" indent="-514350">
              <a:buFontTx/>
              <a:buAutoNum type="arabicPeriod"/>
              <a:defRPr lang="en-US"/>
            </a:pPr>
            <a:r>
              <a:rPr lang="en-US" sz="3100" b="1"/>
              <a:t>princip „raspona menadžmenta”.</a:t>
            </a:r>
          </a:p>
          <a:p>
            <a:pPr marL="0" indent="0">
              <a:buNone/>
              <a:defRPr lang="en-US"/>
            </a:pPr>
            <a:endParaRPr lang="en-US" sz="1600"/>
          </a:p>
          <a:p>
            <a:pPr marL="0" indent="0">
              <a:buNone/>
              <a:defRPr lang="en-US"/>
            </a:pPr>
            <a:endParaRPr lang="en-US" sz="1600"/>
          </a:p>
        </p:txBody>
      </p:sp>
    </p:spTree>
    <p:extLst>
      <p:ext uri="{BB962C8B-B14F-4D97-AF65-F5344CB8AC3E}">
        <p14:creationId xmlns:p14="http://schemas.microsoft.com/office/powerpoint/2010/main" val="306779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a:extLst>
              <a:ext uri="smNativeData">
                <pr:smNativeData xmlns="" xmlns:p14="http://schemas.microsoft.com/office/powerpoint/2010/main" xmlns:pr="smNativeData" val="SMDATA_18_d+5B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0Q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HEzAACPFQAAyUoAAGUkAAAQAAAAJgAAAAgAAAD//////////w=="/>
              </a:ext>
            </a:extLst>
          </p:cNvPicPr>
          <p:nvPr/>
        </p:nvPicPr>
        <p:blipFill>
          <a:blip r:embed="rId2"/>
          <a:stretch>
            <a:fillRect/>
          </a:stretch>
        </p:blipFill>
        <p:spPr>
          <a:xfrm>
            <a:off x="8362315" y="3504565"/>
            <a:ext cx="3794760" cy="2411730"/>
          </a:xfrm>
          <a:prstGeom prst="rect">
            <a:avLst/>
          </a:prstGeom>
          <a:noFill/>
          <a:ln>
            <a:noFill/>
          </a:ln>
          <a:effectLst/>
        </p:spPr>
      </p:pic>
      <p:sp>
        <p:nvSpPr>
          <p:cNvPr id="3" name="Content Placeholder 2"/>
          <p:cNvSpPr>
            <a:spLocks noGrp="1" noChangeArrowheads="1"/>
            <a:extLst>
              <a:ext uri="smNativeData">
                <pr:smNativeData xmlns="" xmlns:p14="http://schemas.microsoft.com/office/powerpoint/2010/main" xmlns:pr="smNativeData" val="SMDATA_16_d+5B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QAAAPEBAAC7RwAABB8AABAAAAAmAAAACAAAAAEgAAAAAAAA"/>
              </a:ext>
            </a:extLst>
          </p:cNvSpPr>
          <p:nvPr>
            <p:ph idx="1"/>
          </p:nvPr>
        </p:nvSpPr>
        <p:spPr>
          <a:xfrm>
            <a:off x="92075" y="315595"/>
            <a:ext cx="11568430" cy="4726305"/>
          </a:xfrm>
        </p:spPr>
        <p:txBody>
          <a:bodyPr vert="horz" wrap="square" lIns="91440" tIns="45720" rIns="91440" bIns="45720" numCol="1" anchor="t">
            <a:prstTxWarp prst="textNoShape">
              <a:avLst/>
            </a:prstTxWarp>
          </a:bodyPr>
          <a:lstStyle/>
          <a:p>
            <a:pPr marL="0" indent="0">
              <a:buNone/>
              <a:defRPr lang="en-US"/>
            </a:pPr>
            <a:r>
              <a:rPr lang="en-US" sz="2400" dirty="0"/>
              <a:t>Pored </a:t>
            </a:r>
            <a:r>
              <a:rPr lang="en-US" sz="2400" dirty="0" err="1"/>
              <a:t>navedenih</a:t>
            </a:r>
            <a:r>
              <a:rPr lang="en-US" sz="2400" dirty="0"/>
              <a:t> </a:t>
            </a:r>
            <a:r>
              <a:rPr lang="en-US" sz="2400" dirty="0" err="1"/>
              <a:t>principa</a:t>
            </a:r>
            <a:r>
              <a:rPr lang="en-US" sz="2400" dirty="0"/>
              <a:t> </a:t>
            </a:r>
            <a:r>
              <a:rPr lang="en-US" sz="2400" dirty="0" err="1"/>
              <a:t>posebno</a:t>
            </a:r>
            <a:r>
              <a:rPr lang="en-US" sz="2400" dirty="0"/>
              <a:t> se </a:t>
            </a:r>
            <a:r>
              <a:rPr lang="en-US" sz="2400" dirty="0" err="1"/>
              <a:t>ističe</a:t>
            </a:r>
            <a:r>
              <a:rPr lang="en-US" sz="2400" dirty="0"/>
              <a:t> </a:t>
            </a:r>
            <a:r>
              <a:rPr lang="en-US" sz="2400" dirty="0" err="1"/>
              <a:t>značaj</a:t>
            </a:r>
            <a:r>
              <a:rPr lang="en-US" sz="2400" dirty="0"/>
              <a:t> </a:t>
            </a:r>
            <a:r>
              <a:rPr lang="en-US" sz="2400" dirty="0" err="1"/>
              <a:t>sledećih</a:t>
            </a:r>
            <a:r>
              <a:rPr lang="en-US" sz="2400" dirty="0"/>
              <a:t> </a:t>
            </a:r>
            <a:r>
              <a:rPr lang="en-US" sz="2400" dirty="0" err="1"/>
              <a:t>šest</a:t>
            </a:r>
            <a:r>
              <a:rPr lang="en-US" sz="2400" dirty="0"/>
              <a:t> (</a:t>
            </a:r>
            <a:r>
              <a:rPr lang="en-US" sz="2400" dirty="0" err="1"/>
              <a:t>slika</a:t>
            </a:r>
            <a:r>
              <a:rPr lang="en-US" sz="2400" dirty="0"/>
              <a:t> 3):</a:t>
            </a:r>
          </a:p>
          <a:p>
            <a:pPr>
              <a:buFont typeface="Wingdings" charset="2"/>
              <a:buChar char="Ø"/>
              <a:defRPr lang="en-US"/>
            </a:pPr>
            <a:r>
              <a:rPr lang="en-US" sz="2400" b="1" dirty="0" err="1"/>
              <a:t>efikasnost</a:t>
            </a:r>
            <a:r>
              <a:rPr lang="en-US" sz="2400" b="1" dirty="0"/>
              <a:t> </a:t>
            </a:r>
            <a:r>
              <a:rPr lang="en-US" sz="2400" dirty="0"/>
              <a:t>(„</a:t>
            </a:r>
            <a:r>
              <a:rPr lang="en-US" sz="2400" dirty="0" err="1"/>
              <a:t>raditi</a:t>
            </a:r>
            <a:r>
              <a:rPr lang="en-US" sz="2400" dirty="0"/>
              <a:t> </a:t>
            </a:r>
            <a:r>
              <a:rPr lang="en-US" sz="2400" dirty="0" err="1"/>
              <a:t>stvari</a:t>
            </a:r>
            <a:r>
              <a:rPr lang="en-US" sz="2400" dirty="0"/>
              <a:t> </a:t>
            </a:r>
            <a:r>
              <a:rPr lang="en-US" sz="2400" dirty="0" err="1"/>
              <a:t>ispravno</a:t>
            </a:r>
            <a:r>
              <a:rPr lang="en-US" sz="2400" dirty="0"/>
              <a:t>”), </a:t>
            </a:r>
            <a:r>
              <a:rPr lang="en-US" sz="2400" dirty="0" err="1"/>
              <a:t>tj</a:t>
            </a:r>
            <a:r>
              <a:rPr lang="en-US" sz="2400" dirty="0"/>
              <a:t>. </a:t>
            </a:r>
            <a:r>
              <a:rPr lang="en-US" sz="2400" dirty="0" err="1"/>
              <a:t>koliko</a:t>
            </a:r>
            <a:r>
              <a:rPr lang="en-US" sz="2400" dirty="0"/>
              <a:t> </a:t>
            </a:r>
            <a:r>
              <a:rPr lang="en-US" sz="2400" dirty="0" err="1"/>
              <a:t>su</a:t>
            </a:r>
            <a:r>
              <a:rPr lang="en-US" sz="2400" dirty="0"/>
              <a:t> dobro </a:t>
            </a:r>
            <a:r>
              <a:rPr lang="en-US" sz="2400" dirty="0" err="1"/>
              <a:t>resursi</a:t>
            </a:r>
            <a:r>
              <a:rPr lang="en-US" sz="2400" dirty="0"/>
              <a:t> </a:t>
            </a:r>
            <a:r>
              <a:rPr lang="en-US" sz="2400" dirty="0" err="1"/>
              <a:t>organizacije</a:t>
            </a:r>
            <a:r>
              <a:rPr lang="en-US" sz="2400" dirty="0"/>
              <a:t> </a:t>
            </a:r>
            <a:r>
              <a:rPr lang="en-US" sz="2400" dirty="0" err="1"/>
              <a:t>iskorišćeni</a:t>
            </a:r>
            <a:r>
              <a:rPr lang="en-US" sz="2400" dirty="0"/>
              <a:t> u </a:t>
            </a:r>
            <a:r>
              <a:rPr lang="en-US" sz="2400" dirty="0" err="1"/>
              <a:t>svrhu</a:t>
            </a:r>
            <a:r>
              <a:rPr lang="en-US" sz="2400" dirty="0"/>
              <a:t> </a:t>
            </a:r>
            <a:r>
              <a:rPr lang="en-US" sz="2400" dirty="0" err="1"/>
              <a:t>postavljenih</a:t>
            </a:r>
            <a:r>
              <a:rPr lang="en-US" sz="2400" dirty="0"/>
              <a:t> </a:t>
            </a:r>
            <a:r>
              <a:rPr lang="en-US" sz="2400" dirty="0" err="1"/>
              <a:t>ciljeva</a:t>
            </a:r>
            <a:r>
              <a:rPr lang="en-US" sz="2400" dirty="0"/>
              <a:t>;</a:t>
            </a:r>
          </a:p>
          <a:p>
            <a:pPr>
              <a:buFont typeface="Wingdings" charset="2"/>
              <a:buChar char="Ø"/>
              <a:defRPr lang="en-US"/>
            </a:pPr>
            <a:r>
              <a:rPr lang="en-US" sz="2400" b="1" dirty="0" err="1"/>
              <a:t>efektivnost</a:t>
            </a:r>
            <a:r>
              <a:rPr lang="en-US" sz="2400" b="1" dirty="0"/>
              <a:t> </a:t>
            </a:r>
            <a:r>
              <a:rPr lang="en-US" sz="2400" dirty="0"/>
              <a:t>(„</a:t>
            </a:r>
            <a:r>
              <a:rPr lang="en-US" sz="2400" dirty="0" err="1"/>
              <a:t>raditi</a:t>
            </a:r>
            <a:r>
              <a:rPr lang="en-US" sz="2400" dirty="0"/>
              <a:t> </a:t>
            </a:r>
            <a:r>
              <a:rPr lang="en-US" sz="2400" dirty="0" err="1"/>
              <a:t>prave</a:t>
            </a:r>
            <a:r>
              <a:rPr lang="en-US" sz="2400" dirty="0"/>
              <a:t> </a:t>
            </a:r>
            <a:r>
              <a:rPr lang="en-US" sz="2400" dirty="0" err="1"/>
              <a:t>stvari</a:t>
            </a:r>
            <a:r>
              <a:rPr lang="en-US" sz="2400" dirty="0"/>
              <a:t>”), </a:t>
            </a:r>
            <a:r>
              <a:rPr lang="en-US" sz="2400" dirty="0" err="1"/>
              <a:t>nastojanje</a:t>
            </a:r>
            <a:r>
              <a:rPr lang="en-US" sz="2400" dirty="0"/>
              <a:t> da </a:t>
            </a:r>
            <a:r>
              <a:rPr lang="en-US" sz="2400" dirty="0" err="1"/>
              <a:t>resursi</a:t>
            </a:r>
            <a:r>
              <a:rPr lang="en-US" sz="2400" dirty="0"/>
              <a:t> </a:t>
            </a:r>
            <a:r>
              <a:rPr lang="en-US" sz="2400" dirty="0" err="1"/>
              <a:t>organizacije</a:t>
            </a:r>
            <a:r>
              <a:rPr lang="en-US" sz="2400" dirty="0"/>
              <a:t> (</a:t>
            </a:r>
            <a:r>
              <a:rPr lang="en-US" sz="2400" dirty="0" err="1"/>
              <a:t>ljudi</a:t>
            </a:r>
            <a:r>
              <a:rPr lang="en-US" sz="2400" dirty="0"/>
              <a:t>, </a:t>
            </a:r>
            <a:r>
              <a:rPr lang="en-US" sz="2400" dirty="0" err="1"/>
              <a:t>sredstva</a:t>
            </a:r>
            <a:r>
              <a:rPr lang="en-US" sz="2400" dirty="0"/>
              <a:t>, </a:t>
            </a:r>
            <a:r>
              <a:rPr lang="en-US" sz="2400" dirty="0" err="1"/>
              <a:t>vreme</a:t>
            </a:r>
            <a:r>
              <a:rPr lang="en-US" sz="2400" dirty="0"/>
              <a:t>, </a:t>
            </a:r>
            <a:r>
              <a:rPr lang="en-US" sz="2400" dirty="0" err="1"/>
              <a:t>prostor</a:t>
            </a:r>
            <a:r>
              <a:rPr lang="en-US" sz="2400" dirty="0"/>
              <a:t>, </a:t>
            </a:r>
            <a:r>
              <a:rPr lang="en-US" sz="2400" dirty="0" err="1"/>
              <a:t>informacije</a:t>
            </a:r>
            <a:r>
              <a:rPr lang="en-US" sz="2400" dirty="0"/>
              <a:t> </a:t>
            </a:r>
            <a:r>
              <a:rPr lang="en-US" sz="2400" dirty="0" err="1"/>
              <a:t>itd</a:t>
            </a:r>
            <a:r>
              <a:rPr lang="en-US" sz="2400" dirty="0"/>
              <a:t>.) </a:t>
            </a:r>
            <a:r>
              <a:rPr lang="en-US" sz="2400" dirty="0" err="1"/>
              <a:t>budu</a:t>
            </a:r>
            <a:r>
              <a:rPr lang="en-US" sz="2400" dirty="0"/>
              <a:t> </a:t>
            </a:r>
            <a:r>
              <a:rPr lang="en-US" sz="2400" dirty="0" err="1"/>
              <a:t>angažovani</a:t>
            </a:r>
            <a:r>
              <a:rPr lang="en-US" sz="2400" dirty="0"/>
              <a:t> </a:t>
            </a:r>
            <a:r>
              <a:rPr lang="en-US" sz="2400" dirty="0" err="1"/>
              <a:t>na</a:t>
            </a:r>
            <a:r>
              <a:rPr lang="en-US" sz="2400" dirty="0"/>
              <a:t> </a:t>
            </a:r>
            <a:r>
              <a:rPr lang="en-US" sz="2400" dirty="0" err="1"/>
              <a:t>najbolji</a:t>
            </a:r>
            <a:r>
              <a:rPr lang="en-US" sz="2400" dirty="0"/>
              <a:t> </a:t>
            </a:r>
            <a:r>
              <a:rPr lang="en-US" sz="2400" dirty="0" err="1"/>
              <a:t>mogući</a:t>
            </a:r>
            <a:r>
              <a:rPr lang="en-US" sz="2400" dirty="0"/>
              <a:t> </a:t>
            </a:r>
            <a:r>
              <a:rPr lang="en-US" sz="2400" dirty="0" err="1"/>
              <a:t>način</a:t>
            </a:r>
            <a:r>
              <a:rPr lang="en-US" sz="2400" dirty="0"/>
              <a:t>, </a:t>
            </a:r>
            <a:r>
              <a:rPr lang="en-US" sz="2400" dirty="0" err="1"/>
              <a:t>tj</a:t>
            </a:r>
            <a:r>
              <a:rPr lang="en-US" sz="2400" dirty="0"/>
              <a:t>. </a:t>
            </a:r>
            <a:r>
              <a:rPr lang="en-US" sz="2400" dirty="0" err="1"/>
              <a:t>za</a:t>
            </a:r>
            <a:r>
              <a:rPr lang="en-US" sz="2400" dirty="0"/>
              <a:t> </a:t>
            </a:r>
            <a:r>
              <a:rPr lang="en-US" sz="2400" dirty="0" err="1"/>
              <a:t>ostvarenje</a:t>
            </a:r>
            <a:r>
              <a:rPr lang="en-US" sz="2400" dirty="0"/>
              <a:t> </a:t>
            </a:r>
            <a:r>
              <a:rPr lang="en-US" sz="2400" dirty="0" err="1"/>
              <a:t>najboljih</a:t>
            </a:r>
            <a:r>
              <a:rPr lang="en-US" sz="2400" dirty="0"/>
              <a:t> </a:t>
            </a:r>
            <a:r>
              <a:rPr lang="en-US" sz="2400" dirty="0" err="1"/>
              <a:t>ciljeva</a:t>
            </a:r>
            <a:r>
              <a:rPr lang="en-US" sz="2400" dirty="0"/>
              <a:t>;</a:t>
            </a:r>
          </a:p>
          <a:p>
            <a:pPr>
              <a:buFont typeface="Wingdings" charset="2"/>
              <a:buChar char="Ø"/>
              <a:defRPr lang="en-US"/>
            </a:pPr>
            <a:r>
              <a:rPr lang="en-US" sz="2400" b="1" dirty="0" err="1"/>
              <a:t>ekonomičnost</a:t>
            </a:r>
            <a:r>
              <a:rPr lang="en-US" sz="2400" dirty="0"/>
              <a:t>, </a:t>
            </a:r>
            <a:r>
              <a:rPr lang="en-US" sz="2400" dirty="0" err="1"/>
              <a:t>shvaćena</a:t>
            </a:r>
            <a:r>
              <a:rPr lang="en-US" sz="2400" dirty="0"/>
              <a:t> pre </a:t>
            </a:r>
            <a:r>
              <a:rPr lang="en-US" sz="2400" dirty="0" err="1"/>
              <a:t>svega</a:t>
            </a:r>
            <a:r>
              <a:rPr lang="en-US" sz="2400" dirty="0"/>
              <a:t> </a:t>
            </a:r>
            <a:r>
              <a:rPr lang="en-US" sz="2400" dirty="0" err="1"/>
              <a:t>kroz</a:t>
            </a:r>
            <a:r>
              <a:rPr lang="en-US" sz="2400" dirty="0"/>
              <a:t> </a:t>
            </a:r>
            <a:r>
              <a:rPr lang="en-US" sz="2400" dirty="0" err="1"/>
              <a:t>finansijske</a:t>
            </a:r>
            <a:r>
              <a:rPr lang="en-US" sz="2400" dirty="0"/>
              <a:t> </a:t>
            </a:r>
            <a:r>
              <a:rPr lang="en-US" sz="2400" dirty="0" err="1"/>
              <a:t>pokazatelje</a:t>
            </a:r>
            <a:r>
              <a:rPr lang="en-US" sz="2400" dirty="0"/>
              <a:t> (</a:t>
            </a:r>
            <a:r>
              <a:rPr lang="en-US" sz="2400" dirty="0" err="1"/>
              <a:t>troškovi</a:t>
            </a:r>
            <a:r>
              <a:rPr lang="en-US" sz="2400" dirty="0"/>
              <a:t>, </a:t>
            </a:r>
            <a:r>
              <a:rPr lang="en-US" sz="2400" dirty="0" err="1"/>
              <a:t>cene</a:t>
            </a:r>
            <a:r>
              <a:rPr lang="en-US" sz="2400" dirty="0"/>
              <a:t> </a:t>
            </a:r>
            <a:r>
              <a:rPr lang="en-US" sz="2400" dirty="0" err="1"/>
              <a:t>i</a:t>
            </a:r>
            <a:r>
              <a:rPr lang="en-US" sz="2400" dirty="0"/>
              <a:t> sl.);</a:t>
            </a:r>
          </a:p>
          <a:p>
            <a:pPr>
              <a:buFont typeface="Wingdings" charset="2"/>
              <a:buChar char="Ø"/>
              <a:defRPr lang="en-US"/>
            </a:pPr>
            <a:r>
              <a:rPr lang="en-US" sz="2400" b="1" dirty="0"/>
              <a:t>„</a:t>
            </a:r>
            <a:r>
              <a:rPr lang="en-US" sz="2400" b="1" dirty="0" err="1"/>
              <a:t>elegantnost</a:t>
            </a:r>
            <a:r>
              <a:rPr lang="en-US" sz="2400" b="1" dirty="0"/>
              <a:t>”</a:t>
            </a:r>
            <a:r>
              <a:rPr lang="en-US" sz="2400" dirty="0"/>
              <a:t>, </a:t>
            </a:r>
            <a:r>
              <a:rPr lang="en-US" sz="2400" dirty="0" err="1"/>
              <a:t>shvaćena</a:t>
            </a:r>
            <a:r>
              <a:rPr lang="en-US" sz="2400" dirty="0"/>
              <a:t> </a:t>
            </a:r>
            <a:r>
              <a:rPr lang="en-US" sz="2400" dirty="0" err="1"/>
              <a:t>kao</a:t>
            </a:r>
            <a:r>
              <a:rPr lang="en-US" sz="2400" dirty="0"/>
              <a:t> </a:t>
            </a:r>
            <a:r>
              <a:rPr lang="en-US" sz="2400" dirty="0" err="1"/>
              <a:t>obavljanje</a:t>
            </a:r>
            <a:r>
              <a:rPr lang="en-US" sz="2400" dirty="0"/>
              <a:t> </a:t>
            </a:r>
            <a:r>
              <a:rPr lang="en-US" sz="2400" dirty="0" err="1"/>
              <a:t>pravih</a:t>
            </a:r>
            <a:r>
              <a:rPr lang="en-US" sz="2400" dirty="0"/>
              <a:t> </a:t>
            </a:r>
            <a:r>
              <a:rPr lang="en-US" sz="2400" dirty="0" err="1"/>
              <a:t>stvari</a:t>
            </a:r>
            <a:r>
              <a:rPr lang="en-US" sz="2400" dirty="0"/>
              <a:t> </a:t>
            </a:r>
            <a:r>
              <a:rPr lang="en-US" sz="2400" dirty="0" err="1"/>
              <a:t>na</a:t>
            </a:r>
            <a:r>
              <a:rPr lang="en-US" sz="2400" dirty="0"/>
              <a:t> </a:t>
            </a:r>
            <a:r>
              <a:rPr lang="en-US" sz="2400" dirty="0" err="1"/>
              <a:t>pravi</a:t>
            </a:r>
            <a:r>
              <a:rPr lang="en-US" sz="2400" dirty="0"/>
              <a:t> </a:t>
            </a:r>
            <a:r>
              <a:rPr lang="en-US" sz="2400" dirty="0" err="1"/>
              <a:t>način</a:t>
            </a:r>
            <a:r>
              <a:rPr lang="en-US" sz="2400" dirty="0"/>
              <a:t>, </a:t>
            </a:r>
            <a:r>
              <a:rPr lang="en-US" sz="2400" dirty="0" err="1"/>
              <a:t>tj</a:t>
            </a:r>
            <a:r>
              <a:rPr lang="en-US" sz="2400" dirty="0"/>
              <a:t>. </a:t>
            </a:r>
            <a:r>
              <a:rPr lang="en-US" sz="2400" dirty="0" err="1"/>
              <a:t>tačno</a:t>
            </a:r>
            <a:r>
              <a:rPr lang="en-US" sz="2400" dirty="0"/>
              <a:t>, </a:t>
            </a:r>
            <a:r>
              <a:rPr lang="en-US" sz="2400" dirty="0" err="1"/>
              <a:t>kvalitetno</a:t>
            </a:r>
            <a:r>
              <a:rPr lang="en-US" sz="2400" dirty="0"/>
              <a:t>, </a:t>
            </a:r>
            <a:r>
              <a:rPr lang="en-US" sz="2400" dirty="0" err="1"/>
              <a:t>primerno</a:t>
            </a:r>
            <a:r>
              <a:rPr lang="en-US" sz="2400" dirty="0"/>
              <a:t>, u </a:t>
            </a:r>
            <a:r>
              <a:rPr lang="en-US" sz="2400" dirty="0" err="1"/>
              <a:t>cilju</a:t>
            </a:r>
            <a:r>
              <a:rPr lang="en-US" sz="2400" dirty="0"/>
              <a:t> </a:t>
            </a:r>
            <a:r>
              <a:rPr lang="en-US" sz="2400" dirty="0" err="1"/>
              <a:t>prestižnog</a:t>
            </a:r>
            <a:r>
              <a:rPr lang="en-US" sz="2400" dirty="0"/>
              <a:t> </a:t>
            </a:r>
            <a:r>
              <a:rPr lang="en-US" sz="2400" dirty="0" err="1"/>
              <a:t>osvajanja</a:t>
            </a:r>
            <a:r>
              <a:rPr lang="en-US" sz="2400" dirty="0"/>
              <a:t> </a:t>
            </a:r>
            <a:r>
              <a:rPr lang="en-US" sz="2400" dirty="0" err="1"/>
              <a:t>tržišne</a:t>
            </a:r>
            <a:r>
              <a:rPr lang="en-US" sz="2400" dirty="0"/>
              <a:t> </a:t>
            </a:r>
            <a:r>
              <a:rPr lang="en-US" sz="2400" dirty="0" err="1"/>
              <a:t>pozicije</a:t>
            </a:r>
            <a:r>
              <a:rPr lang="en-US" sz="2400" dirty="0"/>
              <a:t>;</a:t>
            </a:r>
          </a:p>
        </p:txBody>
      </p:sp>
      <p:sp>
        <p:nvSpPr>
          <p:cNvPr id="4" name="TextBox 4"/>
          <p:cNvSpPr>
            <a:extLst>
              <a:ext uri="smNativeData">
                <pr:smNativeData xmlns="" xmlns:p14="http://schemas.microsoft.com/office/powerpoint/2010/main" xmlns:pr="smNativeData" val="SMDATA_16_d+5BYh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xDgAAOMkAABvSgAAgysAABAgAAAmAAAACAAAAP//////////"/>
              </a:ext>
            </a:extLst>
          </p:cNvSpPr>
          <p:nvPr/>
        </p:nvSpPr>
        <p:spPr>
          <a:xfrm>
            <a:off x="9227820" y="5996305"/>
            <a:ext cx="2872105" cy="1076960"/>
          </a:xfrm>
          <a:prstGeom prst="rect">
            <a:avLst/>
          </a:prstGeom>
          <a:noFill/>
          <a:ln>
            <a:noFill/>
          </a:ln>
          <a:effectLst/>
        </p:spPr>
        <p:txBody>
          <a:bodyPr vert="horz" wrap="square" lIns="91440" tIns="45720" rIns="91440" bIns="45720" numCol="1" anchor="t"/>
          <a:lstStyle/>
          <a:p>
            <a:pPr>
              <a:defRPr noProof="1"/>
            </a:pPr>
            <a:r>
              <a:rPr lang="en-US" sz="2000"/>
              <a:t>Slika 3. </a:t>
            </a:r>
            <a:r>
              <a:rPr sz="2000" noProof="1"/>
              <a:t>Najvažniji p</a:t>
            </a:r>
            <a:r>
              <a:rPr lang="en-US" sz="2000"/>
              <a:t>rincipi menadžmenta</a:t>
            </a:r>
          </a:p>
          <a:p>
            <a:pPr>
              <a:defRPr noProof="1"/>
            </a:pPr>
            <a:endParaRPr lang="en-US" sz="2400"/>
          </a:p>
        </p:txBody>
      </p:sp>
      <p:sp>
        <p:nvSpPr>
          <p:cNvPr id="5" name="TextBox 6"/>
          <p:cNvSpPr>
            <a:extLst>
              <a:ext uri="smNativeData">
                <pr:smNativeData xmlns="" xmlns:p14="http://schemas.microsoft.com/office/powerpoint/2010/main" xmlns:pr="smNativeData" val="SMDATA_16_d+5B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gwAAAB4XAAB/NgAA6CEAABAAAAAmAAAACAAAAP//////////"/>
              </a:ext>
            </a:extLst>
          </p:cNvSpPr>
          <p:nvPr/>
        </p:nvSpPr>
        <p:spPr>
          <a:xfrm>
            <a:off x="83185" y="3757930"/>
            <a:ext cx="8775700" cy="1753870"/>
          </a:xfrm>
          <a:prstGeom prst="rect">
            <a:avLst/>
          </a:prstGeom>
          <a:noFill/>
          <a:ln>
            <a:noFill/>
          </a:ln>
          <a:effectLst/>
        </p:spPr>
        <p:txBody>
          <a:bodyPr vert="horz" wrap="square" lIns="91440" tIns="45720" rIns="91440" bIns="45720" numCol="1" anchor="t"/>
          <a:lstStyle/>
          <a:p>
            <a:pPr>
              <a:buFont typeface="Wingdings" charset="2"/>
              <a:buChar char="Ø"/>
              <a:defRPr noProof="1"/>
            </a:pPr>
            <a:r>
              <a:rPr lang="en-US" sz="2400" b="1" dirty="0" err="1"/>
              <a:t>etičnost</a:t>
            </a:r>
            <a:r>
              <a:rPr lang="en-US" sz="2400" dirty="0"/>
              <a:t>, </a:t>
            </a:r>
            <a:r>
              <a:rPr lang="en-US" sz="2400" dirty="0" err="1"/>
              <a:t>shvaćena</a:t>
            </a:r>
            <a:r>
              <a:rPr lang="en-US" sz="2400" dirty="0"/>
              <a:t> </a:t>
            </a:r>
            <a:r>
              <a:rPr lang="en-US" sz="2400" dirty="0" err="1"/>
              <a:t>kao</a:t>
            </a:r>
            <a:r>
              <a:rPr lang="en-US" sz="2400" dirty="0"/>
              <a:t> </a:t>
            </a:r>
            <a:r>
              <a:rPr lang="en-US" sz="2400" dirty="0" err="1"/>
              <a:t>mera</a:t>
            </a:r>
            <a:r>
              <a:rPr lang="en-US" sz="2400" dirty="0"/>
              <a:t> </a:t>
            </a:r>
            <a:r>
              <a:rPr lang="en-US" sz="2400" dirty="0" err="1"/>
              <a:t>sopstvene</a:t>
            </a:r>
            <a:r>
              <a:rPr lang="en-US" sz="2400" dirty="0"/>
              <a:t> </a:t>
            </a:r>
            <a:r>
              <a:rPr lang="en-US" sz="2400" dirty="0" err="1"/>
              <a:t>odgovornosti</a:t>
            </a:r>
            <a:r>
              <a:rPr lang="en-US" sz="2400" dirty="0"/>
              <a:t> </a:t>
            </a:r>
            <a:r>
              <a:rPr lang="en-US" sz="2400" dirty="0" err="1"/>
              <a:t>prema</a:t>
            </a:r>
            <a:r>
              <a:rPr lang="en-US" sz="2400" dirty="0"/>
              <a:t> </a:t>
            </a:r>
            <a:r>
              <a:rPr lang="en-US" sz="2400" dirty="0" err="1"/>
              <a:t>poslovnim</a:t>
            </a:r>
            <a:r>
              <a:rPr lang="en-US" sz="2400" dirty="0"/>
              <a:t> </a:t>
            </a:r>
            <a:r>
              <a:rPr lang="en-US" sz="2400" dirty="0" err="1"/>
              <a:t>partnerima</a:t>
            </a:r>
            <a:r>
              <a:rPr lang="en-US" sz="2400" dirty="0"/>
              <a:t> (stakeholder</a:t>
            </a:r>
            <a:r>
              <a:rPr lang="sr-Latn-RS" sz="2400" dirty="0"/>
              <a:t>i</a:t>
            </a:r>
            <a:r>
              <a:rPr lang="en-US" sz="2400" dirty="0"/>
              <a:t>): </a:t>
            </a:r>
            <a:r>
              <a:rPr lang="en-US" sz="2400" dirty="0" err="1"/>
              <a:t>kupcima</a:t>
            </a:r>
            <a:r>
              <a:rPr lang="en-US" sz="2400" dirty="0"/>
              <a:t>, </a:t>
            </a:r>
            <a:r>
              <a:rPr lang="en-US" sz="2400" dirty="0" err="1"/>
              <a:t>dobavljačima</a:t>
            </a:r>
            <a:r>
              <a:rPr lang="en-US" sz="2400" dirty="0"/>
              <a:t>, </a:t>
            </a:r>
            <a:r>
              <a:rPr lang="en-US" sz="2400" dirty="0" err="1"/>
              <a:t>kreditorima</a:t>
            </a:r>
            <a:r>
              <a:rPr lang="en-US" sz="2400" dirty="0"/>
              <a:t>, </a:t>
            </a:r>
            <a:r>
              <a:rPr lang="en-US" sz="2400" dirty="0" err="1"/>
              <a:t>kooperantima</a:t>
            </a:r>
            <a:r>
              <a:rPr lang="en-US" sz="2400" dirty="0"/>
              <a:t>, </a:t>
            </a:r>
            <a:r>
              <a:rPr lang="en-US" sz="2400" dirty="0" err="1"/>
              <a:t>akcionarima</a:t>
            </a:r>
            <a:r>
              <a:rPr lang="en-US" sz="2400" dirty="0"/>
              <a:t>, </a:t>
            </a:r>
            <a:r>
              <a:rPr lang="en-US" sz="2400" dirty="0" err="1"/>
              <a:t>zaposlenima</a:t>
            </a:r>
            <a:r>
              <a:rPr lang="en-US" sz="2400" dirty="0"/>
              <a:t> </a:t>
            </a:r>
            <a:r>
              <a:rPr lang="en-US" sz="2400" dirty="0" err="1"/>
              <a:t>itd</a:t>
            </a:r>
            <a:r>
              <a:rPr lang="en-US" sz="2400" dirty="0"/>
              <a:t>., </a:t>
            </a:r>
            <a:r>
              <a:rPr lang="en-US" sz="2400" dirty="0" err="1"/>
              <a:t>kao</a:t>
            </a:r>
            <a:r>
              <a:rPr lang="en-US" sz="2400" dirty="0"/>
              <a:t> </a:t>
            </a:r>
            <a:r>
              <a:rPr lang="en-US" sz="2400" dirty="0" err="1"/>
              <a:t>i</a:t>
            </a:r>
            <a:r>
              <a:rPr lang="en-US" sz="2400" dirty="0"/>
              <a:t> </a:t>
            </a:r>
            <a:r>
              <a:rPr lang="en-US" sz="2400" dirty="0" err="1"/>
              <a:t>prema</a:t>
            </a:r>
            <a:r>
              <a:rPr lang="en-US" sz="2400" dirty="0"/>
              <a:t> </a:t>
            </a:r>
            <a:r>
              <a:rPr lang="en-US" sz="2400" dirty="0" err="1"/>
              <a:t>društvenoj</a:t>
            </a:r>
            <a:r>
              <a:rPr lang="en-US" sz="2400" dirty="0"/>
              <a:t> </a:t>
            </a:r>
            <a:r>
              <a:rPr lang="en-US" sz="2400" dirty="0" err="1"/>
              <a:t>zajednici</a:t>
            </a:r>
            <a:r>
              <a:rPr lang="en-US" sz="2400" dirty="0"/>
              <a:t> (</a:t>
            </a:r>
            <a:r>
              <a:rPr lang="en-US" sz="2400" dirty="0" err="1"/>
              <a:t>državi</a:t>
            </a:r>
            <a:r>
              <a:rPr lang="en-US" sz="2400" dirty="0"/>
              <a:t>, </a:t>
            </a:r>
            <a:r>
              <a:rPr lang="en-US" sz="2400" dirty="0" err="1"/>
              <a:t>neprofitnim</a:t>
            </a:r>
            <a:r>
              <a:rPr lang="en-US" sz="2400" dirty="0"/>
              <a:t> </a:t>
            </a:r>
            <a:r>
              <a:rPr lang="en-US" sz="2400" dirty="0" err="1"/>
              <a:t>organizacijama</a:t>
            </a:r>
            <a:r>
              <a:rPr lang="en-US" sz="2400" dirty="0"/>
              <a:t>, </a:t>
            </a:r>
            <a:r>
              <a:rPr lang="en-US" sz="2400" dirty="0" err="1"/>
              <a:t>međunarodnim</a:t>
            </a:r>
            <a:r>
              <a:rPr lang="en-US" sz="2400" dirty="0"/>
              <a:t> </a:t>
            </a:r>
            <a:r>
              <a:rPr lang="en-US" sz="2400" dirty="0" err="1"/>
              <a:t>institucijama</a:t>
            </a:r>
            <a:r>
              <a:rPr lang="en-US" sz="2400" dirty="0"/>
              <a:t> </a:t>
            </a:r>
            <a:r>
              <a:rPr lang="en-US" sz="2400" dirty="0" err="1"/>
              <a:t>itd</a:t>
            </a:r>
            <a:r>
              <a:rPr lang="en-US" sz="2400" dirty="0"/>
              <a:t>.), </a:t>
            </a:r>
            <a:r>
              <a:rPr lang="en-US" sz="2400" dirty="0" err="1"/>
              <a:t>što</a:t>
            </a:r>
            <a:r>
              <a:rPr lang="en-US" sz="2400" dirty="0"/>
              <a:t> </a:t>
            </a:r>
            <a:r>
              <a:rPr lang="en-US" sz="2400" dirty="0" err="1"/>
              <a:t>sve</a:t>
            </a:r>
            <a:r>
              <a:rPr lang="en-US" sz="2400" dirty="0"/>
              <a:t>, u </a:t>
            </a:r>
            <a:r>
              <a:rPr lang="en-US" sz="2400" dirty="0" err="1"/>
              <a:t>krajnjem</a:t>
            </a:r>
            <a:r>
              <a:rPr lang="en-US" sz="2400" dirty="0"/>
              <a:t>, </a:t>
            </a:r>
            <a:r>
              <a:rPr lang="en-US" sz="2400" dirty="0" err="1"/>
              <a:t>odražava</a:t>
            </a:r>
            <a:r>
              <a:rPr lang="en-US" sz="2400" dirty="0"/>
              <a:t> </a:t>
            </a:r>
            <a:r>
              <a:rPr lang="en-US" sz="2400" dirty="0" err="1"/>
              <a:t>odgovornost</a:t>
            </a:r>
            <a:r>
              <a:rPr lang="en-US" sz="2400" dirty="0"/>
              <a:t> </a:t>
            </a:r>
            <a:r>
              <a:rPr lang="en-US" sz="2400" dirty="0" err="1"/>
              <a:t>prema</a:t>
            </a:r>
            <a:r>
              <a:rPr lang="en-US" sz="2400" dirty="0"/>
              <a:t> </a:t>
            </a:r>
            <a:r>
              <a:rPr lang="en-US" sz="2400" dirty="0" err="1"/>
              <a:t>samom</a:t>
            </a:r>
            <a:r>
              <a:rPr lang="en-US" sz="2400" dirty="0"/>
              <a:t> </a:t>
            </a:r>
            <a:r>
              <a:rPr lang="en-US" sz="2400" dirty="0" err="1"/>
              <a:t>sebi</a:t>
            </a:r>
            <a:r>
              <a:rPr lang="en-US" sz="2400" dirty="0"/>
              <a:t>.</a:t>
            </a:r>
          </a:p>
          <a:p>
            <a:pPr>
              <a:buFont typeface="Wingdings" charset="2"/>
              <a:buChar char="Ø"/>
              <a:defRPr noProof="1"/>
            </a:pPr>
            <a:r>
              <a:rPr lang="en-US" sz="2400" b="1" dirty="0" err="1"/>
              <a:t>ekologičnost</a:t>
            </a:r>
            <a:r>
              <a:rPr lang="en-US" sz="2400" dirty="0"/>
              <a:t>, </a:t>
            </a:r>
            <a:r>
              <a:rPr lang="en-US" sz="2400" dirty="0" err="1"/>
              <a:t>kao</a:t>
            </a:r>
            <a:r>
              <a:rPr lang="en-US" sz="2400" dirty="0"/>
              <a:t> </a:t>
            </a:r>
            <a:r>
              <a:rPr lang="en-US" sz="2400" dirty="0" err="1"/>
              <a:t>mera</a:t>
            </a:r>
            <a:r>
              <a:rPr lang="en-US" sz="2400" dirty="0"/>
              <a:t> </a:t>
            </a:r>
            <a:r>
              <a:rPr lang="en-US" sz="2400" dirty="0" err="1"/>
              <a:t>očuvanja</a:t>
            </a:r>
            <a:r>
              <a:rPr lang="en-US" sz="2400" dirty="0"/>
              <a:t> </a:t>
            </a:r>
            <a:r>
              <a:rPr lang="en-US" sz="2400" dirty="0" err="1"/>
              <a:t>prirodnih</a:t>
            </a:r>
            <a:r>
              <a:rPr lang="en-US" sz="2400" dirty="0"/>
              <a:t> </a:t>
            </a:r>
            <a:r>
              <a:rPr lang="en-US" sz="2400" dirty="0" err="1"/>
              <a:t>uslova</a:t>
            </a:r>
            <a:r>
              <a:rPr lang="en-US" sz="2400" dirty="0"/>
              <a:t> za </a:t>
            </a:r>
            <a:r>
              <a:rPr lang="en-US" sz="2400" dirty="0" err="1"/>
              <a:t>budući</a:t>
            </a:r>
            <a:r>
              <a:rPr lang="en-US" sz="2400" dirty="0"/>
              <a:t> </a:t>
            </a:r>
            <a:r>
              <a:rPr lang="en-US" sz="2400" dirty="0" err="1"/>
              <a:t>razvoj</a:t>
            </a:r>
            <a:r>
              <a:rPr lang="en-US" sz="2400" dirty="0"/>
              <a:t>.</a:t>
            </a:r>
          </a:p>
        </p:txBody>
      </p:sp>
    </p:spTree>
    <p:extLst>
      <p:ext uri="{BB962C8B-B14F-4D97-AF65-F5344CB8AC3E}">
        <p14:creationId xmlns:p14="http://schemas.microsoft.com/office/powerpoint/2010/main" val="3468639303"/>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734</TotalTime>
  <Words>5231</Words>
  <Application>Microsoft Office PowerPoint</Application>
  <PresentationFormat>Widescreen</PresentationFormat>
  <Paragraphs>273</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Wingdings</vt:lpstr>
      <vt:lpstr>ie 16 9</vt:lpstr>
      <vt:lpstr>INDUSTRIJSKI MENADŽMENT</vt:lpstr>
      <vt:lpstr>Raspored poena</vt:lpstr>
      <vt:lpstr>Sadržaj predmeta</vt:lpstr>
      <vt:lpstr>MENADŽMENT I PREDUZETNIŠTVO: SPOLJAŠNJE OKRUŽENJE, DRUŠTVENA ODGOVORNOST I POSLOVNA ETIKA</vt:lpstr>
      <vt:lpstr>MENADŽMENT I PREDUZETNIŠTVO: SPOLJAŠNJE OKRUŽENJE, DRUŠTVENA ODGOVORNOST I POSLOVNA ETIKA</vt:lpstr>
      <vt:lpstr>PowerPoint Presentation</vt:lpstr>
      <vt:lpstr>PowerPoint Presentation</vt:lpstr>
      <vt:lpstr>Osnovni principi menadžmenta </vt:lpstr>
      <vt:lpstr>PowerPoint Presentation</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PowerPoint Presentation</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Zadatak za studente/rad na predavanju-vežbama: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INDUSTRIJSKI MENADŽMENT</dc:title>
  <dc:creator>PC</dc:creator>
  <cp:lastModifiedBy>Ivan Mihajlovic</cp:lastModifiedBy>
  <cp:revision>180</cp:revision>
  <dcterms:created xsi:type="dcterms:W3CDTF">2022-07-11T09:53:31Z</dcterms:created>
  <dcterms:modified xsi:type="dcterms:W3CDTF">2024-09-29T13:30:13Z</dcterms:modified>
</cp:coreProperties>
</file>