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90" r:id="rId4"/>
    <p:sldId id="291" r:id="rId5"/>
    <p:sldId id="292" r:id="rId6"/>
    <p:sldId id="293" r:id="rId7"/>
    <p:sldId id="289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 varScale="1">
        <p:scale>
          <a:sx n="79" d="100"/>
          <a:sy n="79" d="100"/>
        </p:scale>
        <p:origin x="88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30C697-EFEE-449B-9966-BB3A0BCC8A37}" type="datetimeFigureOut">
              <a:rPr lang="en-US" smtClean="0"/>
              <a:pPr/>
              <a:t>21-Apr-24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8082E1-295A-4FB9-848F-8BE171F0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800"/>
              <a:t>Primer funkcije cilja i ograničenja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Mirjana</a:t>
            </a:r>
            <a:r>
              <a:rPr lang="en-US" dirty="0"/>
              <a:t> </a:t>
            </a:r>
            <a:r>
              <a:rPr lang="en-US" dirty="0" err="1"/>
              <a:t>Misita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7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876800" y="2362200"/>
                <a:ext cx="3962400" cy="410641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/>
                  <a:t>Maksimalni profit: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(</m:t>
                      </m:r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)= </m:t>
                      </m:r>
                      <m:r>
                        <m:rPr>
                          <m:nor/>
                        </m:rPr>
                        <a:rPr lang="sr-Latn-RS"/>
                        <m:t>max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= </m:t>
                      </m:r>
                      <m:r>
                        <m:rPr>
                          <m:nor/>
                        </m:rPr>
                        <a:rPr lang="sr-Latn-RS"/>
                        <m:t>max</m:t>
                      </m:r>
                      <m:r>
                        <m:rPr>
                          <m:nor/>
                        </m:rPr>
                        <a:rPr lang="sr-Latn-RS"/>
                        <m:t> (</m:t>
                      </m:r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 baseline="30000"/>
                        <m:t>2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)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r>
                  <a:rPr lang="en-US"/>
                  <a:t>Minimalni tro</a:t>
                </a:r>
                <a:r>
                  <a:rPr lang="sr-Latn-RS"/>
                  <a:t>škovi: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(</m:t>
                      </m:r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)=</m:t>
                      </m:r>
                      <m:r>
                        <m:rPr>
                          <m:nor/>
                        </m:rPr>
                        <a:rPr lang="en-US" b="0" i="0" smtClean="0"/>
                        <m:t>min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= </m:t>
                      </m:r>
                      <m:r>
                        <m:rPr>
                          <m:nor/>
                        </m:rPr>
                        <a:rPr lang="sr-Latn-RS"/>
                        <m:t>m</m:t>
                      </m:r>
                      <m:r>
                        <m:rPr>
                          <m:nor/>
                        </m:rPr>
                        <a:rPr lang="en-US" b="0" i="0" smtClean="0"/>
                        <m:t>in</m:t>
                      </m:r>
                      <m:r>
                        <m:rPr>
                          <m:nor/>
                        </m:rPr>
                        <a:rPr lang="sr-Latn-RS"/>
                        <m:t> (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 baseline="30000"/>
                        <m:t>2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)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r>
                  <a:rPr lang="sr-Latn-RS"/>
                  <a:t>Maksimalna dobit: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(</m:t>
                      </m:r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)= </m:t>
                      </m:r>
                      <m:func>
                        <m:func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/>
                      </m:func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m:rPr>
                          <m:nor/>
                        </m:rPr>
                        <a:rPr lang="sr-Latn-RS"/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r>
                        <m:rPr>
                          <m:nor/>
                        </m:rPr>
                        <a:rPr lang="sr-Latn-RS"/>
                        <m:t>max</m:t>
                      </m:r>
                      <m:r>
                        <m:rPr>
                          <m:nor/>
                        </m:rPr>
                        <a:rPr lang="sr-Latn-RS"/>
                        <m:t> (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 baseline="30000"/>
                        <m:t>2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)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endParaRPr lang="sr-Latn-RS"/>
              </a:p>
              <a:p>
                <a:endParaRPr lang="en-US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6800" y="2362200"/>
                <a:ext cx="3962400" cy="4106415"/>
              </a:xfrm>
              <a:blipFill>
                <a:blip r:embed="rId2"/>
                <a:stretch>
                  <a:fillRect l="-1692" t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756263" cy="1054250"/>
          </a:xfrm>
        </p:spPr>
        <p:txBody>
          <a:bodyPr/>
          <a:lstStyle/>
          <a:p>
            <a:br>
              <a:rPr lang="sr-Latn-RS"/>
            </a:br>
            <a:r>
              <a:rPr lang="sr-Latn-RS" sz="4400"/>
              <a:t>Kriterijum optimalnosti – profit, troškovi i dobit</a:t>
            </a:r>
            <a:endParaRPr lang="en-US" sz="4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">
                <a:extLst>
                  <a:ext uri="{FF2B5EF4-FFF2-40B4-BE49-F238E27FC236}">
                    <a16:creationId xmlns:a16="http://schemas.microsoft.com/office/drawing/2014/main" id="{330F1B7E-EC41-43CB-BF2F-2D062ECA955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0999" y="2362200"/>
                <a:ext cx="4335331" cy="4106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65760" indent="-3657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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77240" indent="-3657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"/>
                  <a:defRPr sz="22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3657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"/>
                  <a:defRPr sz="20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508760" indent="-32004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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32004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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148840" indent="-274320" algn="l" defTabSz="914400" rtl="0" eaLnBrk="1" latinLnBrk="0" hangingPunct="1">
                  <a:spcBef>
                    <a:spcPts val="400"/>
                  </a:spcBef>
                  <a:buClr>
                    <a:schemeClr val="accent1"/>
                  </a:buClr>
                  <a:buFont typeface="Wingdings" pitchFamily="2" charset="2"/>
                  <a:buChar char="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68880" indent="-274320" algn="l" defTabSz="914400" rtl="0" eaLnBrk="1" latinLnBrk="0" hangingPunct="1">
                  <a:spcBef>
                    <a:spcPts val="400"/>
                  </a:spcBef>
                  <a:buClr>
                    <a:schemeClr val="accent1"/>
                  </a:buClr>
                  <a:buFont typeface="Wingdings" pitchFamily="2" charset="2"/>
                  <a:buChar char="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88920" indent="-274320" algn="l" defTabSz="914400" rtl="0" eaLnBrk="1" latinLnBrk="0" hangingPunct="1">
                  <a:spcBef>
                    <a:spcPts val="400"/>
                  </a:spcBef>
                  <a:buClr>
                    <a:schemeClr val="accent1"/>
                  </a:buClr>
                  <a:buFont typeface="Wingdings" pitchFamily="2" charset="2"/>
                  <a:buChar char="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08960" indent="-274320" algn="l" defTabSz="914400" rtl="0" eaLnBrk="1" latinLnBrk="0" hangingPunct="1">
                  <a:spcBef>
                    <a:spcPts val="400"/>
                  </a:spcBef>
                  <a:buClr>
                    <a:schemeClr val="accent1"/>
                  </a:buClr>
                  <a:buFont typeface="Wingdings" pitchFamily="2" charset="2"/>
                  <a:buChar char="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/>
                  <a:t>Maksimalni profit: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sr-Latn-RS"/>
                      <m:t>(</m:t>
                    </m:r>
                    <m:r>
                      <m:rPr>
                        <m:nor/>
                      </m:rPr>
                      <a:rPr lang="sr-Latn-RS"/>
                      <m:t>x</m:t>
                    </m:r>
                    <m:r>
                      <m:rPr>
                        <m:nor/>
                      </m:rPr>
                      <a:rPr lang="sr-Latn-RS"/>
                      <m:t>)= </m:t>
                    </m:r>
                    <m:r>
                      <m:rPr>
                        <m:nor/>
                      </m:rPr>
                      <a:rPr lang="sr-Latn-RS"/>
                      <m:t>max</m:t>
                    </m:r>
                    <m:r>
                      <m:rPr>
                        <m:nor/>
                      </m:rPr>
                      <a:rPr lang="sr-Latn-RS"/>
                      <m:t> </m:t>
                    </m:r>
                    <m:sSub>
                      <m:sSub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m:rPr>
                        <m:nor/>
                      </m:rPr>
                      <a:rPr lang="sr-Latn-RS"/>
                      <m:t>= </m:t>
                    </m:r>
                    <m:r>
                      <m:rPr>
                        <m:nor/>
                      </m:rPr>
                      <a:rPr lang="sr-Latn-RS"/>
                      <m:t>max</m:t>
                    </m:r>
                    <m:r>
                      <m:rPr>
                        <m:nor/>
                      </m:rPr>
                      <a:rPr lang="sr-Latn-RS"/>
                      <m:t> 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sr-Latn-RS"/>
                      <m:t>x</m:t>
                    </m:r>
                    <m:r>
                      <m:rPr>
                        <m:nor/>
                      </m:rPr>
                      <a:rPr lang="sr-Latn-RS"/>
                      <m:t>+</m:t>
                    </m:r>
                    <m:sSub>
                      <m:sSub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RS"/>
                  <a:t>)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en-US"/>
              </a:p>
              <a:p>
                <a:r>
                  <a:rPr lang="en-US"/>
                  <a:t>Minimalni tro</a:t>
                </a:r>
                <a:r>
                  <a:rPr lang="sr-Latn-RS"/>
                  <a:t>škovi: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(</m:t>
                      </m:r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)=</m:t>
                      </m:r>
                      <m:r>
                        <m:rPr>
                          <m:nor/>
                        </m:rPr>
                        <a:rPr lang="en-US" smtClean="0"/>
                        <m:t>min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= </m:t>
                      </m:r>
                      <m:r>
                        <m:rPr>
                          <m:nor/>
                        </m:rPr>
                        <a:rPr lang="sr-Latn-RS"/>
                        <m:t>m</m:t>
                      </m:r>
                      <m:r>
                        <m:rPr>
                          <m:nor/>
                        </m:rPr>
                        <a:rPr lang="en-US" smtClean="0"/>
                        <m:t>in</m:t>
                      </m:r>
                      <m:r>
                        <m:rPr>
                          <m:nor/>
                        </m:rPr>
                        <a:rPr lang="sr-Latn-RS"/>
                        <m:t> (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)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r>
                  <a:rPr lang="sr-Latn-RS"/>
                  <a:t>Maksimalna dobit: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(</m:t>
                      </m:r>
                      <m:r>
                        <m:rPr>
                          <m:nor/>
                        </m:rPr>
                        <a:rPr lang="sr-Latn-RS"/>
                        <m:t>x</m:t>
                      </m:r>
                      <m:r>
                        <m:rPr>
                          <m:nor/>
                        </m:rPr>
                        <a:rPr lang="sr-Latn-RS"/>
                        <m:t>)= </m:t>
                      </m:r>
                      <m:r>
                        <m:rPr>
                          <m:nor/>
                        </m:rPr>
                        <a:rPr lang="sr-Latn-RS"/>
                        <m:t>max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𝑑</m:t>
                      </m:r>
                      <m:r>
                        <m:rPr>
                          <m:nor/>
                        </m:rPr>
                        <a:rPr lang="sr-Latn-RS"/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r-Latn-RS"/>
                        <m:t> </m:t>
                      </m:r>
                      <m:r>
                        <m:rPr>
                          <m:nor/>
                        </m:rPr>
                        <a:rPr lang="sr-Latn-RS"/>
                        <m:t>max</m:t>
                      </m:r>
                      <m:r>
                        <m:rPr>
                          <m:nor/>
                        </m:rPr>
                        <a:rPr lang="sr-Latn-RS"/>
                        <m:t> (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 smtClean="0"/>
                        <m:t>x</m:t>
                      </m:r>
                      <m:r>
                        <m:rPr>
                          <m:nor/>
                        </m:rPr>
                        <a:rPr lang="sr-Latn-RS"/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sr-Latn-RS"/>
                        <m:t>)</m:t>
                      </m:r>
                    </m:oMath>
                  </m:oMathPara>
                </a14:m>
                <a:endParaRPr lang="en-US"/>
              </a:p>
              <a:p>
                <a:endParaRPr lang="en-US"/>
              </a:p>
              <a:p>
                <a:endParaRPr lang="sr-Latn-RS"/>
              </a:p>
              <a:p>
                <a:endParaRPr lang="en-US"/>
              </a:p>
            </p:txBody>
          </p:sp>
        </mc:Choice>
        <mc:Fallback>
          <p:sp>
            <p:nvSpPr>
              <p:cNvPr id="4" name="Content Placeholder 1">
                <a:extLst>
                  <a:ext uri="{FF2B5EF4-FFF2-40B4-BE49-F238E27FC236}">
                    <a16:creationId xmlns:a16="http://schemas.microsoft.com/office/drawing/2014/main" id="{330F1B7E-EC41-43CB-BF2F-2D062ECA9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2362200"/>
                <a:ext cx="4335331" cy="4106415"/>
              </a:xfrm>
              <a:prstGeom prst="rect">
                <a:avLst/>
              </a:prstGeom>
              <a:blipFill>
                <a:blip r:embed="rId3"/>
                <a:stretch>
                  <a:fillRect l="-182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71B3C16-10DE-486F-8433-FE9ABDC4B0C1}"/>
              </a:ext>
            </a:extLst>
          </p:cNvPr>
          <p:cNvSpPr txBox="1"/>
          <p:nvPr/>
        </p:nvSpPr>
        <p:spPr>
          <a:xfrm>
            <a:off x="1515931" y="191083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/>
              <a:t>LINEARNI</a:t>
            </a:r>
            <a:endParaRPr lang="en-US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2803D-2E4A-423E-882D-F7EFDA5668C0}"/>
              </a:ext>
            </a:extLst>
          </p:cNvPr>
          <p:cNvSpPr txBox="1"/>
          <p:nvPr/>
        </p:nvSpPr>
        <p:spPr>
          <a:xfrm>
            <a:off x="5029200" y="19108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/>
              <a:t>NELINEARNI – KVADRATNA F-ja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974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/>
              <a:t>Potrebe tržišta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Ograničenja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80642"/>
              </p:ext>
            </p:extLst>
          </p:nvPr>
        </p:nvGraphicFramePr>
        <p:xfrm>
          <a:off x="1530350" y="3048000"/>
          <a:ext cx="406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3" imgW="2031840" imgH="253800" progId="Equation.3">
                  <p:embed/>
                </p:oleObj>
              </mc:Choice>
              <mc:Fallback>
                <p:oleObj name="Equation" r:id="rId3" imgW="20318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350" y="3048000"/>
                        <a:ext cx="4064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713454"/>
              </p:ext>
            </p:extLst>
          </p:nvPr>
        </p:nvGraphicFramePr>
        <p:xfrm>
          <a:off x="838200" y="3657600"/>
          <a:ext cx="317500" cy="43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5" imgW="177480" imgH="241200" progId="Equation.3">
                  <p:embed/>
                </p:oleObj>
              </mc:Choice>
              <mc:Fallback>
                <p:oleObj name="Equation" r:id="rId5" imgW="177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657600"/>
                        <a:ext cx="317500" cy="43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367472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- Obim proizvodnje j-tog proivoda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309161"/>
              </p:ext>
            </p:extLst>
          </p:nvPr>
        </p:nvGraphicFramePr>
        <p:xfrm>
          <a:off x="827088" y="4059238"/>
          <a:ext cx="3397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7" imgW="190440" imgH="241200" progId="Equation.3">
                  <p:embed/>
                </p:oleObj>
              </mc:Choice>
              <mc:Fallback>
                <p:oleObj name="Equation" r:id="rId7" imgW="1904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088" y="4059238"/>
                        <a:ext cx="339725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407605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- Potrebe tržišta za količinom j-tog proivoda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Mašinski kapaciteti: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2801585"/>
                <a:ext cx="5257800" cy="396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𝜂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sr-Latn-R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100%,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=1,2….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01585"/>
                <a:ext cx="5257800" cy="396519"/>
              </a:xfrm>
              <a:prstGeom prst="rect">
                <a:avLst/>
              </a:prstGeom>
              <a:blipFill rotWithShape="1">
                <a:blip r:embed="rId2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3200" y="3428999"/>
                <a:ext cx="1573636" cy="424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b="0" i="1" smtClean="0">
                                  <a:latin typeface="Cambria Math"/>
                                </a:rPr>
                                <m:t>𝑚𝑒</m:t>
                              </m:r>
                            </m:e>
                            <m:sub>
                              <m:r>
                                <a:rPr lang="sr-Latn-R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428999"/>
                <a:ext cx="1573636" cy="424347"/>
              </a:xfrm>
              <a:prstGeom prst="rect">
                <a:avLst/>
              </a:prstGeom>
              <a:blipFill rotWithShape="1">
                <a:blip r:embed="rId3"/>
                <a:stretch>
                  <a:fillRect t="-2857" r="-4651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92032" y="4096434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(Vreme potrebno da se proizvede i-ti proizvod) * (količina i-tog proizvoda), mora biti manja od ekploatacionog kapaciteta j-te mašine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19400" y="4774444"/>
                <a:ext cx="1977401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sr-Latn-R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sr-Latn-R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sr-Latn-RS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sr-Latn-RS" i="1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i="1">
                                  <a:latin typeface="Cambria Math"/>
                                </a:rPr>
                                <m:t>𝑚𝑒</m:t>
                              </m:r>
                            </m:e>
                            <m:sub>
                              <m:r>
                                <a:rPr lang="sr-Latn-R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74444"/>
                <a:ext cx="1977401" cy="848566"/>
              </a:xfrm>
              <a:prstGeom prst="rect">
                <a:avLst/>
              </a:prstGeom>
              <a:blipFill rotWithShape="1">
                <a:blip r:embed="rId4"/>
                <a:stretch>
                  <a:fillRect r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09156" y="5676472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(Vreme potrebno da se proizvedu svi proizvodi na posmatranoj mašini) * (količina i-tih proizvoda), mora biti manja od ekploatacionog kapaciteta j-te mašine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Kadrovski kapaciteti: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2801585"/>
                <a:ext cx="5257800" cy="410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𝜂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b="0" i="1" smtClean="0">
                                <a:latin typeface="Cambria Math"/>
                              </a:rPr>
                              <m:t>Č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sr-Latn-R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100%,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=1,2….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01585"/>
                <a:ext cx="5257800" cy="410177"/>
              </a:xfrm>
              <a:prstGeom prst="rect">
                <a:avLst/>
              </a:prstGeom>
              <a:blipFill rotWithShape="1">
                <a:blip r:embed="rId2"/>
                <a:stretch>
                  <a:fillRect t="-4478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3200" y="3428999"/>
                <a:ext cx="1524648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b="0" i="1" smtClean="0">
                                  <a:latin typeface="Cambria Math"/>
                                </a:rPr>
                                <m:t>Č</m:t>
                              </m:r>
                              <m:r>
                                <a:rPr lang="sr-Latn-R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sr-Latn-R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428999"/>
                <a:ext cx="1524648" cy="438005"/>
              </a:xfrm>
              <a:prstGeom prst="rect">
                <a:avLst/>
              </a:prstGeom>
              <a:blipFill rotWithShape="1">
                <a:blip r:embed="rId3"/>
                <a:stretch>
                  <a:fillRect t="-2778" r="-480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92032" y="4096434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(Vreme potrebno da se proizvede i-ti proizvod) * (količina i-tog proizvoda), mora biti manja od raspoloživog fonda vremena radnika j-te kategorije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19400" y="4774444"/>
                <a:ext cx="1869101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r-Latn-R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sr-Latn-R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sr-Latn-R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sr-Latn-RS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sr-Latn-RS" i="1"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b="0" i="1" smtClean="0">
                                  <a:latin typeface="Cambria Math"/>
                                </a:rPr>
                                <m:t>Č</m:t>
                              </m:r>
                              <m:r>
                                <a:rPr lang="sr-Latn-R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sr-Latn-R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74444"/>
                <a:ext cx="1869101" cy="848566"/>
              </a:xfrm>
              <a:prstGeom prst="rect">
                <a:avLst/>
              </a:prstGeom>
              <a:blipFill rotWithShape="1">
                <a:blip r:embed="rId4"/>
                <a:stretch>
                  <a:fillRect r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09156" y="5676472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(Vreme potrebno da se proizvedu svi proizvodi) * (količina i-tih proizvoda), mora biti manja od raspoloživog fonda vremena radnika j-te kategorije.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Materijalni resursi</a:t>
            </a:r>
          </a:p>
          <a:p>
            <a:r>
              <a:rPr lang="sr-Latn-RS"/>
              <a:t>Rok isporuke</a:t>
            </a:r>
          </a:p>
          <a:p>
            <a:r>
              <a:rPr lang="sr-Latn-RS"/>
              <a:t>Energetski resursi</a:t>
            </a:r>
          </a:p>
          <a:p>
            <a:r>
              <a:rPr lang="sr-Latn-RS"/>
              <a:t>Kvalitet proizvoda, usluge, procesa, organizacije</a:t>
            </a:r>
          </a:p>
          <a:p>
            <a:r>
              <a:rPr lang="sr-Latn-RS"/>
              <a:t>Finansijska sredstva</a:t>
            </a:r>
            <a:br>
              <a:rPr lang="sr-Latn-RS"/>
            </a:br>
            <a:r>
              <a:rPr lang="sr-Latn-RS"/>
              <a:t>Eksterni uslovi (pravni, politički, ekonomski, uvozno-izvozni itd.)</a:t>
            </a:r>
          </a:p>
          <a:p>
            <a:r>
              <a:rPr lang="sr-Latn-RS"/>
              <a:t>Prodajna cena (prodajna cena mora biti veća o cene koštanja)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Ograničenja mogu biti: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/>
              <a:t>Primer:</a:t>
            </a:r>
          </a:p>
          <a:p>
            <a:r>
              <a:rPr lang="sr-Latn-RS"/>
              <a:t>Jedinična dobit proizvoda A je 25 dinara, a proizvoda B 30 dinara.</a:t>
            </a:r>
          </a:p>
          <a:p>
            <a:r>
              <a:rPr lang="sr-Latn-RS"/>
              <a:t>Proizvod A se obrađuje na strugu 15 minuta, dok se proizvod B na istoj mašini obrađuje 24 minuta.</a:t>
            </a:r>
          </a:p>
          <a:p>
            <a:r>
              <a:rPr lang="sr-Latn-RS"/>
              <a:t>Proizvod A se zatim obrađuje na brusilici 17 minuta, dok se proizvod B obrađuje na istoj mašini 23 minuta.</a:t>
            </a:r>
          </a:p>
          <a:p>
            <a:r>
              <a:rPr lang="sr-Latn-RS"/>
              <a:t>Zapišite funkciju cilja (maksimalna dobit) i ograničenja (za godišnji obim proizvodnje).</a:t>
            </a:r>
          </a:p>
        </p:txBody>
      </p:sp>
    </p:spTree>
    <p:extLst>
      <p:ext uri="{BB962C8B-B14F-4D97-AF65-F5344CB8AC3E}">
        <p14:creationId xmlns:p14="http://schemas.microsoft.com/office/powerpoint/2010/main" val="225753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1DA6D9D-7F63-45C7-88CF-18E76AA421A4}"/>
                  </a:ext>
                </a:extLst>
              </p:cNvPr>
              <p:cNvSpPr/>
              <p:nvPr/>
            </p:nvSpPr>
            <p:spPr>
              <a:xfrm>
                <a:off x="1066800" y="2286000"/>
                <a:ext cx="8305800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/>
                  <a:t>Maksimalna dobit: </a:t>
                </a:r>
                <a14:m>
                  <m:oMath xmlns:m="http://schemas.openxmlformats.org/officeDocument/2006/math">
                    <m:r>
                      <a:rPr lang="sr-Latn-R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R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m:rPr>
                        <m:nor/>
                      </m:rPr>
                      <a:rPr lang="sr-Latn-RS" sz="2000"/>
                      <m:t>(</m:t>
                    </m:r>
                    <m:r>
                      <m:rPr>
                        <m:nor/>
                      </m:rPr>
                      <a:rPr lang="sr-Latn-RS" sz="2000"/>
                      <m:t>x</m:t>
                    </m:r>
                    <m:r>
                      <m:rPr>
                        <m:nor/>
                      </m:rPr>
                      <a:rPr lang="sr-Latn-RS" sz="2000"/>
                      <m:t>)= </m:t>
                    </m:r>
                    <m:r>
                      <m:rPr>
                        <m:nor/>
                      </m:rPr>
                      <a:rPr lang="sr-Latn-RS" sz="2000"/>
                      <m:t>max</m:t>
                    </m:r>
                    <m:r>
                      <m:rPr>
                        <m:nor/>
                      </m:rPr>
                      <a:rPr lang="sr-Latn-RS" sz="2000"/>
                      <m:t> </m:t>
                    </m:r>
                    <m:r>
                      <a:rPr lang="en-US" sz="2000" i="1">
                        <a:latin typeface="Cambria Math"/>
                      </a:rPr>
                      <m:t>𝑑</m:t>
                    </m:r>
                    <m:r>
                      <m:rPr>
                        <m:nor/>
                      </m:rPr>
                      <a:rPr lang="sr-Latn-RS" sz="2000"/>
                      <m:t>=</m:t>
                    </m:r>
                    <m:r>
                      <m:rPr>
                        <m:nor/>
                      </m:rPr>
                      <a:rPr lang="sr-Latn-RS" sz="2000" b="0" i="0" smtClean="0"/>
                      <m:t>25</m:t>
                    </m:r>
                    <m:r>
                      <m:rPr>
                        <m:nor/>
                      </m:rPr>
                      <a:rPr lang="sr-Latn-RS" sz="2000" b="0" i="0" smtClean="0"/>
                      <m:t>X</m:t>
                    </m:r>
                    <m:r>
                      <m:rPr>
                        <m:nor/>
                      </m:rPr>
                      <a:rPr lang="sr-Latn-RS" sz="2000" b="0" i="0" smtClean="0"/>
                      <m:t>+30</m:t>
                    </m:r>
                    <m:r>
                      <m:rPr>
                        <m:nor/>
                      </m:rPr>
                      <a:rPr lang="sr-Latn-RS" sz="2000" b="0" i="0" smtClean="0"/>
                      <m:t>Y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1DA6D9D-7F63-45C7-88CF-18E76AA421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86000"/>
                <a:ext cx="8305800" cy="404983"/>
              </a:xfrm>
              <a:prstGeom prst="rect">
                <a:avLst/>
              </a:prstGeom>
              <a:blipFill>
                <a:blip r:embed="rId2"/>
                <a:stretch>
                  <a:fillRect l="-58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A7839A6-E023-49AA-BDE2-751570216A6A}"/>
              </a:ext>
            </a:extLst>
          </p:cNvPr>
          <p:cNvSpPr/>
          <p:nvPr/>
        </p:nvSpPr>
        <p:spPr>
          <a:xfrm>
            <a:off x="1054231" y="3364468"/>
            <a:ext cx="1231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X≥0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9E6CC3-3A9D-43FA-B79B-4255F728D53B}"/>
              </a:ext>
            </a:extLst>
          </p:cNvPr>
          <p:cNvSpPr/>
          <p:nvPr/>
        </p:nvSpPr>
        <p:spPr>
          <a:xfrm>
            <a:off x="1066800" y="3746369"/>
            <a:ext cx="1231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Y≥0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A20FB6-722B-402C-AFCF-253BC546CFDA}"/>
              </a:ext>
            </a:extLst>
          </p:cNvPr>
          <p:cNvSpPr txBox="1"/>
          <p:nvPr/>
        </p:nvSpPr>
        <p:spPr>
          <a:xfrm>
            <a:off x="735291" y="194844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/>
              <a:t>F-ja cilja:</a:t>
            </a:r>
            <a:endParaRPr 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78D233-43BF-44E8-8E99-2FF634E2821D}"/>
              </a:ext>
            </a:extLst>
          </p:cNvPr>
          <p:cNvSpPr txBox="1"/>
          <p:nvPr/>
        </p:nvSpPr>
        <p:spPr>
          <a:xfrm>
            <a:off x="735291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/>
              <a:t>Ograničenja:</a:t>
            </a:r>
            <a:endParaRPr lang="en-US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D97C03-97C4-4BB4-9667-58F6C2E889EB}"/>
              </a:ext>
            </a:extLst>
          </p:cNvPr>
          <p:cNvSpPr/>
          <p:nvPr/>
        </p:nvSpPr>
        <p:spPr>
          <a:xfrm>
            <a:off x="1054231" y="4186797"/>
            <a:ext cx="766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15X+24Y≤</a:t>
            </a:r>
            <a:r>
              <a:rPr lang="en-US"/>
              <a:t>(52 nedelje *5 dana -15 neradni dani -10 dana za odra</a:t>
            </a:r>
            <a:r>
              <a:rPr lang="sr-Latn-RS"/>
              <a:t>ž</a:t>
            </a:r>
            <a:r>
              <a:rPr lang="en-US"/>
              <a:t>avanje)*7,5</a:t>
            </a:r>
            <a:r>
              <a:rPr lang="sr-Latn-RS"/>
              <a:t>sati</a:t>
            </a:r>
            <a:r>
              <a:rPr lang="en-US"/>
              <a:t>*60</a:t>
            </a:r>
            <a:r>
              <a:rPr lang="sr-Latn-RS"/>
              <a:t>min=105750 min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3635-A80F-4424-B8B0-63D354EC26F2}"/>
              </a:ext>
            </a:extLst>
          </p:cNvPr>
          <p:cNvSpPr/>
          <p:nvPr/>
        </p:nvSpPr>
        <p:spPr>
          <a:xfrm>
            <a:off x="1033154" y="4964668"/>
            <a:ext cx="766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17X+23Y≤105750 min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9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12016</TotalTime>
  <Words>449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Book Antiqua</vt:lpstr>
      <vt:lpstr>Cambria Math</vt:lpstr>
      <vt:lpstr>Wingdings</vt:lpstr>
      <vt:lpstr>Hardcover</vt:lpstr>
      <vt:lpstr>Equation</vt:lpstr>
      <vt:lpstr>Primer funkcije cilja i ograničenja</vt:lpstr>
      <vt:lpstr> Kriterijum optimalnosti – profit, troškovi i dobit</vt:lpstr>
      <vt:lpstr>Ograničenja</vt:lpstr>
      <vt:lpstr>PowerPoint Presentation</vt:lpstr>
      <vt:lpstr>PowerPoint Presentation</vt:lpstr>
      <vt:lpstr>Ograničenja mogu biti: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Optimizacija proizvodnih procesa</dc:title>
  <dc:creator>Mira</dc:creator>
  <cp:lastModifiedBy>Mira</cp:lastModifiedBy>
  <cp:revision>109</cp:revision>
  <dcterms:created xsi:type="dcterms:W3CDTF">2020-03-30T17:57:53Z</dcterms:created>
  <dcterms:modified xsi:type="dcterms:W3CDTF">2024-04-21T20:11:39Z</dcterms:modified>
</cp:coreProperties>
</file>