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sldIdLst>
    <p:sldId id="256" r:id="rId4"/>
    <p:sldId id="267" r:id="rId5"/>
    <p:sldId id="257" r:id="rId6"/>
    <p:sldId id="268" r:id="rId7"/>
    <p:sldId id="269" r:id="rId8"/>
    <p:sldId id="270" r:id="rId9"/>
    <p:sldId id="271" r:id="rId10"/>
    <p:sldId id="279" r:id="rId11"/>
    <p:sldId id="295" r:id="rId12"/>
    <p:sldId id="296" r:id="rId13"/>
    <p:sldId id="297" r:id="rId14"/>
    <p:sldId id="275" r:id="rId15"/>
    <p:sldId id="272" r:id="rId16"/>
    <p:sldId id="273" r:id="rId17"/>
    <p:sldId id="298" r:id="rId18"/>
    <p:sldId id="338" r:id="rId19"/>
    <p:sldId id="302" r:id="rId20"/>
    <p:sldId id="299" r:id="rId21"/>
    <p:sldId id="300" r:id="rId22"/>
    <p:sldId id="301" r:id="rId23"/>
    <p:sldId id="304" r:id="rId24"/>
    <p:sldId id="305" r:id="rId25"/>
    <p:sldId id="306" r:id="rId26"/>
    <p:sldId id="307" r:id="rId27"/>
    <p:sldId id="310" r:id="rId28"/>
    <p:sldId id="308" r:id="rId29"/>
    <p:sldId id="309" r:id="rId30"/>
    <p:sldId id="274" r:id="rId31"/>
    <p:sldId id="277" r:id="rId32"/>
    <p:sldId id="280" r:id="rId33"/>
    <p:sldId id="278" r:id="rId34"/>
    <p:sldId id="281" r:id="rId35"/>
    <p:sldId id="282" r:id="rId36"/>
    <p:sldId id="284" r:id="rId37"/>
    <p:sldId id="283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303" r:id="rId48"/>
    <p:sldId id="311" r:id="rId49"/>
  </p:sldIdLst>
  <p:sldSz cx="9144000" cy="6858000" type="screen4x3"/>
  <p:notesSz cx="6858000" cy="9144000"/>
  <p:defaultTextStyle>
    <a:lvl1pPr marL="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1pPr>
    <a:lvl2pPr marL="457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2pPr>
    <a:lvl3pPr marL="914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3pPr>
    <a:lvl4pPr marL="1371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4pPr>
    <a:lvl5pPr marL="18288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5pPr>
    <a:lvl6pPr marL="22860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6pPr>
    <a:lvl7pPr marL="27432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7pPr>
    <a:lvl8pPr marL="32004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8pPr>
    <a:lvl9pPr marL="3657600" marR="0" indent="0" algn="l" defTabSz="449580">
      <a:lnSpc>
        <a:spcPct val="100000"/>
      </a:lnSpc>
      <a:spcBef>
        <a:spcPts val="0"/>
      </a:spcBef>
      <a:spcAft>
        <a:spcPts val="0"/>
      </a:spcAft>
      <a:buNone/>
      <a:tabLst/>
      <a:defRPr sz="1800" b="0" i="0" u="none" strike="noStrike" kern="1" spc="0" baseline="0">
        <a:solidFill>
          <a:schemeClr val="tx1"/>
        </a:solidFill>
        <a:effectLst/>
        <a:latin typeface="Calibri" pitchFamily="2" charset="0"/>
        <a:ea typeface="SimSun" charset="0"/>
        <a:cs typeface="Times New Roman" pitchFamily="1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an Mihajllovic" initials="IM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:pr="smNativeData" xmlns:p14="http://schemas.microsoft.com/office/powerpoint/2010/main" xmlns="" dt="1646906215" val="933" revOS="4"/>
      <pr:smFileRevision xmlns:pr="smNativeData" xmlns:p14="http://schemas.microsoft.com/office/powerpoint/2010/main" xmlns="" dt="1646906215" val="101"/>
      <pr:guideOptions xmlns:pr="smNativeData" xmlns:p14="http://schemas.microsoft.com/office/powerpoint/2010/main" xmlns="" dt="1646906215" snapToGrid="1" snapToBorders="1" snapToGuide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24" d="100"/>
          <a:sy n="124" d="100"/>
        </p:scale>
        <p:origin x="1224" y="9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9" d="100"/>
        <a:sy n="19" d="100"/>
      </p:scale>
      <p:origin x="0" y="0"/>
    </p:cViewPr>
  </p:sorterViewPr>
  <p:notesViewPr>
    <p:cSldViewPr snapToObjects="1" showGuides="1">
      <p:cViewPr>
        <p:scale>
          <a:sx n="65" d="100"/>
          <a:sy n="65" d="100"/>
        </p:scale>
        <p:origin x="1014" y="212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27T17:46:25" idx="1">
    <p:pos x="19" y="665"/>
    <p:text>POJAŠNJENJE:
Postepena inovacija (Incremental Innovation).  Sastoji se od malih, ipak značajnih unapređenja u proizvodima, uslugama, i drugim načinima na koje se obavlja poslovanje.
Prodorna inovacija (Breakthrough Innovation). Ovo je značajna izmena u načinu na koji se obavlja poslovanje, koje daje potrošačima nešto značajno novo (iznad “novog i unapređenog”). 
Transformaciona inovacija (Transformational Innovation). Ovo je obično (ali ne uvek) uvođenje nove tehnologije koja stvara novu industrijsku oblast i menja način na koji ljudi rade i žive. Ovaj vid inovacije često eleminiše postojeće industrije ili ih u potpunosti transformiše (u suštini ovo je izum).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02-27T17:56:31" idx="2">
    <p:pos x="-2" y="646"/>
    <p:text>EB = populacija x potrošnja x tehnologija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3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oNAAAINAAAJhYAABAAAAAmAAAACAAAAAEAAAAAAAAA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3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AGAAAAAAAAA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f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A8ED-A358-825E-166F-550BE621E000}" type="datetime1">
              <a:t>14-Mar-24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BB3D-7358-824D-166F-8518F521E0D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IAAAAAAAAA"/>
              </a:ext>
            </a:extLst>
          </p:cNvSpPr>
          <p:nvPr>
            <p:ph idx="1"/>
          </p:nvPr>
        </p:nvSpPr>
        <p:spPr/>
        <p:txBody>
          <a:bodyPr vert="vert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D277-3958-8224-166F-CF719C21E09A}" type="datetime1">
              <a:t>14-Mar-24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A95D-1358-825F-166F-E50AE721E0B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C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ABAABwNQAAsCUAAB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Q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DYJwAAsCUAAB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B189-C758-8247-166F-3112FF21E064}" type="datetime1">
              <a:t>14-Mar-24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B321-6F58-8245-166F-9910FD21E0C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oNAAAINAAAJhYAABAAAAAmAAAACAAAAH3w////////"/>
              </a:ext>
            </a:extLst>
          </p:cNvSpPr>
          <p:nvPr>
            <p:ph type="ctrTitle"/>
          </p:nvPr>
        </p:nvSpPr>
        <p:spPr>
          <a:xfrm>
            <a:off x="685800" y="2129790"/>
            <a:ext cx="7772400" cy="147066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4200" b="0" i="0" u="none" strike="noStrike" kern="1" spc="0" baseline="0">
                <a:solidFill>
                  <a:schemeClr val="tx2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Sub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H3w////////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Tx/>
              <a:buFont typeface="Wingdings" charset="2"/>
              <a:buChar char="l"/>
              <a:tabLst/>
              <a:defRPr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0"/>
                <a:ea typeface="Arial" pitchFamily="2" charset="0"/>
                <a:cs typeface="Arial" pitchFamily="2" charset="0"/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AmAADwDwAAQCkAABAAAAAmAAAACAAAAHxw////////"/>
              </a:ext>
            </a:extLst>
          </p:cNvSpPr>
          <p:nvPr>
            <p:ph type="dt" sz="quarter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HAmAAAIJQAAQCkAABAAAAAmAAAACAAAAHxw////////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HAmAABwNQAAQCkAABAAAAAmAAAACAAAAHxw////////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fld id="{B5D7CEEA-A458-8238-166F-526D8021E00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AEAAGgBAACCMgAAC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CANAAAC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AmAADwDwAAQC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HAmAAAIJQ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HAmAABwNQ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E74D-0358-8211-166F-F544A921E0A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BAAAAAmAAAACAAAAIE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ERAABCNAAAHBsAABAAAAAmAAAACAAAAIEAAAAAAAAA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AmAADwDwAAQC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HAmAAAIJQ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HAmAABwNQ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F572-3C58-8203-166F-CA56BB21E09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AEAAGgBAACCMgAAC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BAAAAAmAAAACAAAAAEAAAAAAAAA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BAAAAAmAAAACAAAAAEAAAAAAAAA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AmAADwDwAAQC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HAmAAAIJQ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HAmAABwNQ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CDE6-A858-823B-166F-5E6E8321E00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AEAAGgBAACCMgAAC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EJAACqGwAAYQ0AABAAAAAmAAAACAAAAIE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qGwAAsCUAABAAAAAmAAAACAAAAAEAAAAAAAAA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HEJAABwNQAAYQ0AABAAAAAmAAAACAAAAIEAAAAAAAAA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GENAABwNQAAsCUAABAAAAAmAAAACAAAAAEAAAAAAAAA"/>
              </a:ext>
            </a:extLst>
          </p:cNvSpPr>
          <p:nvPr>
            <p:ph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AmAADwDwAAQC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HAmAAAIJQ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HAmAABwNQ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ED92-DC58-821B-166F-2A4EA321E07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AEAAGgBAACCMgAAC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AmAADwDwAAQC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HAmAAAIJQ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HAmAABwNQ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FA29-6758-820C-166F-9159B421E0C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AmAADwDwAAQC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HAmAAAIJQ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HAmAABwNQ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CBE1-AF58-823D-166F-59688521E00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BAAAAAmAAAACAAAAIE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BAAAAAmAAAACAAAAAE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BAAAAAmAAAACAAAAAEAAAAAAAAA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AmAADwDwAAQC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HAmAAAIJQ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HAmAABwNQ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8570-3E58-8273-166F-C826CB21E09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j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b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E625-6B58-8210-166F-9D45A821E0C8}" type="datetime1">
              <a:t>14-Mar-24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3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3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AD12-5C58-825B-166F-AA0EE321E0F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IgdAADGLAAABCEAABAAAAAmAAAACAAAAIE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YDAADGLAAAFh0AABAAAAAmAAAACAAAAAE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AQhAADGLAAA+CUAABAAAAAmAAAACAAAAAEAAAAAAAAA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AmAADwDwAAQC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HAmAAAIJQ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HAmAABwNQ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B97D-3358-824F-166F-C51AF721E09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AEAAGgBAACCMgAAC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Q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CANAAAC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AmAADwDwAAQC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HAmAAAIJQ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HAmAABwNQ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E114-5A58-8217-166F-AC42AF21E0F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Q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yCgAALABAABwNQAAsCUAAB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Q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DYJwAAsCUAAB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AmAADwDwAAQC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HAmAAAIJQAAQC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HAmAABwNQAAQC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82F9-B758-8274-166F-4121CC21E01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k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AQAABsNAAAINAAAJhYAABAAAAAmAAAACAAAAH1w////////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ubtitle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k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AgAAOgXAADQLwAAsCIAABAAAAAmAAAACAAAAH3w////////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None/>
              <a:tabLst/>
              <a:defRPr sz="3200" b="0" i="0" u="none" strike="noStrike" kern="1" spc="0" baseline="0">
                <a:solidFill>
                  <a:srgbClr val="8C8C8C"/>
                </a:solidFill>
                <a:effectLst/>
                <a:latin typeface="Calibri" pitchFamily="2" charset="0"/>
                <a:ea typeface="Calibri" pitchFamily="2" charset="0"/>
                <a:cs typeface="Calibri" pitchFamily="2" charset="0"/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onAADwDwAAWSkAABAAAAAmAAAACAAAAHxw////////"/>
              </a:ext>
            </a:extLst>
          </p:cNvSpPr>
          <p:nvPr>
            <p:ph type="dt" sz="half" idx="10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fld id="{B5D790D7-9958-8266-166F-6F33DE21E03A}" type="datetime1">
              <a:t>14-Mar-24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onAAAIJQAAWSkAABAAAAAmAAAACAAAAHxw////////"/>
              </a:ext>
            </a:extLst>
          </p:cNvSpPr>
          <p:nvPr>
            <p:ph type="ftr" sz="quarter" idx="1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onAABwNQAAWSkAABAAAAAmAAAACAAAAHxw////////"/>
              </a:ext>
            </a:extLst>
          </p:cNvSpPr>
          <p:nvPr>
            <p:ph type="sldNum" sz="quarter" idx="12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fld id="{B5D7924D-0358-8264-166F-F531DC21E0A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BwNQAAsCUAABAAAAAmAAAACAAAAAAAAAAAAAAA"/>
              </a:ext>
            </a:extLst>
          </p:cNvSpPr>
          <p:nvPr>
            <p:ph idx="1"/>
          </p:nvPr>
        </p:nvSpPr>
        <p:spPr/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BE6C-2258-8248-166F-D41DF021E081}" type="datetime1">
              <a:t>14-Mar-24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B1C9-8758-8247-166F-7112FF21E0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gQAABwbAABCNAAAfSMAABAAAAAmAAAACAAAAIE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cgQAAOERAABCNAAAHBsAABAAAAAmAAAACAAAAIEAAAAAAAAA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9E30-7E58-8268-166F-883DD021E0DD}" type="datetime1">
              <a:t>14-Mar-24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8F49-0758-8279-166F-F12CC121E0A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CoGwAAsCUAABAAAAAmAAAACAAAAAEAAAAAAAAA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mBwAANgJAABwNQAAsCUAABAAAAAmAAAACAAAAAEAAAAAAAAA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9AFC-B258-826C-166F-4439D421E011}" type="datetime1">
              <a:t>14-Mar-24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B3A2-EC58-8245-166F-1A10FD21E04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HEJAACqGwAAYQ0AABAAAAAmAAAACAAAAIE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GENAACqGwAAsCUAABAAAAAmAAAACAAAAAEAAAAAAAAA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0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hwAAHEJAABwNQAAYQ0AABAAAAAmAAAACAAAAIEAAAAAAAAA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lhwAAGENAABwNQAAsCUAABAAAAAmAAAACAAAAAEAAAAAAAAA"/>
              </a:ext>
            </a:extLst>
          </p:cNvSpPr>
          <p:nvPr>
            <p:ph idx="4"/>
          </p:nvPr>
        </p:nvSpPr>
        <p:spPr>
          <a:xfrm>
            <a:off x="4646930" y="2174875"/>
            <a:ext cx="4039870" cy="3951605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BFC6-8858-8249-166F-7E1CF121E02B}" type="datetime1">
              <a:t>14-Mar-24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9E49-0758-8268-166F-F13DD021E0A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E679-3758-8210-166F-C145A821E094}" type="datetime1">
              <a:t>14-Mar-24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C002-4C58-8236-166F-BA638E21E0E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B01A-5458-8246-166F-A213FE21E0F7}" type="datetime1">
              <a:t>14-Mar-24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E599-D758-8213-166F-2146AB21E07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BwbAABCNAAAfSMAABAAAAAmAAAACAAAAIGAAAAAAAAA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numCol="1" anchor="t">
            <a:prstTxWarp prst="textNoShape">
              <a:avLst/>
            </a:prstTxWarp>
          </a:bodyPr>
          <a:lstStyle>
            <a:lvl1pPr algn="l">
              <a:defRPr sz="4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cgQAAOERAABCNAAAHBsAABAAAAAmAAAACAAAAIGAAAAAAAAA"/>
              </a:ext>
            </a:extLst>
          </p:cNvSpPr>
          <p:nvPr>
            <p:ph idx="1"/>
          </p:nvPr>
        </p:nvSpPr>
        <p:spPr>
          <a:xfrm>
            <a:off x="722630" y="2906395"/>
            <a:ext cx="7772400" cy="1500505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C912-5C58-823F-166F-AA6A8721E0FF}" type="datetime1">
              <a:t>14-Mar-24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C67D-3358-8230-166F-C5658821E09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K4BAABSFQAA1AgAABAAAAAmAAAACAAAAIE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/hUAAK4BAABwNQAAsCUAABAAAAAmAAAACAAAAAE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QIAABSFQAAsCUAABAAAAAmAAAACAAAAAEAAAAAAAAA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E3A6-E858-8215-166F-1E40AD21E04B}" type="datetime1">
              <a:t>14-Mar-24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FBCE-8058-820D-166F-7658B521E02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gsAAIgdAADGLAAABCEAABAAAAAmAAAACAAAAIE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gsAAMYDAADGLAAAFh0AABAAAAAmAAAACAAAAAE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BgsAAAQhAADGLAAA+CUAABAAAAAmAAAACAAAAAEAAAAAAAAA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/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96CD-8358-8260-166F-7535D821E020}" type="datetime1">
              <a:t>14-Mar-24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A50C-4258-8253-166F-B406EB21E0E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BwNQAAsCUAABAAAAAmAAAACAAAAAIAAAAAAAAA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D096-D858-8226-166F-2E739E21E07B}" type="datetime1">
              <a:t>14-Mar-24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F096-D858-8206-166F-2E53BE21E07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yCgAALABAABwNQAAsCUAABAAAAAmAAAACAAAAIMAAAAAAAAA"/>
              </a:ext>
            </a:extLst>
          </p:cNvSpPr>
          <p:nvPr>
            <p:ph type="title"/>
          </p:nvPr>
        </p:nvSpPr>
        <p:spPr>
          <a:xfrm>
            <a:off x="6629400" y="274320"/>
            <a:ext cx="2057400" cy="5852160"/>
          </a:xfrm>
        </p:spPr>
        <p:txBody>
          <a:bodyPr vert="vert" wrap="square" lIns="91440" tIns="45720" rIns="91440" bIns="45720" numCol="1" anchor="b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Q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ABAADYJwAAsCUAABAAAAAmAAAACAAAAAMAAAAAAAAA"/>
              </a:ext>
            </a:extLst>
          </p:cNvSpPr>
          <p:nvPr>
            <p:ph idx="1"/>
          </p:nvPr>
        </p:nvSpPr>
        <p:spPr>
          <a:xfrm>
            <a:off x="457200" y="274320"/>
            <a:ext cx="6019800" cy="5852160"/>
          </a:xfrm>
        </p:spPr>
        <p:txBody>
          <a:bodyPr vert="vert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AECA-8458-8258-166F-720DE021E027}" type="datetime1">
              <a:t>14-Mar-24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D007-4958-8226-166F-BF739E21E0E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CoGwAAsCUAABAAAAAmAAAACAAAAAGAAAAAAAAA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mBwAANgJAABwNQAAsCUAABAAAAAmAAAACAAAAAGAAAAAAAAA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8FF5-BB58-8279-166F-4D2CC121E018}" type="datetime1">
              <a:t>14-Mar-24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F29E-D058-8204-166F-2651BC21E07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SlideText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EJAACqGwAAYQ0AABAAAAAmAAAACAAAAIGAAAAAAAAA"/>
              </a:ext>
            </a:extLst>
          </p:cNvSpPr>
          <p:nvPr>
            <p:ph idx="1"/>
          </p:nvPr>
        </p:nvSpPr>
        <p:spPr>
          <a:xfrm>
            <a:off x="457200" y="1534795"/>
            <a:ext cx="4039870" cy="64008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GENAACqGwAAsCUAABAAAAAmAAAACAAAAAGAAAAAAAAA"/>
              </a:ext>
            </a:extLst>
          </p:cNvSpPr>
          <p:nvPr>
            <p:ph idx="2"/>
          </p:nvPr>
        </p:nvSpPr>
        <p:spPr>
          <a:xfrm>
            <a:off x="45720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5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HEJAABwNQAAYQ0AABAAAAAmAAAACAAAAIGAAAAAAAAA"/>
              </a:ext>
            </a:extLst>
          </p:cNvSpPr>
          <p:nvPr>
            <p:ph idx="3"/>
          </p:nvPr>
        </p:nvSpPr>
        <p:spPr>
          <a:xfrm>
            <a:off x="4646930" y="1534795"/>
            <a:ext cx="4039870" cy="64008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t>Click to edit Master text styles</a:t>
            </a:r>
          </a:p>
        </p:txBody>
      </p:sp>
      <p:sp>
        <p:nvSpPr>
          <p:cNvPr id="6" name="SlideText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lhwAAGENAABwNQAAsCUAABAAAAAmAAAACAAAAAGAAAAAAAAA"/>
              </a:ext>
            </a:extLst>
          </p:cNvSpPr>
          <p:nvPr>
            <p:ph idx="4"/>
          </p:nvPr>
        </p:nvSpPr>
        <p:spPr>
          <a:xfrm>
            <a:off x="4646930" y="2174875"/>
            <a:ext cx="4039870" cy="395160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7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BAD4-9A58-824C-166F-6C19F421E039}" type="datetime1">
              <a:t>14-Mar-24</a:t>
            </a:fld>
            <a:endParaRPr/>
          </a:p>
        </p:txBody>
      </p:sp>
      <p:sp>
        <p:nvSpPr>
          <p:cNvPr id="8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8B3E-7058-827D-166F-8628C521E0D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89AC-E258-827F-166F-142AC721E041}" type="datetime1">
              <a:t>14-Mar-24</a:t>
            </a:fld>
            <a:endParaRPr/>
          </a:p>
        </p:txBody>
      </p:sp>
      <p:sp>
        <p:nvSpPr>
          <p:cNvPr id="4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93CE-8058-8265-166F-7630DD21E02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AC94-DA58-825A-166F-2C0FE221E079}" type="datetime1">
              <a:t>14-Mar-24</a:t>
            </a:fld>
            <a:endParaRPr/>
          </a:p>
        </p:txBody>
      </p:sp>
      <p:sp>
        <p:nvSpPr>
          <p:cNvPr id="3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D20F-4158-8224-166F-B7719C21E0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K4BAABSFQAA1AgAABAAAAAmAAAACAAAAIGAAAAAAAAA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/hUAAK4BAABwNQAAsCUAABAAAAAmAAAACAAAAAGAAAAAAAAA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QIAABSFQAAsCUAABAAAAAmAAAACAAAAAGAAAAAAAAA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82B5-FB58-8274-166F-0D21CC21E058}" type="datetime1">
              <a:t>14-Mar-24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A542-0C58-8253-166F-FA06EB21E0A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C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IgdAADGLAAABCEAABAAAAAmAAAACAAAAIGAAAAAAAAA"/>
              </a:ext>
            </a:extLst>
          </p:cNvSpPr>
          <p:nvPr>
            <p:ph type="title"/>
          </p:nvPr>
        </p:nvSpPr>
        <p:spPr>
          <a:xfrm>
            <a:off x="1791970" y="4800600"/>
            <a:ext cx="5486400" cy="566420"/>
          </a:xfrm>
        </p:spPr>
        <p:txBody>
          <a:bodyPr vert="horz" wrap="square" numCol="1" anchor="b">
            <a:prstTxWarp prst="textNoShape">
              <a:avLst/>
            </a:prstTxWarp>
          </a:bodyPr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" name="SlideText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MYDAADGLAAAFh0AABAAAAAmAAAACAAAAAGAAAAAAAAA"/>
              </a:ext>
            </a:extLst>
          </p:cNvSpPr>
          <p:nvPr>
            <p:ph idx="1"/>
          </p:nvPr>
        </p:nvSpPr>
        <p:spPr>
          <a:xfrm>
            <a:off x="1791970" y="61341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BgsAAAQhAADGLAAA+CUAABAAAAAmAAAACAAAAAGAAAAAAAAA"/>
              </a:ext>
            </a:extLst>
          </p:cNvSpPr>
          <p:nvPr>
            <p:ph idx="2"/>
          </p:nvPr>
        </p:nvSpPr>
        <p:spPr>
          <a:xfrm>
            <a:off x="1791970" y="5367020"/>
            <a:ext cx="5486400" cy="8051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t>Click to edit Master text styles</a:t>
            </a:r>
          </a:p>
        </p:txBody>
      </p:sp>
      <p:sp>
        <p:nvSpPr>
          <p:cNvPr id="5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AAAAAAAAAAA"/>
              </a:ext>
            </a:extLst>
          </p:cNvSpPr>
          <p:nvPr>
            <p:ph type="dt" sz="quarter" idx="10"/>
          </p:nvPr>
        </p:nvSpPr>
        <p:spPr/>
        <p:txBody>
          <a:bodyPr/>
          <a:lstStyle/>
          <a:p>
            <a:fld id="{B5D791E4-AA58-8267-166F-5C32DF21E009}" type="datetime1">
              <a:t>14-Mar-24</a:t>
            </a:fld>
            <a:endParaRPr/>
          </a:p>
        </p:txBody>
      </p:sp>
      <p:sp>
        <p:nvSpPr>
          <p:cNvPr id="6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AAAAAAAAAAA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AAAAAAAAAAA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fld id="{B5D7A7A2-EC58-8251-166F-1A04E921E04F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LABAABwNQAAuAgAABAAAAAmAAAACAAAAP//////////"/>
              </a:ext>
            </a:extLst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z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NgJAABwNQAAsCUAABAAAAAmAAAACAAAAP//////////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Time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OT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BsnAADwDwAAWSkAABAAAAAmAAAACAAAAP//////////"/>
              </a:ext>
            </a:extLst>
          </p:cNvSpPr>
          <p:nvPr>
            <p:ph type="dt" sz="quarter" idx="2"/>
          </p:nvPr>
        </p:nvSpPr>
        <p:spPr>
          <a:xfrm>
            <a:off x="457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fld id="{B5D7AC6A-2458-825A-166F-D20FE221E087}" type="datetime1">
              <a:t>14-Mar-24</a:t>
            </a:fld>
            <a:endParaRPr/>
          </a:p>
        </p:txBody>
      </p:sp>
      <p:sp>
        <p:nvSpPr>
          <p:cNvPr id="5" name="Foot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r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BsnAAAIJQAAWSkAAB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356985"/>
            <a:ext cx="2895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/>
          </a:p>
        </p:txBody>
      </p:sp>
      <p:sp>
        <p:nvSpPr>
          <p:cNvPr id="6" name="SlideNumberArea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Pr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BsnAABwNQ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356985"/>
            <a:ext cx="2133600" cy="36449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5D7B6BA-F458-8240-166F-0215F821E057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2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742950" marR="0" indent="-28575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1143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600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20574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5146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9718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4290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886200" marR="0" indent="-228600" algn="l" defTabSz="44958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Radi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extLst>
              <a:ext uri="smNativeData">
                <pr:smNativeData xmlns:pr="smNativeData" xmlns:p14="http://schemas.microsoft.com/office/powerpoint/2010/main" xmlns="" val="SMDATA_7_Z8spYhMAAAAlAAAAAQAAAA8BAAAAkAAAAEgAAACQAAAASAAAAAAAAAAAAAAAAAAAABcAAAAUAAAAAAAAAAAAAAD/fwAA/38AAAAAAAAJAAAABAAAACIgeT0MAAAAEAAAAAAAAAAAAAAAAAAAAAAAAAAfAAAAVAAAAAAAAAAAAAAAAAAAAAAAAAAAAAAAAAAAAAAAAAAAAAAAAAAAAAAAAAAAAAAAAAAAAAAAAAAAAAAAAAAAAAAAAAAAAAAAAAAAAAAAAAAAAAAAAAAAACEAAAAYAAAAFAAAAAAAAADwAAAAcDUAAHAmAAAQAAAAJgAAAAgAAAD/////AAAAAA=="/>
              </a:ext>
            </a:extLst>
          </p:cNvGrpSpPr>
          <p:nvPr/>
        </p:nvGrpSpPr>
        <p:grpSpPr>
          <a:xfrm>
            <a:off x="0" y="152400"/>
            <a:ext cx="8686800" cy="6096000"/>
            <a:chOff x="0" y="152400"/>
            <a:chExt cx="8686800" cy="6096000"/>
          </a:xfrm>
        </p:grpSpPr>
        <p:sp>
          <p:nvSpPr>
            <p:cNvPr id="5" name="AutoShape 3"/>
            <p:cNvSpPr>
              <a:extLst>
                <a:ext uri="smNativeData">
                  <pr:smNativeData xmlns:pr="smNativeData" xmlns:p14="http://schemas.microsoft.com/office/powerpoint/2010/main" xmlns="" val="SMDATA_16_Z8spYhMAAAAlAAAAZQAAAA0AAAAAkAAAAEgAAACQAAAASAAAAAAAAAABAAAAAAAAAAEAAABQAAAAIFnnygOS0T8AAAAAAAAAAA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BAAAAAAAAAGaZmQpQAAAAAQAAACMAAAAjAAAAIwAAAB4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GaZmQN/f38AZpmZA8zMzADAwP8Af39/AAAAAAAAAAAAAAAAAAAAAAAAAAAAIQAAABgAAAAUAAAAWQIAAEgDAABwNQAAcCYAAAAgAAAmAAAACAAAAP//////////"/>
                </a:ext>
              </a:extLst>
            </p:cNvSpPr>
            <p:nvPr/>
          </p:nvSpPr>
          <p:spPr>
            <a:xfrm>
              <a:off x="381635" y="533400"/>
              <a:ext cx="8305165" cy="5715000"/>
            </a:xfrm>
            <a:prstGeom prst="roundRect">
              <a:avLst>
                <a:gd name="adj" fmla="val 13727"/>
              </a:avLst>
            </a:prstGeom>
            <a:noFill/>
            <a:ln w="50800" cap="flat" cmpd="sng" algn="ctr">
              <a:solidFill>
                <a:schemeClr val="bg2"/>
              </a:solidFill>
              <a:prstDash val="solid"/>
              <a:headEnd type="none"/>
              <a:tailEnd type="none"/>
            </a:ln>
            <a:effectLst/>
          </p:spPr>
          <p:txBody>
            <a:bodyPr vert="horz" wrap="none" lIns="91440" tIns="45720" rIns="91440" bIns="45720" numCol="1" anchor="ctr"/>
            <a:lstStyle/>
            <a:p>
              <a:pPr algn="ctr">
                <a:spcBef>
                  <a:spcPts val="0"/>
                </a:spcBef>
                <a:defRPr sz="2400">
                  <a:latin typeface="Times New Roman" pitchFamily="1" charset="0"/>
                  <a:ea typeface="SimSun" charset="0"/>
                  <a:cs typeface="Times New Roman" pitchFamily="1" charset="0"/>
                </a:defRPr>
              </a:pPr>
              <a:endParaRPr/>
            </a:p>
          </p:txBody>
        </p:sp>
        <p:sp>
          <p:nvSpPr>
            <p:cNvPr id="4" name="AutoShape 4"/>
            <p:cNvSpPr>
              <a:extLst>
                <a:ext uri="smNativeData">
                  <pr:smNativeData xmlns:pr="smNativeData" xmlns:p14="http://schemas.microsoft.com/office/powerpoint/2010/main" xmlns="" val="SMDATA_16_Z8spYhMAAAAlAAAACwAAAA0AAAAAkAAAAEgAAACQAAAASAAAAAAAAAAAAAAAAAAAAAEAAABQAAAAAAAAAAAA4D8AAAAAAADgPwAAAAAAAOA/AAAAAAAA4D8AAAAAAADgPwAAAAAAAOA/AAAAAAAA4D8AAAAAAADgPwAAAAAAAOA/AAAAAAAA4D8CAAAAjAAAAAEAAAAAAAAAZmbMD////wgAAAAAAAAAAAAAAAAAAAAAAAAAAAAAAAAAAAAAeAAAAAEAAABAAAAAAAAAAAAAAAB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ZmbMCP///wEAAAAAAAAAAAAAAAAAAAAAAAAAAAAAAAAAAAAAAAAAAAAAAAJ/f38AZpmZA8zMzADAwP8Af39/AAAAAAAAAAAAAAAAAAAAAAAAAAAAIQAAABgAAAAUAAAAAAAAAPAAAACBNAAAcAgAAAAAAAAmAAAACAAAAP//////////"/>
                </a:ext>
              </a:extLst>
            </p:cNvSpPr>
            <p:nvPr/>
          </p:nvSpPr>
          <p:spPr>
            <a:xfrm>
              <a:off x="0" y="152400"/>
              <a:ext cx="8535035" cy="1219200"/>
            </a:xfrm>
            <a:custGeom>
              <a:avLst/>
              <a:gdLst/>
              <a:ahLst/>
              <a:cxnLst/>
              <a:rect l="0" t="0" r="8535035" b="1219200"/>
              <a:pathLst>
                <a:path w="8535035" h="1219200">
                  <a:moveTo>
                    <a:pt x="0" y="0"/>
                  </a:moveTo>
                  <a:lnTo>
                    <a:pt x="7924147" y="0"/>
                  </a:lnTo>
                  <a:cubicBezTo>
                    <a:pt x="8261992" y="0"/>
                    <a:pt x="8535035" y="271893"/>
                    <a:pt x="8535035" y="609600"/>
                  </a:cubicBezTo>
                  <a:cubicBezTo>
                    <a:pt x="8535035" y="946122"/>
                    <a:pt x="8261992" y="1217958"/>
                    <a:pt x="7925333" y="1219200"/>
                  </a:cubicBezTo>
                  <a:lnTo>
                    <a:pt x="0" y="12192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ffectLst/>
          </p:spPr>
        </p:sp>
        <p:sp>
          <p:nvSpPr>
            <p:cNvPr id="3" name="Line 5"/>
            <p:cNvSpPr>
              <a:extLst>
                <a:ext uri="smNativeData">
                  <pr:smNativeData xmlns:pr="smNativeData" xmlns:p14="http://schemas.microsoft.com/office/powerpoint/2010/main" xmlns="" val="SMDATA_16_Z8spYhMAAAAlAAAACg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BAAAAAAAAAP///wg8AAAAAQAAACMAAAAjAAAAIwAAAB4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P///wF/f38AZpmZA8zMzADAwP8Af39/AAAAAAAAAAAAAAAAAAAAAAAAAAAAIQAAABgAAAAUAAAAAAAAAIAHAACwMQAAgAcAAAAAAAAmAAAACAAAAP//////////"/>
                </a:ext>
              </a:extLst>
            </p:cNvSpPr>
            <p:nvPr/>
          </p:nvSpPr>
          <p:spPr>
            <a:xfrm>
              <a:off x="0" y="1219200"/>
              <a:ext cx="8077200" cy="0"/>
            </a:xfrm>
            <a:prstGeom prst="line">
              <a:avLst/>
            </a:prstGeom>
            <a:noFill/>
            <a:ln w="38100" cap="flat" cmpd="sng" algn="ctr">
              <a:solidFill>
                <a:schemeClr val="bg1"/>
              </a:solidFill>
              <a:prstDash val="solid"/>
              <a:headEnd type="none"/>
              <a:tailEnd type="none"/>
            </a:ln>
            <a:effectLst/>
          </p:spPr>
        </p:sp>
      </p:grpSp>
      <p:sp>
        <p:nvSpPr>
          <p:cNvPr id="6" name="Rectangle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NAEAAGgBAACCMgAACAcAABAAAAAmAAAACAAAAP//////////"/>
              </a:ext>
            </a:extLst>
          </p:cNvSpPr>
          <p:nvPr>
            <p:ph type="title"/>
          </p:nvPr>
        </p:nvSpPr>
        <p:spPr>
          <a:xfrm>
            <a:off x="195580" y="228600"/>
            <a:ext cx="801497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7" name="Rectangle 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wAMAANgJAACANAAACCUAABAAAAAmAAAACAAAAP//////////"/>
              </a:ext>
            </a:extLst>
          </p:cNvSpPr>
          <p:nvPr>
            <p:ph type="body" idx="1"/>
          </p:nvPr>
        </p:nvSpPr>
        <p:spPr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8" name="Rectangle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0AIAAHAmAADwDwAAQCkAABAAAAAmAAAACAAAAP//////////"/>
              </a:ext>
            </a:extLst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</a:lstStyle>
          <a:p>
            <a:endParaRPr/>
          </a:p>
        </p:txBody>
      </p:sp>
      <p:sp>
        <p:nvSpPr>
          <p:cNvPr id="9" name="Rectangle 9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OBMAAHAmAAAIJQAAQCkAAB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Calibri" pitchFamily="2" charset="0"/>
                <a:ea typeface="Arial" pitchFamily="2" charset="0"/>
                <a:cs typeface="Arial" pitchFamily="2" charset="0"/>
              </a:defRPr>
            </a:lvl1pPr>
          </a:lstStyle>
          <a:p>
            <a:endParaRPr/>
          </a:p>
        </p:txBody>
      </p:sp>
      <p:sp>
        <p:nvSpPr>
          <p:cNvPr id="10" name="Rectangle 10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CAAAAAAAAAAEAAABQAAAAAAAAAAAA4D8AAAAAAADgPwAAAAAAAOA/AAAAAAAA4D8AAAAAAADgPwAAAAAAAOA/AAAAAAAA4D8AAAAAAADgPwAAAAAAAOA/AAAAAAAA4D8CAAAAjAAAAAAAAAAAAAAAmcz/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BmmZk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AAAABQAAAAEAAAAAAAAAAAAAAAAAAAAAAAAAAAAAAAAAAAAAAAAAAAAAAAJ/f38AAAAAA8zMzADAwP8Af39/AAAAAAAAAAAAAAAAAAAAAAAAAAAAIQAAABgAAAAUAAAAUCgAAHAmAABwNQAAQCkAAB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2" charset="0"/>
                <a:ea typeface="Arial" pitchFamily="2" charset="0"/>
                <a:cs typeface="Arial" pitchFamily="2" charset="0"/>
              </a:defRPr>
            </a:lvl1pPr>
          </a:lstStyle>
          <a:p>
            <a:fld id="{B5D7ABC4-8A58-825D-166F-7C08E521E029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200" b="0" i="0" u="none" strike="noStrike" kern="1" spc="0" baseline="0">
          <a:solidFill>
            <a:schemeClr val="tx2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2pPr>
      <a:lvl3pPr marL="914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3pPr>
      <a:lvl4pPr marL="1371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4pPr>
      <a:lvl5pPr marL="18288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>
          <a:schemeClr val="hlink"/>
        </a:buClr>
        <a:buSzTx/>
        <a:buFont typeface="Wingdings" charset="2"/>
        <a:buChar char="l"/>
        <a:tabLst/>
        <a:defRPr sz="32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742950" marR="0" indent="-285750" algn="l" defTabSz="914400">
        <a:lnSpc>
          <a:spcPct val="100000"/>
        </a:lnSpc>
        <a:spcBef>
          <a:spcPts val="675"/>
        </a:spcBef>
        <a:spcAft>
          <a:spcPts val="0"/>
        </a:spcAft>
        <a:buClr>
          <a:schemeClr val="accent1"/>
        </a:buClr>
        <a:buSzTx/>
        <a:buFont typeface="Wingdings" charset="2"/>
        <a:buChar char="l"/>
        <a:tabLst/>
        <a:defRPr sz="2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>
          <a:schemeClr val="bg2"/>
        </a:buClr>
        <a:buSzTx/>
        <a:buFont typeface="Wingdings" charset="2"/>
        <a:buChar char="l"/>
        <a:tabLst/>
        <a:defRPr sz="24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600200" marR="0" indent="-228600" algn="l" defTabSz="914400">
        <a:lnSpc>
          <a:spcPct val="100000"/>
        </a:lnSpc>
        <a:spcBef>
          <a:spcPts val="475"/>
        </a:spcBef>
        <a:spcAft>
          <a:spcPts val="0"/>
        </a:spcAft>
        <a:buClr>
          <a:schemeClr val="hlink"/>
        </a:buClr>
        <a:buSzTx/>
        <a:buFont typeface="Wingdings" charset="2"/>
        <a:buChar char="l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2057400" marR="0" indent="-228600" algn="l" defTabSz="914400">
        <a:lnSpc>
          <a:spcPct val="100000"/>
        </a:lnSpc>
        <a:spcBef>
          <a:spcPts val="475"/>
        </a:spcBef>
        <a:spcAft>
          <a:spcPts val="0"/>
        </a:spcAft>
        <a:buClr>
          <a:schemeClr val="bg2"/>
        </a:buClr>
        <a:buSzTx/>
        <a:buFont typeface="Wingdings" charset="2"/>
        <a:buChar char="l"/>
        <a:tabLst/>
        <a:defRPr sz="20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Arial" pitchFamily="2" charset="0"/>
          <a:ea typeface="Arial" pitchFamily="2" charset="0"/>
          <a:cs typeface="Arial" pitchFamily="2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ltYWc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LEBAABwNQAAuQgAABAAAAAmAAAACAAAAP//////////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NgJAABwNQAAsCUAABAAAAAmAAAACAAAAP//////////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Date Placeholder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0AIAABonAADwDwAAWSkAABAAAAAmAAAACAAAAP//////////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>
              <a:defRPr sz="1200">
                <a:solidFill>
                  <a:srgbClr val="8C8C8C"/>
                </a:solidFill>
              </a:defRPr>
            </a:lvl1pPr>
          </a:lstStyle>
          <a:p>
            <a:fld id="{B5D7917F-3158-8267-166F-C732DF21E092}" type="datetime1">
              <a:t>14-Mar-24</a:t>
            </a:fld>
            <a:endParaRPr/>
          </a:p>
        </p:txBody>
      </p:sp>
      <p:sp>
        <p:nvSpPr>
          <p:cNvPr id="5" name="Footer Placeholder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Kw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OBMAABonAAAIJQAAWSkAABAAAAAmAAAACAAAAP//////////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C8C8C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////AAAAAAEAAAAAAAAAAAAAAAAAAAAAAAAAAAAAAAAAAAAAAAAAAAAAAAB/f38AAAAAA8zMzADAwP8Af39/AAAAAAAAAAAAAAAAAAAAAAAAAAAAIQAAABgAAAAUAAAAUCgAABonAABwNQAAWSkAABAAAAAmAAAACAAAAP//////////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C8C8C"/>
                </a:solidFill>
              </a:defRPr>
            </a:lvl1pPr>
          </a:lstStyle>
          <a:p>
            <a:fld id="{B5D7F0B9-F758-8206-166F-0153BE21E054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4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65"/>
        </a:spcBef>
        <a:spcAft>
          <a:spcPts val="0"/>
        </a:spcAft>
        <a:buClrTx/>
        <a:buSzTx/>
        <a:buFont typeface="Arial" pitchFamily="2" charset="0"/>
        <a:buChar char="•"/>
        <a:tabLst/>
        <a:defRPr sz="32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742950" marR="0" indent="-285750" algn="l" defTabSz="914400">
        <a:lnSpc>
          <a:spcPct val="100000"/>
        </a:lnSpc>
        <a:spcBef>
          <a:spcPts val="670"/>
        </a:spcBef>
        <a:spcAft>
          <a:spcPts val="0"/>
        </a:spcAft>
        <a:buClrTx/>
        <a:buSzTx/>
        <a:buFont typeface="Arial" pitchFamily="2" charset="0"/>
        <a:buChar char="–"/>
        <a:tabLst/>
        <a:defRPr sz="2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Tx/>
        <a:buSzTx/>
        <a:buFont typeface="Arial" pitchFamily="2" charset="0"/>
        <a:buChar char="•"/>
        <a:tabLst/>
        <a:defRPr sz="24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6002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0"/>
        <a:buChar char="–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20574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0"/>
        <a:buChar char="»"/>
        <a:tabLst/>
        <a:defRPr sz="20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Calibri" pitchFamily="2" charset="0"/>
          <a:cs typeface="Calibri" pitchFamily="2" charset="0"/>
        </a:defRPr>
      </a:lvl5pPr>
      <a:lvl6pPr marL="22860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6pPr>
      <a:lvl7pPr marL="27432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7pPr>
      <a:lvl8pPr marL="32004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8pPr>
      <a:lvl9pPr marL="3657600" marR="0" indent="0" algn="l" defTabSz="449580">
        <a:lnSpc>
          <a:spcPct val="100000"/>
        </a:lnSpc>
        <a:spcBef>
          <a:spcPts val="0"/>
        </a:spcBef>
        <a:spcAft>
          <a:spcPts val="0"/>
        </a:spcAft>
        <a:buNone/>
        <a:tabLst/>
        <a:defRPr sz="1800" b="0" i="0" u="none" strike="noStrike" kern="1" spc="0" baseline="0">
          <a:solidFill>
            <a:schemeClr val="tx1"/>
          </a:solidFill>
          <a:effectLst/>
          <a:latin typeface="Calibri" pitchFamily="2" charset="0"/>
          <a:ea typeface="SimSun" charset="0"/>
          <a:cs typeface="Times New Roman" pitchFamily="1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tprintnetwork.org/our-work/ecological-footprint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llenbaker.net/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ProMujer.com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BookShare.or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www.benetech.org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oms.com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eurostat/databrowser/view/cpc_ettot/default/table?lang=e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P///w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OAQAABoNAAAINAAAJhYAABAAAAAmAAAACAAAAAAAAAAAAAAA"/>
              </a:ext>
            </a:extLst>
          </p:cNvSpPr>
          <p:nvPr>
            <p:ph type="ctrTitle"/>
          </p:nvPr>
        </p:nvSpPr>
        <p:spPr/>
        <p:txBody>
          <a:bodyPr/>
          <a:lstStyle/>
          <a:p>
            <a:pPr>
              <a:defRPr sz="5800" b="1"/>
            </a:pPr>
            <a:r>
              <a:t>Inženjerska ekonomija</a:t>
            </a:r>
          </a:p>
        </p:txBody>
      </p:sp>
      <p:sp>
        <p:nvSpPr>
          <p:cNvPr id="3" name="Textbox1"/>
          <p:cNvSpPr txBox="1">
            <a:extLst>
              <a:ext uri="smNativeData">
                <pr:smNativeData xmlns:pr="smNativeData" xmlns:p14="http://schemas.microsoft.com/office/powerpoint/2010/main" xmlns="" val="SMDATA_16_Z8spYh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CxUAAOslAAA1IwAAKygAAAAAAAAmAAAACAAAAP//////////"/>
              </a:ext>
            </a:extLst>
          </p:cNvSpPr>
          <p:nvPr/>
        </p:nvSpPr>
        <p:spPr>
          <a:xfrm>
            <a:off x="3420745" y="6163945"/>
            <a:ext cx="230251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r>
              <a:rPr dirty="0"/>
              <a:t>mart 202</a:t>
            </a:r>
            <a:r>
              <a:rPr lang="sr-Latn-RS" dirty="0"/>
              <a:t>3</a:t>
            </a:r>
            <a:r>
              <a:rPr dirty="0"/>
              <a:t>. </a:t>
            </a:r>
            <a:r>
              <a:rPr dirty="0" err="1"/>
              <a:t>godine</a:t>
            </a:r>
            <a:endParaRPr dirty="0"/>
          </a:p>
        </p:txBody>
      </p:sp>
      <p:sp>
        <p:nvSpPr>
          <p:cNvPr id="5" name="SlideSubtitle1">
            <a:extLst>
              <a:ext uri="{FF2B5EF4-FFF2-40B4-BE49-F238E27FC236}">
                <a16:creationId xmlns:a16="http://schemas.microsoft.com/office/drawing/2014/main" id="{D5D8C44D-F9AE-4B59-939F-42243061C4E2}"/>
              </a:ext>
            </a:extLst>
          </p:cNvPr>
          <p:cNvSpPr>
            <a:extLst>
              <a:ext uri="smNativeData">
                <pr:smNativeData xmlns:pr="smNativeData" xmlns:p14="http://schemas.microsoft.com/office/powerpoint/2010/main" xmlns="" val="SMDATA_16_ZZaY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cAgAAOgXAADQLwAAsCIAABAAAAAmAAAACAAAAP//////////"/>
              </a:ext>
            </a:extLst>
          </p:cNvSpPr>
          <p:nvPr/>
        </p:nvSpPr>
        <p:spPr>
          <a:xfrm>
            <a:off x="685800" y="3716020"/>
            <a:ext cx="7577455" cy="1752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 algn="ctr">
              <a:defRPr sz="2800" b="1" i="1"/>
            </a:pPr>
            <a:r>
              <a:rPr dirty="0"/>
              <a:t>Prof. </a:t>
            </a:r>
            <a:r>
              <a:rPr dirty="0" err="1"/>
              <a:t>dr</a:t>
            </a:r>
            <a:r>
              <a:rPr dirty="0"/>
              <a:t> Ivan </a:t>
            </a:r>
            <a:r>
              <a:rPr dirty="0" err="1"/>
              <a:t>Mihajlović</a:t>
            </a:r>
            <a:endParaRPr dirty="0"/>
          </a:p>
          <a:p>
            <a:pPr algn="ctr">
              <a:defRPr sz="2800" b="1" i="1"/>
            </a:pPr>
            <a:r>
              <a:rPr dirty="0"/>
              <a:t>imihajlovic@</a:t>
            </a:r>
            <a:r>
              <a:rPr lang="en-US" dirty="0"/>
              <a:t>mas</a:t>
            </a:r>
            <a:r>
              <a:rPr dirty="0"/>
              <a:t>.bg.ac.rs</a:t>
            </a:r>
          </a:p>
          <a:p>
            <a:pPr algn="ctr">
              <a:defRPr sz="2800" i="1"/>
            </a:pPr>
            <a:r>
              <a:rPr dirty="0" err="1"/>
              <a:t>Univerzitet</a:t>
            </a:r>
            <a:r>
              <a:rPr dirty="0"/>
              <a:t> u </a:t>
            </a:r>
            <a:r>
              <a:rPr dirty="0" err="1"/>
              <a:t>Beogradu</a:t>
            </a:r>
            <a:endParaRPr dirty="0"/>
          </a:p>
          <a:p>
            <a:pPr algn="ctr">
              <a:defRPr sz="2800" i="1"/>
            </a:pPr>
            <a:r>
              <a:rPr dirty="0" err="1"/>
              <a:t>Mašinski</a:t>
            </a:r>
            <a:r>
              <a:rPr dirty="0"/>
              <a:t> </a:t>
            </a:r>
            <a:r>
              <a:rPr dirty="0" err="1"/>
              <a:t>fakultet</a:t>
            </a:r>
            <a:r>
              <a:rPr dirty="0"/>
              <a:t> u </a:t>
            </a:r>
            <a:r>
              <a:rPr dirty="0" err="1"/>
              <a:t>Beogradu</a:t>
            </a:r>
            <a:endParaRPr dirty="0"/>
          </a:p>
          <a:p>
            <a:pPr algn="ctr">
              <a:defRPr sz="3200"/>
            </a:pPr>
            <a:r>
              <a:rPr lang="en-US" sz="3000" i="1" dirty="0" err="1">
                <a:latin typeface="Calibri"/>
                <a:ea typeface="SimSun"/>
                <a:cs typeface="Times New Roman"/>
              </a:rPr>
              <a:t>Kabinet</a:t>
            </a:r>
            <a:r>
              <a:rPr lang="en-US" sz="3000" i="1" dirty="0">
                <a:latin typeface="Calibri"/>
                <a:ea typeface="SimSun"/>
                <a:cs typeface="Times New Roman"/>
              </a:rPr>
              <a:t> 401 – </a:t>
            </a:r>
            <a:r>
              <a:rPr lang="en-US" sz="3000" i="1" dirty="0" err="1">
                <a:latin typeface="Calibri"/>
                <a:ea typeface="SimSun"/>
                <a:cs typeface="Times New Roman"/>
              </a:rPr>
              <a:t>konsultacije</a:t>
            </a:r>
            <a:r>
              <a:rPr lang="en-US" sz="3000" i="1" dirty="0">
                <a:latin typeface="Calibri"/>
                <a:ea typeface="SimSun"/>
                <a:cs typeface="Times New Roman"/>
              </a:rPr>
              <a:t> </a:t>
            </a:r>
            <a:r>
              <a:rPr lang="en-US" sz="3000" i="1" dirty="0" err="1">
                <a:latin typeface="Calibri"/>
                <a:ea typeface="SimSun"/>
                <a:cs typeface="Times New Roman"/>
              </a:rPr>
              <a:t>utorkom</a:t>
            </a:r>
            <a:r>
              <a:rPr lang="sr-Latn-RS" sz="3000" i="1" dirty="0">
                <a:latin typeface="Calibri"/>
                <a:ea typeface="SimSun"/>
                <a:cs typeface="Times New Roman"/>
              </a:rPr>
              <a:t> </a:t>
            </a:r>
            <a:r>
              <a:rPr lang="en-US" sz="3000" i="1" dirty="0">
                <a:latin typeface="Calibri"/>
                <a:ea typeface="SimSun"/>
                <a:cs typeface="Times New Roman"/>
              </a:rPr>
              <a:t>od 10-12h</a:t>
            </a:r>
          </a:p>
          <a:p>
            <a:pPr algn="ctr">
              <a:defRPr sz="3200"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Ekonomski odnosi sa inostranstvom</a:t>
            </a:r>
          </a:p>
        </p:txBody>
      </p:sp>
      <p:pic>
        <p:nvPicPr>
          <p:cNvPr id="3" name="SlideText1"/>
          <p:cNvPicPr>
            <a:picLocks noGrp="1" noChangeAspect="1" noChangeArrowheads="1"/>
            <a:extLst>
              <a:ext uri="smNativeData">
                <pr:smNativeData xmlns:pr="smNativeData" xmlns:p14="http://schemas.microsoft.com/office/powerpoint/2010/main" xmlns="" val="SMDATA_18_Z8sp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HD///+2CQAAMDgAAIUlAAAQAAAAJgAAAAgAAAABgQAA/////w==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-91440" y="1578610"/>
            <a:ext cx="9225280" cy="452056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Ekonomski odnosi sa inostranstvom</a:t>
            </a:r>
          </a:p>
        </p:txBody>
      </p:sp>
      <p:pic>
        <p:nvPicPr>
          <p:cNvPr id="3" name="SlideText1"/>
          <p:cNvPicPr>
            <a:picLocks noGrp="1" noChangeAspect="1" noChangeArrowheads="1"/>
            <a:extLst>
              <a:ext uri="smNativeData">
                <pr:smNativeData xmlns:pr="smNativeData" xmlns:p14="http://schemas.microsoft.com/office/powerpoint/2010/main" xmlns="" val="SMDATA_18_Z8sp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NACAACUCgAAcDUAAPQkAAAQAAAAJgAAAAgAAAABgQAA/////w==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457200" y="1719580"/>
            <a:ext cx="8229600" cy="42875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Hxw////////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r>
              <a:t>Sadržaj predmeta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Hxw////////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r>
              <a:t>Osnovni pojmovi mikro i makro ekonomije</a:t>
            </a:r>
          </a:p>
          <a:p>
            <a:r>
              <a:t>Proizvodnja i proizvodni faktori</a:t>
            </a:r>
          </a:p>
          <a:p>
            <a:r>
              <a:t>Troškovi proizvodnje</a:t>
            </a:r>
          </a:p>
          <a:p>
            <a:r>
              <a:t>Tražnja i ponuda</a:t>
            </a:r>
          </a:p>
          <a:p>
            <a:r>
              <a:t>Sistem ekonomskih odnosa sa inostranstvom</a:t>
            </a:r>
          </a:p>
          <a:p>
            <a:pPr>
              <a:defRPr b="1"/>
            </a:pPr>
            <a:r>
              <a:t>Koncept “održivog razvoja”</a:t>
            </a:r>
          </a:p>
          <a:p>
            <a:r>
              <a:t>Tehnološke promene, tranzicija i globalizacija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Koncept “održivog razvoja”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 algn="just"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sz="2500" b="1" dirty="0" err="1"/>
              <a:t>Održivi</a:t>
            </a:r>
            <a:r>
              <a:rPr sz="2500" b="1" dirty="0"/>
              <a:t> </a:t>
            </a:r>
            <a:r>
              <a:rPr sz="2500" b="1" dirty="0" err="1"/>
              <a:t>razvoj</a:t>
            </a:r>
            <a:r>
              <a:rPr sz="2500" b="1" dirty="0"/>
              <a:t> se </a:t>
            </a:r>
            <a:r>
              <a:rPr sz="2500" b="1" dirty="0" err="1"/>
              <a:t>može</a:t>
            </a:r>
            <a:r>
              <a:rPr sz="2500" b="1" dirty="0"/>
              <a:t> </a:t>
            </a:r>
            <a:r>
              <a:rPr sz="2500" b="1" dirty="0" err="1"/>
              <a:t>definisati</a:t>
            </a:r>
            <a:r>
              <a:rPr sz="2500" b="1" dirty="0"/>
              <a:t> </a:t>
            </a:r>
            <a:r>
              <a:rPr sz="2500" b="1" dirty="0" err="1"/>
              <a:t>kao</a:t>
            </a:r>
            <a:r>
              <a:rPr sz="2500" b="1" dirty="0"/>
              <a:t> </a:t>
            </a:r>
            <a:r>
              <a:rPr sz="2500" b="1" dirty="0" err="1"/>
              <a:t>potreba</a:t>
            </a:r>
            <a:r>
              <a:rPr sz="2500" b="1" dirty="0"/>
              <a:t> </a:t>
            </a:r>
            <a:r>
              <a:rPr sz="2500" b="1" dirty="0" err="1"/>
              <a:t>sadašnjosti</a:t>
            </a:r>
            <a:r>
              <a:rPr sz="2500" b="1" dirty="0"/>
              <a:t> bez </a:t>
            </a:r>
            <a:r>
              <a:rPr sz="2500" b="1" dirty="0" err="1"/>
              <a:t>ugrožavanja</a:t>
            </a:r>
            <a:r>
              <a:rPr sz="2500" b="1" dirty="0"/>
              <a:t> </a:t>
            </a:r>
            <a:r>
              <a:rPr sz="2500" b="1" dirty="0" err="1"/>
              <a:t>sposobnosti</a:t>
            </a:r>
            <a:r>
              <a:rPr sz="2500" b="1" dirty="0"/>
              <a:t> </a:t>
            </a:r>
            <a:r>
              <a:rPr sz="2500" b="1" dirty="0" err="1"/>
              <a:t>budućih</a:t>
            </a:r>
            <a:r>
              <a:rPr sz="2500" b="1" dirty="0"/>
              <a:t> </a:t>
            </a:r>
            <a:r>
              <a:rPr sz="2500" b="1" dirty="0" err="1"/>
              <a:t>generacija</a:t>
            </a:r>
            <a:r>
              <a:rPr sz="2500" b="1" dirty="0"/>
              <a:t> da </a:t>
            </a:r>
            <a:r>
              <a:rPr sz="2500" b="1" dirty="0" err="1"/>
              <a:t>zadovolje</a:t>
            </a:r>
            <a:r>
              <a:rPr sz="2500" b="1" dirty="0"/>
              <a:t> </a:t>
            </a:r>
            <a:r>
              <a:rPr sz="2500" b="1" dirty="0" err="1"/>
              <a:t>sopstvene</a:t>
            </a:r>
            <a:r>
              <a:rPr sz="2500" b="1" dirty="0"/>
              <a:t> </a:t>
            </a:r>
            <a:r>
              <a:rPr sz="2500" b="1" dirty="0" err="1"/>
              <a:t>potrebe</a:t>
            </a:r>
            <a:r>
              <a:rPr sz="2500" b="1" dirty="0"/>
              <a:t> (</a:t>
            </a:r>
            <a:r>
              <a:rPr sz="2500" b="1" dirty="0" err="1"/>
              <a:t>Barbier</a:t>
            </a:r>
            <a:r>
              <a:rPr sz="2500" b="1" dirty="0"/>
              <a:t> &amp; Burgess, 2019). </a:t>
            </a:r>
          </a:p>
          <a:p>
            <a:pPr algn="just"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sz="2500" dirty="0" err="1"/>
              <a:t>Čini</a:t>
            </a:r>
            <a:r>
              <a:rPr sz="2500" dirty="0"/>
              <a:t> se da </a:t>
            </a:r>
            <a:r>
              <a:rPr sz="2500" dirty="0" err="1"/>
              <a:t>postoji</a:t>
            </a:r>
            <a:r>
              <a:rPr sz="2500" dirty="0"/>
              <a:t> </a:t>
            </a:r>
            <a:r>
              <a:rPr sz="2500" dirty="0" err="1"/>
              <a:t>nerešivi</a:t>
            </a:r>
            <a:r>
              <a:rPr sz="2500" dirty="0"/>
              <a:t> </a:t>
            </a:r>
            <a:r>
              <a:rPr sz="2500" dirty="0" err="1"/>
              <a:t>sukob</a:t>
            </a:r>
            <a:r>
              <a:rPr sz="2500" dirty="0"/>
              <a:t> </a:t>
            </a:r>
            <a:r>
              <a:rPr sz="2500" dirty="0" err="1"/>
              <a:t>između</a:t>
            </a:r>
            <a:r>
              <a:rPr sz="2500" dirty="0"/>
              <a:t> </a:t>
            </a:r>
            <a:r>
              <a:rPr sz="2500" dirty="0" err="1"/>
              <a:t>ekonomskog</a:t>
            </a:r>
            <a:r>
              <a:rPr sz="2500" dirty="0"/>
              <a:t>, </a:t>
            </a:r>
            <a:r>
              <a:rPr sz="2500" dirty="0" err="1"/>
              <a:t>tehnološkog</a:t>
            </a:r>
            <a:r>
              <a:rPr sz="2500" dirty="0"/>
              <a:t>, </a:t>
            </a:r>
            <a:r>
              <a:rPr sz="2500" dirty="0" err="1"/>
              <a:t>društvenog</a:t>
            </a:r>
            <a:r>
              <a:rPr sz="2500" dirty="0"/>
              <a:t> </a:t>
            </a:r>
            <a:r>
              <a:rPr sz="2500" dirty="0" err="1"/>
              <a:t>i</a:t>
            </a:r>
            <a:r>
              <a:rPr sz="2500" dirty="0"/>
              <a:t> </a:t>
            </a:r>
            <a:r>
              <a:rPr sz="2500" dirty="0" err="1"/>
              <a:t>ekološkog</a:t>
            </a:r>
            <a:r>
              <a:rPr sz="2500" dirty="0"/>
              <a:t> </a:t>
            </a:r>
            <a:r>
              <a:rPr sz="2500" dirty="0" err="1"/>
              <a:t>razvoja</a:t>
            </a:r>
            <a:r>
              <a:rPr sz="2500" dirty="0"/>
              <a:t>.</a:t>
            </a:r>
          </a:p>
          <a:p>
            <a:pPr algn="just">
              <a:defRPr sz="3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rPr sz="2500" dirty="0"/>
              <a:t>U </a:t>
            </a:r>
            <a:r>
              <a:rPr sz="2500" dirty="0" err="1"/>
              <a:t>savremenom</a:t>
            </a:r>
            <a:r>
              <a:rPr sz="2500" dirty="0"/>
              <a:t> </a:t>
            </a:r>
            <a:r>
              <a:rPr sz="2500" dirty="0" err="1"/>
              <a:t>poslovanju</a:t>
            </a:r>
            <a:r>
              <a:rPr sz="2500" dirty="0"/>
              <a:t>, </a:t>
            </a:r>
            <a:r>
              <a:rPr sz="2500" dirty="0" err="1"/>
              <a:t>nije</a:t>
            </a:r>
            <a:r>
              <a:rPr sz="2500" dirty="0"/>
              <a:t> </a:t>
            </a:r>
            <a:r>
              <a:rPr sz="2500" dirty="0" err="1"/>
              <a:t>dovoljno</a:t>
            </a:r>
            <a:r>
              <a:rPr sz="2500" dirty="0"/>
              <a:t> </a:t>
            </a:r>
            <a:r>
              <a:rPr sz="2500" dirty="0" err="1"/>
              <a:t>postići</a:t>
            </a:r>
            <a:r>
              <a:rPr sz="2500" dirty="0"/>
              <a:t> </a:t>
            </a:r>
            <a:r>
              <a:rPr sz="2500" dirty="0" err="1"/>
              <a:t>određeni</a:t>
            </a:r>
            <a:r>
              <a:rPr sz="2500" dirty="0"/>
              <a:t> </a:t>
            </a:r>
            <a:r>
              <a:rPr sz="2500" dirty="0" err="1"/>
              <a:t>nivo</a:t>
            </a:r>
            <a:r>
              <a:rPr sz="2500" dirty="0"/>
              <a:t> </a:t>
            </a:r>
            <a:r>
              <a:rPr sz="2500" dirty="0" err="1"/>
              <a:t>razvoja</a:t>
            </a:r>
            <a:r>
              <a:rPr sz="2500" dirty="0"/>
              <a:t> u </a:t>
            </a:r>
            <a:r>
              <a:rPr sz="2500" dirty="0" err="1"/>
              <a:t>datom</a:t>
            </a:r>
            <a:r>
              <a:rPr sz="2500" dirty="0"/>
              <a:t> </a:t>
            </a:r>
            <a:r>
              <a:rPr sz="2500" dirty="0" err="1"/>
              <a:t>momentu</a:t>
            </a:r>
            <a:r>
              <a:rPr sz="2500" dirty="0"/>
              <a:t> </a:t>
            </a:r>
            <a:r>
              <a:rPr sz="2500" dirty="0" err="1"/>
              <a:t>vremena</a:t>
            </a:r>
            <a:r>
              <a:rPr sz="2500" dirty="0"/>
              <a:t>. </a:t>
            </a:r>
            <a:r>
              <a:rPr sz="2500" dirty="0" err="1"/>
              <a:t>Razvoj</a:t>
            </a:r>
            <a:r>
              <a:rPr sz="2500" dirty="0"/>
              <a:t> mora </a:t>
            </a:r>
            <a:r>
              <a:rPr sz="2500" dirty="0" err="1"/>
              <a:t>biti</a:t>
            </a:r>
            <a:r>
              <a:rPr sz="2500" dirty="0"/>
              <a:t> </a:t>
            </a:r>
            <a:r>
              <a:rPr sz="2500" dirty="0" err="1"/>
              <a:t>i</a:t>
            </a:r>
            <a:r>
              <a:rPr sz="2500" dirty="0"/>
              <a:t> </a:t>
            </a:r>
            <a:r>
              <a:rPr sz="2500" dirty="0" err="1"/>
              <a:t>održiv</a:t>
            </a:r>
            <a:r>
              <a:rPr sz="2500" dirty="0"/>
              <a:t> </a:t>
            </a:r>
            <a:r>
              <a:rPr sz="2500" dirty="0" err="1"/>
              <a:t>tokom</a:t>
            </a:r>
            <a:r>
              <a:rPr sz="2500" dirty="0"/>
              <a:t> </a:t>
            </a:r>
            <a:r>
              <a:rPr sz="2500" dirty="0" err="1"/>
              <a:t>vremena</a:t>
            </a:r>
            <a:r>
              <a:rPr sz="2500" dirty="0"/>
              <a:t>.</a:t>
            </a:r>
          </a:p>
        </p:txBody>
      </p:sp>
      <p:sp>
        <p:nvSpPr>
          <p:cNvPr id="4" name="Textbox1"/>
          <p:cNvSpPr txBox="1">
            <a:extLst>
              <a:ext uri="smNativeData">
                <pr:smNativeData xmlns:pr="smNativeData" xmlns:p14="http://schemas.microsoft.com/office/powerpoint/2010/main" xmlns="" val="SMDATA_16_Z8sp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AmAADSMwAAoCkAABAgAAAmAAAACAAAAP//////////"/>
              </a:ext>
            </a:extLst>
          </p:cNvSpPr>
          <p:nvPr/>
        </p:nvSpPr>
        <p:spPr>
          <a:xfrm>
            <a:off x="457200" y="6309360"/>
            <a:ext cx="796671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itchFamily="1" charset="0"/>
                <a:ea typeface="Times New Roman" pitchFamily="1" charset="0"/>
                <a:cs typeface="Times New Roman" pitchFamily="1" charset="0"/>
              </a:defRPr>
            </a:pPr>
            <a:r>
              <a:t>Izvor: Barbier, E. B., &amp; Burgess, J. C. (2019). Sustainable development goal indicators: Analyzing trade-offs and complementarities. </a:t>
            </a:r>
            <a:r>
              <a:rPr i="1"/>
              <a:t>World Development</a:t>
            </a:r>
            <a:r>
              <a:t>, </a:t>
            </a:r>
            <a:r>
              <a:rPr i="1"/>
              <a:t>122</a:t>
            </a:r>
            <a:r>
              <a:t>, 295–305. https://doi.org/10.1016/j.worlddev.2019.05.026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Koncept “održivog razvoja”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r>
              <a:t>Samim time, samo postavljanje pitanja “</a:t>
            </a:r>
            <a:r>
              <a:rPr i="1"/>
              <a:t>Koliko su naše poslovne operacije dobre u isporuci vrednosti koje tržište traži ?</a:t>
            </a:r>
            <a:r>
              <a:t>” nije dovoljno</a:t>
            </a:r>
          </a:p>
          <a:p>
            <a:r>
              <a:t>Podjednako je od značaja i pitanje “</a:t>
            </a:r>
            <a:r>
              <a:rPr i="1"/>
              <a:t>Kako se tržište može promeniti i učiniti trenutne vrednosti neadekvatnim ?</a:t>
            </a:r>
            <a:r>
              <a:t>” i </a:t>
            </a:r>
          </a:p>
          <a:p>
            <a:r>
              <a:t>“</a:t>
            </a:r>
            <a:r>
              <a:rPr i="1"/>
              <a:t>Kako možemo razviti naše poslovne operacije tako da se one mogu prilagoditi novim tržišnim uslovima ?</a:t>
            </a:r>
            <a:r>
              <a:t>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Koncept “održivog razvoja”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r>
              <a:t>UN ciljevi održivog razvoja, postavljeni 2015. godine sa ciljem dostizanja 2030. godine:</a:t>
            </a:r>
          </a:p>
          <a:p>
            <a:pPr lvl="1" algn="just">
              <a:defRPr sz="2600"/>
            </a:pPr>
            <a:r>
              <a:t>(1) Bez siromaštva, (2) Bez gladi, (3) Dobro zdravlje i blagostanje, (4) Kvalitetno obrazovanje, (5) Ravnopravnost polova, (6) Čista voda i kanalizacija, (7) Pristupačna i čista energija, (8) Dostojanstven rad i ekonomski rast, (9) Industrija, inovacije i infrastruktura, (10) Smanjena nejednakost, (11) Održivi gradovi i zajednice, (12) Odgovorna potrošnja i proizvodnja, (13) Klimatska akcija , (14) Život ispod vode, (15) Život na kopnu, (16) Mir, pravda i jake institucije, (17) Partnerstva za ciljeve.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1F9B4-AE85-4246-93D7-88A52838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9D022-16BA-4AC4-A511-2DD9EEBBC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Sustainable Development Goals launch in 2016">
            <a:extLst>
              <a:ext uri="{FF2B5EF4-FFF2-40B4-BE49-F238E27FC236}">
                <a16:creationId xmlns:a16="http://schemas.microsoft.com/office/drawing/2014/main" id="{235886AC-C2C7-45BD-83F3-5CA1BC649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76" y="1060044"/>
            <a:ext cx="7647895" cy="473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31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Koncept “održivog razvoja”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r>
              <a:t>202</a:t>
            </a:r>
            <a:r>
              <a:rPr lang="en-US"/>
              <a:t>3</a:t>
            </a:r>
            <a:r>
              <a:t>: </a:t>
            </a:r>
            <a:r>
              <a:rPr dirty="0"/>
              <a:t>Europe sustainable development report:</a:t>
            </a:r>
          </a:p>
          <a:p>
            <a:pPr lvl="1"/>
            <a:r>
              <a:rPr lang="en-US" u="sng" dirty="0">
                <a:solidFill>
                  <a:schemeClr val="hlink"/>
                </a:solidFill>
              </a:rPr>
              <a:t>https://dashboards.sdgindex.org/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Koncept “održivog razvoja”</a:t>
            </a:r>
          </a:p>
        </p:txBody>
      </p:sp>
      <p:pic>
        <p:nvPicPr>
          <p:cNvPr id="3" name="SlideText1"/>
          <p:cNvPicPr>
            <a:picLocks noGrp="1" noChangeAspect="1" noChangeArrowheads="1"/>
            <a:extLst>
              <a:ext uri="smNativeData">
                <pr:smNativeData xmlns:pr="smNativeData" xmlns:p14="http://schemas.microsoft.com/office/powerpoint/2010/main" xmlns="" val="SMDATA_18_Z8sp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D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NUFAADXCQAAbDIAACsoAAAQAAAAJgAAAAgAAAABgQAA/////w==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948055" y="1599565"/>
            <a:ext cx="7248525" cy="493014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Koncept “održivog razvoja”</a:t>
            </a:r>
          </a:p>
        </p:txBody>
      </p:sp>
      <p:pic>
        <p:nvPicPr>
          <p:cNvPr id="3" name="SlideText1"/>
          <p:cNvPicPr>
            <a:picLocks noGrp="1" noChangeAspect="1" noChangeArrowheads="1"/>
            <a:extLst>
              <a:ext uri="smNativeData">
                <pr:smNativeData xmlns:pr="smNativeData" xmlns:p14="http://schemas.microsoft.com/office/powerpoint/2010/main" xmlns="" val="SMDATA_18_Z8sp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KoOAAC2CQAAlykAABQoAAAQAAAAJgAAAAgAAAABgQAA/////w==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2383790" y="1578610"/>
            <a:ext cx="4377055" cy="493649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Sadržaj predmeta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r>
              <a:t>Osnovni pojmovi mikro i makro ekonomije</a:t>
            </a:r>
          </a:p>
          <a:p>
            <a:r>
              <a:t>Proizvodnja i proizvodni faktori</a:t>
            </a:r>
          </a:p>
          <a:p>
            <a:r>
              <a:t>Troškovi proizvodnje</a:t>
            </a:r>
          </a:p>
          <a:p>
            <a:r>
              <a:t>Tražnja i ponuda</a:t>
            </a:r>
          </a:p>
          <a:p>
            <a:r>
              <a:t>Sistem ekonomskih odnosa sa inostranstvom</a:t>
            </a:r>
          </a:p>
          <a:p>
            <a:r>
              <a:t>Koncept “održivog razvoja”</a:t>
            </a:r>
          </a:p>
          <a:p>
            <a:r>
              <a:t>Tehnološke promene, tranzicija i globalizacija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EkB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Koncept “održivog razvoja”</a:t>
            </a:r>
          </a:p>
        </p:txBody>
      </p:sp>
      <p:pic>
        <p:nvPicPr>
          <p:cNvPr id="3" name="SlideText1"/>
          <p:cNvPicPr>
            <a:picLocks noGrp="1" noChangeAspect="1" noChangeArrowheads="1"/>
            <a:extLst>
              <a:ext uri="smNativeData">
                <pr:smNativeData xmlns:pr="smNativeData" xmlns:p14="http://schemas.microsoft.com/office/powerpoint/2010/main" xmlns="" val="SMDATA_18_Z8sp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EEJFl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OsEAAC2CQAAVjMAAJgnAAAQAAAAJgAAAAgAAAABgQAA/////w==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799465" y="1578610"/>
            <a:ext cx="7545705" cy="48577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Ekološki otisak - pokazatelj održivog razvoja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r>
              <a:t>Definicija Global Footprint Netvork-a: „</a:t>
            </a:r>
            <a:r>
              <a:rPr i="1"/>
              <a:t>Ekološki otisak je jedina metrika koja meri koliko prirode imamo i koliko prirode koristimo</a:t>
            </a:r>
            <a:r>
              <a:t>.”</a:t>
            </a:r>
          </a:p>
          <a:p>
            <a:r>
              <a:t>„</a:t>
            </a:r>
            <a:r>
              <a:rPr i="1"/>
              <a:t>Obračun ekološkog otiska meri potražnju i ponudu prirode.</a:t>
            </a:r>
            <a:r>
              <a:t>“</a:t>
            </a:r>
          </a:p>
          <a:p>
            <a:endParaRPr/>
          </a:p>
          <a:p>
            <a:r>
              <a:rPr lang="en-us">
                <a:hlinkClick r:id="rId2"/>
              </a:rPr>
              <a:t>https://www.footprintnetwork.org/our-work/ecological-footprint/</a:t>
            </a:r>
            <a:r>
              <a:rPr lang="en-us"/>
              <a:t>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Ekološki otisak - pokazatelj održivog razvoja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Object1" descr="F1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Z8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NACAADYCQAAbTQAAEgp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065135" cy="511048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Ekološki otisak - pokazatelj održivog razvoja</a:t>
            </a:r>
          </a:p>
        </p:txBody>
      </p:sp>
      <p:pic>
        <p:nvPicPr>
          <p:cNvPr id="3" name="Object1" descr="F4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Z8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//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NIIAADYCQAAbi8AAE8n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33830" y="1600200"/>
            <a:ext cx="6276340" cy="47898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Ekološki otisak - pokazatelj održivog razvoja</a:t>
            </a:r>
          </a:p>
        </p:txBody>
      </p:sp>
      <p:pic>
        <p:nvPicPr>
          <p:cNvPr id="3" name="Picture1" descr="F5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Z8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C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PAIAAAXCgAAOy8AAJQn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452880" y="1640205"/>
            <a:ext cx="6224905" cy="479361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Ekološki otisak - pokazatelj održivog razvoja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1" descr="F3.jp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Z8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N4GAACHCQAAYzE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16330" y="1548765"/>
            <a:ext cx="6911975" cy="530923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Ekološki otisak - pokazatelj održivog razvoja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Object1" descr="EF_GDP.png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8_Z8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FIDAAAAAAAAtTQAADAq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0"/>
            <a:ext cx="8028305" cy="685800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Ekološki otisak - pokazatelj održivog razvoja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4" name="Picture1"/>
          <p:cNvPicPr>
            <a:extLst>
              <a:ext uri="smNativeData">
                <pr:smNativeData xmlns:pr="smNativeData" xmlns:p14="http://schemas.microsoft.com/office/powerpoint/2010/main" xmlns="" val="SMDATA_18_Z8spYhMAAAAlAAAAEQ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Bvcm1h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N0GAAAiCQAAKTMAAF8mAAAQAAAAJgAAAAgAAAD//////////w==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1484630"/>
            <a:ext cx="7200900" cy="47529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Hxw////////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numCol="1" anchor="ctr">
            <a:prstTxWarp prst="textNoShape">
              <a:avLst/>
            </a:prstTxWarp>
          </a:bodyPr>
          <a:lstStyle/>
          <a:p>
            <a:r>
              <a:t>Sadržaj predmeta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Hxw////////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numCol="1" anchor="t">
            <a:prstTxWarp prst="textNoShape">
              <a:avLst/>
            </a:prstTxWarp>
          </a:bodyPr>
          <a:lstStyle/>
          <a:p>
            <a:r>
              <a:t>Osnovni pojmovi mikro i makro ekonomije</a:t>
            </a:r>
          </a:p>
          <a:p>
            <a:r>
              <a:t>Proizvodnja i proizvodni faktori</a:t>
            </a:r>
          </a:p>
          <a:p>
            <a:r>
              <a:t>Troškovi proizvodnje</a:t>
            </a:r>
          </a:p>
          <a:p>
            <a:r>
              <a:t>Tražnja i ponuda</a:t>
            </a:r>
          </a:p>
          <a:p>
            <a:r>
              <a:t>Sistem ekonomskih odnosa sa inostranstvom</a:t>
            </a:r>
          </a:p>
          <a:p>
            <a:r>
              <a:t>Koncept “održivog razvoja”</a:t>
            </a:r>
          </a:p>
          <a:p>
            <a:pPr>
              <a:defRPr b="1"/>
            </a:pPr>
            <a:r>
              <a:t>Tehnološke promene, tranzicija i globalizacija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P////8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AAAAAAAAAABAOAAAAAAAABAgAAAmAAAACAAAAP//////////"/>
              </a:ext>
            </a:extLst>
          </p:cNvSpPr>
          <p:nvPr/>
        </p:nvSpPr>
        <p:spPr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/>
          <a:lstStyle/>
          <a:p>
            <a:pPr>
              <a:spcBef>
                <a:spcPts val="0"/>
              </a:spcBef>
            </a:pPr>
            <a:endParaRPr/>
          </a:p>
        </p:txBody>
      </p:sp>
      <p:graphicFrame>
        <p:nvGraphicFramePr>
          <p:cNvPr id="3" name="Object 2"/>
          <p:cNvGraphicFramePr>
            <a:extLst>
              <a:ext uri="smNativeData">
                <pr:smNativeData xmlns:pr="smNativeData" xmlns:p14="http://schemas.microsoft.com/office/powerpoint/2010/main" xmlns="" val="SMDATA_18_Z8spYhMAAAAlAAAAMg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EAAAAjAAAABAAAAGQAAAAXAAAAFAAAAAAAAAAAAAAA/38AAP9/AAAAAAAACQAAAAQAAABR/BmK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JnM/wX///8BAAAAAAAAAAAAAAAAAAAAAAAAAAAAAAAAAAAAAAAAAAAAAAACf39/AGaZmQPMzMwAwMD/AH9/fwAAAAAAAAAAAAAAAAD///8AAAAAACEAAAAYAAAAFAAAAEsRAADwAAAAQDgAAEApAAAQAAAAJgAAAAgAAAD//////////w=="/>
              </a:ext>
            </a:extLst>
          </p:cNvGraphicFramePr>
          <p:nvPr/>
        </p:nvGraphicFramePr>
        <p:xfrm>
          <a:off x="2811145" y="152400"/>
          <a:ext cx="6332855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unknown" r:id="rId3" imgW="7781925" imgH="8058150" progId="unknown">
                  <p:embed/>
                </p:oleObj>
              </mc:Choice>
              <mc:Fallback>
                <p:oleObj name="unknown" r:id="rId3" imgW="7781925" imgH="8058150" progId="unknown">
                  <p:embed/>
                  <p:pic>
                    <p:nvPicPr>
                      <p:cNvPr id="0" name="Object 2" descr="image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1145" y="152400"/>
                        <a:ext cx="6332855" cy="655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6"/>
          <p:cNvSpPr txBox="1">
            <a:extLst>
              <a:ext uri="smNativeData">
                <pr:smNativeData xmlns:pr="smNativeData" xmlns:p14="http://schemas.microsoft.com/office/powerpoint/2010/main" xmlns="" val="SMDATA_16_Z8spYhMAAAAlAAAAEg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0AIAAHAmAACwMQAAHywAABAgAAAmAAAACAAAAP//////////"/>
              </a:ext>
            </a:extLst>
          </p:cNvSpPr>
          <p:nvPr/>
        </p:nvSpPr>
        <p:spPr>
          <a:xfrm>
            <a:off x="457200" y="6248400"/>
            <a:ext cx="7620000" cy="923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>
              <a:spcBef>
                <a:spcPts val="0"/>
              </a:spcBef>
            </a:pPr>
            <a:r>
              <a:rPr i="1"/>
              <a:t>Dinamika razvoja upravljačkih disciplina u odnosu na dinamiku tehnološkog razvoja</a:t>
            </a:r>
          </a:p>
          <a:p>
            <a:endParaRPr i="1"/>
          </a:p>
        </p:txBody>
      </p:sp>
      <p:sp>
        <p:nvSpPr>
          <p:cNvPr id="5" name="Line1"/>
          <p:cNvSpPr>
            <a:extLst>
              <a:ext uri="smNativeData">
                <pr:smNativeData xmlns:pr="smNativeData" xmlns:p14="http://schemas.microsoft.com/office/powerpoint/2010/main" xmlns="" val="SMDATA_16_Z8spYhMAAAAlAAAAC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P8AAAAo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P8AAAB/f38AZpmZA8zMzADAwP8Af39/AAAAAAAAAAAAAAAAAAAAAAAAAAAAIQAAABgAAAAUAAAA2wQAAAkaAAC2CQAACxoAABAAAAAmAAAACAAAAP//////////"/>
              </a:ext>
            </a:extLst>
          </p:cNvSpPr>
          <p:nvPr/>
        </p:nvSpPr>
        <p:spPr>
          <a:xfrm>
            <a:off x="789305" y="4232275"/>
            <a:ext cx="789305" cy="1270"/>
          </a:xfrm>
          <a:prstGeom prst="line">
            <a:avLst/>
          </a:prstGeom>
          <a:noFill/>
          <a:ln w="25400" cap="flat" cmpd="sng" algn="ctr">
            <a:solidFill>
              <a:srgbClr val="FF0000"/>
            </a:solidFill>
            <a:prstDash val="solid"/>
            <a:headEnd type="none"/>
            <a:tailEnd type="none"/>
          </a:ln>
          <a:effectLst/>
        </p:spPr>
      </p:sp>
      <p:sp>
        <p:nvSpPr>
          <p:cNvPr id="6" name="Line2"/>
          <p:cNvSpPr>
            <a:extLst>
              <a:ext uri="smNativeData">
                <pr:smNativeData xmlns:pr="smNativeData" xmlns:p14="http://schemas.microsoft.com/office/powerpoint/2010/main" xmlns="" val="SMDATA_16_Z8spYhMAAAAlAAAAC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o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agQAAKYRAABFCQAAqBEAABAAAAAmAAAACAAAAP//////////"/>
              </a:ext>
            </a:extLst>
          </p:cNvSpPr>
          <p:nvPr/>
        </p:nvSpPr>
        <p:spPr>
          <a:xfrm>
            <a:off x="717550" y="2868930"/>
            <a:ext cx="789305" cy="127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7" name="Textbox1"/>
          <p:cNvSpPr txBox="1">
            <a:extLst>
              <a:ext uri="smNativeData">
                <pr:smNativeData xmlns:pr="smNativeData" xmlns:p14="http://schemas.microsoft.com/office/powerpoint/2010/main" xmlns="" val="SMDATA_16_Z8spYhMAAAAlAAAAEgAAAE8BAAAAkAAAAEgAAACQAAAASAAAAAAAAAAAAAAAAAAAAAEAAABQAAAAAAAAAAAA4D8AAAAAAADgPwAAAAAAAOA/AAAAAAAA4D8AAAAAAADgPwAAAAAAAOA/AAAAAAAA4D8AAAAAAADgPwAAAAAAAOA/AAAAAAAA4D8CAAAAjAAAAAAAAAAAAAAAT4G9DP///wgAAAAAAAAAAAAAAAAAAAAAAAAAAAAAAAAAAAAAeAAAAAEAAABAAAAAAAAAAAAAAABaAAAAAAAAAAAAAAAAAAAAAAAAAAAAAAAAAAAAAAAAAAAAAAAAAAAAAAAAAAAAAAAAAAAAAAAAAAAAAAAAAAAAAAAAAAAAAAAAAAAAFAAAADwAAAAAAAAAAAAAAAAAAAkQ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FwMAABkSAADzCwAAuRcAABAgAAAmAAAACAAAAP//////////"/>
              </a:ext>
            </a:extLst>
          </p:cNvSpPr>
          <p:nvPr/>
        </p:nvSpPr>
        <p:spPr>
          <a:xfrm>
            <a:off x="502285" y="2941955"/>
            <a:ext cx="1440180" cy="914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 algn="l">
              <a:spcBef>
                <a:spcPts val="0"/>
              </a:spcBef>
            </a:pPr>
            <a:r>
              <a:t>dinamika tehnološkog</a:t>
            </a:r>
          </a:p>
          <a:p>
            <a:pPr algn="l"/>
            <a:r>
              <a:t>razvoja</a:t>
            </a:r>
          </a:p>
        </p:txBody>
      </p:sp>
      <p:sp>
        <p:nvSpPr>
          <p:cNvPr id="8" name="Textbox2"/>
          <p:cNvSpPr txBox="1">
            <a:extLst>
              <a:ext uri="smNativeData">
                <pr:smNativeData xmlns:pr="smNativeData" xmlns:p14="http://schemas.microsoft.com/office/powerpoint/2010/main" xmlns="" val="SMDATA_16_Z8spYhMAAAAlAAAAEgAAAE8BAAAAkAAAAEgAAACQAAAASAAAAAAAAAAAAAAAAAAAAAEAAABQAAAAAAAAAAAA4D8AAAAAAADgPwAAAAAAAOA/AAAAAAAA4D8AAAAAAADgPwAAAAAAAOA/AAAAAAAA4D8AAAAAAADgPwAAAAAAAOA/AAAAAAAA4D8CAAAAjAAAAAAAAAAAAAAAT4G9DP///wgAAAAAAAAAAAAAAAAAAAAAAAAAAAAAAAAAAAAAeAAAAAEAAABAAAAAAAAAAAAAAABaAAAAAAAAAAAAAAAAAAAAAAAAAAAAAAAAAAAAAAAAAAAAAAAAAAAAAAAAAAAAAAAAAAAAAAAAAAAAAAAAAAAAAAAAAAAAAAAAAAAAFAAAADwAAAAAAAAAAAAAAAAAAAkQAAAAAQAAACMAAAAjAAAAIwAAAB4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gAMAAO0aAABcDAAAPSIAABAgAAAmAAAACAAAAP//////////"/>
              </a:ext>
            </a:extLst>
          </p:cNvSpPr>
          <p:nvPr/>
        </p:nvSpPr>
        <p:spPr>
          <a:xfrm>
            <a:off x="568960" y="4377055"/>
            <a:ext cx="1440180" cy="11887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 algn="l">
              <a:spcBef>
                <a:spcPts val="0"/>
              </a:spcBef>
            </a:pPr>
            <a:r>
              <a:t>dinamika razvoja</a:t>
            </a:r>
          </a:p>
          <a:p>
            <a:pPr algn="l"/>
            <a:r>
              <a:t>upravljačkih</a:t>
            </a:r>
          </a:p>
          <a:p>
            <a:pPr algn="l"/>
            <a:r>
              <a:t>disciplina</a:t>
            </a:r>
          </a:p>
        </p:txBody>
      </p:sp>
      <p:sp>
        <p:nvSpPr>
          <p:cNvPr id="9" name="SlideTitle1"/>
          <p:cNvSpPr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0AIAACECAADANAAA2wQAABAAAAAmAAAACAAAAP//////////"/>
              </a:ext>
            </a:extLst>
          </p:cNvSpPr>
          <p:nvPr/>
        </p:nvSpPr>
        <p:spPr>
          <a:xfrm>
            <a:off x="457200" y="346075"/>
            <a:ext cx="8117840" cy="4432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ctr"/>
          <a:lstStyle/>
          <a:p>
            <a:pPr algn="ctr">
              <a:defRPr sz="3800">
                <a:solidFill>
                  <a:schemeClr val="tx2"/>
                </a:solidFill>
              </a:defRPr>
            </a:pPr>
            <a:r>
              <a:t>Tehnološke promene, tranzicija i globalizacija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Sadržaj predmeta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r>
              <a:t>Osnovni pojmovi mikro i makro ekonomije</a:t>
            </a:r>
          </a:p>
          <a:p>
            <a:r>
              <a:t>Proizvodnja i proizvodni faktori</a:t>
            </a:r>
          </a:p>
          <a:p>
            <a:r>
              <a:t>Troškovi proizvodnje</a:t>
            </a:r>
          </a:p>
          <a:p>
            <a:r>
              <a:t>Tražnja i ponuda</a:t>
            </a:r>
          </a:p>
          <a:p>
            <a:pPr>
              <a:defRPr b="1"/>
            </a:pPr>
            <a:r>
              <a:t>Sistem ekonomskih odnosa sa inostranstvom</a:t>
            </a:r>
          </a:p>
          <a:p>
            <a:r>
              <a:t>Koncept “održivog razvoja”</a:t>
            </a:r>
          </a:p>
          <a:p>
            <a:r>
              <a:t>Tehnološke promene, tranzicija i globalizacija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NAEAAGgBAACCMgAAC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Tranzicija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wAMAANgJAACANAAAC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r>
              <a:t>Prelazak iz jednog stanja sistema u drugo.</a:t>
            </a:r>
          </a:p>
          <a:p>
            <a:r>
              <a:t>Najprisutnije u analizi prelaska iz jednog vida društvenog/ekonomskog uređenja u drugo</a:t>
            </a:r>
          </a:p>
          <a:p>
            <a:pPr lvl="1"/>
            <a:r>
              <a:t>tehnološki jaz</a:t>
            </a:r>
          </a:p>
          <a:p>
            <a:pPr lvl="1"/>
            <a:r>
              <a:t>kulturološki jaz</a:t>
            </a:r>
          </a:p>
          <a:p>
            <a:pPr lvl="1"/>
            <a:r>
              <a:t>generacijski jaz</a:t>
            </a:r>
          </a:p>
          <a:p>
            <a:pPr lvl="1"/>
            <a:r>
              <a:t>nemogućnost prilagođavanja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NAEAAGgBAACCMgAAC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Globalizacija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wAMAANgJAACANAAAC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r>
              <a:t>IMF globalizaciju definiše kao: “</a:t>
            </a:r>
            <a:r>
              <a:rPr i="1"/>
              <a:t>Rastuću globalnu ekonomsku međuzavisnost zemalja, kroz rastuću količinu i različitost prekograničnih transakcija roba i usluga, slobodne tokove međunarodnog kapitala, kao i kroz bržu i širu difuziju tehnologija</a:t>
            </a:r>
            <a:r>
              <a:t>.”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NAEAAGgBAACCMgAAC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Globalizacija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wAMAANgJAACANAAAC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sz="2400"/>
            </a:pPr>
            <a:r>
              <a:t>Pozitvne posledice globalizacije:</a:t>
            </a:r>
          </a:p>
          <a:p>
            <a:pPr lvl="1">
              <a:defRPr sz="2400"/>
            </a:pPr>
            <a:r>
              <a:t>Svet je postao globalno “selo” - brži transfer tehnologija i znanja</a:t>
            </a:r>
          </a:p>
          <a:p>
            <a:pPr lvl="1">
              <a:defRPr sz="2400"/>
            </a:pPr>
            <a:r>
              <a:t>Mala i srednja preduzeća na međunarodnom tržištu</a:t>
            </a:r>
          </a:p>
          <a:p>
            <a:pPr lvl="1">
              <a:defRPr sz="2400"/>
            </a:pPr>
            <a:r>
              <a:t>WWW - nova tržišta</a:t>
            </a:r>
          </a:p>
          <a:p>
            <a:pPr>
              <a:defRPr sz="2400"/>
            </a:pPr>
            <a:r>
              <a:t>Potencijalne negativne posledice globalizacije:</a:t>
            </a:r>
          </a:p>
          <a:p>
            <a:pPr lvl="1">
              <a:defRPr sz="2400"/>
            </a:pPr>
            <a:r>
              <a:t>model savremene eksploatacije</a:t>
            </a:r>
          </a:p>
          <a:p>
            <a:pPr lvl="1">
              <a:defRPr sz="2400"/>
            </a:pPr>
            <a:r>
              <a:t>model savremenog kolonijalizma</a:t>
            </a:r>
          </a:p>
          <a:p>
            <a:pPr lvl="1">
              <a:defRPr sz="2400"/>
            </a:pPr>
            <a:r>
              <a:t>izvor korupcije u nerazvijenim delovima sveta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NAEAAGgBAACCMgAAC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Globalizacija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wAMAANgJAACANAAAC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sz="2000"/>
            </a:pPr>
            <a:r>
              <a:t>Etički pokret za globalizaciju ima sledeće ciljeve (Slack et al.,2010):</a:t>
            </a:r>
          </a:p>
          <a:p>
            <a:pPr lvl="1">
              <a:defRPr sz="2000"/>
            </a:pPr>
            <a:r>
              <a:t>Svet povezan tehnologijom i trgovinom mora se takođe povezati zajedničkim vrednostima, normama u poslovnom ponašanju i sistemom odgovornosti;</a:t>
            </a:r>
          </a:p>
          <a:p>
            <a:pPr lvl="1">
              <a:defRPr sz="2000"/>
            </a:pPr>
            <a:r>
              <a:t>Isticanje zajedničke odgovornosti za rešavanje globalnih izazova i afirmacija ideje da se naša zona odgovornosti ne završava na nacionalnim granicama</a:t>
            </a:r>
          </a:p>
          <a:p>
            <a:pPr lvl="1">
              <a:defRPr sz="2000"/>
            </a:pPr>
            <a:r>
              <a:t>Isticanje da su svi pojedinci jednaki po dostojanstvu i da osobe u siromašnim delovima sveta ne treba gledati samo kao objekte humanitarnog delovanja</a:t>
            </a:r>
          </a:p>
          <a:p>
            <a:pPr lvl="1">
              <a:defRPr sz="2000"/>
            </a:pPr>
            <a:r>
              <a:t>Potreba za skretanjem pažnje na različitost društvenih i ekonomskih uslova za žene i muškarce</a:t>
            </a:r>
          </a:p>
          <a:p>
            <a:pPr lvl="1">
              <a:defRPr sz="2000"/>
            </a:pPr>
            <a:endParaRPr/>
          </a:p>
          <a:p>
            <a:pPr lvl="1">
              <a:defRPr sz="2000"/>
            </a:pPr>
            <a:endParaRPr/>
          </a:p>
        </p:txBody>
      </p:sp>
      <p:sp>
        <p:nvSpPr>
          <p:cNvPr id="4" name="Textbox1"/>
          <p:cNvSpPr txBox="1">
            <a:extLst>
              <a:ext uri="smNativeData">
                <pr:smNativeData xmlns:pr="smNativeData" xmlns:p14="http://schemas.microsoft.com/office/powerpoint/2010/main" xmlns="" val="SMDATA_16_Z8sp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wAMAAEAmAACANAAAMCoAABAgAAAmAAAACAAAAP//////////"/>
              </a:ext>
            </a:extLst>
          </p:cNvSpPr>
          <p:nvPr/>
        </p:nvSpPr>
        <p:spPr>
          <a:xfrm>
            <a:off x="609600" y="6217920"/>
            <a:ext cx="7924800" cy="6400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i="1"/>
            </a:pPr>
            <a:r>
              <a:t>Izvor: Nigel Slack, Stuart Chambers, Robert Johnston, Operations Management, Prentice Hall, 2010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NAEAAGgBAACCMgAAC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CSR i SE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wAMAANgJAACANAAAC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000" i="1">
                <a:latin typeface="Calibri" pitchFamily="2" charset="0"/>
                <a:ea typeface="Calibri" pitchFamily="2" charset="0"/>
                <a:cs typeface="Calibri" pitchFamily="2" charset="0"/>
              </a:rPr>
              <a:t>Pokušaj da se pronađe odgovor na izazove globalizacije: </a:t>
            </a:r>
          </a:p>
          <a:p>
            <a:pPr lvl="1"/>
            <a:r>
              <a:rPr sz="3000" i="1">
                <a:latin typeface="Calibri" pitchFamily="2" charset="0"/>
                <a:ea typeface="Calibri" pitchFamily="2" charset="0"/>
                <a:cs typeface="Calibri" pitchFamily="2" charset="0"/>
              </a:rPr>
              <a:t>“način na koji se odnosi između poslovanja i šireg društvenog okruženja trebaju da posmatraju, kako da im se pristupi i (ukoliko  je to moguće) kako njima upravljati ?</a:t>
            </a:r>
            <a:r>
              <a:rPr lang="en-us" sz="3000" i="1">
                <a:latin typeface="Calibri" pitchFamily="2" charset="0"/>
                <a:ea typeface="Calibri" pitchFamily="2" charset="0"/>
                <a:cs typeface="Calibri" pitchFamily="2" charset="0"/>
              </a:rPr>
              <a:t>’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NAEAAGgBAACCMgAAC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CSR i SE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wAMAANgJAACANAAAC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sz="2800"/>
            </a:pPr>
            <a:r>
              <a:t>CSR - korporativna društvena odgovornost i </a:t>
            </a:r>
          </a:p>
          <a:p>
            <a:pPr>
              <a:defRPr sz="2800"/>
            </a:pPr>
            <a:r>
              <a:t>SE - društveno odgovorno preduzetništvo</a:t>
            </a:r>
          </a:p>
          <a:p>
            <a:pPr>
              <a:defRPr sz="2800"/>
            </a:pPr>
            <a:r>
              <a:t>CSR - odnosi se na kompanije</a:t>
            </a:r>
          </a:p>
          <a:p>
            <a:pPr>
              <a:defRPr sz="2800"/>
            </a:pPr>
            <a:r>
              <a:t>SE - MSPi formirani isključivo za rešavanje određenih društvenih izazova</a:t>
            </a:r>
          </a:p>
          <a:p>
            <a:pPr lvl="1">
              <a:defRPr sz="2400"/>
            </a:pPr>
            <a:r>
              <a:t>oblast ekologije, marginalizovanih društvenih zajednica, osoba sa posebnim potrebama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NAEAAGgBAACCMgAAC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CSR i SE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600200"/>
          <a:ext cx="7924800" cy="2448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170"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sz="2000" b="1"/>
                      </a:pPr>
                      <a:r>
                        <a:t>CSR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buNone/>
                        <a:defRPr sz="2000" b="1"/>
                      </a:pPr>
                      <a:r>
                        <a:t>SE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  <a:ext uri="smNativeData">
                    <pr:rowheight xmlns:pr="smNativeData" xmlns="" xmlns:p14="http://schemas.microsoft.com/office/powerpoint/2010/main" dt="1646906215" type="min" val="344170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Smanjenje negativnog uticaja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Maksimalni pozitivni uticaj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  <a:ext uri="smNativeData">
                    <pr:rowheight xmlns:pr="smNativeData" xmlns="" xmlns:p14="http://schemas.microsoft.com/office/powerpoint/2010/main" dt="1646906215" type="min" val="344170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Postepena inovacija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Transformaciona inovacija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  <a:ext uri="smNativeData">
                    <pr:rowheight xmlns:pr="smNativeData" xmlns="" xmlns:p14="http://schemas.microsoft.com/office/powerpoint/2010/main" dt="1646906215" type="min" val="344170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Izdvojeno od osnovnog poslovanja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Deo osnovnog poslovanja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  <a:ext uri="smNativeData">
                    <pr:rowheight xmlns:pr="smNativeData" xmlns="" xmlns:p14="http://schemas.microsoft.com/office/powerpoint/2010/main" dt="1646906215" type="min" val="344170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Reaktivnost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Pro-aktivnost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  <a:ext uri="smNativeData">
                    <pr:rowheight xmlns:pr="smNativeData" xmlns="" xmlns:p14="http://schemas.microsoft.com/office/powerpoint/2010/main" dt="1646906215" type="min" val="344170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Uobičajno poslovanje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Istraživanje novih tržišta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  <a:ext uri="smNativeData">
                    <pr:rowheight xmlns:pr="smNativeData" xmlns="" xmlns:p14="http://schemas.microsoft.com/office/powerpoint/2010/main" dt="1646906215" type="min" val="344170"/>
                  </a:ext>
                </a:extLst>
              </a:tr>
              <a:tr h="344170"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Odgovori na trenutne potrebe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>
                        <a:buNone/>
                      </a:pPr>
                      <a:r>
                        <a:t>U susret izazovima sutrašnjice</a:t>
                      </a:r>
                    </a:p>
                  </a:txBody>
                  <a:tcPr marL="35560" marR="35560" marT="35560" marB="35560">
                    <a:lnL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headEnd type="none"/>
                      <a:tailEnd type="none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  <a:ext uri="smNativeData">
                    <pr:rowheight xmlns:pr="smNativeData" xmlns="" xmlns:p14="http://schemas.microsoft.com/office/powerpoint/2010/main" dt="1646906215" type="min" val="344170"/>
                  </a:ext>
                </a:extLst>
              </a:tr>
            </a:tbl>
          </a:graphicData>
        </a:graphic>
      </p:graphicFrame>
      <p:sp>
        <p:nvSpPr>
          <p:cNvPr id="4" name="Textbox1"/>
          <p:cNvSpPr txBox="1">
            <a:extLst>
              <a:ext uri="smNativeData">
                <pr:smNativeData xmlns:pr="smNativeData" xmlns:p14="http://schemas.microsoft.com/office/powerpoint/2010/main" xmlns="" val="SMDATA_16_Z8sp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8A8AAMEaAABQKAAAwSMAABAgAAAmAAAACAAAAP//////////"/>
              </a:ext>
            </a:extLst>
          </p:cNvSpPr>
          <p:nvPr/>
        </p:nvSpPr>
        <p:spPr>
          <a:xfrm>
            <a:off x="2590800" y="4349115"/>
            <a:ext cx="3962400" cy="1463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>
              <a:defRPr sz="2400"/>
            </a:pPr>
            <a:r>
              <a:t>Zavisnost od donacija - NGO</a:t>
            </a:r>
          </a:p>
          <a:p>
            <a:pPr>
              <a:defRPr sz="2400"/>
            </a:pPr>
            <a:r>
              <a:t>Nezavisnost od donacija - NPO</a:t>
            </a:r>
          </a:p>
          <a:p>
            <a:pPr>
              <a:defRPr sz="2400"/>
            </a:pPr>
            <a:r>
              <a:t>Održivost poslovanja  - SE; CSR</a:t>
            </a:r>
          </a:p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NAEAAGgBAACCMgAAC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CSR i SE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wAMAANgJAACANAAAC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itchFamily="2" charset="0"/>
              <a:buChar char="•"/>
              <a:defRPr sz="22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i="1"/>
              <a:t>‘CSR se bavi načinom na koji kompanije upravljaju poslovnim procesom kako bi stvorili ukupan pozitivni uticaj na društvo’ (</a:t>
            </a:r>
            <a:r>
              <a:t>Mallen Baker, a writer, speaker and strategic advisor on CSR, </a:t>
            </a:r>
            <a:r>
              <a:rPr>
                <a:hlinkClick r:id="rId2"/>
              </a:rPr>
              <a:t>www.mallenbaker.net</a:t>
            </a:r>
            <a:r>
              <a:t> )</a:t>
            </a:r>
            <a:endParaRPr i="1"/>
          </a:p>
          <a:p>
            <a:pPr>
              <a:spcAft>
                <a:spcPts val="0"/>
              </a:spcAft>
              <a:buFont typeface="Arial" pitchFamily="2" charset="0"/>
              <a:buChar char="•"/>
              <a:defRPr sz="22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i="1"/>
              <a:t>‘Korporativna Društvena Odgovornost je posvećenost kompanija da doprinesu održivom ekonomskom razvoju angažmanom prema zaposlenima, njihovim porodicama, lokalnoj zajednici i društvu u celini, kako bi se unapredili njihovi životi na način koji je dobar za poslovanje i za razvoj.’ (</a:t>
            </a:r>
            <a:r>
              <a:t>International Finance Corporation)</a:t>
            </a:r>
            <a:endParaRPr i="1"/>
          </a:p>
          <a:p>
            <a:pPr>
              <a:defRPr sz="22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us" i="1"/>
              <a:t>‘CSR je koncept gde kompanije integrišu  pozitivne društvene i ekološke aspekte u svojim poslovnim operacijama i u svojim interakcijama sa stejkholderima – na dobrovoljnoj osnovi’ (</a:t>
            </a:r>
            <a:r>
              <a:rPr lang="en-us"/>
              <a:t>European Commission)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NAEAAGgBAACCMgAAC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CSR i SE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wAMAAFgIAACANAAAiCMAABAAAAAmAAAACAAAAAEAAAAAAAAA"/>
              </a:ext>
            </a:extLst>
          </p:cNvSpPr>
          <p:nvPr>
            <p:ph type="body" idx="1"/>
          </p:nvPr>
        </p:nvSpPr>
        <p:spPr>
          <a:xfrm>
            <a:off x="609600" y="1356360"/>
            <a:ext cx="7924800" cy="4419600"/>
          </a:xfrm>
        </p:spPr>
        <p:txBody>
          <a:bodyPr/>
          <a:lstStyle/>
          <a:p>
            <a:r>
              <a:rPr lang="en-us">
                <a:latin typeface="Calibri" pitchFamily="2" charset="0"/>
                <a:ea typeface="Calibri" pitchFamily="2" charset="0"/>
                <a:cs typeface="Calibri" pitchFamily="2" charset="0"/>
              </a:rPr>
              <a:t>Iako postoji tako puno definicija, prema Alexander Dahlsrud</a:t>
            </a:r>
            <a:r>
              <a:rPr>
                <a:latin typeface="Calibri" pitchFamily="2" charset="0"/>
                <a:ea typeface="Calibri" pitchFamily="2" charset="0"/>
                <a:cs typeface="Calibri" pitchFamily="2" charset="0"/>
              </a:rPr>
              <a:t>-u</a:t>
            </a:r>
            <a:r>
              <a:rPr lang="en-us">
                <a:latin typeface="Calibri" pitchFamily="2" charset="0"/>
                <a:ea typeface="Calibri" pitchFamily="2" charset="0"/>
                <a:cs typeface="Calibri" pitchFamily="2" charset="0"/>
              </a:rPr>
              <a:t> </a:t>
            </a:r>
            <a:r>
              <a:rPr>
                <a:latin typeface="Calibri" pitchFamily="2" charset="0"/>
                <a:ea typeface="Calibri" pitchFamily="2" charset="0"/>
                <a:cs typeface="Calibri" pitchFamily="2" charset="0"/>
              </a:rPr>
              <a:t>sa</a:t>
            </a:r>
            <a:r>
              <a:rPr lang="en-us">
                <a:latin typeface="Calibri" pitchFamily="2" charset="0"/>
                <a:ea typeface="Calibri" pitchFamily="2" charset="0"/>
                <a:cs typeface="Calibri" pitchFamily="2" charset="0"/>
              </a:rPr>
              <a:t> Nor</a:t>
            </a:r>
            <a:r>
              <a:rPr>
                <a:latin typeface="Calibri" pitchFamily="2" charset="0"/>
                <a:ea typeface="Calibri" pitchFamily="2" charset="0"/>
                <a:cs typeface="Calibri" pitchFamily="2" charset="0"/>
              </a:rPr>
              <a:t>veškog Naučno-Tehnološkog Univerziteta skoro sve uključuju pet</a:t>
            </a:r>
            <a:r>
              <a:rPr lang="en-us">
                <a:latin typeface="Calibri" pitchFamily="2" charset="0"/>
                <a:ea typeface="Calibri" pitchFamily="2" charset="0"/>
                <a:cs typeface="Calibri" pitchFamily="2" charset="0"/>
              </a:rPr>
              <a:t> ‘dimen</a:t>
            </a:r>
            <a:r>
              <a:rPr>
                <a:latin typeface="Calibri" pitchFamily="2" charset="0"/>
                <a:ea typeface="Calibri" pitchFamily="2" charset="0"/>
                <a:cs typeface="Calibri" pitchFamily="2" charset="0"/>
              </a:rPr>
              <a:t>zija</a:t>
            </a:r>
            <a:r>
              <a:rPr lang="en-us">
                <a:latin typeface="Calibri" pitchFamily="2" charset="0"/>
                <a:ea typeface="Calibri" pitchFamily="2" charset="0"/>
                <a:cs typeface="Calibri" pitchFamily="2" charset="0"/>
              </a:rPr>
              <a:t>’ CSR</a:t>
            </a:r>
            <a:r>
              <a:rPr>
                <a:latin typeface="Calibri" pitchFamily="2" charset="0"/>
                <a:ea typeface="Calibri" pitchFamily="2" charset="0"/>
                <a:cs typeface="Calibri" pitchFamily="2" charset="0"/>
              </a:rPr>
              <a:t>-a:</a:t>
            </a:r>
          </a:p>
          <a:p>
            <a:pPr lvl="1">
              <a:defRPr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Ekološka dimenzija</a:t>
            </a:r>
          </a:p>
          <a:p>
            <a:pPr lvl="1">
              <a:defRPr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Društvena dimenzija</a:t>
            </a:r>
          </a:p>
          <a:p>
            <a:pPr lvl="1">
              <a:defRPr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Ekonomska dimenzija</a:t>
            </a:r>
          </a:p>
          <a:p>
            <a:pPr lvl="1">
              <a:defRPr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Dimenzija stejkholdera</a:t>
            </a:r>
          </a:p>
          <a:p>
            <a:pPr lvl="1">
              <a:defRPr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Dimenzija dobrovoljnosti</a:t>
            </a:r>
          </a:p>
        </p:txBody>
      </p:sp>
      <p:sp>
        <p:nvSpPr>
          <p:cNvPr id="4" name="Textbox1"/>
          <p:cNvSpPr txBox="1">
            <a:extLst>
              <a:ext uri="smNativeData">
                <pr:smNativeData xmlns:pr="smNativeData" xmlns:p14="http://schemas.microsoft.com/office/powerpoint/2010/main" xmlns="" val="SMDATA_16_Z8sp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ugMAANgkAACCMgAAMCoAABAgAAAmAAAACAAAAP//////////"/>
              </a:ext>
            </a:extLst>
          </p:cNvSpPr>
          <p:nvPr/>
        </p:nvSpPr>
        <p:spPr>
          <a:xfrm>
            <a:off x="605790" y="5989320"/>
            <a:ext cx="7604760" cy="86868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r>
              <a:rPr sz="1700"/>
              <a:t>Izvor: </a:t>
            </a:r>
            <a:r>
              <a:rPr lang="en-us" sz="1700" i="1"/>
              <a:t>Dahlsrud, A. (2006) How corporate social responsibility is</a:t>
            </a:r>
            <a:r>
              <a:rPr sz="1700" i="1"/>
              <a:t> </a:t>
            </a:r>
            <a:r>
              <a:rPr lang="en-us" sz="1700" i="1"/>
              <a:t>defined: an analysis of 37 definitions, Corporate Social Responsibility</a:t>
            </a:r>
            <a:r>
              <a:rPr sz="1700" i="1"/>
              <a:t> and Environmental Management, vol. 12, no. 2</a:t>
            </a:r>
          </a:p>
        </p:txBody>
      </p:sp>
      <p:sp>
        <p:nvSpPr>
          <p:cNvPr id="5" name="AutoShape1"/>
          <p:cNvSpPr>
            <a:extLst>
              <a:ext uri="smNativeData">
                <pr:smNativeData xmlns:pr="smNativeData" xmlns:p14="http://schemas.microsoft.com/office/powerpoint/2010/main" xmlns="" val="SMDATA_16_Z8spYhMAAAAlAAAAgwAAAA8BAAAAkAAAAEgAAACQAAAASAAAAAAAAAAAAAAAAAAAAAEAAABQAAAAHoXrUbge5T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B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Mx8AABgVAACqIAAA9B0AABAAAAAmAAAACAAAAP//////////"/>
              </a:ext>
            </a:extLst>
          </p:cNvSpPr>
          <p:nvPr/>
        </p:nvSpPr>
        <p:spPr>
          <a:xfrm>
            <a:off x="5071745" y="3429000"/>
            <a:ext cx="238125" cy="1440180"/>
          </a:xfrm>
          <a:prstGeom prst="rightBrace">
            <a:avLst>
              <a:gd name="adj1" fmla="val 8500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headEnd type="none"/>
            <a:tailEnd type="none"/>
          </a:ln>
          <a:effectLst/>
        </p:spPr>
      </p:sp>
      <p:sp>
        <p:nvSpPr>
          <p:cNvPr id="6" name="Textbox2"/>
          <p:cNvSpPr txBox="1">
            <a:extLst>
              <a:ext uri="smNativeData">
                <pr:smNativeData xmlns:pr="smNativeData" xmlns:p14="http://schemas.microsoft.com/office/powerpoint/2010/main" xmlns="" val="SMDATA_16_Z8sp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jCEAAGYYAABsMQAAphoAABAgAAAmAAAACAAAAP//////////"/>
              </a:ext>
            </a:extLst>
          </p:cNvSpPr>
          <p:nvPr/>
        </p:nvSpPr>
        <p:spPr>
          <a:xfrm>
            <a:off x="5453380" y="3966210"/>
            <a:ext cx="2580640" cy="36576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r>
              <a:rPr b="1"/>
              <a:t>triple bottom line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NAEAAGgBAACCMgAAC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CSR i SE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wAMAANgJAACANAAAC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sz="24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t>1 $ na svakih </a:t>
            </a:r>
            <a:r>
              <a:rPr lang="en-us"/>
              <a:t>$9  </a:t>
            </a:r>
            <a:r>
              <a:t>investiranih u kompanije sa profesionalnim upravljanjem u SAD, sada uključuju i element „društveno odgovornog investiranja“</a:t>
            </a:r>
            <a:r>
              <a:rPr lang="en-us"/>
              <a:t>. </a:t>
            </a:r>
            <a:r>
              <a:t>(</a:t>
            </a:r>
            <a:r>
              <a:rPr lang="en-us"/>
              <a:t>Economist (2008) Just good business, 17 January 2008</a:t>
            </a:r>
            <a:r>
              <a:t>)</a:t>
            </a:r>
          </a:p>
          <a:p>
            <a:pPr>
              <a:defRPr sz="24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us"/>
              <a:t>51 od 100 globalnih ekonomija nisu države, već korporacije ...prema tome ....korporativna moć je značajno veća u odnosu na moć većine nacionalnih državnih uprava i igra dominantnu ulogu u sektorima značajnim za društvenu ekonomiju, posebno u zemljama u razvoju, koje mogu biti zavisne od uticaja kompanija.</a:t>
            </a:r>
          </a:p>
          <a:p>
            <a:pPr>
              <a:defRPr sz="2400">
                <a:latin typeface="Calibri" pitchFamily="2" charset="0"/>
                <a:ea typeface="Calibri" pitchFamily="2" charset="0"/>
                <a:cs typeface="Calibri" pitchFamily="2" charset="0"/>
              </a:defRPr>
            </a:pPr>
            <a:r>
              <a:rPr lang="en-us">
                <a:solidFill>
                  <a:srgbClr val="FF0000"/>
                </a:solidFill>
              </a:rPr>
              <a:t>Kratak primer: GAP kompanija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BvAH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Ekonomski odnosi sa inostranstvom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 algn="just">
              <a:defRPr sz="2100"/>
            </a:pPr>
            <a:r>
              <a:t>Ekonomski odnosi sa inostranstvom (spoljno-trgovinski odnosi) predstavljaju ukupni efekat ekonomskih odnosa između pojedinačnih privredi i predstavljaju deo međunarodnih odnosa jedne zemlje u okviru kojih se vrši trgovina sa delom sopstvene proizvodnje.</a:t>
            </a:r>
          </a:p>
          <a:p>
            <a:pPr algn="just">
              <a:defRPr sz="2100"/>
            </a:pPr>
            <a:r>
              <a:t>Objekt ovakve trgovine bi trebao biti deo sopstvene proizvodnje koji prevazilazi potrebe sopstvenog tržišta (tražnju domaćih kupaca) - koji se izvozi</a:t>
            </a:r>
          </a:p>
          <a:p>
            <a:pPr algn="just">
              <a:defRPr sz="2100"/>
            </a:pPr>
            <a:r>
              <a:t>Takođe, deo tražnje domaćeg tržišta, koji nije zadovoljen domaćom proizvodnjom se mora pokriti uvozom.</a:t>
            </a:r>
          </a:p>
          <a:p>
            <a:pPr algn="just">
              <a:defRPr sz="2100"/>
            </a:pPr>
            <a:r>
              <a:t>U praksi, celokupni ovaj sistem je značajno složeniji iz brojnih razloga (cena, razvijenost tržišta, veličina tržišta, politički odnosi, itd)</a:t>
            </a:r>
          </a:p>
          <a:p>
            <a:pPr algn="just">
              <a:defRPr sz="2100"/>
            </a:pPr>
            <a:r>
              <a:t>To dovodi do izvoza i onih proizvoda koji se mogu plasirati na domaćem tržištu, kao i do uvoza proizvoda koji su konkurencija domaćoj proizvodnji- čime se omogućuje veći asortiman ponude.</a:t>
            </a:r>
          </a:p>
          <a:p>
            <a:pPr algn="just">
              <a:defRPr sz="2100"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Hxw////////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Model podrške preduzetnicma</a:t>
            </a:r>
          </a:p>
        </p:txBody>
      </p:sp>
      <p:pic>
        <p:nvPicPr>
          <p:cNvPr id="3" name="Content Placeholder 3" descr="model 1.jpg"/>
          <p:cNvPicPr>
            <a:picLocks noGrp="1" noChangeAspect="1" noChangeArrowheads="1"/>
            <a:extLst>
              <a:ext uri="smNativeData">
                <pr:smNativeData xmlns:pr="smNativeData" xmlns:p14="http://schemas.microsoft.com/office/powerpoint/2010/main" xmlns="" val="SMDATA_18_Z8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kFAAA8DAAAMTMAAHQWAAAQAAAAJgAAAAgAAAB98f///////w=="/>
              </a:ext>
            </a:extLst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795" y="1988820"/>
            <a:ext cx="7421880" cy="16611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4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8BEAANoaAACpIwAANR8AABAgAAAmAAAACAAAAP//////////"/>
              </a:ext>
            </a:extLst>
          </p:cNvSpPr>
          <p:nvPr/>
        </p:nvSpPr>
        <p:spPr>
          <a:xfrm>
            <a:off x="2915920" y="4364990"/>
            <a:ext cx="2880995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r>
              <a:rPr sz="2000"/>
              <a:t>Primer: </a:t>
            </a:r>
            <a:r>
              <a:rPr sz="2000">
                <a:hlinkClick r:id="rId3"/>
              </a:rPr>
              <a:t>ProMujer.com</a:t>
            </a:r>
            <a:r>
              <a:rPr sz="2000"/>
              <a:t> Bolivia </a:t>
            </a:r>
          </a:p>
        </p:txBody>
      </p:sp>
      <p:sp>
        <p:nvSpPr>
          <p:cNvPr id="5" name="TextBox 2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owQAAJQJAADtEQAA2QsAABAgAAAmAAAACAAAAP//////////"/>
              </a:ext>
            </a:extLst>
          </p:cNvSpPr>
          <p:nvPr/>
        </p:nvSpPr>
        <p:spPr>
          <a:xfrm>
            <a:off x="753745" y="1557020"/>
            <a:ext cx="2160270" cy="368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r>
              <a:rPr>
                <a:solidFill>
                  <a:srgbClr val="FF0000"/>
                </a:solidFill>
              </a:rPr>
              <a:t>Društveno preduzeće</a:t>
            </a:r>
          </a:p>
        </p:txBody>
      </p:sp>
      <p:sp>
        <p:nvSpPr>
          <p:cNvPr id="6" name="TextBox 5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exUAAGEJAADFIgAApgsAABAgAAAmAAAACAAAAP//////////"/>
              </a:ext>
            </a:extLst>
          </p:cNvSpPr>
          <p:nvPr/>
        </p:nvSpPr>
        <p:spPr>
          <a:xfrm>
            <a:off x="3491865" y="1524635"/>
            <a:ext cx="2160270" cy="368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>
                <a:solidFill>
                  <a:srgbClr val="FF0000"/>
                </a:solidFill>
              </a:rPr>
              <a:t>Ciljna grupa</a:t>
            </a:r>
          </a:p>
        </p:txBody>
      </p:sp>
      <p:sp>
        <p:nvSpPr>
          <p:cNvPr id="7" name="TextBox 6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MycAAEgJAAB9NAAAjgsAABAgAAAmAAAACAAAAP//////////"/>
              </a:ext>
            </a:extLst>
          </p:cNvSpPr>
          <p:nvPr/>
        </p:nvSpPr>
        <p:spPr>
          <a:xfrm>
            <a:off x="6372225" y="1508760"/>
            <a:ext cx="216027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>
                <a:solidFill>
                  <a:srgbClr val="FF0000"/>
                </a:solidFill>
              </a:rPr>
              <a:t>Tržište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Hxw////////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Model posredovanja na trzištu</a:t>
            </a:r>
          </a:p>
        </p:txBody>
      </p:sp>
      <p:pic>
        <p:nvPicPr>
          <p:cNvPr id="3" name="Content Placeholder 3" descr="model 2.jpg"/>
          <p:cNvPicPr>
            <a:picLocks noGrp="1" noChangeAspect="1" noChangeArrowheads="1"/>
            <a:extLst>
              <a:ext uri="smNativeData">
                <pr:smNativeData xmlns:pr="smNativeData" xmlns:p14="http://schemas.microsoft.com/office/powerpoint/2010/main" xmlns="" val="SMDATA_18_Z8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IkFAACQDQAAMTMAAMgXAAAQAAAAJgAAAAgAAAB98f///////w=="/>
              </a:ext>
            </a:extLst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795" y="2204720"/>
            <a:ext cx="7421880" cy="166116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4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cAIAANoaAAC9NgAAKh8AABAgAAAmAAAACAAAAP//////////"/>
              </a:ext>
            </a:extLst>
          </p:cNvSpPr>
          <p:nvPr/>
        </p:nvSpPr>
        <p:spPr>
          <a:xfrm>
            <a:off x="396240" y="4364990"/>
            <a:ext cx="8502015" cy="7010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 sz="2000"/>
              <a:t>Primer: Marketing Cooperative Blue Stone – Philippines</a:t>
            </a:r>
          </a:p>
          <a:p>
            <a:r>
              <a:rPr sz="2000"/>
              <a:t>                                    - Maunt Pintubo, 1990.</a:t>
            </a:r>
          </a:p>
        </p:txBody>
      </p:sp>
      <p:sp>
        <p:nvSpPr>
          <p:cNvPr id="5" name="TextBox 5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exUAALIKAADFIgAA9wwAABAgAAAmAAAACAAAAP//////////"/>
              </a:ext>
            </a:extLst>
          </p:cNvSpPr>
          <p:nvPr/>
        </p:nvSpPr>
        <p:spPr>
          <a:xfrm>
            <a:off x="3491865" y="1738630"/>
            <a:ext cx="2160270" cy="368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r>
              <a:rPr>
                <a:solidFill>
                  <a:srgbClr val="FF0000"/>
                </a:solidFill>
              </a:rPr>
              <a:t>Društveno preduzeće</a:t>
            </a:r>
          </a:p>
        </p:txBody>
      </p:sp>
      <p:sp>
        <p:nvSpPr>
          <p:cNvPr id="6" name="TextBox 6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wwMAAGsKAAANEQAAsQwAABAgAAAmAAAACAAAAP//////////"/>
              </a:ext>
            </a:extLst>
          </p:cNvSpPr>
          <p:nvPr/>
        </p:nvSpPr>
        <p:spPr>
          <a:xfrm>
            <a:off x="611505" y="1693545"/>
            <a:ext cx="216027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>
                <a:solidFill>
                  <a:srgbClr val="FF0000"/>
                </a:solidFill>
              </a:rPr>
              <a:t>Ciljna grupa</a:t>
            </a:r>
          </a:p>
        </p:txBody>
      </p:sp>
      <p:sp>
        <p:nvSpPr>
          <p:cNvPr id="7" name="TextBox 7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MycAAEgJAAB9NAAAjgsAABAgAAAmAAAACAAAAP//////////"/>
              </a:ext>
            </a:extLst>
          </p:cNvSpPr>
          <p:nvPr/>
        </p:nvSpPr>
        <p:spPr>
          <a:xfrm>
            <a:off x="6372225" y="1508760"/>
            <a:ext cx="216027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>
                <a:solidFill>
                  <a:srgbClr val="FF0000"/>
                </a:solidFill>
              </a:rPr>
              <a:t>Tržište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Hxw////////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Model zapošljavanja</a:t>
            </a:r>
          </a:p>
        </p:txBody>
      </p:sp>
      <p:pic>
        <p:nvPicPr>
          <p:cNvPr id="3" name="Content Placeholder 3" descr="model 3.jpg"/>
          <p:cNvPicPr>
            <a:picLocks noGrp="1" noChangeAspect="1" noChangeArrowheads="1"/>
            <a:extLst>
              <a:ext uri="smNativeData">
                <pr:smNativeData xmlns:pr="smNativeData" xmlns:p14="http://schemas.microsoft.com/office/powerpoint/2010/main" xmlns="" val="SMDATA_18_Z8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PcJAADoCgAAEy4AAKseAAAQAAAAJgAAAAgAAAB98f///////w=="/>
              </a:ext>
            </a:extLst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885" y="1772920"/>
            <a:ext cx="5869940" cy="321246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4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pgQAAH8hAACaMwAAoykAABAgAAAmAAAACAAAAP//////////"/>
              </a:ext>
            </a:extLst>
          </p:cNvSpPr>
          <p:nvPr/>
        </p:nvSpPr>
        <p:spPr>
          <a:xfrm>
            <a:off x="755650" y="5445125"/>
            <a:ext cx="7632700" cy="13233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 sz="2000"/>
              <a:t>Primer: “Kosmos” štamparija, BGD, Serbia</a:t>
            </a:r>
          </a:p>
          <a:p>
            <a:pPr algn="ctr">
              <a:buFontTx/>
              <a:buChar char="-"/>
            </a:pPr>
            <a:r>
              <a:rPr sz="2000"/>
              <a:t>Zapošljavanje teško zapošljivih grupa</a:t>
            </a:r>
          </a:p>
          <a:p>
            <a:pPr algn="ctr">
              <a:buFontTx/>
              <a:buChar char="-"/>
            </a:pPr>
            <a:r>
              <a:rPr sz="2000"/>
              <a:t>Slepi i slabovidi</a:t>
            </a:r>
          </a:p>
          <a:p>
            <a:pPr algn="ctr">
              <a:buFontTx/>
              <a:buChar char="-"/>
            </a:pPr>
            <a:r>
              <a:rPr sz="2000"/>
              <a:t>35/67 zaposlenih.</a:t>
            </a:r>
          </a:p>
        </p:txBody>
      </p:sp>
      <p:sp>
        <p:nvSpPr>
          <p:cNvPr id="5" name="TextBox 5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UgMAAKMYAACcEAAAnRwAABAgAAAmAAAACAAAAP//////////"/>
              </a:ext>
            </a:extLst>
          </p:cNvSpPr>
          <p:nvPr/>
        </p:nvSpPr>
        <p:spPr>
          <a:xfrm>
            <a:off x="539750" y="4004945"/>
            <a:ext cx="2160270" cy="6464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>
                <a:solidFill>
                  <a:srgbClr val="FF0000"/>
                </a:solidFill>
              </a:rPr>
              <a:t>Društveno</a:t>
            </a:r>
          </a:p>
          <a:p>
            <a:pPr algn="ctr"/>
            <a:r>
              <a:rPr>
                <a:solidFill>
                  <a:srgbClr val="FF0000"/>
                </a:solidFill>
              </a:rPr>
              <a:t> preduzeće</a:t>
            </a:r>
          </a:p>
        </p:txBody>
      </p:sp>
      <p:sp>
        <p:nvSpPr>
          <p:cNvPr id="6" name="TextBox 6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EA0AAMcPAABaGgAADRIAABAgAAAmAAAACAAAAP//////////"/>
              </a:ext>
            </a:extLst>
          </p:cNvSpPr>
          <p:nvPr/>
        </p:nvSpPr>
        <p:spPr>
          <a:xfrm>
            <a:off x="2123440" y="2564765"/>
            <a:ext cx="216027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>
                <a:solidFill>
                  <a:srgbClr val="FF0000"/>
                </a:solidFill>
              </a:rPr>
              <a:t>Ciljna grupa</a:t>
            </a:r>
          </a:p>
        </p:txBody>
      </p:sp>
      <p:sp>
        <p:nvSpPr>
          <p:cNvPr id="7" name="TextBox 7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xSIAAK0MAAAPMAAA8w4AABAgAAAmAAAACAAAAP//////////"/>
              </a:ext>
            </a:extLst>
          </p:cNvSpPr>
          <p:nvPr/>
        </p:nvSpPr>
        <p:spPr>
          <a:xfrm>
            <a:off x="5652135" y="2060575"/>
            <a:ext cx="216027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>
                <a:solidFill>
                  <a:srgbClr val="FF0000"/>
                </a:solidFill>
              </a:rPr>
              <a:t>Tržište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Hxw////////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Model direktnog učeša u ceni </a:t>
            </a:r>
            <a:br/>
            <a:r>
              <a:t>usluge ili proizvoda</a:t>
            </a:r>
          </a:p>
        </p:txBody>
      </p:sp>
      <p:pic>
        <p:nvPicPr>
          <p:cNvPr id="3" name="Content Placeholder 3" descr="model 4.jpg"/>
          <p:cNvPicPr>
            <a:picLocks noGrp="1" noChangeAspect="1" noChangeArrowheads="1"/>
            <a:extLst>
              <a:ext uri="smNativeData">
                <pr:smNativeData xmlns:pr="smNativeData" xmlns:p14="http://schemas.microsoft.com/office/powerpoint/2010/main" xmlns="" val="SMDATA_18_Z8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OUKAADLCwAAmSwAAHUaAAAQAAAAJgAAAAgAAAB98f///////w=="/>
              </a:ext>
            </a:extLst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015" y="1917065"/>
            <a:ext cx="5478780" cy="2383790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4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pgQAABEdAACaMwAA4yoAABAgAAAmAAAACAAAAP//////////"/>
              </a:ext>
            </a:extLst>
          </p:cNvSpPr>
          <p:nvPr/>
        </p:nvSpPr>
        <p:spPr>
          <a:xfrm>
            <a:off x="755650" y="4725035"/>
            <a:ext cx="7632700" cy="224663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 sz="2000"/>
              <a:t>Primer: </a:t>
            </a:r>
            <a:r>
              <a:rPr sz="2000">
                <a:hlinkClick r:id="rId3"/>
              </a:rPr>
              <a:t>BookShare.org</a:t>
            </a:r>
            <a:endParaRPr sz="2000"/>
          </a:p>
          <a:p>
            <a:pPr algn="ctr"/>
            <a:r>
              <a:rPr sz="2000"/>
              <a:t>-Manje of 5% knjiga su dostupne slepim i slabovidim ljudima</a:t>
            </a:r>
          </a:p>
          <a:p>
            <a:pPr algn="ctr">
              <a:buFontTx/>
              <a:buChar char="-"/>
            </a:pPr>
            <a:r>
              <a:rPr sz="2000"/>
              <a:t>Audio i Braille (Brajov) format</a:t>
            </a:r>
          </a:p>
          <a:p>
            <a:pPr algn="ctr">
              <a:buFontTx/>
              <a:buChar char="-"/>
            </a:pPr>
            <a:r>
              <a:rPr sz="2000"/>
              <a:t>Benetech initicijativa  (Silikonska dolina) </a:t>
            </a:r>
            <a:r>
              <a:rPr sz="2000">
                <a:hlinkClick r:id="rId4"/>
              </a:rPr>
              <a:t>http://www.benetech.org/</a:t>
            </a:r>
            <a:endParaRPr sz="2000"/>
          </a:p>
          <a:p>
            <a:pPr algn="ctr">
              <a:buFontTx/>
              <a:buChar char="-"/>
            </a:pPr>
            <a:r>
              <a:rPr sz="2000"/>
              <a:t>50$ registracija + 25$/godišnja članarina</a:t>
            </a:r>
          </a:p>
          <a:p>
            <a:pPr algn="ctr">
              <a:buFontTx/>
              <a:buChar char="-"/>
            </a:pPr>
            <a:r>
              <a:rPr sz="2000"/>
              <a:t>Više of 100.000 studenata u SAD</a:t>
            </a:r>
          </a:p>
          <a:p>
            <a:pPr algn="ctr"/>
            <a:endParaRPr sz="2000"/>
          </a:p>
        </p:txBody>
      </p:sp>
      <p:sp>
        <p:nvSpPr>
          <p:cNvPr id="5" name="TextBox 5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iQUAAJQJAADTEgAA2QsAABAgAAAmAAAACAAAAP//////////"/>
              </a:ext>
            </a:extLst>
          </p:cNvSpPr>
          <p:nvPr/>
        </p:nvSpPr>
        <p:spPr>
          <a:xfrm>
            <a:off x="899795" y="1557020"/>
            <a:ext cx="2160270" cy="368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r>
              <a:rPr>
                <a:solidFill>
                  <a:srgbClr val="FF0000"/>
                </a:solidFill>
              </a:rPr>
              <a:t>Društveno preduzeće</a:t>
            </a:r>
          </a:p>
        </p:txBody>
      </p:sp>
      <p:sp>
        <p:nvSpPr>
          <p:cNvPr id="6" name="TextBox 6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Y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4SIAALAJAAArMAAA9QsAABAgAAAmAAAACAAAAP//////////"/>
              </a:ext>
            </a:extLst>
          </p:cNvSpPr>
          <p:nvPr/>
        </p:nvSpPr>
        <p:spPr>
          <a:xfrm>
            <a:off x="5669915" y="1574800"/>
            <a:ext cx="2160270" cy="368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>
                <a:solidFill>
                  <a:srgbClr val="FF0000"/>
                </a:solidFill>
              </a:rPr>
              <a:t>Ciljna grupa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J/f38A7uzhA8zMzADAwP8Af39/AAAAAAAAAAAAAAAAAAAAAAAAAAAAIQAAABgAAAAUAAAA0AIAALEBAABwNQAAuQgAABAAAAAmAAAACAAAAHxw////////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Model subvencije</a:t>
            </a:r>
          </a:p>
        </p:txBody>
      </p:sp>
      <p:pic>
        <p:nvPicPr>
          <p:cNvPr id="3" name="Content Placeholder 3" descr="model 5.jpg"/>
          <p:cNvPicPr>
            <a:picLocks noGrp="1" noChangeAspect="1" noChangeArrowheads="1"/>
            <a:extLst>
              <a:ext uri="smNativeData">
                <pr:smNativeData xmlns:pr="smNativeData" xmlns:p14="http://schemas.microsoft.com/office/powerpoint/2010/main" xmlns="" val="SMDATA_18_Z8sp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D/////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E+BvQX///8BAAAAAAAAAAAAAAAAAAAAAAAAAAAAAAAAAAAAAAAAAAAAAAACf39/AO7s4QPMzMwAwMD/AH9/fwAAAAAAAAAAAAAAAAD///8AAAAAACEAAAAYAAAAFAAAALwLAACxCAAAOCwAAIgkAAAQAAAAJgAAAAgAAAB98f///////w=="/>
              </a:ext>
            </a:extLst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7540" y="1412875"/>
            <a:ext cx="5280660" cy="452564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" name="TextBox 4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Hs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FwUAAJkkAAAMNAAADycAABAgAAAmAAAACAAAAP//////////"/>
              </a:ext>
            </a:extLst>
          </p:cNvSpPr>
          <p:nvPr/>
        </p:nvSpPr>
        <p:spPr>
          <a:xfrm>
            <a:off x="827405" y="5949315"/>
            <a:ext cx="763333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 sz="2000"/>
              <a:t>Primer: Toms Shoes </a:t>
            </a:r>
            <a:r>
              <a:rPr sz="2000">
                <a:hlinkClick r:id="rId3"/>
              </a:rPr>
              <a:t>http://www.toms.com/</a:t>
            </a:r>
            <a:endParaRPr sz="2000"/>
          </a:p>
        </p:txBody>
      </p:sp>
      <p:sp>
        <p:nvSpPr>
          <p:cNvPr id="5" name="TextBox 5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UgMAAE4HAACcEAAAlAkAABAgAAAmAAAACAAAAP//////////"/>
              </a:ext>
            </a:extLst>
          </p:cNvSpPr>
          <p:nvPr/>
        </p:nvSpPr>
        <p:spPr>
          <a:xfrm>
            <a:off x="539750" y="1187450"/>
            <a:ext cx="2160270" cy="3695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r>
              <a:rPr>
                <a:solidFill>
                  <a:srgbClr val="FF0000"/>
                </a:solidFill>
              </a:rPr>
              <a:t>Društveno preduzeće</a:t>
            </a:r>
          </a:p>
        </p:txBody>
      </p:sp>
      <p:sp>
        <p:nvSpPr>
          <p:cNvPr id="6" name="TextBox 6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aikAAAIOAAC0NgAARxAAABAgAAAmAAAACAAAAP//////////"/>
              </a:ext>
            </a:extLst>
          </p:cNvSpPr>
          <p:nvPr/>
        </p:nvSpPr>
        <p:spPr>
          <a:xfrm>
            <a:off x="6732270" y="2277110"/>
            <a:ext cx="2160270" cy="368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>
                <a:solidFill>
                  <a:srgbClr val="FF0000"/>
                </a:solidFill>
              </a:rPr>
              <a:t>Ciljna grupa</a:t>
            </a:r>
          </a:p>
        </p:txBody>
      </p:sp>
      <p:sp>
        <p:nvSpPr>
          <p:cNvPr id="7" name="TextBox 7"/>
          <p:cNvSpPr>
            <a:extLst>
              <a:ext uri="smNativeData">
                <pr:smNativeData xmlns:pr="smNativeData" xmlns:p14="http://schemas.microsoft.com/office/powerpoint/2010/main" xmlns="" val="SMDATA_16_Z8spYhMAAAAlAAAAZAAAAE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T4G9Bf///wEAAAAAAAAAAAAAAAAAAAAAAAAAAAAAAAAAAAAAAAAAAAAAAAB/f38A7uzhA8zMzADAwP8Af39/AAAAAAAAAAAAAAAAAAAAAAAAAAAAIQAAABgAAAAUAAAAaikAAKcUAAC0NgAA7BYAABAgAAAmAAAACAAAAP//////////"/>
              </a:ext>
            </a:extLst>
          </p:cNvSpPr>
          <p:nvPr/>
        </p:nvSpPr>
        <p:spPr>
          <a:xfrm>
            <a:off x="6732270" y="3357245"/>
            <a:ext cx="2160270" cy="3689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/>
          <a:lstStyle/>
          <a:p>
            <a:pPr algn="ctr"/>
            <a:r>
              <a:rPr>
                <a:solidFill>
                  <a:srgbClr val="FF0000"/>
                </a:solidFill>
              </a:rPr>
              <a:t>Tržište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NAEAAGgBAACCMgAACAcAABAAAAAmAAAACAAAAHxw////////"/>
              </a:ext>
            </a:extLst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r>
              <a:t>Vrste preduzeća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wAMAANgJAACANAAACCUAABAAAAAmAAAACAAAAHxw////////"/>
              </a:ext>
            </a:extLst>
          </p:cNvSpPr>
          <p:nvPr>
            <p:ph type="body" idx="1"/>
          </p:nvPr>
        </p:nvSpPr>
        <p:spPr>
          <a:noFill/>
          <a:ln>
            <a:noFill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algn="just">
              <a:defRPr sz="2500"/>
            </a:pPr>
            <a:r>
              <a:t>Prema delatnosti (proizvodna, trgovinska, uslužna, finansijska, ...)</a:t>
            </a:r>
          </a:p>
          <a:p>
            <a:pPr algn="just">
              <a:defRPr sz="2500"/>
            </a:pPr>
            <a:r>
              <a:rPr b="1"/>
              <a:t>Prema veličini</a:t>
            </a:r>
            <a:r>
              <a:t> (mikro &lt;10 zaposlenih; mala &lt; 50 zaposlenih; srednja &lt; 250 zaposlenih; utiču i godišnji prihod kao i vrednost imovine)</a:t>
            </a:r>
          </a:p>
          <a:p>
            <a:pPr lvl="1" algn="just">
              <a:defRPr sz="2500"/>
            </a:pPr>
            <a:r>
              <a:t>mikro - poslovni prihod &lt; 700 000 EUR i prosečna vrednost imovine do 350 000 EUR</a:t>
            </a:r>
          </a:p>
          <a:p>
            <a:pPr lvl="1" algn="just">
              <a:defRPr sz="2500"/>
            </a:pPr>
            <a:r>
              <a:t>mala - poslovni prihod &lt;  8 800 000 EUR i prosečna vrednost imovine do 4 400 000 EUR</a:t>
            </a:r>
          </a:p>
          <a:p>
            <a:pPr lvl="1" algn="just">
              <a:defRPr sz="2500"/>
            </a:pPr>
            <a:r>
              <a:t>srednja - poslovni prihod &lt; 35 000 000 EUR i prosečna vrednost imovine do 17 500 000 EUR</a:t>
            </a:r>
          </a:p>
          <a:p>
            <a:pPr algn="just">
              <a:defRPr sz="2500"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NAEAAGgBAACCMgAACAc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Vrste preduzeća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EA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mcz/Bf///wEAAAAAAAAAAAAAAAAAAAAAAAAAAAAAAAAAAAAAAAAAAAAAAAJ/f38AZpmZA8zMzADAwP8Af39/AAAAAAAAAAAAAAAAAAAAAAAAAAAAIQAAABgAAAAUAAAAwAMAANgJAACANAAAC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r>
              <a:rPr sz="2700" b="1"/>
              <a:t>Prema vlasništvu</a:t>
            </a:r>
            <a:r>
              <a:rPr sz="2700"/>
              <a:t> (</a:t>
            </a:r>
            <a:r>
              <a:rPr sz="2700" b="1" i="1"/>
              <a:t>društva lica</a:t>
            </a:r>
            <a:r>
              <a:rPr sz="2700"/>
              <a:t>: vlasničko preduzeće-inokosno preduzeće, ortačko društvo, komanditno društvo; </a:t>
            </a:r>
            <a:r>
              <a:rPr sz="2700" b="1" i="1"/>
              <a:t>društva kapitala</a:t>
            </a:r>
            <a:r>
              <a:rPr sz="2700"/>
              <a:t>: društvo sa ograničenom odgovornošću, akcioanarsko društvo (kompanija, korporacija), javna preduzeća/društvena preduzeća; holding društva)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Ekonomski odnosi sa inostranstvom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pPr>
              <a:defRPr sz="2200"/>
            </a:pPr>
            <a:r>
              <a:rPr dirty="0" err="1"/>
              <a:t>Postoje</a:t>
            </a:r>
            <a:r>
              <a:rPr dirty="0"/>
              <a:t> </a:t>
            </a:r>
            <a:r>
              <a:rPr dirty="0" err="1"/>
              <a:t>značajne</a:t>
            </a:r>
            <a:r>
              <a:rPr dirty="0"/>
              <a:t> </a:t>
            </a:r>
            <a:r>
              <a:rPr dirty="0" err="1"/>
              <a:t>razlike</a:t>
            </a:r>
            <a:r>
              <a:rPr dirty="0"/>
              <a:t> u </a:t>
            </a:r>
            <a:r>
              <a:rPr dirty="0" err="1"/>
              <a:t>zavisnosti</a:t>
            </a:r>
            <a:r>
              <a:rPr dirty="0"/>
              <a:t> od </a:t>
            </a:r>
            <a:r>
              <a:rPr dirty="0" err="1"/>
              <a:t>vrste</a:t>
            </a:r>
            <a:r>
              <a:rPr dirty="0"/>
              <a:t> </a:t>
            </a:r>
            <a:r>
              <a:rPr dirty="0" err="1"/>
              <a:t>ekonomije</a:t>
            </a:r>
            <a:r>
              <a:rPr dirty="0"/>
              <a:t> </a:t>
            </a:r>
            <a:r>
              <a:rPr dirty="0" err="1"/>
              <a:t>pojedinih</a:t>
            </a:r>
            <a:r>
              <a:rPr dirty="0"/>
              <a:t> </a:t>
            </a:r>
            <a:r>
              <a:rPr dirty="0" err="1"/>
              <a:t>zemalja</a:t>
            </a:r>
            <a:r>
              <a:rPr dirty="0"/>
              <a:t>, u </a:t>
            </a:r>
            <a:r>
              <a:rPr dirty="0" err="1"/>
              <a:t>smislu</a:t>
            </a:r>
            <a:r>
              <a:rPr dirty="0"/>
              <a:t> </a:t>
            </a:r>
            <a:r>
              <a:rPr dirty="0" err="1"/>
              <a:t>ekonomske</a:t>
            </a:r>
            <a:r>
              <a:rPr dirty="0"/>
              <a:t> </a:t>
            </a:r>
            <a:r>
              <a:rPr dirty="0" err="1"/>
              <a:t>veličine</a:t>
            </a:r>
            <a:r>
              <a:rPr dirty="0"/>
              <a:t> </a:t>
            </a:r>
            <a:r>
              <a:rPr dirty="0" err="1"/>
              <a:t>tržišta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nivoa</a:t>
            </a:r>
            <a:r>
              <a:rPr dirty="0"/>
              <a:t> </a:t>
            </a:r>
            <a:r>
              <a:rPr dirty="0" err="1"/>
              <a:t>ekonomskog</a:t>
            </a:r>
            <a:r>
              <a:rPr dirty="0"/>
              <a:t> </a:t>
            </a:r>
            <a:r>
              <a:rPr dirty="0" err="1"/>
              <a:t>razvoja</a:t>
            </a:r>
            <a:r>
              <a:rPr dirty="0"/>
              <a:t>. </a:t>
            </a:r>
            <a:r>
              <a:rPr dirty="0" err="1"/>
              <a:t>Ipak</a:t>
            </a:r>
            <a:r>
              <a:rPr dirty="0"/>
              <a:t>, </a:t>
            </a:r>
            <a:r>
              <a:rPr dirty="0" err="1"/>
              <a:t>moguće</a:t>
            </a:r>
            <a:r>
              <a:rPr dirty="0"/>
              <a:t> je </a:t>
            </a:r>
            <a:r>
              <a:rPr dirty="0" err="1"/>
              <a:t>izdvojiti</a:t>
            </a:r>
            <a:r>
              <a:rPr dirty="0"/>
              <a:t> </a:t>
            </a:r>
            <a:r>
              <a:rPr dirty="0" err="1"/>
              <a:t>određene</a:t>
            </a:r>
            <a:r>
              <a:rPr dirty="0"/>
              <a:t> </a:t>
            </a:r>
            <a:r>
              <a:rPr u="sng" dirty="0" err="1"/>
              <a:t>opšte</a:t>
            </a:r>
            <a:r>
              <a:rPr u="sng" dirty="0"/>
              <a:t> </a:t>
            </a:r>
            <a:r>
              <a:rPr u="sng" dirty="0" err="1"/>
              <a:t>funkcije</a:t>
            </a:r>
            <a:r>
              <a:rPr u="sng" dirty="0"/>
              <a:t> </a:t>
            </a:r>
            <a:r>
              <a:rPr u="sng" dirty="0" err="1"/>
              <a:t>sistema</a:t>
            </a:r>
            <a:r>
              <a:rPr u="sng" dirty="0"/>
              <a:t> </a:t>
            </a:r>
            <a:r>
              <a:rPr u="sng" dirty="0" err="1"/>
              <a:t>ekonomskih</a:t>
            </a:r>
            <a:r>
              <a:rPr u="sng" dirty="0"/>
              <a:t> </a:t>
            </a:r>
            <a:r>
              <a:rPr u="sng" dirty="0" err="1"/>
              <a:t>odnosa</a:t>
            </a:r>
            <a:r>
              <a:rPr u="sng" dirty="0"/>
              <a:t> </a:t>
            </a:r>
            <a:r>
              <a:rPr u="sng" dirty="0" err="1"/>
              <a:t>sa</a:t>
            </a:r>
            <a:r>
              <a:rPr u="sng" dirty="0"/>
              <a:t> </a:t>
            </a:r>
            <a:r>
              <a:rPr u="sng" dirty="0" err="1"/>
              <a:t>inostranstvom</a:t>
            </a:r>
            <a:r>
              <a:rPr dirty="0"/>
              <a:t> (</a:t>
            </a:r>
            <a:r>
              <a:rPr dirty="0" err="1"/>
              <a:t>Janiček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Krepl</a:t>
            </a:r>
            <a:r>
              <a:rPr dirty="0"/>
              <a:t>, 2009):</a:t>
            </a:r>
          </a:p>
          <a:p>
            <a:pPr lvl="1">
              <a:defRPr sz="2200"/>
            </a:pPr>
            <a:r>
              <a:rPr i="1" dirty="0" err="1"/>
              <a:t>Transformaciona</a:t>
            </a:r>
            <a:r>
              <a:rPr i="1" dirty="0"/>
              <a:t> </a:t>
            </a:r>
            <a:r>
              <a:rPr i="1" dirty="0" err="1"/>
              <a:t>funkcija</a:t>
            </a:r>
            <a:r>
              <a:rPr dirty="0"/>
              <a:t> - </a:t>
            </a:r>
            <a:r>
              <a:rPr dirty="0" err="1"/>
              <a:t>predstavlja</a:t>
            </a:r>
            <a:r>
              <a:rPr dirty="0"/>
              <a:t> </a:t>
            </a:r>
            <a:r>
              <a:rPr dirty="0" err="1"/>
              <a:t>uticaj</a:t>
            </a:r>
            <a:r>
              <a:rPr dirty="0"/>
              <a:t> </a:t>
            </a:r>
            <a:r>
              <a:rPr dirty="0" err="1"/>
              <a:t>spoljne</a:t>
            </a:r>
            <a:r>
              <a:rPr dirty="0"/>
              <a:t> </a:t>
            </a:r>
            <a:r>
              <a:rPr dirty="0" err="1"/>
              <a:t>trgovine</a:t>
            </a:r>
            <a:r>
              <a:rPr dirty="0"/>
              <a:t> </a:t>
            </a:r>
            <a:r>
              <a:rPr dirty="0" err="1"/>
              <a:t>na</a:t>
            </a:r>
            <a:r>
              <a:rPr dirty="0"/>
              <a:t> </a:t>
            </a:r>
            <a:r>
              <a:rPr dirty="0" err="1"/>
              <a:t>kreiranje</a:t>
            </a:r>
            <a:r>
              <a:rPr dirty="0"/>
              <a:t> </a:t>
            </a:r>
            <a:r>
              <a:rPr dirty="0" err="1"/>
              <a:t>unutrašnje</a:t>
            </a:r>
            <a:r>
              <a:rPr dirty="0"/>
              <a:t> </a:t>
            </a:r>
            <a:r>
              <a:rPr dirty="0" err="1"/>
              <a:t>ekonomske</a:t>
            </a:r>
            <a:r>
              <a:rPr dirty="0"/>
              <a:t> </a:t>
            </a:r>
            <a:r>
              <a:rPr dirty="0" err="1"/>
              <a:t>ravnoteže</a:t>
            </a:r>
            <a:r>
              <a:rPr dirty="0"/>
              <a:t>;</a:t>
            </a:r>
          </a:p>
          <a:p>
            <a:pPr lvl="1">
              <a:defRPr sz="2200"/>
            </a:pPr>
            <a:r>
              <a:rPr i="1" dirty="0" err="1"/>
              <a:t>Funkcija</a:t>
            </a:r>
            <a:r>
              <a:rPr i="1" dirty="0"/>
              <a:t> </a:t>
            </a:r>
            <a:r>
              <a:rPr i="1" dirty="0" err="1"/>
              <a:t>rasta</a:t>
            </a:r>
            <a:r>
              <a:rPr i="1" dirty="0"/>
              <a:t> </a:t>
            </a:r>
            <a:r>
              <a:rPr dirty="0"/>
              <a:t>- </a:t>
            </a:r>
            <a:r>
              <a:rPr dirty="0" err="1"/>
              <a:t>preko</a:t>
            </a:r>
            <a:r>
              <a:rPr dirty="0"/>
              <a:t> </a:t>
            </a:r>
            <a:r>
              <a:rPr dirty="0" err="1"/>
              <a:t>koje</a:t>
            </a:r>
            <a:r>
              <a:rPr dirty="0"/>
              <a:t> se </a:t>
            </a:r>
            <a:r>
              <a:rPr dirty="0" err="1"/>
              <a:t>se</a:t>
            </a:r>
            <a:r>
              <a:rPr dirty="0"/>
              <a:t> u </a:t>
            </a:r>
            <a:r>
              <a:rPr dirty="0" err="1"/>
              <a:t>izvesoj</a:t>
            </a:r>
            <a:r>
              <a:rPr dirty="0"/>
              <a:t> </a:t>
            </a:r>
            <a:r>
              <a:rPr dirty="0" err="1"/>
              <a:t>meri</a:t>
            </a:r>
            <a:r>
              <a:rPr dirty="0"/>
              <a:t> </a:t>
            </a:r>
            <a:r>
              <a:rPr dirty="0" err="1"/>
              <a:t>čuva</a:t>
            </a:r>
            <a:r>
              <a:rPr dirty="0"/>
              <a:t> </a:t>
            </a:r>
            <a:r>
              <a:rPr dirty="0" err="1"/>
              <a:t>domaća</a:t>
            </a:r>
            <a:r>
              <a:rPr dirty="0"/>
              <a:t> </a:t>
            </a:r>
            <a:r>
              <a:rPr dirty="0" err="1"/>
              <a:t>radna</a:t>
            </a:r>
            <a:r>
              <a:rPr dirty="0"/>
              <a:t> </a:t>
            </a:r>
            <a:r>
              <a:rPr dirty="0" err="1"/>
              <a:t>snaga</a:t>
            </a:r>
            <a:r>
              <a:rPr dirty="0"/>
              <a:t>, </a:t>
            </a:r>
            <a:r>
              <a:rPr dirty="0" err="1"/>
              <a:t>kao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ostali</a:t>
            </a:r>
            <a:r>
              <a:rPr dirty="0"/>
              <a:t> </a:t>
            </a:r>
            <a:r>
              <a:rPr dirty="0" err="1"/>
              <a:t>faktori</a:t>
            </a:r>
            <a:r>
              <a:rPr dirty="0"/>
              <a:t> </a:t>
            </a:r>
            <a:r>
              <a:rPr dirty="0" err="1"/>
              <a:t>proizvodnje</a:t>
            </a:r>
            <a:r>
              <a:rPr dirty="0"/>
              <a:t>, </a:t>
            </a:r>
            <a:r>
              <a:rPr dirty="0" err="1"/>
              <a:t>korišćenjem</a:t>
            </a:r>
            <a:r>
              <a:rPr dirty="0"/>
              <a:t> </a:t>
            </a:r>
            <a:r>
              <a:rPr dirty="0" err="1"/>
              <a:t>internacionalne</a:t>
            </a:r>
            <a:r>
              <a:rPr dirty="0"/>
              <a:t> </a:t>
            </a:r>
            <a:r>
              <a:rPr dirty="0" err="1"/>
              <a:t>raspodele</a:t>
            </a:r>
            <a:r>
              <a:rPr dirty="0"/>
              <a:t> </a:t>
            </a:r>
            <a:r>
              <a:rPr dirty="0" err="1"/>
              <a:t>radne</a:t>
            </a:r>
            <a:r>
              <a:rPr dirty="0"/>
              <a:t> </a:t>
            </a:r>
            <a:r>
              <a:rPr dirty="0" err="1"/>
              <a:t>snage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međunarodno</a:t>
            </a:r>
            <a:r>
              <a:rPr dirty="0"/>
              <a:t> </a:t>
            </a:r>
            <a:r>
              <a:rPr dirty="0" err="1"/>
              <a:t>tržište</a:t>
            </a:r>
            <a:r>
              <a:rPr dirty="0"/>
              <a:t> </a:t>
            </a:r>
            <a:r>
              <a:rPr dirty="0" err="1"/>
              <a:t>sirovina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kapitala</a:t>
            </a:r>
            <a:endParaRPr dirty="0"/>
          </a:p>
          <a:p>
            <a:pPr lvl="1">
              <a:defRPr sz="2200"/>
            </a:pPr>
            <a:r>
              <a:rPr i="1" dirty="0" err="1"/>
              <a:t>Spoljna</a:t>
            </a:r>
            <a:r>
              <a:rPr i="1" dirty="0"/>
              <a:t> </a:t>
            </a:r>
            <a:r>
              <a:rPr i="1" dirty="0" err="1"/>
              <a:t>trgovina</a:t>
            </a:r>
            <a:r>
              <a:rPr i="1" dirty="0"/>
              <a:t> </a:t>
            </a:r>
            <a:r>
              <a:rPr dirty="0" err="1"/>
              <a:t>može</a:t>
            </a:r>
            <a:r>
              <a:rPr dirty="0"/>
              <a:t> da </a:t>
            </a:r>
            <a:r>
              <a:rPr dirty="0" err="1"/>
              <a:t>deluje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kao</a:t>
            </a:r>
            <a:r>
              <a:rPr dirty="0"/>
              <a:t> </a:t>
            </a:r>
            <a:r>
              <a:rPr i="1" dirty="0" err="1"/>
              <a:t>barijera</a:t>
            </a:r>
            <a:r>
              <a:rPr dirty="0"/>
              <a:t> </a:t>
            </a:r>
            <a:r>
              <a:rPr dirty="0" err="1"/>
              <a:t>domaćeg</a:t>
            </a:r>
            <a:r>
              <a:rPr dirty="0"/>
              <a:t> </a:t>
            </a:r>
            <a:r>
              <a:rPr dirty="0" err="1"/>
              <a:t>ekonomskog</a:t>
            </a:r>
            <a:r>
              <a:rPr dirty="0"/>
              <a:t> </a:t>
            </a:r>
            <a:r>
              <a:rPr dirty="0" err="1"/>
              <a:t>rasta</a:t>
            </a:r>
            <a:endParaRPr dirty="0"/>
          </a:p>
          <a:p>
            <a:pPr lvl="1">
              <a:defRPr sz="2200"/>
            </a:pPr>
            <a:r>
              <a:rPr dirty="0" err="1"/>
              <a:t>Postoji</a:t>
            </a:r>
            <a:r>
              <a:rPr dirty="0"/>
              <a:t> </a:t>
            </a:r>
            <a:r>
              <a:rPr dirty="0" err="1"/>
              <a:t>međusobna</a:t>
            </a:r>
            <a:r>
              <a:rPr dirty="0"/>
              <a:t> </a:t>
            </a:r>
            <a:r>
              <a:rPr dirty="0" err="1"/>
              <a:t>interakcija</a:t>
            </a:r>
            <a:r>
              <a:rPr dirty="0"/>
              <a:t> </a:t>
            </a:r>
            <a:r>
              <a:rPr dirty="0" err="1"/>
              <a:t>između</a:t>
            </a:r>
            <a:r>
              <a:rPr dirty="0"/>
              <a:t> </a:t>
            </a:r>
            <a:r>
              <a:rPr dirty="0" err="1"/>
              <a:t>rasta</a:t>
            </a:r>
            <a:r>
              <a:rPr dirty="0"/>
              <a:t> (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opadanja</a:t>
            </a:r>
            <a:r>
              <a:rPr dirty="0"/>
              <a:t>) </a:t>
            </a:r>
            <a:r>
              <a:rPr dirty="0" err="1"/>
              <a:t>nacionalnog</a:t>
            </a:r>
            <a:r>
              <a:rPr dirty="0"/>
              <a:t> </a:t>
            </a:r>
            <a:r>
              <a:rPr dirty="0" err="1"/>
              <a:t>dohotka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</a:t>
            </a:r>
            <a:r>
              <a:rPr dirty="0" err="1"/>
              <a:t>porasta</a:t>
            </a:r>
            <a:r>
              <a:rPr dirty="0"/>
              <a:t> (</a:t>
            </a:r>
            <a:r>
              <a:rPr dirty="0" err="1"/>
              <a:t>ili</a:t>
            </a:r>
            <a:r>
              <a:rPr dirty="0"/>
              <a:t> </a:t>
            </a:r>
            <a:r>
              <a:rPr dirty="0" err="1"/>
              <a:t>opadanja</a:t>
            </a:r>
            <a:r>
              <a:rPr dirty="0"/>
              <a:t>) </a:t>
            </a:r>
            <a:r>
              <a:rPr dirty="0" err="1"/>
              <a:t>izvoza</a:t>
            </a:r>
            <a:r>
              <a:rPr dirty="0"/>
              <a:t>.</a:t>
            </a:r>
          </a:p>
        </p:txBody>
      </p:sp>
      <p:sp>
        <p:nvSpPr>
          <p:cNvPr id="4" name="Textbox1"/>
          <p:cNvSpPr txBox="1">
            <a:extLst>
              <a:ext uri="smNativeData">
                <pr:smNativeData xmlns:pr="smNativeData" xmlns:p14="http://schemas.microsoft.com/office/powerpoint/2010/main" xmlns="" val="SMDATA_16_Z8spYhMAAAAlAAAAEgAAAE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LonAAAWNAAAaikAABAgAAAmAAAACAAAAP//////////"/>
              </a:ext>
            </a:extLst>
          </p:cNvSpPr>
          <p:nvPr/>
        </p:nvSpPr>
        <p:spPr>
          <a:xfrm>
            <a:off x="0" y="6457950"/>
            <a:ext cx="8467090" cy="2743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anchor="t"/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200">
                <a:solidFill>
                  <a:srgbClr val="000000"/>
                </a:solidFill>
                <a:latin typeface="times" charset="0"/>
                <a:ea typeface="times" charset="0"/>
                <a:cs typeface="times" charset="0"/>
              </a:defRPr>
            </a:pPr>
            <a:r>
              <a:t> V. Jeníččk, V. Krepl,  The role of foreign trade and its effects,  Agric. Econ. ––czech, </a:t>
            </a:r>
            <a:r>
              <a:rPr i="1"/>
              <a:t>55</a:t>
            </a:r>
            <a:r>
              <a:t>, 2009 (5): 211––20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Ekonomski odnosi sa inostranstvom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r>
              <a:t>Najveću  komparativnu prednost (pa samim time i najveće mogućnosti izvoza) imaju zemlje sa najvećim nivoom tehnološkog razvoja</a:t>
            </a:r>
          </a:p>
          <a:p>
            <a:r>
              <a:t>Tehnološki jaz - Određeni novi proizvod, koji se izvozi iz zemlje A u zemlju B, može održati komparativnu prednost samo dok domaći proizvođači ne postanu dovoljno kompetentni da pokrenu sopstvenu proizvodnju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Text1"/>
          <p:cNvPicPr>
            <a:picLocks noGrp="1" noChangeAspect="1" noChangeArrowheads="1"/>
            <a:extLst>
              <a:ext uri="smNativeData">
                <pr:smNativeData xmlns:pr="smNativeData" xmlns:p14="http://schemas.microsoft.com/office/powerpoint/2010/main" xmlns="" val="SMDATA_18_Z8sp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AAAAACEAAAAYAAAAFAAAAHYJAAAAAAAAQDgAAIAoAAAQAAAAJgAAAAgAAAABgQAA/////w=="/>
              </a:ext>
            </a:extLst>
          </p:cNvPicPr>
          <p:nvPr>
            <p:ph type="clipArt" idx="1"/>
          </p:nvPr>
        </p:nvPicPr>
        <p:blipFill>
          <a:blip r:embed="rId2"/>
          <a:stretch>
            <a:fillRect/>
          </a:stretch>
        </p:blipFill>
        <p:spPr>
          <a:xfrm>
            <a:off x="1537970" y="0"/>
            <a:ext cx="7606030" cy="6583680"/>
          </a:xfrm>
          <a:prstGeom prst="rect">
            <a:avLst/>
          </a:prstGeom>
          <a:noFill/>
          <a:ln>
            <a:noFill/>
          </a:ln>
          <a:effectLst/>
        </p:spPr>
      </p:pic>
      <p:sp useBgFill="1">
        <p:nvSpPr>
          <p:cNvPr id="3" name="Textbox1"/>
          <p:cNvSpPr txBox="1">
            <a:extLst>
              <a:ext uri="smNativeData">
                <pr:smNativeData xmlns:pr="smNativeData" xmlns:p14="http://schemas.microsoft.com/office/powerpoint/2010/main" xmlns="" val="SMDATA_16_Z8spYhMAAAAlAAAAEgAAAA8BAAAAkAAAAEgAAACQAAAASAAAAAAAAAAAAAAAAAAAAAEAAABQAAAAAAAAAAAA4D8AAAAAAADgPwAAAAAAAOA/AAAAAAAA4D8AAAAAAADgPwAAAAAAAOA/AAAAAAAA4D8AAAAAAADgPwAAAAAAAOA/AAAAAAAA4D8CAAAAjAAAAAEAAAAJ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AAAAALMmAACcKAAAMCoAABAAAAAmAAAACAAAAP//////////"/>
              </a:ext>
            </a:extLst>
          </p:cNvSpPr>
          <p:nvPr/>
        </p:nvSpPr>
        <p:spPr>
          <a:xfrm>
            <a:off x="0" y="6290945"/>
            <a:ext cx="6601460" cy="567055"/>
          </a:xfrm>
          <a:prstGeom prst="rect">
            <a:avLst/>
          </a:prstGeom>
          <a:ln>
            <a:noFill/>
          </a:ln>
          <a:effectLst/>
        </p:spPr>
        <p:txBody>
          <a:bodyPr vert="horz" wrap="square" numCol="1" anchor="t"/>
          <a:lstStyle/>
          <a:p>
            <a:r>
              <a:t>Izvor: </a:t>
            </a:r>
            <a:r>
              <a:rPr sz="1000">
                <a:solidFill>
                  <a:srgbClr val="000000"/>
                </a:solidFill>
              </a:rPr>
              <a:t> </a:t>
            </a:r>
            <a:r>
              <a:rPr sz="1000">
                <a:solidFill>
                  <a:srgbClr val="000000"/>
                </a:solidFill>
                <a:latin typeface="WarnockPro-Regular" charset="0"/>
                <a:ea typeface="WarnockPro-Regular" charset="0"/>
                <a:cs typeface="WarnockPro-Regular" charset="0"/>
              </a:rPr>
              <a:t>Wels L.T. (1972): The Product Life cycle and international Trade. Harvard Business School Press,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>
                <a:solidFill>
                  <a:srgbClr val="000000"/>
                </a:solidFill>
                <a:latin typeface="WarnockPro-Regular" charset="0"/>
                <a:ea typeface="WarnockPro-Regular" charset="0"/>
                <a:cs typeface="WarnockPro-Regular" charset="0"/>
              </a:defRPr>
            </a:pPr>
            <a:r>
              <a:t>USA; iSBN 978-0875840956.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Ekonomski odnosi sa inostranstvom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r>
              <a:t>Internacionalno se koristi indikator procene uticaja razvijenosti spoljne trgovine na nacionalnu ekonomiju (TT - terms of trade index):</a:t>
            </a:r>
          </a:p>
          <a:p>
            <a:endParaRPr/>
          </a:p>
          <a:p>
            <a:r>
              <a:t>TT =          x 100 </a:t>
            </a:r>
          </a:p>
          <a:p>
            <a:r>
              <a:t>Gde su: </a:t>
            </a:r>
          </a:p>
          <a:p>
            <a:pPr lvl="1"/>
            <a:r>
              <a:t>P</a:t>
            </a:r>
            <a:r>
              <a:rPr baseline="-10000"/>
              <a:t>ex</a:t>
            </a:r>
            <a:r>
              <a:t> - index cena izvoza</a:t>
            </a:r>
          </a:p>
          <a:p>
            <a:pPr lvl="1"/>
            <a:r>
              <a:t>P</a:t>
            </a:r>
            <a:r>
              <a:rPr baseline="-10000"/>
              <a:t>im</a:t>
            </a:r>
            <a:r>
              <a:t> - index cena uvoza</a:t>
            </a:r>
          </a:p>
          <a:p>
            <a:r>
              <a:t>Poželjno je da vrednost TT bude &gt; 100</a:t>
            </a:r>
          </a:p>
          <a:p>
            <a:pPr lvl="1"/>
            <a:endParaRPr/>
          </a:p>
        </p:txBody>
      </p:sp>
      <p:graphicFrame>
        <p:nvGraphicFramePr>
          <p:cNvPr id="4" name="OLEObject1"/>
          <p:cNvGraphicFramePr>
            <a:graphicFrameLocks noChangeAspect="1"/>
            <a:extLst>
              <a:ext uri="smNativeData">
                <pr:smNativeData xmlns:pr="smNativeData" xmlns:p14="http://schemas.microsoft.com/office/powerpoint/2010/main" xmlns="" val="SMDATA_18_Z8spYhMAAAAlAAAANw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IAAAD3+/cAAAAAAAAAAAAAAAAAAAAAAAAAAABkAAAAZAAAAAEAAAAjAAAABAAAAGQAAAAXAAAAFAAAAAAAAAAAAAAA/38AAP9/AAAAAAAACQAAAAQAAAAAAAAkDAAAABAAAAAAAAAAAAAAAAAAAAAAAAAAHgAAAGgAAAAAAAAAAAAAAAAAAAAAAAAAAAAAABAnAAAQJwAAAAAAAAAAAAAAAAAAAAAAAAAAAAAAAAAAAAAAAAAAAAAUAAAAAAAAAMDA/wAAAAAAZAAAADIAAAAAAAAAZAAAAAAAAAB/f38AAAAAACIAAAAYAAAAAAAAAAAAAAAAAAAAAAAAAAAAAAAAAAAAJAAAACQAAAAAAAAABwAAAAAAAAAAAAAAAAAAAAAAAAAAAAAAAAAAAH9/fwAlAAAAWAAAAAAAAAAAAAAAAAAAAAAAAAAAAAAAAAAAAAAAAAAAAAAAAAAAAAAAAAAAAAAAPwAAAAAAAACghgEAAAAAAAAAAAAAAAAADAAAAAEAAAAAAAAAAAAAAAAAAAAfAAAAVAAAALvg4wX///8BAAAAAAAAAAAAAAAAAAAAAAAAAAAAAAAAAAAAAAAAAAAAAAACf39/AICAgAPMzMwAwMD/AH9/fwAAAAAAAAAAAAAAAAD///8A9/v3ACEAAAAYAAAAFAAAAFsKAACYFgAArw0AAEAcAAAQAAAAJgAAAAgAAAD//////////w=="/>
              </a:ext>
            </a:extLst>
          </p:cNvGraphicFramePr>
          <p:nvPr/>
        </p:nvGraphicFramePr>
        <p:xfrm>
          <a:off x="1683385" y="3672840"/>
          <a:ext cx="541020" cy="91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.SMEE2" r:id="rId3" imgW="4914900" imgH="9448800" progId="Equation.SMEE2">
                  <p:embed/>
                </p:oleObj>
              </mc:Choice>
              <mc:Fallback>
                <p:oleObj name="Equation.SMEE2" r:id="rId3" imgW="4914900" imgH="9448800" progId="Equation.SMEE2">
                  <p:embed/>
                  <p:pic>
                    <p:nvPicPr>
                      <p:cNvPr id="0" name="OLEObject1" descr="image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385" y="3672840"/>
                        <a:ext cx="541020" cy="91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Title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LABAABwNQAAuAgAABAAAAAmAAAACAAAAAAAAAAAAAAA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r>
              <a:t>Ekonomski odnosi sa inostranstvom</a:t>
            </a:r>
          </a:p>
        </p:txBody>
      </p:sp>
      <p:sp>
        <p:nvSpPr>
          <p:cNvPr id="3" name="SlideText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6_Z8spYhMAAAAlAAAAZA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cAaAAMAAAAEAAAAAAAAAAAAAAAAAAAAAAAAAAeAAAAaAAAAAAAAAAAAAAAAAAAAAAAAAAAAAAAECcAABAnAAAAAAAAAAAAAAAAAAAAAAAAAAAAAAAAAAAAAAAAAAAAABQAAAAAAAAAwMD/AAAAAABkAAAAMgAAAAAAAABkAAAAAAAAAH9/fwAKAAAAIgAAABgAAAAAAAAAAAAAAAAAAAAAAAAAAAAAAAAAAAAkAAAAJAAAAAAAAAAHAAAAAAAAAAAAAAAAAAAAAAAAAAAAAAAAAAAAf39/ACUAAABYAAAAAAAAAAAAAAAAAAAAAAAAAAAAAAAAAAAAAAAAAAAAAAAAAAAAAAAAAAAAAAA/AAAAAAAAAKCGAQAAAAAAAAAAAAAAAAAMAAAAAQAAAAAAAAAAAAAAAAAAAB8AAABUAAAAu+DjBf///wEAAAAAAAAAAAAAAAAAAAAAAAAAAAAAAAAAAAAAAAAAAAAAAAJ/f38AgICAA8zMzADAwP8Af39/AAAAAAAAAAAAAAAAAAAAAAAAAAAAIQAAABgAAAAUAAAA0AIAANgJAABwNQAAsCUAABAAAAAmAAAACAAAAAAAAAAAAAAA"/>
              </a:ext>
            </a:extLst>
          </p:cNvSpPr>
          <p:nvPr>
            <p:ph type="body" idx="1"/>
          </p:nvPr>
        </p:nvSpPr>
        <p:spPr/>
        <p:txBody>
          <a:bodyPr/>
          <a:lstStyle/>
          <a:p>
            <a:r>
              <a:rPr dirty="0"/>
              <a:t>EUROSTAT </a:t>
            </a:r>
            <a:r>
              <a:rPr dirty="0" err="1"/>
              <a:t>baza</a:t>
            </a:r>
            <a:r>
              <a:rPr dirty="0"/>
              <a:t> za TT </a:t>
            </a:r>
            <a:r>
              <a:rPr dirty="0" err="1"/>
              <a:t>vrednosti</a:t>
            </a:r>
            <a:r>
              <a:rPr dirty="0"/>
              <a:t> za </a:t>
            </a:r>
            <a:r>
              <a:rPr dirty="0" err="1"/>
              <a:t>zemlje</a:t>
            </a:r>
            <a:r>
              <a:rPr dirty="0"/>
              <a:t> </a:t>
            </a:r>
            <a:r>
              <a:rPr dirty="0" err="1"/>
              <a:t>kandidate</a:t>
            </a:r>
            <a:r>
              <a:rPr dirty="0"/>
              <a:t>:</a:t>
            </a:r>
          </a:p>
          <a:p>
            <a:pPr lvl="1">
              <a:defRPr u="sng">
                <a:solidFill>
                  <a:schemeClr val="hlink"/>
                </a:solidFill>
                <a:hlinkClick r:id="rId2"/>
              </a:defRPr>
            </a:pPr>
            <a:r>
              <a:rPr dirty="0">
                <a:hlinkClick r:id="rId2"/>
              </a:rPr>
              <a:t>https://ec.europa.eu/eurostat/databrowser/view/cpc_ettot/default/table?lang=en</a:t>
            </a:r>
          </a:p>
          <a:p>
            <a:pPr>
              <a:defRPr u="sng">
                <a:solidFill>
                  <a:schemeClr val="hlink"/>
                </a:solidFill>
              </a:defRPr>
            </a:pPr>
            <a:r>
              <a:rPr u="none" dirty="0">
                <a:solidFill>
                  <a:schemeClr val="tx1"/>
                </a:solidFill>
              </a:rPr>
              <a:t>EUROSTAT </a:t>
            </a:r>
            <a:r>
              <a:rPr u="none" dirty="0" err="1">
                <a:solidFill>
                  <a:schemeClr val="tx1"/>
                </a:solidFill>
              </a:rPr>
              <a:t>baza</a:t>
            </a:r>
            <a:r>
              <a:rPr u="none" dirty="0">
                <a:solidFill>
                  <a:schemeClr val="tx1"/>
                </a:solidFill>
              </a:rPr>
              <a:t> za TT </a:t>
            </a:r>
            <a:r>
              <a:rPr u="none" dirty="0" err="1">
                <a:solidFill>
                  <a:schemeClr val="tx1"/>
                </a:solidFill>
              </a:rPr>
              <a:t>vrednosti</a:t>
            </a:r>
            <a:r>
              <a:rPr u="none" dirty="0">
                <a:solidFill>
                  <a:schemeClr val="tx1"/>
                </a:solidFill>
              </a:rPr>
              <a:t> za </a:t>
            </a:r>
            <a:r>
              <a:rPr u="none" dirty="0" err="1">
                <a:solidFill>
                  <a:schemeClr val="tx1"/>
                </a:solidFill>
              </a:rPr>
              <a:t>zemlje</a:t>
            </a:r>
            <a:r>
              <a:rPr u="none" dirty="0">
                <a:solidFill>
                  <a:schemeClr val="tx1"/>
                </a:solidFill>
              </a:rPr>
              <a:t> </a:t>
            </a:r>
            <a:r>
              <a:rPr u="none" dirty="0" err="1">
                <a:solidFill>
                  <a:schemeClr val="tx1"/>
                </a:solidFill>
              </a:rPr>
              <a:t>članice</a:t>
            </a:r>
            <a:r>
              <a:rPr u="none" dirty="0">
                <a:solidFill>
                  <a:schemeClr val="tx1"/>
                </a:solidFill>
              </a:rPr>
              <a:t> EU - </a:t>
            </a:r>
            <a:r>
              <a:rPr u="none" dirty="0" err="1">
                <a:solidFill>
                  <a:schemeClr val="tx1"/>
                </a:solidFill>
              </a:rPr>
              <a:t>petogodišnja</a:t>
            </a:r>
            <a:r>
              <a:rPr u="none" dirty="0">
                <a:solidFill>
                  <a:schemeClr val="tx1"/>
                </a:solidFill>
              </a:rPr>
              <a:t> </a:t>
            </a:r>
            <a:r>
              <a:rPr u="none" dirty="0" err="1">
                <a:solidFill>
                  <a:schemeClr val="tx1"/>
                </a:solidFill>
              </a:rPr>
              <a:t>promena</a:t>
            </a:r>
            <a:r>
              <a:rPr u="none" dirty="0">
                <a:solidFill>
                  <a:schemeClr val="tx1"/>
                </a:solidFill>
              </a:rPr>
              <a:t>:</a:t>
            </a:r>
          </a:p>
          <a:p>
            <a:pPr lvl="1">
              <a:defRPr u="sng">
                <a:solidFill>
                  <a:schemeClr val="hlink"/>
                </a:solidFill>
                <a:hlinkClick r:id="rId2"/>
              </a:defRPr>
            </a:pPr>
            <a:r>
              <a:rPr lang="en-US" dirty="0">
                <a:hlinkClick r:id="rId2"/>
              </a:rPr>
              <a:t>https://ec.europa.eu/eurostat/databrowser/view/tipsna30/default/table?lang=en</a:t>
            </a:r>
            <a:endParaRPr dirty="0">
              <a:hlinkClick r:id="rId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009999"/>
      </a:hlink>
      <a:folHlink>
        <a:srgbClr val="99CC00"/>
      </a:folHlink>
    </a:clrScheme>
    <a:fontScheme name="Presentation">
      <a:majorFont>
        <a:latin typeface="Calibri"/>
        <a:ea typeface="SimSun"/>
        <a:cs typeface="Times New Roman"/>
      </a:majorFont>
      <a:minorFont>
        <a:latin typeface="Calibri"/>
        <a:ea typeface="SimSun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DF7986"/>
        </a:accent3>
        <a:accent4>
          <a:srgbClr val="BF59A6"/>
        </a:accent4>
        <a:accent5>
          <a:srgbClr val="9F39C6"/>
        </a:accent5>
        <a:accent6>
          <a:srgbClr val="7F19E6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ACACDF"/>
        </a:accent3>
        <a:accent4>
          <a:srgbClr val="9C9CBF"/>
        </a:accent4>
        <a:accent5>
          <a:srgbClr val="7C7C9F"/>
        </a:accent5>
        <a:accent6>
          <a:srgbClr val="5C5C7F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6DA6DF"/>
        </a:accent3>
        <a:accent4>
          <a:srgbClr val="4D86BF"/>
        </a:accent4>
        <a:accent5>
          <a:srgbClr val="2D669F"/>
        </a:accent5>
        <a:accent6>
          <a:srgbClr val="0D467F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53ACAC"/>
        </a:accent3>
        <a:accent4>
          <a:srgbClr val="738C8C"/>
        </a:accent4>
        <a:accent5>
          <a:srgbClr val="936C6C"/>
        </a:accent5>
        <a:accent6>
          <a:srgbClr val="B34C4C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6D8FA7"/>
        </a:accent3>
        <a:accent4>
          <a:srgbClr val="8DAF87"/>
        </a:accent4>
        <a:accent5>
          <a:srgbClr val="ADCF67"/>
        </a:accent5>
        <a:accent6>
          <a:srgbClr val="CDEF47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9E9980"/>
        </a:accent3>
        <a:accent4>
          <a:srgbClr val="7EB9A0"/>
        </a:accent4>
        <a:accent5>
          <a:srgbClr val="5EC9C0"/>
        </a:accent5>
        <a:accent6>
          <a:srgbClr val="3EE9E0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209020"/>
        </a:accent3>
        <a:accent4>
          <a:srgbClr val="407040"/>
        </a:accent4>
        <a:accent5>
          <a:srgbClr val="605060"/>
        </a:accent5>
        <a:accent6>
          <a:srgbClr val="80308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666A6B"/>
        </a:accent3>
        <a:accent4>
          <a:srgbClr val="864A8B"/>
        </a:accent4>
        <a:accent5>
          <a:srgbClr val="A62AAB"/>
        </a:accent5>
        <a:accent6>
          <a:srgbClr val="C60ACB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A07E88"/>
        </a:accent3>
        <a:accent4>
          <a:srgbClr val="C05E68"/>
        </a:accent4>
        <a:accent5>
          <a:srgbClr val="E03E48"/>
        </a:accent5>
        <a:accent6>
          <a:srgbClr val="FF1E2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8686DF"/>
        </a:accent3>
        <a:accent4>
          <a:srgbClr val="A6A6BF"/>
        </a:accent4>
        <a:accent5>
          <a:srgbClr val="C6C69F"/>
        </a:accent5>
        <a:accent6>
          <a:srgbClr val="E6E67F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8F7F4F"/>
        </a:accent3>
        <a:accent4>
          <a:srgbClr val="6F9F6F"/>
        </a:accent4>
        <a:accent5>
          <a:srgbClr val="4FBF8F"/>
        </a:accent5>
        <a:accent6>
          <a:srgbClr val="2FDFAF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0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535379"/>
      </a:accent3>
      <a:accent4>
        <a:srgbClr val="737359"/>
      </a:accent4>
      <a:accent5>
        <a:srgbClr val="939339"/>
      </a:accent5>
      <a:accent6>
        <a:srgbClr val="B3B319"/>
      </a:accent6>
      <a:hlink>
        <a:srgbClr val="996666"/>
      </a:hlink>
      <a:folHlink>
        <a:srgbClr val="6666CC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800000"/>
        </a:lt1>
        <a:dk2>
          <a:srgbClr val="FFFFFF"/>
        </a:dk2>
        <a:lt2>
          <a:srgbClr val="CC6600"/>
        </a:lt2>
        <a:accent1>
          <a:srgbClr val="FF6600"/>
        </a:accent1>
        <a:accent2>
          <a:srgbClr val="33CCCC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FF33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431A01"/>
        </a:lt1>
        <a:dk2>
          <a:srgbClr val="FFFFFF"/>
        </a:dk2>
        <a:lt2>
          <a:srgbClr val="993300"/>
        </a:lt2>
        <a:accent1>
          <a:srgbClr val="FFCC00"/>
        </a:accent1>
        <a:accent2>
          <a:srgbClr val="FF9966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FFFFFF"/>
        </a:dk1>
        <a:lt1>
          <a:srgbClr val="260000"/>
        </a:lt1>
        <a:dk2>
          <a:srgbClr val="FFFFFF"/>
        </a:dk2>
        <a:lt2>
          <a:srgbClr val="75878B"/>
        </a:lt2>
        <a:accent1>
          <a:srgbClr val="0099CC"/>
        </a:accent1>
        <a:accent2>
          <a:srgbClr val="FF330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CC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FF"/>
        </a:dk1>
        <a:lt1>
          <a:srgbClr val="000000"/>
        </a:lt1>
        <a:dk2>
          <a:srgbClr val="FFFFFF"/>
        </a:dk2>
        <a:lt2>
          <a:srgbClr val="666699"/>
        </a:lt2>
        <a:accent1>
          <a:srgbClr val="9966FF"/>
        </a:accent1>
        <a:accent2>
          <a:srgbClr val="99CC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FFCC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FFFFFF"/>
        </a:dk1>
        <a:lt1>
          <a:srgbClr val="2A2A40"/>
        </a:lt1>
        <a:dk2>
          <a:srgbClr val="FFFFFF"/>
        </a:dk2>
        <a:lt2>
          <a:srgbClr val="666699"/>
        </a:lt2>
        <a:accent1>
          <a:srgbClr val="006699"/>
        </a:accent1>
        <a:accent2>
          <a:srgbClr val="CC990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6600"/>
        </a:hlink>
        <a:folHlink>
          <a:srgbClr val="6C948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FFFFFF"/>
        </a:dk1>
        <a:lt1>
          <a:srgbClr val="2B335B"/>
        </a:lt1>
        <a:dk2>
          <a:srgbClr val="FFFFFF"/>
        </a:dk2>
        <a:lt2>
          <a:srgbClr val="BECBD8"/>
        </a:lt2>
        <a:accent1>
          <a:srgbClr val="0099CC"/>
        </a:accent1>
        <a:accent2>
          <a:srgbClr val="B5DBE3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CC00"/>
        </a:hlink>
        <a:folHlink>
          <a:srgbClr val="58648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FFFFFF"/>
        </a:dk1>
        <a:lt1>
          <a:srgbClr val="000099"/>
        </a:lt1>
        <a:dk2>
          <a:srgbClr val="FFFFFF"/>
        </a:dk2>
        <a:lt2>
          <a:srgbClr val="3333FF"/>
        </a:lt2>
        <a:accent1>
          <a:srgbClr val="339966"/>
        </a:accent1>
        <a:accent2>
          <a:srgbClr val="9999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FFFF99"/>
        </a:hlink>
        <a:folHlink>
          <a:srgbClr val="17A0D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FFFFFF"/>
        </a:dk1>
        <a:lt1>
          <a:srgbClr val="354418"/>
        </a:lt1>
        <a:dk2>
          <a:srgbClr val="FFFFFF"/>
        </a:dk2>
        <a:lt2>
          <a:srgbClr val="808000"/>
        </a:lt2>
        <a:accent1>
          <a:srgbClr val="60897C"/>
        </a:accent1>
        <a:accent2>
          <a:srgbClr val="99CC00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CCCC00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4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5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6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7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8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535379"/>
        </a:accent3>
        <a:accent4>
          <a:srgbClr val="737359"/>
        </a:accent4>
        <a:accent5>
          <a:srgbClr val="939339"/>
        </a:accent5>
        <a:accent6>
          <a:srgbClr val="B3B319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2083</Words>
  <Application>Microsoft Office PowerPoint</Application>
  <PresentationFormat>On-screen Show (4:3)</PresentationFormat>
  <Paragraphs>219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Arial Black</vt:lpstr>
      <vt:lpstr>Calibri</vt:lpstr>
      <vt:lpstr>times</vt:lpstr>
      <vt:lpstr>Times New Roman</vt:lpstr>
      <vt:lpstr>WarnockPro-Regular</vt:lpstr>
      <vt:lpstr>Wingdings</vt:lpstr>
      <vt:lpstr>Presentation</vt:lpstr>
      <vt:lpstr>Presentation</vt:lpstr>
      <vt:lpstr>Presentation</vt:lpstr>
      <vt:lpstr>Equation.SMEE2</vt:lpstr>
      <vt:lpstr>unknown</vt:lpstr>
      <vt:lpstr>Inženjerska ekonomija</vt:lpstr>
      <vt:lpstr>Sadržaj predmeta</vt:lpstr>
      <vt:lpstr>Sadržaj predmeta</vt:lpstr>
      <vt:lpstr>Ekonomski odnosi sa inostranstvom</vt:lpstr>
      <vt:lpstr>Ekonomski odnosi sa inostranstvom</vt:lpstr>
      <vt:lpstr>Ekonomski odnosi sa inostranstvom</vt:lpstr>
      <vt:lpstr>PowerPoint Presentation</vt:lpstr>
      <vt:lpstr>Ekonomski odnosi sa inostranstvom</vt:lpstr>
      <vt:lpstr>Ekonomski odnosi sa inostranstvom</vt:lpstr>
      <vt:lpstr>Ekonomski odnosi sa inostranstvom</vt:lpstr>
      <vt:lpstr>Ekonomski odnosi sa inostranstvom</vt:lpstr>
      <vt:lpstr>Sadržaj predmeta</vt:lpstr>
      <vt:lpstr>Koncept “održivog razvoja”</vt:lpstr>
      <vt:lpstr>Koncept “održivog razvoja”</vt:lpstr>
      <vt:lpstr>Koncept “održivog razvoja”</vt:lpstr>
      <vt:lpstr>PowerPoint Presentation</vt:lpstr>
      <vt:lpstr>Koncept “održivog razvoja”</vt:lpstr>
      <vt:lpstr>Koncept “održivog razvoja”</vt:lpstr>
      <vt:lpstr>Koncept “održivog razvoja”</vt:lpstr>
      <vt:lpstr>Koncept “održivog razvoja”</vt:lpstr>
      <vt:lpstr>Ekološki otisak - pokazatelj održivog razvoja</vt:lpstr>
      <vt:lpstr>Ekološki otisak - pokazatelj održivog razvoja</vt:lpstr>
      <vt:lpstr>Ekološki otisak - pokazatelj održivog razvoja</vt:lpstr>
      <vt:lpstr>Ekološki otisak - pokazatelj održivog razvoja</vt:lpstr>
      <vt:lpstr>Ekološki otisak - pokazatelj održivog razvoja</vt:lpstr>
      <vt:lpstr>Ekološki otisak - pokazatelj održivog razvoja</vt:lpstr>
      <vt:lpstr>Ekološki otisak - pokazatelj održivog razvoja</vt:lpstr>
      <vt:lpstr>Sadržaj predmeta</vt:lpstr>
      <vt:lpstr>PowerPoint Presentation</vt:lpstr>
      <vt:lpstr>Tranzicija</vt:lpstr>
      <vt:lpstr>Globalizacija</vt:lpstr>
      <vt:lpstr>Globalizacija</vt:lpstr>
      <vt:lpstr>Globalizacija</vt:lpstr>
      <vt:lpstr>CSR i SE</vt:lpstr>
      <vt:lpstr>CSR i SE</vt:lpstr>
      <vt:lpstr>CSR i SE</vt:lpstr>
      <vt:lpstr>CSR i SE</vt:lpstr>
      <vt:lpstr>CSR i SE</vt:lpstr>
      <vt:lpstr>CSR i SE</vt:lpstr>
      <vt:lpstr>Model podrške preduzetnicma</vt:lpstr>
      <vt:lpstr>Model posredovanja na trzištu</vt:lpstr>
      <vt:lpstr>Model zapošljavanja</vt:lpstr>
      <vt:lpstr>Model direktnog učeša u ceni  usluge ili proizvoda</vt:lpstr>
      <vt:lpstr>Model subvencije</vt:lpstr>
      <vt:lpstr>Vrste preduzeća</vt:lpstr>
      <vt:lpstr>Vrste preduzeća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Inženjerska ekonomija</dc:title>
  <dc:subject/>
  <dc:creator/>
  <cp:keywords/>
  <dc:description/>
  <cp:lastModifiedBy>ivan mihajlovic</cp:lastModifiedBy>
  <cp:revision>7</cp:revision>
  <cp:lastPrinted>2024-03-14T07:52:10Z</cp:lastPrinted>
  <dcterms:created xsi:type="dcterms:W3CDTF">2022-01-26T16:04:07Z</dcterms:created>
  <dcterms:modified xsi:type="dcterms:W3CDTF">2024-03-14T07:53:22Z</dcterms:modified>
</cp:coreProperties>
</file>