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12" r:id="rId19"/>
    <p:sldId id="303" r:id="rId20"/>
    <p:sldId id="305" r:id="rId21"/>
    <p:sldId id="306" r:id="rId22"/>
    <p:sldId id="307" r:id="rId23"/>
    <p:sldId id="308" r:id="rId24"/>
    <p:sldId id="309" r:id="rId25"/>
    <p:sldId id="310" r:id="rId26"/>
    <p:sldId id="31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5" autoAdjust="0"/>
    <p:restoredTop sz="94662" autoAdjust="0"/>
  </p:normalViewPr>
  <p:slideViewPr>
    <p:cSldViewPr>
      <p:cViewPr varScale="1">
        <p:scale>
          <a:sx n="109" d="100"/>
          <a:sy n="109" d="100"/>
        </p:scale>
        <p:origin x="1764" y="102"/>
      </p:cViewPr>
      <p:guideLst>
        <p:guide orient="horz" pos="2160"/>
        <p:guide pos="2880"/>
      </p:guideLst>
    </p:cSldViewPr>
  </p:slideViewPr>
  <p:outlineViewPr>
    <p:cViewPr>
      <p:scale>
        <a:sx n="33" d="100"/>
        <a:sy n="33" d="100"/>
      </p:scale>
      <p:origin x="0" y="159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730C697-EFEE-449B-9966-BB3A0BCC8A37}" type="datetimeFigureOut">
              <a:rPr lang="en-US" smtClean="0"/>
              <a:pPr/>
              <a:t>3/13/2024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8082E1-295A-4FB9-848F-8BE171F06438}"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0C697-EFEE-449B-9966-BB3A0BCC8A37}"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082E1-295A-4FB9-848F-8BE171F06438}"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0C697-EFEE-449B-9966-BB3A0BCC8A37}"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082E1-295A-4FB9-848F-8BE171F06438}"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0C697-EFEE-449B-9966-BB3A0BCC8A37}"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082E1-295A-4FB9-848F-8BE171F06438}"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30C697-EFEE-449B-9966-BB3A0BCC8A37}"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082E1-295A-4FB9-848F-8BE171F0643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30C697-EFEE-449B-9966-BB3A0BCC8A37}"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082E1-295A-4FB9-848F-8BE171F06438}"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30C697-EFEE-449B-9966-BB3A0BCC8A37}" type="datetimeFigureOut">
              <a:rPr lang="en-US" smtClean="0"/>
              <a:pPr/>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8082E1-295A-4FB9-848F-8BE171F06438}"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30C697-EFEE-449B-9966-BB3A0BCC8A37}"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8082E1-295A-4FB9-848F-8BE171F06438}"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0C697-EFEE-449B-9966-BB3A0BCC8A37}"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8082E1-295A-4FB9-848F-8BE171F064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30C697-EFEE-449B-9966-BB3A0BCC8A37}"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082E1-295A-4FB9-848F-8BE171F064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30C697-EFEE-449B-9966-BB3A0BCC8A37}"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082E1-295A-4FB9-848F-8BE171F064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730C697-EFEE-449B-9966-BB3A0BCC8A37}" type="datetimeFigureOut">
              <a:rPr lang="en-US" smtClean="0"/>
              <a:pPr/>
              <a:t>3/13/2024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D8082E1-295A-4FB9-848F-8BE171F064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a:t>Metode VKO</a:t>
            </a:r>
            <a:endParaRPr lang="en-US" dirty="0"/>
          </a:p>
        </p:txBody>
      </p:sp>
      <p:sp>
        <p:nvSpPr>
          <p:cNvPr id="3" name="Subtitle 2"/>
          <p:cNvSpPr>
            <a:spLocks noGrp="1"/>
          </p:cNvSpPr>
          <p:nvPr>
            <p:ph type="subTitle" idx="1"/>
          </p:nvPr>
        </p:nvSpPr>
        <p:spPr/>
        <p:txBody>
          <a:bodyPr/>
          <a:lstStyle/>
          <a:p>
            <a:r>
              <a:rPr lang="en-US" dirty="0"/>
              <a:t>Prof. </a:t>
            </a:r>
            <a:r>
              <a:rPr lang="en-US" dirty="0" err="1"/>
              <a:t>dr</a:t>
            </a:r>
            <a:r>
              <a:rPr lang="en-US" dirty="0"/>
              <a:t> </a:t>
            </a:r>
            <a:r>
              <a:rPr lang="en-US" dirty="0" err="1"/>
              <a:t>Mirjana</a:t>
            </a:r>
            <a:r>
              <a:rPr lang="en-US" dirty="0"/>
              <a:t> </a:t>
            </a:r>
            <a:r>
              <a:rPr lang="en-US" dirty="0" err="1"/>
              <a:t>Misita</a:t>
            </a:r>
            <a:endParaRPr lang="en-US" dirty="0"/>
          </a:p>
        </p:txBody>
      </p:sp>
    </p:spTree>
    <p:extLst>
      <p:ext uri="{BB962C8B-B14F-4D97-AF65-F5344CB8AC3E}">
        <p14:creationId xmlns:p14="http://schemas.microsoft.com/office/powerpoint/2010/main" val="291157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15154"/>
            <a:ext cx="7745505" cy="6414245"/>
          </a:xfrm>
          <a:solidFill>
            <a:schemeClr val="bg1"/>
          </a:solidFill>
        </p:spPr>
        <p:txBody>
          <a:bodyPr>
            <a:normAutofit fontScale="77500" lnSpcReduction="20000"/>
          </a:bodyPr>
          <a:lstStyle/>
          <a:p>
            <a:pPr marL="0" indent="0">
              <a:buNone/>
            </a:pPr>
            <a:r>
              <a:rPr lang="en-US"/>
              <a:t>U stohastičkim sistemima parametri sistema ili posmatrani proces imaju slučajan karakter opisan metodama iz teorije verovatnoće i statistike.</a:t>
            </a:r>
          </a:p>
          <a:p>
            <a:pPr marL="0" indent="0">
              <a:buNone/>
            </a:pPr>
            <a:r>
              <a:rPr lang="en-US"/>
              <a:t>Postoje</a:t>
            </a:r>
            <a:r>
              <a:rPr lang="sr-Latn-RS"/>
              <a:t> </a:t>
            </a:r>
            <a:r>
              <a:rPr lang="en-US"/>
              <a:t>dve velike grupe metoda stohastičke optimizacije:</a:t>
            </a:r>
          </a:p>
          <a:p>
            <a:r>
              <a:rPr lang="en-US" b="1"/>
              <a:t>implicitne i eksplicitne metode.</a:t>
            </a:r>
          </a:p>
          <a:p>
            <a:pPr marL="0" indent="0">
              <a:buNone/>
            </a:pPr>
            <a:endParaRPr lang="sr-Latn-RS"/>
          </a:p>
          <a:p>
            <a:pPr marL="0" indent="0">
              <a:buNone/>
            </a:pPr>
            <a:r>
              <a:rPr lang="en-US" b="1"/>
              <a:t>Implicitne  </a:t>
            </a:r>
            <a:r>
              <a:rPr lang="en-US"/>
              <a:t>metode  se mogu primenjivati  samo za diskretne stohastičke  probleme  u kojima  je broj  mogućih  rešenja  relativno  mali,  tj. takav da se svako rešenje može analizirati. U primeni ovih metoda razlikuju se sledeća tri osnovna koraka:</a:t>
            </a:r>
          </a:p>
          <a:p>
            <a:r>
              <a:rPr lang="en-US"/>
              <a:t>1. Odrede se sve moguće realizacije slučajnih veličina;</a:t>
            </a:r>
          </a:p>
          <a:p>
            <a:r>
              <a:rPr lang="en-US"/>
              <a:t>2. Urade se determinističke optimizacije za svaku realizaciju;</a:t>
            </a:r>
          </a:p>
          <a:p>
            <a:r>
              <a:rPr lang="en-US"/>
              <a:t>3. Analiziraju se rezultati i izabere rešenje.</a:t>
            </a:r>
          </a:p>
          <a:p>
            <a:pPr marL="0" indent="0">
              <a:buNone/>
            </a:pPr>
            <a:endParaRPr lang="sr-Latn-RS"/>
          </a:p>
          <a:p>
            <a:pPr marL="0" indent="0">
              <a:buNone/>
            </a:pPr>
            <a:r>
              <a:rPr lang="en-US"/>
              <a:t>Tipična primena ovih metoda je na probleme odlučivanja u uslovima neizvesnosti i rizika koji su modelirani stablom odlučivanja.</a:t>
            </a:r>
          </a:p>
          <a:p>
            <a:pPr marL="0" indent="0">
              <a:buNone/>
            </a:pPr>
            <a:endParaRPr lang="sr-Latn-RS"/>
          </a:p>
          <a:p>
            <a:pPr marL="0" indent="0">
              <a:buNone/>
            </a:pPr>
            <a:r>
              <a:rPr lang="en-US" b="1"/>
              <a:t>Eksplicitne</a:t>
            </a:r>
            <a:r>
              <a:rPr lang="en-US"/>
              <a:t>  metode  stohastičkog  programiranja  se  primenjuju  za</a:t>
            </a:r>
          </a:p>
          <a:p>
            <a:r>
              <a:rPr lang="en-US"/>
              <a:t>diskretne i kontinualne stohastičke probleme. Pritom se može desiti da stohastičku prirodu ima kriterijumska funkcija i/ili funkcije ograničenja. Optimizacioni zadatak se može postaviti na različite načine.</a:t>
            </a:r>
          </a:p>
        </p:txBody>
      </p:sp>
    </p:spTree>
    <p:extLst>
      <p:ext uri="{BB962C8B-B14F-4D97-AF65-F5344CB8AC3E}">
        <p14:creationId xmlns:p14="http://schemas.microsoft.com/office/powerpoint/2010/main" val="377350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286000"/>
            <a:ext cx="7745505" cy="3877815"/>
          </a:xfrm>
        </p:spPr>
        <p:txBody>
          <a:bodyPr>
            <a:normAutofit fontScale="92500"/>
          </a:bodyPr>
          <a:lstStyle/>
          <a:p>
            <a:pPr marL="0" indent="0">
              <a:buNone/>
            </a:pPr>
            <a:r>
              <a:rPr lang="en-US"/>
              <a:t>Kada  su  parametri  u  kriterijumskoj  funkciji  stohastičke  prirode,</a:t>
            </a:r>
            <a:r>
              <a:rPr lang="sr-Latn-RS"/>
              <a:t> </a:t>
            </a:r>
            <a:r>
              <a:rPr lang="en-US"/>
              <a:t>uobičajena su sledeća dva pristupa.</a:t>
            </a:r>
          </a:p>
          <a:p>
            <a:r>
              <a:rPr lang="en-US"/>
              <a:t>Treba odrediti x tako da se dobije maksimum matematičkog očekivanja kriterijumske funkcije</a:t>
            </a:r>
          </a:p>
          <a:p>
            <a:pPr marL="0" indent="0">
              <a:buNone/>
            </a:pPr>
            <a:r>
              <a:rPr lang="sr-Latn-RS"/>
              <a:t>                            m</a:t>
            </a:r>
            <a:r>
              <a:rPr lang="en-US"/>
              <a:t>ax E [ f(x)] . 	</a:t>
            </a:r>
          </a:p>
          <a:p>
            <a:pPr marL="0" indent="0">
              <a:buNone/>
            </a:pPr>
            <a:r>
              <a:rPr lang="sr-Latn-RS"/>
              <a:t>                                    </a:t>
            </a:r>
            <a:r>
              <a:rPr lang="en-US"/>
              <a:t>x∈D</a:t>
            </a:r>
          </a:p>
          <a:p>
            <a:r>
              <a:rPr lang="en-US"/>
              <a:t>Treba odrediti x tako da se dobije maksimum verovatnoće da je kriterijumska funkcija veća od neke zadate vrednosti</a:t>
            </a:r>
          </a:p>
          <a:p>
            <a:pPr marL="0" indent="0">
              <a:buNone/>
            </a:pPr>
            <a:r>
              <a:rPr lang="sr-Latn-RS"/>
              <a:t>                    </a:t>
            </a:r>
            <a:r>
              <a:rPr lang="en-US"/>
              <a:t>max Pr [ f(x) ≥ f0 ] </a:t>
            </a:r>
            <a:endParaRPr lang="sr-Latn-RS"/>
          </a:p>
          <a:p>
            <a:pPr marL="0" indent="0">
              <a:buNone/>
            </a:pPr>
            <a:r>
              <a:rPr lang="sr-Latn-RS"/>
              <a:t>                                   </a:t>
            </a:r>
            <a:r>
              <a:rPr lang="en-US"/>
              <a:t>x∈D</a:t>
            </a:r>
          </a:p>
          <a:p>
            <a:endParaRPr lang="en-US"/>
          </a:p>
        </p:txBody>
      </p:sp>
    </p:spTree>
    <p:extLst>
      <p:ext uri="{BB962C8B-B14F-4D97-AF65-F5344CB8AC3E}">
        <p14:creationId xmlns:p14="http://schemas.microsoft.com/office/powerpoint/2010/main" val="753210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a:t>Sledeća podela problema optimizacije je na</a:t>
            </a:r>
          </a:p>
          <a:p>
            <a:r>
              <a:rPr lang="en-US"/>
              <a:t> kontinualne i</a:t>
            </a:r>
          </a:p>
          <a:p>
            <a:r>
              <a:rPr lang="en-US"/>
              <a:t> diskretne.</a:t>
            </a:r>
          </a:p>
          <a:p>
            <a:pPr marL="0" indent="0">
              <a:buNone/>
            </a:pPr>
            <a:endParaRPr lang="sr-Latn-RS"/>
          </a:p>
          <a:p>
            <a:pPr marL="0" indent="0">
              <a:buNone/>
            </a:pPr>
            <a:r>
              <a:rPr lang="en-US"/>
              <a:t>U </a:t>
            </a:r>
            <a:r>
              <a:rPr lang="en-US" b="1"/>
              <a:t>kontinualnim problemima </a:t>
            </a:r>
            <a:r>
              <a:rPr lang="en-US"/>
              <a:t>upravljačke promenljive uzimaju vrednosti  iz  skupa  realnih  problema.  </a:t>
            </a:r>
            <a:endParaRPr lang="sr-Latn-RS"/>
          </a:p>
          <a:p>
            <a:pPr marL="0" indent="0">
              <a:buNone/>
            </a:pPr>
            <a:endParaRPr lang="sr-Latn-RS"/>
          </a:p>
          <a:p>
            <a:pPr marL="0" indent="0">
              <a:buNone/>
            </a:pPr>
            <a:r>
              <a:rPr lang="en-US"/>
              <a:t>U </a:t>
            </a:r>
            <a:r>
              <a:rPr lang="en-US" b="1"/>
              <a:t>diskretnim  problemima   </a:t>
            </a:r>
            <a:r>
              <a:rPr lang="en-US"/>
              <a:t>postoji dodatno   ograničenje   da  upravljačke   promenljive   mogu  da  uzmu  samo određene  diskretne  vrednosti  iz  skupa  realnih  brojeva.  Obično  se  radi  o skupu celih brojeva, o skupu prirodnih brojeva i nule, ili o binarnom skupu</a:t>
            </a:r>
            <a:r>
              <a:rPr lang="sr-Latn-RS"/>
              <a:t> </a:t>
            </a:r>
            <a:r>
              <a:rPr lang="en-US"/>
              <a:t>{0,1}.</a:t>
            </a:r>
          </a:p>
        </p:txBody>
      </p:sp>
    </p:spTree>
    <p:extLst>
      <p:ext uri="{BB962C8B-B14F-4D97-AF65-F5344CB8AC3E}">
        <p14:creationId xmlns:p14="http://schemas.microsoft.com/office/powerpoint/2010/main" val="2524785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457201"/>
            <a:ext cx="7745505" cy="5668962"/>
          </a:xfrm>
        </p:spPr>
        <p:txBody>
          <a:bodyPr>
            <a:normAutofit/>
          </a:bodyPr>
          <a:lstStyle/>
          <a:p>
            <a:r>
              <a:rPr lang="en-US"/>
              <a:t>Značajnu klasu zadataka optimizacije predstavljaju problemi optimalnog upravljanja sistemima. To su zadaci određivanja upravljanja kao funkcije vremena. Upravljanjem treba posmatrani sistem, uz poštovanje određenih uslova i ograničenja, u nekom vremenskom intervalu prevesti iz početnog u željeno stanje a da pri tome izabrani kriterijum, tzv. indeks performanse, dobije ekstremnu vrednost. Rešenje zadatka optimalnog upravljanja nisu brojevi već funkcije. To je bitna razlika u odnosu na do sada razmatrane zadatke optimizacije. Nekom upravljanju, tj. nekoj određenoj vremenskoj funkciji, pridružuje se broj koji označava kvalitet upravljanja. Drugim rečima, indeks performanse je preslikavanje skupa funkcija na skup tačaka</a:t>
            </a:r>
          </a:p>
        </p:txBody>
      </p:sp>
    </p:spTree>
    <p:extLst>
      <p:ext uri="{BB962C8B-B14F-4D97-AF65-F5344CB8AC3E}">
        <p14:creationId xmlns:p14="http://schemas.microsoft.com/office/powerpoint/2010/main" val="72193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a:t>Od  svih  mogućih  rešenja  koja  zadovoljavaju  ograničenja razmatranog problema, optimalno rešenje je ono koje daje ekstremnu (maksimalnu, minimalnu) vrednost kriterijumske funkcije. Samo u najtrivijalnijim   problemima   je  moguće   ispitati   sva  dopustiva   rešenja  i njihovim  prostim  poređenjem  utvrditi  ono  koje  daje  optimalnu  vrednost. Zbog  toga  je  važno  razviti  postupke  kojima  se  mogu  najpre  generisati kandidati  za  optimalno  rešenje  a  onda  i  proveriti  da  li  je  neko  od  njih optimalno. Ovi postupci se u klasičnoj optimizaciji zasnivaju na utvrđivanju i  korišćenju   uslova   koje   treba   da  zadovolji   i  osobina   koje   poseduje optimalno rešenje.</a:t>
            </a:r>
          </a:p>
          <a:p>
            <a:endParaRPr lang="en-US"/>
          </a:p>
        </p:txBody>
      </p:sp>
      <p:sp>
        <p:nvSpPr>
          <p:cNvPr id="3" name="Title 2"/>
          <p:cNvSpPr>
            <a:spLocks noGrp="1"/>
          </p:cNvSpPr>
          <p:nvPr>
            <p:ph type="title"/>
          </p:nvPr>
        </p:nvSpPr>
        <p:spPr/>
        <p:txBody>
          <a:bodyPr/>
          <a:lstStyle/>
          <a:p>
            <a:r>
              <a:rPr lang="sr-Latn-RS"/>
              <a:t>Uslovi za optimalnosti</a:t>
            </a:r>
            <a:endParaRPr lang="en-US"/>
          </a:p>
        </p:txBody>
      </p:sp>
    </p:spTree>
    <p:extLst>
      <p:ext uri="{BB962C8B-B14F-4D97-AF65-F5344CB8AC3E}">
        <p14:creationId xmlns:p14="http://schemas.microsoft.com/office/powerpoint/2010/main" val="1555480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990600"/>
            <a:ext cx="7745505" cy="5440362"/>
          </a:xfrm>
        </p:spPr>
        <p:txBody>
          <a:bodyPr>
            <a:normAutofit/>
          </a:bodyPr>
          <a:lstStyle/>
          <a:p>
            <a:r>
              <a:rPr lang="en-US"/>
              <a:t>Optimalno rešenje ne mora da bude jedinstveno: </a:t>
            </a:r>
          </a:p>
          <a:p>
            <a:r>
              <a:rPr lang="en-US"/>
              <a:t>više rešenja mogu da  kao  rezultat  daju  optimalnu  (maksimalnu,  minimalnu)  vrednost kriterijuma.  </a:t>
            </a:r>
          </a:p>
          <a:p>
            <a:endParaRPr lang="en-US"/>
          </a:p>
          <a:p>
            <a:r>
              <a:rPr lang="en-US"/>
              <a:t>U  opštem  slučaju  korisno  bi  bilo  pronaći  uslove  koje  neko rešenje mora da zadovolji da bi bilo optimalno dok druga dopustiva rešenja mogu ali ne moraju da zadovolje.</a:t>
            </a:r>
          </a:p>
          <a:p>
            <a:endParaRPr lang="en-US"/>
          </a:p>
          <a:p>
            <a:r>
              <a:rPr lang="en-US"/>
              <a:t>Takvi uslovi se nazivaju potrebni uslovi za optimalnost, odnosno potrebni uslovi optimalnosti.</a:t>
            </a:r>
          </a:p>
          <a:p>
            <a:endParaRPr lang="en-US"/>
          </a:p>
        </p:txBody>
      </p:sp>
    </p:spTree>
    <p:extLst>
      <p:ext uri="{BB962C8B-B14F-4D97-AF65-F5344CB8AC3E}">
        <p14:creationId xmlns:p14="http://schemas.microsoft.com/office/powerpoint/2010/main" val="75871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99247" y="762001"/>
                <a:ext cx="7745505" cy="5943600"/>
              </a:xfrm>
            </p:spPr>
            <p:txBody>
              <a:bodyPr>
                <a:normAutofit fontScale="92500"/>
              </a:bodyPr>
              <a:lstStyle/>
              <a:p>
                <a:r>
                  <a:rPr lang="en-US"/>
                  <a:t>Potrebni   uslovi   za  optimalnost   rešenja   kada   je  kriterijumska funkcija diferencijabilna  razmatrani su još u elementarnoj matematici. </a:t>
                </a:r>
                <a:endParaRPr lang="sr-Latn-RS"/>
              </a:p>
              <a:p>
                <a:r>
                  <a:rPr lang="en-US"/>
                  <a:t>Neka je f(x) neprekidna  funkcija čiji je i prvi izvod takođe neprekidna  funkcija.</a:t>
                </a:r>
              </a:p>
              <a:p>
                <a:r>
                  <a:rPr lang="en-US"/>
                  <a:t>(Za  takve  funkcije  se  kaže  da  pripadaju  klasi  C1.  Uopšte,  za  neprekidne funkcije čiji je n-ti izvod takođe neprekidna  funkcija kaže se da pripadaju klasi Cn.) </a:t>
                </a:r>
              </a:p>
              <a:p>
                <a:r>
                  <a:rPr lang="en-US"/>
                  <a:t>Ako se pretpostavi  da se maksimum  (minimum)  funkcije f(x) ne postiže  za  x = ±∞,  onda  se  maksimum  (minimum)  može  pojaviti  samo  u tačkama  u  kojima  je  nagib</a:t>
                </a:r>
                <a:r>
                  <a:rPr lang="sr-Latn-RS"/>
                  <a:t> </a:t>
                </a:r>
                <a:r>
                  <a:rPr lang="en-US"/>
                  <a:t> </a:t>
                </a:r>
                <a14:m>
                  <m:oMath xmlns:m="http://schemas.openxmlformats.org/officeDocument/2006/math">
                    <m:f>
                      <m:fPr>
                        <m:ctrlPr>
                          <a:rPr lang="sr-Latn-RS" i="1">
                            <a:latin typeface="Cambria Math" panose="02040503050406030204" pitchFamily="18" charset="0"/>
                          </a:rPr>
                        </m:ctrlPr>
                      </m:fPr>
                      <m:num>
                        <m:r>
                          <a:rPr lang="sr-Latn-RS" i="1">
                            <a:latin typeface="Cambria Math"/>
                          </a:rPr>
                          <m:t>𝑑𝑓</m:t>
                        </m:r>
                        <m:r>
                          <a:rPr lang="sr-Latn-RS" i="1">
                            <a:latin typeface="Cambria Math"/>
                          </a:rPr>
                          <m:t>(</m:t>
                        </m:r>
                        <m:r>
                          <a:rPr lang="sr-Latn-RS" i="1">
                            <a:latin typeface="Cambria Math"/>
                          </a:rPr>
                          <m:t>𝑥</m:t>
                        </m:r>
                        <m:r>
                          <a:rPr lang="sr-Latn-RS" i="1">
                            <a:latin typeface="Cambria Math"/>
                          </a:rPr>
                          <m:t>)</m:t>
                        </m:r>
                      </m:num>
                      <m:den>
                        <m:r>
                          <a:rPr lang="sr-Latn-RS" i="1">
                            <a:latin typeface="Cambria Math"/>
                          </a:rPr>
                          <m:t>𝑑𝑥</m:t>
                        </m:r>
                      </m:den>
                    </m:f>
                  </m:oMath>
                </a14:m>
                <a:r>
                  <a:rPr lang="sr-Latn-RS"/>
                  <a:t> </a:t>
                </a:r>
                <a:r>
                  <a:rPr lang="en-US"/>
                  <a:t>potreban uslov za optimum je</a:t>
                </a:r>
                <a:r>
                  <a:rPr lang="sr-Latn-RS"/>
                  <a:t> </a:t>
                </a:r>
                <a:r>
                  <a:rPr lang="en-US"/>
                  <a:t>jednak  nuli,  slika</a:t>
                </a:r>
                <a:r>
                  <a:rPr lang="sr-Latn-RS"/>
                  <a:t>.</a:t>
                </a:r>
                <a:r>
                  <a:rPr lang="en-US"/>
                  <a:t> = 0 </a:t>
                </a:r>
                <a:endParaRPr lang="sr-Latn-RS"/>
              </a:p>
              <a:p>
                <a:r>
                  <a:rPr lang="sr-Latn-RS"/>
                  <a:t>Prema tome potreban uslov za </a:t>
                </a:r>
                <a14:m>
                  <m:oMath xmlns:m="http://schemas.openxmlformats.org/officeDocument/2006/math">
                    <m:f>
                      <m:fPr>
                        <m:ctrlPr>
                          <a:rPr lang="sr-Latn-RS" i="1" smtClean="0">
                            <a:latin typeface="Cambria Math" panose="02040503050406030204" pitchFamily="18" charset="0"/>
                          </a:rPr>
                        </m:ctrlPr>
                      </m:fPr>
                      <m:num>
                        <m:r>
                          <a:rPr lang="sr-Latn-RS" b="0" i="1" smtClean="0">
                            <a:latin typeface="Cambria Math"/>
                          </a:rPr>
                          <m:t>𝑑𝑓</m:t>
                        </m:r>
                        <m:r>
                          <a:rPr lang="sr-Latn-RS" b="0" i="1" smtClean="0">
                            <a:latin typeface="Cambria Math"/>
                          </a:rPr>
                          <m:t>(</m:t>
                        </m:r>
                        <m:r>
                          <a:rPr lang="sr-Latn-RS" b="0" i="1" smtClean="0">
                            <a:latin typeface="Cambria Math"/>
                          </a:rPr>
                          <m:t>𝑥</m:t>
                        </m:r>
                        <m:r>
                          <a:rPr lang="sr-Latn-RS" b="0" i="1" smtClean="0">
                            <a:latin typeface="Cambria Math"/>
                          </a:rPr>
                          <m:t>)</m:t>
                        </m:r>
                      </m:num>
                      <m:den>
                        <m:r>
                          <a:rPr lang="sr-Latn-RS" b="0" i="1" smtClean="0">
                            <a:latin typeface="Cambria Math"/>
                          </a:rPr>
                          <m:t>𝑑𝑥</m:t>
                        </m:r>
                      </m:den>
                    </m:f>
                    <m:r>
                      <a:rPr lang="sr-Latn-RS" b="0" i="1" smtClean="0">
                        <a:latin typeface="Cambria Math"/>
                      </a:rPr>
                      <m:t>=0</m:t>
                    </m:r>
                  </m:oMath>
                </a14:m>
                <a:r>
                  <a:rPr lang="en-US"/>
                  <a:t> </a:t>
                </a:r>
                <a:r>
                  <a:rPr lang="sr-Latn-RS"/>
                  <a:t>za </a:t>
                </a:r>
                <a:r>
                  <a:rPr lang="en-US"/>
                  <a:t>optimalnu vrednost x.</a:t>
                </a:r>
              </a:p>
              <a:p>
                <a:pPr marL="0" indent="0">
                  <a:buNone/>
                </a:pPr>
                <a:endParaRPr lang="en-US"/>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99247" y="762001"/>
                <a:ext cx="7745505" cy="5943600"/>
              </a:xfrm>
              <a:blipFill>
                <a:blip r:embed="rId2"/>
                <a:stretch>
                  <a:fillRect l="-866" t="-615" r="-2205"/>
                </a:stretch>
              </a:blipFill>
            </p:spPr>
            <p:txBody>
              <a:bodyPr/>
              <a:lstStyle/>
              <a:p>
                <a:r>
                  <a:rPr lang="en-US">
                    <a:noFill/>
                  </a:rPr>
                  <a:t> </a:t>
                </a:r>
              </a:p>
            </p:txBody>
          </p:sp>
        </mc:Fallback>
      </mc:AlternateContent>
    </p:spTree>
    <p:extLst>
      <p:ext uri="{BB962C8B-B14F-4D97-AF65-F5344CB8AC3E}">
        <p14:creationId xmlns:p14="http://schemas.microsoft.com/office/powerpoint/2010/main" val="3486452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7564718"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50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3263" y="2209800"/>
            <a:ext cx="6457474" cy="397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533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8390"/>
            <a:ext cx="5829300" cy="667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93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sr-Latn-CS" dirty="0"/>
              <a:t>karakterišu </a:t>
            </a:r>
            <a:r>
              <a:rPr lang="en-US" dirty="0" smtClean="0"/>
              <a:t>se</a:t>
            </a:r>
            <a:r>
              <a:rPr lang="sr-Cyrl-RS" dirty="0" smtClean="0"/>
              <a:t> </a:t>
            </a:r>
            <a:r>
              <a:rPr lang="en-US" dirty="0" err="1" smtClean="0"/>
              <a:t>jednim</a:t>
            </a:r>
            <a:r>
              <a:rPr lang="en-US" dirty="0" smtClean="0"/>
              <a:t> </a:t>
            </a:r>
            <a:r>
              <a:rPr lang="sr-Latn-CS" dirty="0"/>
              <a:t>kriterijumom optimalnosti i skupom ograničenja. </a:t>
            </a:r>
            <a:endParaRPr lang="en-US" dirty="0"/>
          </a:p>
          <a:p>
            <a:pPr>
              <a:lnSpc>
                <a:spcPct val="90000"/>
              </a:lnSpc>
            </a:pPr>
            <a:r>
              <a:rPr lang="sr-Latn-CS" dirty="0"/>
              <a:t>Najčešće se kriterijum optimalnosti opisuje analitičkom funkcijom koja je neprekidna i diferencijabilna na celoj oblasti definisanosti. Optimalno rešenje se nalazi iz uslova ekstema (minimuma ili maksimuma) kriterijuma optimalnosti. Međutim, razvijeni su i mnogobrojni postupci pomoću kojih se korak po korak dolazi do optimalnog rešenja (npr. simplex metoda kod linearnog programiranja).</a:t>
            </a:r>
            <a:endParaRPr lang="en-US" dirty="0"/>
          </a:p>
          <a:p>
            <a:endParaRPr lang="en-US" dirty="0"/>
          </a:p>
        </p:txBody>
      </p:sp>
      <p:sp>
        <p:nvSpPr>
          <p:cNvPr id="3" name="Title 2"/>
          <p:cNvSpPr>
            <a:spLocks noGrp="1"/>
          </p:cNvSpPr>
          <p:nvPr>
            <p:ph type="title"/>
          </p:nvPr>
        </p:nvSpPr>
        <p:spPr/>
        <p:txBody>
          <a:bodyPr/>
          <a:lstStyle/>
          <a:p>
            <a:r>
              <a:rPr lang="sr-Latn-RS" dirty="0"/>
              <a:t>Jednokriterijumske metode optimizacije</a:t>
            </a:r>
            <a:endParaRPr lang="en-US" dirty="0"/>
          </a:p>
        </p:txBody>
      </p:sp>
    </p:spTree>
    <p:extLst>
      <p:ext uri="{BB962C8B-B14F-4D97-AF65-F5344CB8AC3E}">
        <p14:creationId xmlns:p14="http://schemas.microsoft.com/office/powerpoint/2010/main" val="4210265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04853"/>
          </a:xfrm>
        </p:spPr>
        <p:txBody>
          <a:bodyPr>
            <a:normAutofit lnSpcReduction="10000"/>
          </a:bodyPr>
          <a:lstStyle/>
          <a:p>
            <a:r>
              <a:rPr lang="en-US" b="1" dirty="0" err="1"/>
              <a:t>Metoda</a:t>
            </a:r>
            <a:r>
              <a:rPr lang="en-US" b="1" dirty="0"/>
              <a:t> </a:t>
            </a:r>
            <a:r>
              <a:rPr lang="en-US" b="1" dirty="0" err="1"/>
              <a:t>dominacije</a:t>
            </a:r>
            <a:r>
              <a:rPr lang="en-US" b="1" dirty="0"/>
              <a:t> </a:t>
            </a:r>
            <a:r>
              <a:rPr lang="en-US" dirty="0" err="1"/>
              <a:t>Metoda</a:t>
            </a:r>
            <a:r>
              <a:rPr lang="en-US" dirty="0"/>
              <a:t> </a:t>
            </a:r>
            <a:r>
              <a:rPr lang="en-US" dirty="0" err="1"/>
              <a:t>dominacije</a:t>
            </a:r>
            <a:r>
              <a:rPr lang="en-US" dirty="0"/>
              <a:t> je </a:t>
            </a:r>
            <a:r>
              <a:rPr lang="en-US" dirty="0" err="1"/>
              <a:t>najjednostavnija</a:t>
            </a:r>
            <a:r>
              <a:rPr lang="en-US" dirty="0"/>
              <a:t> </a:t>
            </a:r>
            <a:r>
              <a:rPr lang="en-US" dirty="0" err="1"/>
              <a:t>i</a:t>
            </a:r>
            <a:r>
              <a:rPr lang="en-US" dirty="0"/>
              <a:t> </a:t>
            </a:r>
            <a:r>
              <a:rPr lang="en-US" dirty="0" err="1"/>
              <a:t>najstarija</a:t>
            </a:r>
            <a:r>
              <a:rPr lang="en-US" dirty="0"/>
              <a:t> </a:t>
            </a:r>
            <a:r>
              <a:rPr lang="en-US" dirty="0" err="1"/>
              <a:t>metoda</a:t>
            </a:r>
            <a:r>
              <a:rPr lang="en-US" dirty="0"/>
              <a:t> VAO. </a:t>
            </a:r>
          </a:p>
          <a:p>
            <a:r>
              <a:rPr lang="en-US" dirty="0" err="1"/>
              <a:t>Suština</a:t>
            </a:r>
            <a:r>
              <a:rPr lang="en-US" dirty="0"/>
              <a:t> je </a:t>
            </a:r>
            <a:r>
              <a:rPr lang="en-US" dirty="0" err="1"/>
              <a:t>sledeća</a:t>
            </a:r>
            <a:r>
              <a:rPr lang="en-US" dirty="0"/>
              <a:t>: </a:t>
            </a:r>
            <a:r>
              <a:rPr lang="en-US" dirty="0" err="1"/>
              <a:t>nisu</a:t>
            </a:r>
            <a:r>
              <a:rPr lang="en-US" dirty="0"/>
              <a:t> </a:t>
            </a:r>
            <a:r>
              <a:rPr lang="en-US" dirty="0" err="1"/>
              <a:t>potrebne</a:t>
            </a:r>
            <a:r>
              <a:rPr lang="en-US" dirty="0"/>
              <a:t> </a:t>
            </a:r>
            <a:r>
              <a:rPr lang="en-US" dirty="0" err="1"/>
              <a:t>nikakve</a:t>
            </a:r>
            <a:r>
              <a:rPr lang="en-US" dirty="0"/>
              <a:t> </a:t>
            </a:r>
            <a:r>
              <a:rPr lang="en-US" dirty="0" err="1"/>
              <a:t>transformacije</a:t>
            </a:r>
            <a:r>
              <a:rPr lang="en-US" dirty="0"/>
              <a:t> </a:t>
            </a:r>
            <a:r>
              <a:rPr lang="en-US" dirty="0" err="1"/>
              <a:t>atributa</a:t>
            </a:r>
            <a:r>
              <a:rPr lang="en-US" dirty="0"/>
              <a:t>, a </a:t>
            </a:r>
            <a:r>
              <a:rPr lang="en-US" dirty="0" err="1"/>
              <a:t>usvaja</a:t>
            </a:r>
            <a:r>
              <a:rPr lang="en-US" dirty="0"/>
              <a:t> se </a:t>
            </a:r>
            <a:r>
              <a:rPr lang="en-US" dirty="0" err="1"/>
              <a:t>akcija</a:t>
            </a:r>
            <a:r>
              <a:rPr lang="en-US" dirty="0"/>
              <a:t> </a:t>
            </a:r>
            <a:r>
              <a:rPr lang="en-US" dirty="0" err="1"/>
              <a:t>koja</a:t>
            </a:r>
            <a:r>
              <a:rPr lang="en-US" dirty="0"/>
              <a:t> </a:t>
            </a:r>
            <a:r>
              <a:rPr lang="en-US" dirty="0" err="1"/>
              <a:t>dominira</a:t>
            </a:r>
            <a:r>
              <a:rPr lang="en-US" dirty="0"/>
              <a:t> </a:t>
            </a:r>
            <a:r>
              <a:rPr lang="en-US" dirty="0" err="1"/>
              <a:t>nad</a:t>
            </a:r>
            <a:r>
              <a:rPr lang="en-US" dirty="0"/>
              <a:t> </a:t>
            </a:r>
            <a:r>
              <a:rPr lang="en-US" dirty="0" err="1"/>
              <a:t>svim</a:t>
            </a:r>
            <a:r>
              <a:rPr lang="en-US" dirty="0"/>
              <a:t> </a:t>
            </a:r>
            <a:r>
              <a:rPr lang="en-US" dirty="0" err="1"/>
              <a:t>ostalim</a:t>
            </a:r>
            <a:r>
              <a:rPr lang="en-US" dirty="0"/>
              <a:t>. </a:t>
            </a:r>
          </a:p>
          <a:p>
            <a:r>
              <a:rPr lang="en-US" dirty="0" err="1"/>
              <a:t>Dominacija</a:t>
            </a:r>
            <a:r>
              <a:rPr lang="en-US" dirty="0"/>
              <a:t> se </a:t>
            </a:r>
            <a:r>
              <a:rPr lang="en-US" dirty="0" err="1"/>
              <a:t>utvr</a:t>
            </a:r>
            <a:r>
              <a:rPr lang="sr-Latn-RS" dirty="0"/>
              <a:t>đ</a:t>
            </a:r>
            <a:r>
              <a:rPr lang="en-US" dirty="0" err="1"/>
              <a:t>uje</a:t>
            </a:r>
            <a:r>
              <a:rPr lang="en-US" dirty="0"/>
              <a:t> </a:t>
            </a:r>
            <a:r>
              <a:rPr lang="en-US" dirty="0" err="1"/>
              <a:t>komparacijom</a:t>
            </a:r>
            <a:r>
              <a:rPr lang="en-US" dirty="0"/>
              <a:t> </a:t>
            </a:r>
            <a:r>
              <a:rPr lang="en-US" dirty="0" err="1"/>
              <a:t>parova</a:t>
            </a:r>
            <a:r>
              <a:rPr lang="en-US" dirty="0"/>
              <a:t> </a:t>
            </a:r>
            <a:r>
              <a:rPr lang="en-US" dirty="0" err="1"/>
              <a:t>akcija</a:t>
            </a:r>
            <a:r>
              <a:rPr lang="en-US" dirty="0"/>
              <a:t>. </a:t>
            </a:r>
            <a:r>
              <a:rPr lang="en-US" dirty="0" err="1"/>
              <a:t>Jedna</a:t>
            </a:r>
            <a:r>
              <a:rPr lang="en-US" dirty="0"/>
              <a:t> </a:t>
            </a:r>
            <a:r>
              <a:rPr lang="en-US" dirty="0" err="1"/>
              <a:t>akcija</a:t>
            </a:r>
            <a:r>
              <a:rPr lang="en-US" dirty="0"/>
              <a:t> je </a:t>
            </a:r>
            <a:r>
              <a:rPr lang="en-US" dirty="0" err="1"/>
              <a:t>dominantna</a:t>
            </a:r>
            <a:r>
              <a:rPr lang="en-US" dirty="0"/>
              <a:t> u </a:t>
            </a:r>
            <a:r>
              <a:rPr lang="en-US" dirty="0" err="1"/>
              <a:t>odnosu</a:t>
            </a:r>
            <a:r>
              <a:rPr lang="en-US" dirty="0"/>
              <a:t> </a:t>
            </a:r>
            <a:r>
              <a:rPr lang="en-US" dirty="0" err="1"/>
              <a:t>na</a:t>
            </a:r>
            <a:r>
              <a:rPr lang="en-US" dirty="0"/>
              <a:t> </a:t>
            </a:r>
            <a:r>
              <a:rPr lang="en-US" dirty="0" err="1"/>
              <a:t>drugu</a:t>
            </a:r>
            <a:r>
              <a:rPr lang="en-US" dirty="0"/>
              <a:t> </a:t>
            </a:r>
            <a:r>
              <a:rPr lang="en-US" dirty="0" err="1"/>
              <a:t>ako</a:t>
            </a:r>
            <a:r>
              <a:rPr lang="en-US" dirty="0"/>
              <a:t> je </a:t>
            </a:r>
            <a:r>
              <a:rPr lang="en-US" dirty="0" err="1"/>
              <a:t>bolja</a:t>
            </a:r>
            <a:r>
              <a:rPr lang="en-US" dirty="0"/>
              <a:t> u </a:t>
            </a:r>
            <a:r>
              <a:rPr lang="en-US" dirty="0" err="1"/>
              <a:t>jednom</a:t>
            </a:r>
            <a:r>
              <a:rPr lang="en-US" dirty="0"/>
              <a:t> </a:t>
            </a:r>
            <a:r>
              <a:rPr lang="en-US" dirty="0" err="1"/>
              <a:t>ili</a:t>
            </a:r>
            <a:r>
              <a:rPr lang="en-US" dirty="0"/>
              <a:t> </a:t>
            </a:r>
            <a:r>
              <a:rPr lang="en-US" dirty="0" err="1"/>
              <a:t>više</a:t>
            </a:r>
            <a:r>
              <a:rPr lang="en-US" dirty="0"/>
              <a:t> </a:t>
            </a:r>
            <a:r>
              <a:rPr lang="en-US" dirty="0" err="1"/>
              <a:t>atributa</a:t>
            </a:r>
            <a:r>
              <a:rPr lang="en-US" dirty="0"/>
              <a:t>, a u </a:t>
            </a:r>
            <a:r>
              <a:rPr lang="en-US" dirty="0" err="1"/>
              <a:t>ostalim</a:t>
            </a:r>
            <a:r>
              <a:rPr lang="en-US" dirty="0"/>
              <a:t> je </a:t>
            </a:r>
            <a:r>
              <a:rPr lang="en-US" dirty="0" err="1"/>
              <a:t>najmanje</a:t>
            </a:r>
            <a:r>
              <a:rPr lang="en-US" dirty="0"/>
              <a:t> </a:t>
            </a:r>
            <a:r>
              <a:rPr lang="en-US" dirty="0" err="1"/>
              <a:t>jednaka</a:t>
            </a:r>
            <a:r>
              <a:rPr lang="en-US" dirty="0"/>
              <a:t>. </a:t>
            </a:r>
          </a:p>
          <a:p>
            <a:r>
              <a:rPr lang="en-US" dirty="0" err="1"/>
              <a:t>Eliminiše</a:t>
            </a:r>
            <a:r>
              <a:rPr lang="en-US" dirty="0"/>
              <a:t> se </a:t>
            </a:r>
            <a:r>
              <a:rPr lang="en-US" dirty="0" err="1"/>
              <a:t>akcija</a:t>
            </a:r>
            <a:r>
              <a:rPr lang="en-US" dirty="0"/>
              <a:t> </a:t>
            </a:r>
            <a:r>
              <a:rPr lang="en-US" dirty="0" err="1"/>
              <a:t>nad</a:t>
            </a:r>
            <a:r>
              <a:rPr lang="en-US" dirty="0"/>
              <a:t> </a:t>
            </a:r>
            <a:r>
              <a:rPr lang="en-US" dirty="0" err="1"/>
              <a:t>kojom</a:t>
            </a:r>
            <a:r>
              <a:rPr lang="en-US" dirty="0"/>
              <a:t> je </a:t>
            </a:r>
            <a:r>
              <a:rPr lang="en-US" dirty="0" err="1"/>
              <a:t>ustanovljena</a:t>
            </a:r>
            <a:r>
              <a:rPr lang="en-US" dirty="0"/>
              <a:t> </a:t>
            </a:r>
            <a:r>
              <a:rPr lang="en-US" dirty="0" err="1"/>
              <a:t>dominacija</a:t>
            </a:r>
            <a:r>
              <a:rPr lang="en-US" dirty="0"/>
              <a:t> </a:t>
            </a:r>
            <a:r>
              <a:rPr lang="en-US" dirty="0" err="1"/>
              <a:t>i</a:t>
            </a:r>
            <a:r>
              <a:rPr lang="en-US" dirty="0"/>
              <a:t> </a:t>
            </a:r>
            <a:r>
              <a:rPr lang="en-US" dirty="0" err="1"/>
              <a:t>postupak</a:t>
            </a:r>
            <a:r>
              <a:rPr lang="en-US" dirty="0"/>
              <a:t> se </a:t>
            </a:r>
            <a:r>
              <a:rPr lang="en-US" dirty="0" err="1"/>
              <a:t>nastavlja</a:t>
            </a:r>
            <a:r>
              <a:rPr lang="en-US" dirty="0"/>
              <a:t> </a:t>
            </a:r>
            <a:r>
              <a:rPr lang="en-US" dirty="0" err="1"/>
              <a:t>sve</a:t>
            </a:r>
            <a:r>
              <a:rPr lang="en-US" dirty="0"/>
              <a:t> </a:t>
            </a:r>
            <a:r>
              <a:rPr lang="en-US" dirty="0" err="1"/>
              <a:t>dok</a:t>
            </a:r>
            <a:r>
              <a:rPr lang="en-US" dirty="0"/>
              <a:t> ne </a:t>
            </a:r>
            <a:r>
              <a:rPr lang="en-US" dirty="0" err="1"/>
              <a:t>ostane</a:t>
            </a:r>
            <a:r>
              <a:rPr lang="en-US" dirty="0"/>
              <a:t> </a:t>
            </a:r>
            <a:r>
              <a:rPr lang="en-US" dirty="0" err="1"/>
              <a:t>akcija</a:t>
            </a:r>
            <a:r>
              <a:rPr lang="en-US" dirty="0"/>
              <a:t> </a:t>
            </a:r>
            <a:r>
              <a:rPr lang="en-US" dirty="0" err="1"/>
              <a:t>koja</a:t>
            </a:r>
            <a:r>
              <a:rPr lang="en-US" dirty="0"/>
              <a:t> </a:t>
            </a:r>
            <a:r>
              <a:rPr lang="en-US" dirty="0" err="1"/>
              <a:t>dominira</a:t>
            </a:r>
            <a:r>
              <a:rPr lang="en-US" dirty="0"/>
              <a:t> </a:t>
            </a:r>
            <a:r>
              <a:rPr lang="en-US" dirty="0" err="1"/>
              <a:t>nad</a:t>
            </a:r>
            <a:r>
              <a:rPr lang="en-US" dirty="0"/>
              <a:t> </a:t>
            </a:r>
            <a:r>
              <a:rPr lang="en-US" dirty="0" err="1"/>
              <a:t>svim</a:t>
            </a:r>
            <a:r>
              <a:rPr lang="en-US" dirty="0"/>
              <a:t> </a:t>
            </a:r>
            <a:r>
              <a:rPr lang="en-US" dirty="0" err="1"/>
              <a:t>ostalim</a:t>
            </a:r>
            <a:r>
              <a:rPr lang="en-US" dirty="0"/>
              <a:t>. </a:t>
            </a:r>
          </a:p>
        </p:txBody>
      </p:sp>
      <p:sp>
        <p:nvSpPr>
          <p:cNvPr id="3" name="Title 2"/>
          <p:cNvSpPr>
            <a:spLocks noGrp="1"/>
          </p:cNvSpPr>
          <p:nvPr>
            <p:ph type="title"/>
          </p:nvPr>
        </p:nvSpPr>
        <p:spPr/>
        <p:txBody>
          <a:bodyPr/>
          <a:lstStyle/>
          <a:p>
            <a:r>
              <a:rPr lang="sr-Latn-RS"/>
              <a:t>Metod dominacije</a:t>
            </a:r>
            <a:endParaRPr lang="en-US"/>
          </a:p>
        </p:txBody>
      </p:sp>
    </p:spTree>
    <p:extLst>
      <p:ext uri="{BB962C8B-B14F-4D97-AF65-F5344CB8AC3E}">
        <p14:creationId xmlns:p14="http://schemas.microsoft.com/office/powerpoint/2010/main" val="475740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81000"/>
            <a:ext cx="7745505" cy="3877815"/>
          </a:xfrm>
        </p:spPr>
        <p:txBody>
          <a:bodyPr/>
          <a:lstStyle/>
          <a:p>
            <a:r>
              <a:rPr lang="en-US"/>
              <a:t>Tehnika dominacije je jednostavna i logična, ali u praksi se često dešava da se rešenje ne može ostvariti na ovaj način. Naime, retke su situacije kada jedna akcija dominira prema svim kriterijumima i kada je izbor tako očigledan. </a:t>
            </a:r>
            <a:endParaRPr lang="sr-Latn-RS"/>
          </a:p>
          <a:p>
            <a:r>
              <a:rPr lang="en-US"/>
              <a:t>Na primer, u matrici odlučivanja za primer, dominirala bi akcija a4, ako bi imala povoljnije vrednosti za A3 i A4.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9" y="3733800"/>
            <a:ext cx="9270591"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962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a:t>Metoda </a:t>
            </a:r>
            <a:r>
              <a:rPr lang="en-US" b="1"/>
              <a:t>MAXIMIN</a:t>
            </a:r>
            <a:r>
              <a:rPr lang="en-US"/>
              <a:t> odvija se na sledeći način: nakon neke od transformacija atributa, za svaku akciju identifikuje se najniža vrednost atributa i bira se akcija koja ima najveću vrednost njenog najnižeg atributa, odnosno akcija koja ima maksimum (po akcijama) od minimalnih vrednosti (po atributima). </a:t>
            </a:r>
            <a:endParaRPr lang="sr-Latn-RS"/>
          </a:p>
          <a:p>
            <a:r>
              <a:rPr lang="en-US"/>
              <a:t>Metoda </a:t>
            </a:r>
            <a:r>
              <a:rPr lang="en-US" b="1"/>
              <a:t>MAXIMIN</a:t>
            </a:r>
            <a:r>
              <a:rPr lang="en-US"/>
              <a:t> teži da maksimalno “podigne” najlošije vrednosti po atributima i zbog toga po svojoj suštini i logici u potpunosti odgovara kriterijumu pesimizma (MAXIMIN kriterijum) u analizi odlučivanja bez uzorkovanja. </a:t>
            </a:r>
          </a:p>
        </p:txBody>
      </p:sp>
      <p:sp>
        <p:nvSpPr>
          <p:cNvPr id="3" name="Title 2"/>
          <p:cNvSpPr>
            <a:spLocks noGrp="1"/>
          </p:cNvSpPr>
          <p:nvPr>
            <p:ph type="title"/>
          </p:nvPr>
        </p:nvSpPr>
        <p:spPr/>
        <p:txBody>
          <a:bodyPr/>
          <a:lstStyle/>
          <a:p>
            <a:r>
              <a:rPr lang="sr-Latn-RS"/>
              <a:t>Metoda MAXMIN</a:t>
            </a:r>
            <a:endParaRPr lang="en-US"/>
          </a:p>
        </p:txBody>
      </p:sp>
    </p:spTree>
    <p:extLst>
      <p:ext uri="{BB962C8B-B14F-4D97-AF65-F5344CB8AC3E}">
        <p14:creationId xmlns:p14="http://schemas.microsoft.com/office/powerpoint/2010/main" val="3471392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a:t>Metoda </a:t>
            </a:r>
            <a:r>
              <a:rPr lang="en-US" b="1"/>
              <a:t>MAXIMAX </a:t>
            </a:r>
            <a:r>
              <a:rPr lang="en-US"/>
              <a:t>odvija se na sledeći način: nakon neke od transformacija atributa, za svaku akciju identifikuje se najviša vrednost atributa i bira se akcija koja ima najveću vrednost njenog najvišeg atributa, odnosno akcija koja ima maksimum (po akcijama) od maksimalnih vrednosti (po atributima). </a:t>
            </a:r>
            <a:endParaRPr lang="sr-Latn-RS"/>
          </a:p>
          <a:p>
            <a:r>
              <a:rPr lang="en-US"/>
              <a:t>Metoda </a:t>
            </a:r>
            <a:r>
              <a:rPr lang="en-US" b="1"/>
              <a:t>MAXIMAX </a:t>
            </a:r>
            <a:r>
              <a:rPr lang="en-US"/>
              <a:t>teži da maksimalno “podigne” najbolje vrednosti po atributima i zbog toga po svojoj suštini i logici u potpunosti odgovara kriterijumu optimizma (MAXIMAX kriterijum) u analizi odlučivanja bez uzorkovanja. </a:t>
            </a:r>
          </a:p>
        </p:txBody>
      </p:sp>
      <p:sp>
        <p:nvSpPr>
          <p:cNvPr id="3" name="Title 2"/>
          <p:cNvSpPr>
            <a:spLocks noGrp="1"/>
          </p:cNvSpPr>
          <p:nvPr>
            <p:ph type="title"/>
          </p:nvPr>
        </p:nvSpPr>
        <p:spPr/>
        <p:txBody>
          <a:bodyPr/>
          <a:lstStyle/>
          <a:p>
            <a:r>
              <a:rPr lang="sr-Latn-RS"/>
              <a:t>Metoda MAXMAX</a:t>
            </a:r>
            <a:endParaRPr lang="en-US"/>
          </a:p>
        </p:txBody>
      </p:sp>
    </p:spTree>
    <p:extLst>
      <p:ext uri="{BB962C8B-B14F-4D97-AF65-F5344CB8AC3E}">
        <p14:creationId xmlns:p14="http://schemas.microsoft.com/office/powerpoint/2010/main" val="2568303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33600"/>
            <a:ext cx="8906933" cy="270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193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85000" lnSpcReduction="10000"/>
              </a:bodyPr>
              <a:lstStyle/>
              <a:p>
                <a:r>
                  <a:rPr lang="en-US"/>
                  <a:t>Ove metode zahtevaju od donosioca odluke da definiše minimalne vrednosti pojedinih atributa koje je spreman da prihvati. Definisane vrednosti predstavljaju standardni nivo informacija o kriterijumima, </a:t>
                </a:r>
                <a14:m>
                  <m:oMath xmlns:m="http://schemas.openxmlformats.org/officeDocument/2006/math">
                    <m:sSub>
                      <m:sSubPr>
                        <m:ctrlPr>
                          <a:rPr lang="en-US" i="1" smtClean="0">
                            <a:latin typeface="Cambria Math" panose="02040503050406030204" pitchFamily="18" charset="0"/>
                          </a:rPr>
                        </m:ctrlPr>
                      </m:sSubPr>
                      <m:e>
                        <m:sSubSup>
                          <m:sSubSupPr>
                            <m:ctrlPr>
                              <a:rPr lang="en-US" i="1">
                                <a:latin typeface="Cambria Math" panose="02040503050406030204" pitchFamily="18" charset="0"/>
                              </a:rPr>
                            </m:ctrlPr>
                          </m:sSubSupPr>
                          <m:e>
                            <m:r>
                              <a:rPr lang="sr-Latn-RS" i="1">
                                <a:latin typeface="Cambria Math"/>
                              </a:rPr>
                              <m:t>𝑥</m:t>
                            </m:r>
                          </m:e>
                          <m:sub/>
                          <m:sup>
                            <m:r>
                              <a:rPr lang="sr-Latn-RS" i="1">
                                <a:latin typeface="Cambria Math"/>
                              </a:rPr>
                              <m:t>0</m:t>
                            </m:r>
                          </m:sup>
                        </m:sSubSup>
                      </m:e>
                      <m:sub>
                        <m:r>
                          <a:rPr lang="sr-Latn-RS" b="0" i="1" smtClean="0">
                            <a:latin typeface="Cambria Math"/>
                          </a:rPr>
                          <m:t>𝑗</m:t>
                        </m:r>
                      </m:sub>
                    </m:sSub>
                  </m:oMath>
                </a14:m>
                <a:r>
                  <a:rPr lang="en-US"/>
                  <a:t>- minimalno zadovoljavajuće vrednosti kriterijuma (</a:t>
                </a:r>
                <a14:m>
                  <m:oMath xmlns:m="http://schemas.openxmlformats.org/officeDocument/2006/math">
                    <m:sSub>
                      <m:sSubPr>
                        <m:ctrlPr>
                          <a:rPr lang="en-US" i="1">
                            <a:latin typeface="Cambria Math" panose="02040503050406030204" pitchFamily="18" charset="0"/>
                          </a:rPr>
                        </m:ctrlPr>
                      </m:sSubPr>
                      <m:e>
                        <m:sSubSup>
                          <m:sSubSupPr>
                            <m:ctrlPr>
                              <a:rPr lang="en-US" i="1">
                                <a:latin typeface="Cambria Math" panose="02040503050406030204" pitchFamily="18" charset="0"/>
                              </a:rPr>
                            </m:ctrlPr>
                          </m:sSubSupPr>
                          <m:e>
                            <m:r>
                              <a:rPr lang="sr-Latn-RS" i="1">
                                <a:latin typeface="Cambria Math"/>
                              </a:rPr>
                              <m:t>𝑥</m:t>
                            </m:r>
                          </m:e>
                          <m:sub/>
                          <m:sup>
                            <m:r>
                              <a:rPr lang="sr-Latn-RS" i="1">
                                <a:latin typeface="Cambria Math"/>
                              </a:rPr>
                              <m:t>0</m:t>
                            </m:r>
                          </m:sup>
                        </m:sSubSup>
                      </m:e>
                      <m:sub>
                        <m:r>
                          <a:rPr lang="sr-Latn-RS" i="1">
                            <a:latin typeface="Cambria Math"/>
                          </a:rPr>
                          <m:t>𝑗</m:t>
                        </m:r>
                      </m:sub>
                    </m:sSub>
                  </m:oMath>
                </a14:m>
                <a:r>
                  <a:rPr lang="en-US"/>
                  <a:t> je standardni nivo od</a:t>
                </a:r>
                <a:r>
                  <a:rPr lang="sr-Latn-RS"/>
                  <a:t> </a:t>
                </a:r>
                <a14:m>
                  <m:oMath xmlns:m="http://schemas.openxmlformats.org/officeDocument/2006/math">
                    <m:sSub>
                      <m:sSubPr>
                        <m:ctrlPr>
                          <a:rPr lang="en-US" i="1" smtClean="0">
                            <a:latin typeface="Cambria Math" panose="02040503050406030204" pitchFamily="18" charset="0"/>
                          </a:rPr>
                        </m:ctrlPr>
                      </m:sSubPr>
                      <m:e>
                        <m:r>
                          <a:rPr lang="sr-Latn-RS" b="0" i="1" smtClean="0">
                            <a:latin typeface="Cambria Math"/>
                          </a:rPr>
                          <m:t>𝑥</m:t>
                        </m:r>
                      </m:e>
                      <m:sub>
                        <m:r>
                          <a:rPr lang="sr-Latn-RS" b="0" i="1" smtClean="0">
                            <a:latin typeface="Cambria Math"/>
                          </a:rPr>
                          <m:t>𝑗</m:t>
                        </m:r>
                      </m:sub>
                    </m:sSub>
                  </m:oMath>
                </a14:m>
                <a:r>
                  <a:rPr lang="en-US"/>
                  <a:t>).</a:t>
                </a:r>
                <a:endParaRPr lang="sr-Latn-RS"/>
              </a:p>
              <a:p>
                <a:r>
                  <a:rPr lang="en-US" b="1"/>
                  <a:t>Konjuktivna metoda </a:t>
                </a:r>
                <a:r>
                  <a:rPr lang="en-US"/>
                  <a:t>(metoda zadovoljavanja) utvr</a:t>
                </a:r>
                <a:r>
                  <a:rPr lang="sr-Latn-RS"/>
                  <a:t>đu</a:t>
                </a:r>
                <a:r>
                  <a:rPr lang="en-US"/>
                  <a:t>je da je prihvatljiva akcija koja u potpunosti zadovoljava postavljene zahteve za vrednosti kriterijuma</a:t>
                </a:r>
                <a:r>
                  <a:rPr lang="sr-Latn-RS"/>
                  <a:t>.</a:t>
                </a:r>
              </a:p>
              <a:p>
                <a:endParaRPr lang="sr-Latn-RS"/>
              </a:p>
              <a:p>
                <a:r>
                  <a:rPr lang="en-US" b="1"/>
                  <a:t>Disjunktivna metoda </a:t>
                </a:r>
                <a:r>
                  <a:rPr lang="en-US"/>
                  <a:t>utvr</a:t>
                </a:r>
                <a:r>
                  <a:rPr lang="sr-Latn-RS"/>
                  <a:t>đ</a:t>
                </a:r>
                <a:r>
                  <a:rPr lang="en-US"/>
                  <a:t>uje da je prihvatljiva akcija koja zadovoljava bar jedan postavljeni zahtev za vrednosti kriterijuma</a:t>
                </a:r>
                <a:r>
                  <a:rPr lang="sr-Latn-RS"/>
                  <a:t>.</a:t>
                </a:r>
                <a:r>
                  <a:rPr lang="en-US"/>
                  <a:t>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709" t="-1415"/>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sz="4400" b="1"/>
              <a:t>Konjuktivna i disjunktivna metoda </a:t>
            </a:r>
            <a:endParaRPr lang="en-US" sz="4400"/>
          </a:p>
        </p:txBody>
      </p:sp>
    </p:spTree>
    <p:extLst>
      <p:ext uri="{BB962C8B-B14F-4D97-AF65-F5344CB8AC3E}">
        <p14:creationId xmlns:p14="http://schemas.microsoft.com/office/powerpoint/2010/main" val="2591247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1999" y="152400"/>
            <a:ext cx="8153401" cy="248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25400" y="2671290"/>
                <a:ext cx="9118600" cy="4034310"/>
              </a:xfrm>
              <a:prstGeom prst="rect">
                <a:avLst/>
              </a:prstGeom>
              <a:noFill/>
            </p:spPr>
            <p:txBody>
              <a:bodyPr wrap="square" rtlCol="0">
                <a:spAutoFit/>
              </a:bodyPr>
              <a:lstStyle/>
              <a:p>
                <a:r>
                  <a:rPr lang="fi-FI"/>
                  <a:t>Neka su definisane vrednosti </a:t>
                </a:r>
                <a14:m>
                  <m:oMath xmlns:m="http://schemas.openxmlformats.org/officeDocument/2006/math">
                    <m:sSub>
                      <m:sSubPr>
                        <m:ctrlPr>
                          <a:rPr lang="en-US" i="1">
                            <a:latin typeface="Cambria Math" panose="02040503050406030204" pitchFamily="18" charset="0"/>
                          </a:rPr>
                        </m:ctrlPr>
                      </m:sSubPr>
                      <m:e>
                        <m:sSubSup>
                          <m:sSubSupPr>
                            <m:ctrlPr>
                              <a:rPr lang="en-US" i="1">
                                <a:latin typeface="Cambria Math" panose="02040503050406030204" pitchFamily="18" charset="0"/>
                              </a:rPr>
                            </m:ctrlPr>
                          </m:sSubSupPr>
                          <m:e>
                            <m:r>
                              <a:rPr lang="sr-Latn-RS" i="1">
                                <a:latin typeface="Cambria Math"/>
                              </a:rPr>
                              <m:t>𝑥</m:t>
                            </m:r>
                          </m:e>
                          <m:sub/>
                          <m:sup>
                            <m:r>
                              <a:rPr lang="sr-Latn-RS" i="1">
                                <a:latin typeface="Cambria Math"/>
                              </a:rPr>
                              <m:t>0</m:t>
                            </m:r>
                          </m:sup>
                        </m:sSubSup>
                      </m:e>
                      <m:sub>
                        <m:r>
                          <a:rPr lang="sr-Latn-RS" i="1">
                            <a:latin typeface="Cambria Math"/>
                          </a:rPr>
                          <m:t>𝑗</m:t>
                        </m:r>
                      </m:sub>
                    </m:sSub>
                  </m:oMath>
                </a14:m>
                <a:r>
                  <a:rPr lang="fi-FI"/>
                  <a:t>= (1200, velika, velika, mala).</a:t>
                </a:r>
                <a:endParaRPr lang="sr-Latn-RS"/>
              </a:p>
              <a:p>
                <a:r>
                  <a:rPr lang="en-US"/>
                  <a:t>Osenčena su polja koja zadovoljavaju postavljene zahteve. </a:t>
                </a:r>
                <a:endParaRPr lang="sr-Latn-RS"/>
              </a:p>
              <a:p>
                <a:r>
                  <a:rPr lang="en-US"/>
                  <a:t>Prema definisanim zahtevima </a:t>
                </a:r>
                <a:r>
                  <a:rPr lang="en-US" b="1"/>
                  <a:t>konjuktivna metoda </a:t>
                </a:r>
                <a:r>
                  <a:rPr lang="en-US"/>
                  <a:t>ne daje rešenje jer ne postoji akcija koja zadovoljava sve zahteve. Zbog toga se rešenje po konjuktivnoj metodi dobija snižavanjem postavljenih zahteva. Rešenje se postiže uz najmanje promene početnih zahteva ako se promeni zahtev kod atributa A4 (mala </a:t>
                </a:r>
                <a:r>
                  <a:rPr lang="sr-Latn-RS"/>
                  <a:t>-</a:t>
                </a:r>
                <a:r>
                  <a:rPr lang="en-US"/>
                  <a:t> prosečna). Tada akcija a3 ispunjava sve uslove i ona se bira kao rešenje. </a:t>
                </a:r>
                <a:endParaRPr lang="sr-Latn-RS"/>
              </a:p>
              <a:p>
                <a:r>
                  <a:rPr lang="sr-Latn-RS"/>
                  <a:t>S </a:t>
                </a:r>
                <a:r>
                  <a:rPr lang="en-US"/>
                  <a:t>druge strane, prema definisanim zahtevima </a:t>
                </a:r>
                <a:r>
                  <a:rPr lang="en-US" b="1"/>
                  <a:t>disjunktivna metoda </a:t>
                </a:r>
                <a:r>
                  <a:rPr lang="en-US"/>
                  <a:t>odre</a:t>
                </a:r>
                <a:r>
                  <a:rPr lang="sr-Latn-RS"/>
                  <a:t>đ</a:t>
                </a:r>
                <a:r>
                  <a:rPr lang="en-US"/>
                  <a:t>uje da su prihvatljive sve akcije pošto svaka ispunjava bar jedan zahtev. Zbog toga se rešenje po disjunktivnoj metodi dobija zaoštravanjem postavljenih zahteva. Me</a:t>
                </a:r>
                <a:r>
                  <a:rPr lang="sr-Latn-RS"/>
                  <a:t>đ</a:t>
                </a:r>
                <a:r>
                  <a:rPr lang="en-US"/>
                  <a:t>tim, u ovom slučaju rešenje se ne može postići ni uz najoštrije zahteve x0j = (1600, veoma velika, veoma velika, veoma mala). Tada čak tri akcije (a2, a4 i a6) ispunjavaju pojedine uslove, pa je po ovoj metodi izbor najpovoljnije akcije nemoguć. Zaključak je da disjunktivna metoda nije primenljiva u opštim uslovima. </a:t>
                </a:r>
              </a:p>
            </p:txBody>
          </p:sp>
        </mc:Choice>
        <mc:Fallback xmlns="">
          <p:sp>
            <p:nvSpPr>
              <p:cNvPr id="4" name="TextBox 3"/>
              <p:cNvSpPr txBox="1">
                <a:spLocks noRot="1" noChangeAspect="1" noMove="1" noResize="1" noEditPoints="1" noAdjustHandles="1" noChangeArrowheads="1" noChangeShapeType="1" noTextEdit="1"/>
              </p:cNvSpPr>
              <p:nvPr/>
            </p:nvSpPr>
            <p:spPr>
              <a:xfrm>
                <a:off x="25400" y="2671290"/>
                <a:ext cx="9118600" cy="4034310"/>
              </a:xfrm>
              <a:prstGeom prst="rect">
                <a:avLst/>
              </a:prstGeom>
              <a:blipFill rotWithShape="1">
                <a:blip r:embed="rId3"/>
                <a:stretch>
                  <a:fillRect l="-535" t="-302" r="-267" b="-1511"/>
                </a:stretch>
              </a:blipFill>
            </p:spPr>
            <p:txBody>
              <a:bodyPr/>
              <a:lstStyle/>
              <a:p>
                <a:r>
                  <a:rPr lang="en-US">
                    <a:noFill/>
                  </a:rPr>
                  <a:t> </a:t>
                </a:r>
              </a:p>
            </p:txBody>
          </p:sp>
        </mc:Fallback>
      </mc:AlternateContent>
    </p:spTree>
    <p:extLst>
      <p:ext uri="{BB962C8B-B14F-4D97-AF65-F5344CB8AC3E}">
        <p14:creationId xmlns:p14="http://schemas.microsoft.com/office/powerpoint/2010/main" val="134384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90000"/>
              </a:lnSpc>
              <a:buFontTx/>
              <a:buNone/>
            </a:pPr>
            <a:r>
              <a:rPr lang="sr-Latn-CS" dirty="0"/>
              <a:t>Rešenje gotovo svakog problema koji egzistira u preduzeću zavisi od više kriterijuma optimalnosti. Stoga, ovi problemi mogu da se postave kao zadaci višekriterijumske optimizacije koji su u literaturi označeni kao MCDM (Multi Criteria Decision Making) problemi. </a:t>
            </a:r>
            <a:endParaRPr lang="en-US" dirty="0"/>
          </a:p>
          <a:p>
            <a:pPr>
              <a:lnSpc>
                <a:spcPct val="90000"/>
              </a:lnSpc>
              <a:buFontTx/>
              <a:buNone/>
            </a:pPr>
            <a:endParaRPr lang="en-US" dirty="0"/>
          </a:p>
          <a:p>
            <a:pPr>
              <a:lnSpc>
                <a:spcPct val="90000"/>
              </a:lnSpc>
              <a:buFontTx/>
              <a:buNone/>
            </a:pPr>
            <a:r>
              <a:rPr lang="en-US" dirty="0"/>
              <a:t>P</a:t>
            </a:r>
            <a:r>
              <a:rPr lang="sr-Latn-CS" dirty="0"/>
              <a:t>roblemi MCDM se međusobno vrlo razlikuju. Generalno, ovi problemi se klasifikuju u dve grupe:</a:t>
            </a:r>
          </a:p>
          <a:p>
            <a:pPr>
              <a:lnSpc>
                <a:spcPct val="90000"/>
              </a:lnSpc>
            </a:pPr>
            <a:r>
              <a:rPr lang="sr-Latn-CS" dirty="0"/>
              <a:t>Višeatributivno donošenje odluka – MADM (Multi Attribute Decision Making),</a:t>
            </a:r>
          </a:p>
          <a:p>
            <a:pPr>
              <a:lnSpc>
                <a:spcPct val="90000"/>
              </a:lnSpc>
            </a:pPr>
            <a:r>
              <a:rPr lang="sr-Latn-CS" dirty="0"/>
              <a:t>Višeciljno donošenje odluka – MODM (Multi Objective Decision Making).</a:t>
            </a:r>
            <a:endParaRPr lang="en-US" dirty="0"/>
          </a:p>
          <a:p>
            <a:endParaRPr lang="en-US" dirty="0"/>
          </a:p>
        </p:txBody>
      </p:sp>
      <p:sp>
        <p:nvSpPr>
          <p:cNvPr id="3" name="Title 2"/>
          <p:cNvSpPr>
            <a:spLocks noGrp="1"/>
          </p:cNvSpPr>
          <p:nvPr>
            <p:ph type="title"/>
          </p:nvPr>
        </p:nvSpPr>
        <p:spPr/>
        <p:txBody>
          <a:bodyPr/>
          <a:lstStyle/>
          <a:p>
            <a:r>
              <a:rPr lang="en-US" dirty="0"/>
              <a:t>V</a:t>
            </a:r>
            <a:r>
              <a:rPr lang="sr-Latn-CS" dirty="0"/>
              <a:t>išekriterijumsk</a:t>
            </a:r>
            <a:r>
              <a:rPr lang="en-US" dirty="0"/>
              <a:t>a</a:t>
            </a:r>
            <a:r>
              <a:rPr lang="sr-Latn-CS" dirty="0"/>
              <a:t> optimizacij</a:t>
            </a:r>
            <a:r>
              <a:rPr lang="en-US" dirty="0"/>
              <a:t>a</a:t>
            </a:r>
          </a:p>
        </p:txBody>
      </p:sp>
    </p:spTree>
    <p:extLst>
      <p:ext uri="{BB962C8B-B14F-4D97-AF65-F5344CB8AC3E}">
        <p14:creationId xmlns:p14="http://schemas.microsoft.com/office/powerpoint/2010/main" val="4237790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304801"/>
            <a:ext cx="7745505" cy="5821362"/>
          </a:xfrm>
        </p:spPr>
        <p:txBody>
          <a:bodyPr>
            <a:normAutofit lnSpcReduction="10000"/>
          </a:bodyPr>
          <a:lstStyle/>
          <a:p>
            <a:r>
              <a:rPr lang="en-US" dirty="0"/>
              <a:t>N</a:t>
            </a:r>
            <a:r>
              <a:rPr lang="sr-Latn-CS" dirty="0"/>
              <a:t>avedena klasifikacija MCDM problema napravljena je sa aspekta načina rešavanja problema. Osnovna razlika između MADM i MODM problema definiše se na sledeći način: </a:t>
            </a:r>
          </a:p>
          <a:p>
            <a:pPr marL="0" indent="0">
              <a:buNone/>
            </a:pPr>
            <a:endParaRPr lang="sr-Latn-CS" b="1" i="1" dirty="0"/>
          </a:p>
          <a:p>
            <a:pPr marL="0" indent="0" algn="just">
              <a:buNone/>
            </a:pPr>
            <a:r>
              <a:rPr lang="sr-Latn-CS" b="1" i="1" dirty="0"/>
              <a:t>MADM problemi su postavljeni kao problemi izbora najbolje alternative iz skupa raspoloživih alternativa, a MODM problemi su problemi planiranja.</a:t>
            </a:r>
            <a:r>
              <a:rPr lang="en-US" b="1" i="1" dirty="0"/>
              <a:t> </a:t>
            </a:r>
          </a:p>
          <a:p>
            <a:pPr>
              <a:buFontTx/>
              <a:buNone/>
            </a:pPr>
            <a:endParaRPr lang="sr-Latn-CS" dirty="0"/>
          </a:p>
          <a:p>
            <a:pPr>
              <a:buFontTx/>
              <a:buNone/>
            </a:pPr>
            <a:r>
              <a:rPr lang="sr-Latn-CS" dirty="0"/>
              <a:t>Ove dve grupe se dalje diferenciraju na dve podgrupe. Kriterijum diferenciranja je način opisivanja vrednosti promenljivih koje egzistiraju u modelu. Ove podgrupe su:</a:t>
            </a:r>
          </a:p>
          <a:p>
            <a:r>
              <a:rPr lang="sr-Latn-CS" dirty="0"/>
              <a:t>deterministički modeli,</a:t>
            </a:r>
          </a:p>
          <a:p>
            <a:r>
              <a:rPr lang="sr-Latn-CS" dirty="0"/>
              <a:t>nedeterministički modeli.</a:t>
            </a:r>
            <a:endParaRPr lang="en-US" dirty="0"/>
          </a:p>
          <a:p>
            <a:endParaRPr lang="en-US" dirty="0"/>
          </a:p>
        </p:txBody>
      </p:sp>
    </p:spTree>
    <p:extLst>
      <p:ext uri="{BB962C8B-B14F-4D97-AF65-F5344CB8AC3E}">
        <p14:creationId xmlns:p14="http://schemas.microsoft.com/office/powerpoint/2010/main" val="42913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nSpc>
                <a:spcPct val="90000"/>
              </a:lnSpc>
              <a:buFontTx/>
              <a:buNone/>
            </a:pPr>
            <a:r>
              <a:rPr lang="sr-Latn-CS" dirty="0"/>
              <a:t>Osnovna karakteristika </a:t>
            </a:r>
            <a:r>
              <a:rPr lang="sr-Latn-CS" b="1" dirty="0"/>
              <a:t>MADM</a:t>
            </a:r>
            <a:r>
              <a:rPr lang="en-US" b="1" dirty="0"/>
              <a:t> </a:t>
            </a:r>
            <a:r>
              <a:rPr lang="en-US" dirty="0"/>
              <a:t>(v</a:t>
            </a:r>
            <a:r>
              <a:rPr lang="sr-Latn-CS" dirty="0"/>
              <a:t>išeatributivno donošenje odluka</a:t>
            </a:r>
            <a:r>
              <a:rPr lang="en-US" dirty="0"/>
              <a:t>) </a:t>
            </a:r>
            <a:r>
              <a:rPr lang="sr-Latn-CS" dirty="0"/>
              <a:t>problema jeste u sledećem: ovi problemi su problemi izbora i rangiranja alternativa, u smislu više atributa, koje pripadaju limitiranom skupu alternativa. Vrednosti atributa su determinističke ili opisane lingvističkim iskazima. </a:t>
            </a:r>
            <a:endParaRPr lang="en-US" dirty="0"/>
          </a:p>
          <a:p>
            <a:pPr>
              <a:lnSpc>
                <a:spcPct val="90000"/>
              </a:lnSpc>
              <a:buFontTx/>
              <a:buNone/>
            </a:pPr>
            <a:endParaRPr lang="en-US" dirty="0"/>
          </a:p>
          <a:p>
            <a:pPr>
              <a:lnSpc>
                <a:spcPct val="90000"/>
              </a:lnSpc>
              <a:buFontTx/>
              <a:buNone/>
            </a:pPr>
            <a:r>
              <a:rPr lang="sr-Latn-CS" dirty="0"/>
              <a:t>Opšte karakteristike </a:t>
            </a:r>
            <a:r>
              <a:rPr lang="sr-Latn-CS" b="1" dirty="0"/>
              <a:t>MODM</a:t>
            </a:r>
            <a:r>
              <a:rPr lang="en-US" b="1" dirty="0"/>
              <a:t> (v</a:t>
            </a:r>
            <a:r>
              <a:rPr lang="sr-Latn-CS" dirty="0"/>
              <a:t>išeciljno donošenje odluka problema</a:t>
            </a:r>
            <a:r>
              <a:rPr lang="en-US" dirty="0"/>
              <a:t>)</a:t>
            </a:r>
            <a:r>
              <a:rPr lang="sr-Latn-CS" dirty="0"/>
              <a:t> su: </a:t>
            </a:r>
            <a:endParaRPr lang="en-US" dirty="0"/>
          </a:p>
          <a:p>
            <a:pPr>
              <a:lnSpc>
                <a:spcPct val="90000"/>
              </a:lnSpc>
              <a:buFontTx/>
              <a:buNone/>
            </a:pPr>
            <a:r>
              <a:rPr lang="sr-Latn-CS" dirty="0"/>
              <a:t>(1) unapred se definiše skup ciljeva koji su kvantifikovani, </a:t>
            </a:r>
            <a:endParaRPr lang="en-US" dirty="0"/>
          </a:p>
          <a:p>
            <a:pPr>
              <a:lnSpc>
                <a:spcPct val="90000"/>
              </a:lnSpc>
              <a:buFontTx/>
              <a:buNone/>
            </a:pPr>
            <a:r>
              <a:rPr lang="sr-Latn-CS" dirty="0"/>
              <a:t>(2) postoji unapred definisan skup ograničenja, </a:t>
            </a:r>
            <a:endParaRPr lang="en-US" dirty="0"/>
          </a:p>
          <a:p>
            <a:pPr>
              <a:lnSpc>
                <a:spcPct val="90000"/>
              </a:lnSpc>
              <a:buFontTx/>
              <a:buNone/>
            </a:pPr>
            <a:r>
              <a:rPr lang="sr-Latn-CS" dirty="0"/>
              <a:t>(3) postoji proces dobijanja i razmene informacija između postavljenih kvantifikovanih i/ili nekvantifikovanih ciljeva.</a:t>
            </a:r>
            <a:endParaRPr lang="en-US" dirty="0"/>
          </a:p>
          <a:p>
            <a:endParaRPr lang="en-US" dirty="0"/>
          </a:p>
        </p:txBody>
      </p:sp>
    </p:spTree>
    <p:extLst>
      <p:ext uri="{BB962C8B-B14F-4D97-AF65-F5344CB8AC3E}">
        <p14:creationId xmlns:p14="http://schemas.microsoft.com/office/powerpoint/2010/main" val="205044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7262"/>
            <a:ext cx="851535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88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2700">
              <a:lnSpc>
                <a:spcPct val="100000"/>
              </a:lnSpc>
              <a:spcBef>
                <a:spcPts val="100"/>
              </a:spcBef>
            </a:pPr>
            <a:r>
              <a:rPr lang="en-US">
                <a:latin typeface="Times New Roman"/>
                <a:cs typeface="Times New Roman"/>
              </a:rPr>
              <a:t>Metode</a:t>
            </a:r>
            <a:r>
              <a:rPr lang="en-US" spc="-50">
                <a:latin typeface="Times New Roman"/>
                <a:cs typeface="Times New Roman"/>
              </a:rPr>
              <a:t> </a:t>
            </a:r>
            <a:r>
              <a:rPr lang="en-US">
                <a:latin typeface="Times New Roman"/>
                <a:cs typeface="Times New Roman"/>
              </a:rPr>
              <a:t>matematičkog</a:t>
            </a:r>
            <a:r>
              <a:rPr lang="en-US" spc="-25">
                <a:latin typeface="Times New Roman"/>
                <a:cs typeface="Times New Roman"/>
              </a:rPr>
              <a:t> </a:t>
            </a:r>
            <a:r>
              <a:rPr lang="en-US">
                <a:latin typeface="Times New Roman"/>
                <a:cs typeface="Times New Roman"/>
              </a:rPr>
              <a:t>programiranja</a:t>
            </a:r>
            <a:r>
              <a:rPr lang="en-US" spc="-45">
                <a:latin typeface="Times New Roman"/>
                <a:cs typeface="Times New Roman"/>
              </a:rPr>
              <a:t> </a:t>
            </a:r>
            <a:r>
              <a:rPr lang="en-US" spc="-25">
                <a:latin typeface="Times New Roman"/>
                <a:cs typeface="Times New Roman"/>
              </a:rPr>
              <a:t>su:</a:t>
            </a:r>
            <a:endParaRPr lang="en-US">
              <a:latin typeface="Times New Roman"/>
              <a:cs typeface="Times New Roman"/>
            </a:endParaRPr>
          </a:p>
          <a:p>
            <a:pPr>
              <a:lnSpc>
                <a:spcPct val="100000"/>
              </a:lnSpc>
              <a:spcBef>
                <a:spcPts val="5"/>
              </a:spcBef>
            </a:pPr>
            <a:endParaRPr lang="en-US" sz="2500">
              <a:latin typeface="Times New Roman"/>
              <a:cs typeface="Times New Roman"/>
            </a:endParaRPr>
          </a:p>
          <a:p>
            <a:pPr marL="1103630" indent="-177165">
              <a:lnSpc>
                <a:spcPct val="100000"/>
              </a:lnSpc>
              <a:buChar char="-"/>
              <a:tabLst>
                <a:tab pos="1104265" algn="l"/>
              </a:tabLst>
            </a:pPr>
            <a:r>
              <a:rPr lang="en-US">
                <a:latin typeface="Times New Roman"/>
                <a:cs typeface="Times New Roman"/>
              </a:rPr>
              <a:t>Metode</a:t>
            </a:r>
            <a:r>
              <a:rPr lang="en-US" spc="-30">
                <a:latin typeface="Times New Roman"/>
                <a:cs typeface="Times New Roman"/>
              </a:rPr>
              <a:t> </a:t>
            </a:r>
            <a:r>
              <a:rPr lang="en-US">
                <a:latin typeface="Times New Roman"/>
                <a:cs typeface="Times New Roman"/>
              </a:rPr>
              <a:t>linearnog</a:t>
            </a:r>
            <a:r>
              <a:rPr lang="en-US" spc="-30">
                <a:latin typeface="Times New Roman"/>
                <a:cs typeface="Times New Roman"/>
              </a:rPr>
              <a:t> </a:t>
            </a:r>
            <a:r>
              <a:rPr lang="en-US" spc="-10">
                <a:latin typeface="Times New Roman"/>
                <a:cs typeface="Times New Roman"/>
              </a:rPr>
              <a:t>programiranja</a:t>
            </a:r>
            <a:endParaRPr lang="en-US">
              <a:latin typeface="Times New Roman"/>
              <a:cs typeface="Times New Roman"/>
            </a:endParaRPr>
          </a:p>
          <a:p>
            <a:pPr>
              <a:lnSpc>
                <a:spcPct val="100000"/>
              </a:lnSpc>
              <a:spcBef>
                <a:spcPts val="5"/>
              </a:spcBef>
              <a:buFont typeface="Times New Roman"/>
              <a:buChar char="-"/>
            </a:pPr>
            <a:endParaRPr lang="en-US" sz="2500">
              <a:latin typeface="Times New Roman"/>
              <a:cs typeface="Times New Roman"/>
            </a:endParaRPr>
          </a:p>
          <a:p>
            <a:pPr marL="1103630" indent="-177165">
              <a:lnSpc>
                <a:spcPct val="100000"/>
              </a:lnSpc>
              <a:buChar char="-"/>
              <a:tabLst>
                <a:tab pos="1104265" algn="l"/>
              </a:tabLst>
            </a:pPr>
            <a:r>
              <a:rPr lang="en-US">
                <a:latin typeface="Times New Roman"/>
                <a:cs typeface="Times New Roman"/>
              </a:rPr>
              <a:t>Metode</a:t>
            </a:r>
            <a:r>
              <a:rPr lang="en-US" spc="-75">
                <a:latin typeface="Times New Roman"/>
                <a:cs typeface="Times New Roman"/>
              </a:rPr>
              <a:t> </a:t>
            </a:r>
            <a:r>
              <a:rPr lang="en-US" spc="-10">
                <a:latin typeface="Times New Roman"/>
                <a:cs typeface="Times New Roman"/>
              </a:rPr>
              <a:t>geometrijskog</a:t>
            </a:r>
            <a:r>
              <a:rPr lang="en-US" spc="-70">
                <a:latin typeface="Times New Roman"/>
                <a:cs typeface="Times New Roman"/>
              </a:rPr>
              <a:t> </a:t>
            </a:r>
            <a:r>
              <a:rPr lang="en-US" spc="-10">
                <a:latin typeface="Times New Roman"/>
                <a:cs typeface="Times New Roman"/>
              </a:rPr>
              <a:t>programiranja</a:t>
            </a:r>
            <a:endParaRPr lang="en-US">
              <a:latin typeface="Times New Roman"/>
              <a:cs typeface="Times New Roman"/>
            </a:endParaRPr>
          </a:p>
          <a:p>
            <a:pPr>
              <a:lnSpc>
                <a:spcPct val="100000"/>
              </a:lnSpc>
              <a:spcBef>
                <a:spcPts val="5"/>
              </a:spcBef>
              <a:buFont typeface="Times New Roman"/>
              <a:buChar char="-"/>
            </a:pPr>
            <a:endParaRPr lang="en-US" sz="2500">
              <a:latin typeface="Times New Roman"/>
              <a:cs typeface="Times New Roman"/>
            </a:endParaRPr>
          </a:p>
          <a:p>
            <a:pPr marL="1103630" indent="-177165">
              <a:lnSpc>
                <a:spcPct val="100000"/>
              </a:lnSpc>
              <a:buChar char="-"/>
              <a:tabLst>
                <a:tab pos="1104265" algn="l"/>
              </a:tabLst>
            </a:pPr>
            <a:r>
              <a:rPr lang="en-US">
                <a:latin typeface="Times New Roman"/>
                <a:cs typeface="Times New Roman"/>
              </a:rPr>
              <a:t>Metode</a:t>
            </a:r>
            <a:r>
              <a:rPr lang="en-US" spc="-80">
                <a:latin typeface="Times New Roman"/>
                <a:cs typeface="Times New Roman"/>
              </a:rPr>
              <a:t> </a:t>
            </a:r>
            <a:r>
              <a:rPr lang="en-US" spc="-10">
                <a:latin typeface="Times New Roman"/>
                <a:cs typeface="Times New Roman"/>
              </a:rPr>
              <a:t>celobrojnog</a:t>
            </a:r>
            <a:r>
              <a:rPr lang="en-US" spc="-95">
                <a:latin typeface="Times New Roman"/>
                <a:cs typeface="Times New Roman"/>
              </a:rPr>
              <a:t> </a:t>
            </a:r>
            <a:r>
              <a:rPr lang="en-US">
                <a:latin typeface="Times New Roman"/>
                <a:cs typeface="Times New Roman"/>
              </a:rPr>
              <a:t>linearnog</a:t>
            </a:r>
            <a:r>
              <a:rPr lang="en-US" spc="-95">
                <a:latin typeface="Times New Roman"/>
                <a:cs typeface="Times New Roman"/>
              </a:rPr>
              <a:t> </a:t>
            </a:r>
            <a:r>
              <a:rPr lang="en-US" spc="-10">
                <a:latin typeface="Times New Roman"/>
                <a:cs typeface="Times New Roman"/>
              </a:rPr>
              <a:t>programiranja</a:t>
            </a:r>
            <a:endParaRPr lang="en-US">
              <a:latin typeface="Times New Roman"/>
              <a:cs typeface="Times New Roman"/>
            </a:endParaRPr>
          </a:p>
          <a:p>
            <a:pPr>
              <a:lnSpc>
                <a:spcPct val="100000"/>
              </a:lnSpc>
              <a:spcBef>
                <a:spcPts val="10"/>
              </a:spcBef>
              <a:buFont typeface="Times New Roman"/>
              <a:buChar char="-"/>
            </a:pPr>
            <a:endParaRPr lang="en-US" sz="2500">
              <a:latin typeface="Times New Roman"/>
              <a:cs typeface="Times New Roman"/>
            </a:endParaRPr>
          </a:p>
          <a:p>
            <a:pPr marL="1103630" indent="-177165">
              <a:lnSpc>
                <a:spcPct val="100000"/>
              </a:lnSpc>
              <a:buChar char="-"/>
              <a:tabLst>
                <a:tab pos="1104265" algn="l"/>
              </a:tabLst>
            </a:pPr>
            <a:r>
              <a:rPr lang="en-US">
                <a:latin typeface="Times New Roman"/>
                <a:cs typeface="Times New Roman"/>
              </a:rPr>
              <a:t>Metode</a:t>
            </a:r>
            <a:r>
              <a:rPr lang="en-US" spc="-135">
                <a:latin typeface="Times New Roman"/>
                <a:cs typeface="Times New Roman"/>
              </a:rPr>
              <a:t> </a:t>
            </a:r>
            <a:r>
              <a:rPr lang="en-US">
                <a:latin typeface="Times New Roman"/>
                <a:cs typeface="Times New Roman"/>
              </a:rPr>
              <a:t>dinamičkog</a:t>
            </a:r>
            <a:r>
              <a:rPr lang="en-US" spc="-125">
                <a:latin typeface="Times New Roman"/>
                <a:cs typeface="Times New Roman"/>
              </a:rPr>
              <a:t> </a:t>
            </a:r>
            <a:r>
              <a:rPr lang="en-US" spc="-10">
                <a:latin typeface="Times New Roman"/>
                <a:cs typeface="Times New Roman"/>
              </a:rPr>
              <a:t>programiranja</a:t>
            </a:r>
            <a:endParaRPr lang="en-US">
              <a:latin typeface="Times New Roman"/>
              <a:cs typeface="Times New Roman"/>
            </a:endParaRPr>
          </a:p>
          <a:p>
            <a:endParaRPr lang="en-US" dirty="0"/>
          </a:p>
        </p:txBody>
      </p:sp>
    </p:spTree>
    <p:extLst>
      <p:ext uri="{BB962C8B-B14F-4D97-AF65-F5344CB8AC3E}">
        <p14:creationId xmlns:p14="http://schemas.microsoft.com/office/powerpoint/2010/main" val="270502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sr-Latn-RS" dirty="0"/>
              <a:t>U zavisnosti od </a:t>
            </a:r>
            <a:r>
              <a:rPr lang="sr-Latn-RS" b="1" dirty="0"/>
              <a:t>postojanja ograničenja</a:t>
            </a:r>
            <a:r>
              <a:rPr lang="sr-Latn-RS" dirty="0"/>
              <a:t>, razliku</a:t>
            </a:r>
            <a:r>
              <a:rPr lang="en-US" dirty="0"/>
              <a:t>j</a:t>
            </a:r>
            <a:r>
              <a:rPr lang="sr-Latn-RS" dirty="0"/>
              <a:t>emo:</a:t>
            </a:r>
          </a:p>
          <a:p>
            <a:pPr marL="0" indent="0">
              <a:buNone/>
            </a:pPr>
            <a:endParaRPr lang="sr-Latn-RS" dirty="0"/>
          </a:p>
          <a:p>
            <a:r>
              <a:rPr lang="en-US" b="1" dirty="0" err="1"/>
              <a:t>uslovne</a:t>
            </a:r>
            <a:r>
              <a:rPr lang="en-US" b="1" dirty="0"/>
              <a:t> </a:t>
            </a:r>
            <a:r>
              <a:rPr lang="en-US" b="1" dirty="0" err="1"/>
              <a:t>optimizacije</a:t>
            </a:r>
            <a:r>
              <a:rPr lang="en-US" dirty="0"/>
              <a:t>, </a:t>
            </a:r>
            <a:r>
              <a:rPr lang="en-US" dirty="0" err="1"/>
              <a:t>odnosno</a:t>
            </a:r>
            <a:r>
              <a:rPr lang="en-US" dirty="0"/>
              <a:t> </a:t>
            </a:r>
            <a:r>
              <a:rPr lang="en-US" dirty="0" err="1"/>
              <a:t>optimizacije</a:t>
            </a:r>
            <a:r>
              <a:rPr lang="en-US" dirty="0"/>
              <a:t> u </a:t>
            </a:r>
            <a:r>
              <a:rPr lang="en-US" dirty="0" err="1"/>
              <a:t>prisustvu</a:t>
            </a:r>
            <a:r>
              <a:rPr lang="en-US" dirty="0"/>
              <a:t> </a:t>
            </a:r>
            <a:r>
              <a:rPr lang="en-US" dirty="0" err="1"/>
              <a:t>ograničenja</a:t>
            </a:r>
            <a:r>
              <a:rPr lang="en-US" dirty="0"/>
              <a:t>,</a:t>
            </a:r>
          </a:p>
          <a:p>
            <a:r>
              <a:rPr lang="en-US" dirty="0" smtClean="0"/>
              <a:t></a:t>
            </a:r>
            <a:r>
              <a:rPr lang="en-US" b="1" dirty="0" err="1"/>
              <a:t>b</a:t>
            </a:r>
            <a:r>
              <a:rPr lang="en-US" b="1" dirty="0" err="1" smtClean="0"/>
              <a:t>ezuslovne</a:t>
            </a:r>
            <a:r>
              <a:rPr lang="en-US" b="1" dirty="0" smtClean="0"/>
              <a:t>  </a:t>
            </a:r>
            <a:r>
              <a:rPr lang="en-US" b="1" dirty="0" err="1"/>
              <a:t>optimizacije</a:t>
            </a:r>
            <a:r>
              <a:rPr lang="en-US" b="1" dirty="0"/>
              <a:t>  </a:t>
            </a:r>
            <a:r>
              <a:rPr lang="en-US" dirty="0" err="1"/>
              <a:t>kada</a:t>
            </a:r>
            <a:r>
              <a:rPr lang="en-US" dirty="0"/>
              <a:t>  </a:t>
            </a:r>
            <a:r>
              <a:rPr lang="en-US" dirty="0" err="1"/>
              <a:t>promenljive</a:t>
            </a:r>
            <a:r>
              <a:rPr lang="en-US" dirty="0"/>
              <a:t>  </a:t>
            </a:r>
            <a:r>
              <a:rPr lang="en-US" dirty="0" err="1"/>
              <a:t>x</a:t>
            </a:r>
            <a:r>
              <a:rPr lang="en-US" sz="2000" dirty="0" err="1"/>
              <a:t>j</a:t>
            </a:r>
            <a:r>
              <a:rPr lang="en-US" dirty="0"/>
              <a:t>  </a:t>
            </a:r>
            <a:r>
              <a:rPr lang="en-US" dirty="0" err="1"/>
              <a:t>nisu</a:t>
            </a:r>
            <a:r>
              <a:rPr lang="en-US" dirty="0"/>
              <a:t>  </a:t>
            </a:r>
            <a:r>
              <a:rPr lang="en-US" dirty="0" err="1"/>
              <a:t>međusobno</a:t>
            </a:r>
            <a:r>
              <a:rPr lang="en-US" dirty="0"/>
              <a:t> </a:t>
            </a:r>
            <a:r>
              <a:rPr lang="en-US" dirty="0" err="1"/>
              <a:t>uslovljene</a:t>
            </a:r>
            <a:r>
              <a:rPr lang="en-US" dirty="0"/>
              <a:t> </a:t>
            </a:r>
            <a:r>
              <a:rPr lang="en-US" dirty="0" err="1"/>
              <a:t>jednačinama</a:t>
            </a:r>
            <a:r>
              <a:rPr lang="en-US" dirty="0"/>
              <a:t> </a:t>
            </a:r>
            <a:r>
              <a:rPr lang="en-US" dirty="0" err="1"/>
              <a:t>i</a:t>
            </a:r>
            <a:r>
              <a:rPr lang="en-US" dirty="0"/>
              <a:t>/</a:t>
            </a:r>
            <a:r>
              <a:rPr lang="en-US" dirty="0" err="1"/>
              <a:t>ili</a:t>
            </a:r>
            <a:r>
              <a:rPr lang="en-US" dirty="0"/>
              <a:t> </a:t>
            </a:r>
            <a:r>
              <a:rPr lang="en-US" dirty="0" err="1"/>
              <a:t>nejednačinama</a:t>
            </a:r>
            <a:r>
              <a:rPr lang="en-US" dirty="0"/>
              <a:t>.</a:t>
            </a:r>
          </a:p>
          <a:p>
            <a:endParaRPr lang="en-US" dirty="0"/>
          </a:p>
        </p:txBody>
      </p:sp>
      <p:sp>
        <p:nvSpPr>
          <p:cNvPr id="3" name="Title 2"/>
          <p:cNvSpPr>
            <a:spLocks noGrp="1"/>
          </p:cNvSpPr>
          <p:nvPr>
            <p:ph type="title"/>
          </p:nvPr>
        </p:nvSpPr>
        <p:spPr/>
        <p:txBody>
          <a:bodyPr/>
          <a:lstStyle/>
          <a:p>
            <a:r>
              <a:rPr lang="sr-Latn-RS"/>
              <a:t>Klasifikacija </a:t>
            </a:r>
            <a:endParaRPr lang="en-US"/>
          </a:p>
        </p:txBody>
      </p:sp>
    </p:spTree>
    <p:extLst>
      <p:ext uri="{BB962C8B-B14F-4D97-AF65-F5344CB8AC3E}">
        <p14:creationId xmlns:p14="http://schemas.microsoft.com/office/powerpoint/2010/main" val="419616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sr-Latn-RS"/>
              <a:t>U zavisnosti </a:t>
            </a:r>
            <a:r>
              <a:rPr lang="en-US"/>
              <a:t>da li </a:t>
            </a:r>
            <a:r>
              <a:rPr lang="en-US" b="1"/>
              <a:t>su parametri </a:t>
            </a:r>
            <a:r>
              <a:rPr lang="en-US"/>
              <a:t>u optimizacionom problemu poznati, slučajnog karaktera ili neodređeni</a:t>
            </a:r>
            <a:r>
              <a:rPr lang="sr-Latn-RS"/>
              <a:t>, razliku</a:t>
            </a:r>
            <a:r>
              <a:rPr lang="en-US"/>
              <a:t>j</a:t>
            </a:r>
            <a:r>
              <a:rPr lang="sr-Latn-RS"/>
              <a:t>emo:</a:t>
            </a:r>
          </a:p>
          <a:p>
            <a:pPr marL="0" indent="0">
              <a:buNone/>
            </a:pPr>
            <a:endParaRPr lang="sr-Latn-RS"/>
          </a:p>
          <a:p>
            <a:r>
              <a:rPr lang="en-US"/>
              <a:t>determinističk</a:t>
            </a:r>
            <a:r>
              <a:rPr lang="sr-Latn-RS"/>
              <a:t>e</a:t>
            </a:r>
            <a:r>
              <a:rPr lang="en-US"/>
              <a:t> zada</a:t>
            </a:r>
            <a:r>
              <a:rPr lang="sr-Latn-RS"/>
              <a:t>tke</a:t>
            </a:r>
            <a:endParaRPr lang="en-US"/>
          </a:p>
          <a:p>
            <a:r>
              <a:rPr lang="en-US"/>
              <a:t></a:t>
            </a:r>
            <a:r>
              <a:rPr lang="sr-Latn-RS"/>
              <a:t>zadatke</a:t>
            </a:r>
            <a:r>
              <a:rPr lang="en-US"/>
              <a:t> stohastičke optimizacije</a:t>
            </a:r>
          </a:p>
          <a:p>
            <a:r>
              <a:rPr lang="en-US"/>
              <a:t></a:t>
            </a:r>
            <a:r>
              <a:rPr lang="sr-Latn-RS"/>
              <a:t>zadatle</a:t>
            </a:r>
            <a:r>
              <a:rPr lang="en-US"/>
              <a:t> optimizacije u uslovima neodređenosti</a:t>
            </a:r>
          </a:p>
          <a:p>
            <a:endParaRPr lang="en-US"/>
          </a:p>
        </p:txBody>
      </p:sp>
      <p:sp>
        <p:nvSpPr>
          <p:cNvPr id="3" name="Title 2"/>
          <p:cNvSpPr>
            <a:spLocks noGrp="1"/>
          </p:cNvSpPr>
          <p:nvPr>
            <p:ph type="title"/>
          </p:nvPr>
        </p:nvSpPr>
        <p:spPr/>
        <p:txBody>
          <a:bodyPr/>
          <a:lstStyle/>
          <a:p>
            <a:r>
              <a:rPr lang="sr-Latn-RS"/>
              <a:t>Klasifikacija </a:t>
            </a:r>
            <a:endParaRPr lang="en-US"/>
          </a:p>
        </p:txBody>
      </p:sp>
    </p:spTree>
    <p:extLst>
      <p:ext uri="{BB962C8B-B14F-4D97-AF65-F5344CB8AC3E}">
        <p14:creationId xmlns:p14="http://schemas.microsoft.com/office/powerpoint/2010/main" val="23784794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11633</TotalTime>
  <Words>1763</Words>
  <Application>Microsoft Office PowerPoint</Application>
  <PresentationFormat>On-screen Show (4:3)</PresentationFormat>
  <Paragraphs>107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Book Antiqua</vt:lpstr>
      <vt:lpstr>Cambria Math</vt:lpstr>
      <vt:lpstr>Times New Roman</vt:lpstr>
      <vt:lpstr>Wingdings</vt:lpstr>
      <vt:lpstr>Hardcover</vt:lpstr>
      <vt:lpstr>Metode VKO</vt:lpstr>
      <vt:lpstr>Jednokriterijumske metode optimizacije</vt:lpstr>
      <vt:lpstr>Višekriterijumska optimizacija</vt:lpstr>
      <vt:lpstr>PowerPoint Presentation</vt:lpstr>
      <vt:lpstr>PowerPoint Presentation</vt:lpstr>
      <vt:lpstr>PowerPoint Presentation</vt:lpstr>
      <vt:lpstr>PowerPoint Presentation</vt:lpstr>
      <vt:lpstr>Klasifikacija </vt:lpstr>
      <vt:lpstr>Klasifikacija </vt:lpstr>
      <vt:lpstr>PowerPoint Presentation</vt:lpstr>
      <vt:lpstr>PowerPoint Presentation</vt:lpstr>
      <vt:lpstr>PowerPoint Presentation</vt:lpstr>
      <vt:lpstr>PowerPoint Presentation</vt:lpstr>
      <vt:lpstr>Uslovi za optimalnosti</vt:lpstr>
      <vt:lpstr>PowerPoint Presentation</vt:lpstr>
      <vt:lpstr>PowerPoint Presentation</vt:lpstr>
      <vt:lpstr>PowerPoint Presentation</vt:lpstr>
      <vt:lpstr>PowerPoint Presentation</vt:lpstr>
      <vt:lpstr>PowerPoint Presentation</vt:lpstr>
      <vt:lpstr>Metod dominacije</vt:lpstr>
      <vt:lpstr>PowerPoint Presentation</vt:lpstr>
      <vt:lpstr>Metoda MAXMIN</vt:lpstr>
      <vt:lpstr>Metoda MAXMAX</vt:lpstr>
      <vt:lpstr>PowerPoint Presentation</vt:lpstr>
      <vt:lpstr>Konjuktivna i disjunktivna metoda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Optimizacija proizvodnih procesa</dc:title>
  <dc:creator>Mira</dc:creator>
  <cp:lastModifiedBy>Mira</cp:lastModifiedBy>
  <cp:revision>99</cp:revision>
  <dcterms:created xsi:type="dcterms:W3CDTF">2020-03-30T17:57:53Z</dcterms:created>
  <dcterms:modified xsi:type="dcterms:W3CDTF">2024-03-13T15:51:10Z</dcterms:modified>
</cp:coreProperties>
</file>