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sldIdLst>
    <p:sldId id="256" r:id="rId11"/>
    <p:sldId id="267" r:id="rId12"/>
    <p:sldId id="257" r:id="rId13"/>
    <p:sldId id="270" r:id="rId14"/>
    <p:sldId id="268" r:id="rId15"/>
    <p:sldId id="269" r:id="rId16"/>
    <p:sldId id="271" r:id="rId17"/>
    <p:sldId id="291" r:id="rId18"/>
    <p:sldId id="292" r:id="rId19"/>
    <p:sldId id="293" r:id="rId20"/>
    <p:sldId id="294" r:id="rId21"/>
    <p:sldId id="295" r:id="rId22"/>
    <p:sldId id="283" r:id="rId23"/>
    <p:sldId id="290" r:id="rId24"/>
    <p:sldId id="285" r:id="rId25"/>
    <p:sldId id="286" r:id="rId26"/>
    <p:sldId id="288" r:id="rId27"/>
    <p:sldId id="287" r:id="rId28"/>
    <p:sldId id="289" r:id="rId29"/>
    <p:sldId id="273" r:id="rId30"/>
    <p:sldId id="275" r:id="rId31"/>
    <p:sldId id="296" r:id="rId32"/>
    <p:sldId id="277" r:id="rId33"/>
    <p:sldId id="278" r:id="rId34"/>
    <p:sldId id="279" r:id="rId35"/>
    <p:sldId id="280" r:id="rId36"/>
    <p:sldId id="281" r:id="rId37"/>
    <p:sldId id="282" r:id="rId38"/>
    <p:sldId id="276" r:id="rId39"/>
  </p:sldIdLst>
  <p:sldSz cx="9144000" cy="6858000" type="screen4x3"/>
  <p:notesSz cx="7099300" cy="10234613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14="http://schemas.microsoft.com/office/powerpoint/2010/main" xmlns:pr="smNativeData" dt="1654166731" val="933" revOS="4"/>
      <pr:smFileRevision xmlns="" xmlns:p14="http://schemas.microsoft.com/office/powerpoint/2010/main" xmlns:pr="smNativeData" dt="1654166731" val="101"/>
      <pr:guideOptions xmlns="" xmlns:p14="http://schemas.microsoft.com/office/powerpoint/2010/main" xmlns:pr="smNativeData" dt="1654166731" snapToGrid="1" snapToBorders="1" snapToGuides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54F62C-5BA6-4349-128C-51AF02FCA83A}" v="48" dt="2023-02-28T12:56:30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71" d="100"/>
          <a:sy n="71" d="100"/>
        </p:scale>
        <p:origin x="1138" y="48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" d="100"/>
        <a:sy n="19" d="100"/>
      </p:scale>
      <p:origin x="0" y="0"/>
    </p:cViewPr>
  </p:sorterViewPr>
  <p:notesViewPr>
    <p:cSldViewPr snapToObjects="1" showGuides="1">
      <p:cViewPr>
        <p:scale>
          <a:sx n="78" d="100"/>
          <a:sy n="78" d="100"/>
        </p:scale>
        <p:origin x="360" y="207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BAAAAAmAAAACAAAAAE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942-0CDC-4E9F-92A3-FACA27ED64AF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4D4-9ADC-4EB2-92A3-6CE70AED643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450-1EDC-4EC2-92A3-E8977AED64BD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DFA-B4DC-4ECB-92A3-429E73ED641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71FE-B0DC-4E87-92A3-46D23FED6413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63AF-E1DC-4E95-92A3-17C02DED644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EB0-FEDC-4E88-92A3-08DD30ED645D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362-2CDC-4EA5-92A3-DAF01DED648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F33-7DDC-4E89-92A3-8BDC31ED64DE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CEB-A5DC-4EBA-92A3-53EF02ED640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020-6EDC-4EC6-92A3-98937EED64CD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k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6E5-ABDC-4EE0-92A3-5DB558ED640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57A-34DC-4EE3-92A3-C2B65BED6497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B31-7FDC-4E9D-92A3-89C825ED64D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1F9-B7DC-4EA7-92A3-41F21FED6414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k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07B-35DC-4EE6-92A3-C3B35EED649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C77-39DC-4ECA-92A3-CF9F72ED649A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06A-24DC-4E96-92A3-D2C32EED648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7FC-B2DC-4EA1-92A3-44F419ED6411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CE8-A6DC-4EDA-92A3-508F62ED640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32C-62DC-4EE5-92A3-94B05DED64C1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D18-56DC-4E9B-92A3-A0CE23ED64F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67B-35DC-4EF0-92A3-C3A548ED6496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6A6-E8DC-4EB0-92A3-1EE508ED644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30D-43DC-4EC5-92A3-B5907DED64E0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CDF-91DC-4ECA-92A3-679F72ED643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EA3-EDDC-4E98-92A3-1BCD20ED644E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870-3EDC-4EDE-92A3-C88B66ED649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064D-03DC-4EF0-92A3-F5A548ED64A0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0929-67DC-4EFF-92A3-91AA47ED64C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FFD-B3DC-4EF9-92A3-45AC41ED6410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979-37DC-4EBF-92A3-C1EA07ED649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E0B-45DC-4EA8-92A3-B3FD10ED64E6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5E6-A8DC-4EB3-92A3-5EE60BED640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580-CEDC-4E83-92A3-38D63BED646D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661-2FDC-4E90-92A3-D9C528ED648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0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0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8EC-A2DC-4E9E-92A3-54CB26ED6401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Q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2BF-F1DC-4E84-92A3-07D13CED645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0C6-88DC-4E96-92A3-7EC32EED642B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97E-30DC-4EBF-92A3-C6EA07ED649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6FF-B1DC-4EC0-92A3-479578ED6412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U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854-1ADC-4ECE-92A3-EC9B76ED64B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2552-1CDC-4ED3-92A3-EA866BED64BF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A8E-C0DC-4EAC-92A3-36F914ED646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b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B2F-61DC-4E8D-92A3-97D835ED64C2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6FB-B5DC-4E90-92A3-43C528ED641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32C-62DC-4EB5-92A3-94E00DED64C1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569-27DC-4EE3-92A3-D1B65BED648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2D3-9DDC-4EE4-92A3-6BB15CED643E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F3A-74DC-4E89-92A3-82DC31ED64D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C29-67DC-4EFA-92A3-91AF42ED64C4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FC7-89DC-4E99-92A3-7FCC21ED642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0C61-2FDC-4EFA-92A3-D9AF42ED648C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2B10-5EDC-4EDD-92A3-A88865ED64F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20D-43DC-4E94-92A3-B5C12CED64E0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5F0-BEDC-4ED3-92A3-48866BED641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565-2BDC-4EC3-92A3-DD967BED6488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CDE-90DC-4EEA-92A3-66BF52ED643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447-09DC-4EE2-92A3-FFB75AED64AA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158-16DC-4EE7-92A3-E0B25FED64B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7A2-ECDC-4E91-92A3-1AC429ED644F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75F-11DC-4E81-92A3-E7D439ED64B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6B2-FCDC-4EB0-92A3-0AE508ED645F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381-CFDC-4E95-92A3-39C02DED646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7C1-8FDC-4EE1-92A3-79B459ED642C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EA9-E7DC-4EF8-92A3-11AD40ED644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B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E11-5FDC-4EA8-92A3-A9FD10ED64FC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950-1EDC-4ECF-92A3-E89A77ED64B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48E-C0DC-4EE2-92A3-36B75AED6463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481-CFDC-4E82-92A3-39D73AED646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7E9-A7DC-4EC1-92A3-519479ED6404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D9D-D3DC-4EFB-92A3-25AE43ED647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53D-73DC-4E93-92A3-85C62BED64D0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2C5-8BDC-4E84-92A3-7DD13CED642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946-08DC-4EEF-92A3-FEBA57ED64AB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B26-68DC-4EDD-92A3-9E8865ED64C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586F-21DC-4EAE-92A3-D7FB16ED6482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0C67-29DC-4EFA-92A3-DFAF42ED648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633-7DDC-4EF0-92A3-8BA548ED64DE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D93-DDDC-4EDB-92A3-2B8E63ED647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129-67DC-4EF7-92A3-91A24FED64C4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41E-50DC-4EA2-92A3-A6F71AED64F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49D-D3DC-4EB2-92A3-25E70AED6470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0DE-90DC-4EF6-92A3-66A34EED643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8AD-E3DC-4EFE-92A3-15AB46ED6440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912-5CDC-4EBF-92A3-AAEA07ED64F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517-59DC-4EE3-92A3-AFB65BED64FA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9A6-E8DC-4EFF-92A3-1EAA47ED644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BAAAAAmAAAACAAAAAG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BAAAAAmAAAACAAAAAG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870-3EDC-4ECE-92A3-C89B76ED649D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703-4DDC-4E91-92A3-BBC429ED64E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672-3CDC-4E90-92A3-CAC528ED649F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157-19DC-4EC7-92A3-EF927FED64B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600-4EDC-4EF0-92A3-B8A548ED64ED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21E-50DC-4EB4-92A3-A6E10CED64F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FBA-F4DC-4EF9-92A3-02AC41ED6457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9EA-A4DC-4ECF-92A3-529A77ED640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5BC-F2DC-4EA3-92A3-04F61BED6451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CBD-F3DC-4EFA-92A3-05AF42ED645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31E-50DC-4EE5-92A3-A6B05DED64F3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D01-4FDC-4E8B-92A3-B9DE33ED64E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46AB-E5DC-4EB0-92A3-13E508ED6446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5BC3-8DDC-4EAD-92A3-7BF815ED642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441-0FDC-4EF2-92A3-F9A74AED64AC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A8F-C1DC-4E8C-92A3-37D934ED646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5B1-FFDC-4EB3-92A3-09E60BED645C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0B3-FDDC-4EF6-92A3-0BA34EED645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FF2-BCDC-4EB9-92A3-4AEC01ED641F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82B-65DC-4EAE-92A3-93FB16ED64C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I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122-6CDC-4EF7-92A3-9AA24FED64CF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4A8-E6DC-4EE2-92A3-10B75AED644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B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BAAAAAmAAAACAAAAAG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B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BAAAAAmAAAACAAAAAG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BA1-EFDC-4ECD-92A3-199875ED644C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BF3-BDDC-4EFD-92A3-4BA845ED641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5DF-91DC-4EF3-92A3-67A64BED6432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86C-22DC-4E9E-92A3-D4CB26ED648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083-CDDC-4EC6-92A3-3B937EED646E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3AD-E3DC-4EE5-92A3-15B05DED644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56C-22DC-4E83-92A3-D4D63BED6481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DFB-B5DC-4E8B-92A3-43DE33ED641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540-0EDC-4EC3-92A3-F8967BED64AD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1B6-F8DC-4E97-92A3-0EC22FED645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128-66DC-4EA7-92A3-90F21FED64C5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338-76DC-4ED5-92A3-80806DED64D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8B8-F6DC-4ECE-92A3-009B76ED6455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A9D-D3DC-4EEC-92A3-25B954ED647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61A7-E9DC-4E97-92A3-1FC22FED644A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4A2F-61DC-4EBC-92A3-97E904ED64C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2E71-3FDC-4ED8-92A3-C98D60ED649C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DA4-EADC-4ECB-92A3-1C9E73ED644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s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26EE-A0DC-4ED0-92A3-568568ED6403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995-DBDC-4ECF-92A3-2D9A77ED647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B02-4CDC-4E8D-92A3-BAD835ED64EF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4D8-96DC-4E82-92A3-60D73AED643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306-48DC-4EF5-92A3-BEA04DED64EB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5C3-8DDC-4EC3-92A3-7B967BED642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698-D6DC-4E90-92A3-20C528ED6475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5C3-8DDC-4EF3-92A3-7BA64BED642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176-38DC-4EC7-92A3-CE927FED649B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AA4-EADC-4EDC-92A3-1C8964ED644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73D-73DC-4EF1-92A3-85A449ED64D0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7D9-97DC-4EF1-92A3-61A449ED643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DA3-EDDC-4EEB-92A3-1BBE53ED644E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1B1-FFDC-4E97-92A3-09C22FED645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EDF-91DC-4EF8-92A3-67AD40ED6432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A29-67DC-4EAC-92A3-91F914ED64C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832-7CDC-4ECE-92A3-8A9B76ED64DF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E40-0EDC-4E98-92A3-F8CD20ED64A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EE4-AADC-4E88-92A3-5CDD30ED6409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C4F-01DC-4EEA-92A3-F7BF52ED64A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08F5-BBDC-4EFE-92A3-4DAB46ED6418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2D68-26DC-4EDB-92A3-D08E63ED648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2BB-F5DC-4EF4-92A3-03A14CED6456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395-DBDC-4EB5-92A3-2DE00DED647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D31-7FDC-4EBB-92A3-89EE03ED64DC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D28-66DC-4EDB-92A3-908E63ED64C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58B-C5DC-4EF3-92A3-33A64BED6466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FCB-85DC-4EE9-92A3-73BC51ED642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00D-43DC-4E96-92A3-B5C32EED64E0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E51-1FDC-4EE8-92A3-E9BD50ED64B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20F3-BDDC-4ED6-92A3-4B836EED641E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H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5A8-E6DC-4EF3-92A3-10A64BED644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F48-06DC-4EE9-92A3-F0BC51ED64A5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5DA-94DC-4EF3-92A3-62A64BED643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8E1-AFDC-4ECE-92A3-599B76ED640C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02E-60DC-4ED6-92A3-96836EED64C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27B-35DC-4EF4-92A3-C3A14CED6496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6E4-AADC-4EA0-92A3-5CF518ED640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569-27DC-4EC3-92A3-D1967BED6484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400-4EDC-4EA2-92A3-B8F71AED64E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092-DCDC-4EA6-92A3-2AF31EED647F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DA8-E6DC-4E9B-92A3-10CE23ED644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17E-30DC-4EC7-92A3-C6927FED6493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C0A-44DC-4EDA-92A3-B28F62ED64E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1DF7-B9DC-4EEB-92A3-4FBE53ED641A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0485-CBDC-4EF2-92A3-3DA74AED646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7D2-9CDC-4EC1-92A3-6A9479ED643F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ECF-81DC-4EE8-92A3-77BD50ED642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9D9-97DC-4E9F-92A3-61CA27ED6434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EC3-8DDC-4ED8-92A3-7B8D60ED642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504-4ADC-4EA3-92A3-BCF61BED64E9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0D1-9FDC-4EB6-92A3-69E30EED643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FAD-E3DC-4EF9-92A3-15AC41ED6440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466-28DC-4EC2-92A3-DE977AED648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38A-C4DC-4EA5-92A3-32F01DED6467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FF7-B9DC-4E99-92A3-4FCC21ED641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0BE-F0DC-4EF6-92A3-06A34EED6453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575-3BDC-4E93-92A3-CDC62BED649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950-1EDC-4EBF-92A3-E8EA07ED64BD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9C0-8EDC-4EEF-92A3-78BA57ED642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0B5C-12DC-4EFD-92A3-E4A845ED64B1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76E6-A8DC-4E80-92A3-5ED538ED640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FE3-ADDC-4EA9-92A3-5BFC11ED640E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649A-D4DC-4E92-92A3-22C72AED647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511-5FDC-4E83-92A3-A9D63BED64FC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1B3C-72DC-4EED-92A3-84B855ED64D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1AF-E1DC-4EA7-92A3-17F21FED6442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Hs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F25-6BDC-4EA9-92A3-9DFC11ED64C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2C9F-D1DC-4EDA-92A3-278F62ED6472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1B0808-46DC-4EFE-92A3-B0AB46ED64E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B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B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BAAAAAmAAAACAAAAAG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1CE7-A9DC-4EEA-92A3-5FBF52ED640A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573-3DDC-4EB3-92A3-CBE60BED649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008-46DC-4EB6-92A3-B0E30EED64E5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5B9-F7DC-4EA3-92A3-01F61BED645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02E-60DC-4EB6-92A3-96E30EED64C3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F12-5CDC-4EB9-92A3-AAEC01ED64F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39A3-EDDC-4ECF-92A3-1B9A77ED644E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200E-40DC-4ED6-92A3-B6836EED64E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2C7C-32DC-4EDA-92A3-C48F62ED6491}" type="datetime1">
              <a:t>2/28/2024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2ED-A3DC-4EA4-92A3-55F11CED640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7B5C-12DC-4E8D-92A3-E4D835ED64B1}" type="datetime1">
              <a:t>2/28/2024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285-CBDC-4EF4-92A3-3DA14CED646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4B88-C6DC-4EBD-92A3-30E805ED6465}" type="datetime1">
              <a:t>2/28/2024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J0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016-58DC-4EF6-92A3-AEA34EED64F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52FB-B5DC-4EA4-92A3-43F11CED6416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0C91-DFDC-4EFA-92A3-29AF42ED647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25AA-E4DC-4ED3-92A3-12866BED6447}" type="datetime1">
              <a:t>2/28/2024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J8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5CE1-AFDC-4EAA-92A3-59FF12ED640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2E29-67DC-4ED8-92A3-918D60ED64C4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372B-65DC-4EC1-92A3-939479ED64C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J0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1B68A1-EFDC-4E9E-92A3-19CB26ED644C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1B4100-4EDC-4EB7-92A3-B8E20FED64E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T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311B6184-CADC-4E97-92A3-3CC22FED6469}" type="datetime1">
              <a:t>2/28/2024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r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r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1B2293-DDDC-4ED4-92A3-2B816CED647E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defTabSz="914400">
              <a:tabLst/>
              <a:defRPr sz="1200">
                <a:solidFill>
                  <a:srgbClr val="8C8C8C"/>
                </a:solidFill>
              </a:defRPr>
            </a:lvl1pPr>
          </a:lstStyle>
          <a:p>
            <a:fld id="{311B77D0-9EDC-4E81-92A3-68D439ED643D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 defTabSz="914400">
              <a:tabLst/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 defTabSz="914400">
              <a:tabLst/>
              <a:defRPr sz="1200">
                <a:solidFill>
                  <a:srgbClr val="8C8C8C"/>
                </a:solidFill>
              </a:defRPr>
            </a:lvl1pPr>
          </a:lstStyle>
          <a:p>
            <a:fld id="{311B7ED8-96DC-4E88-92A3-60DD30ED6435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1B0AA6-E8DC-4EFC-92A3-1EA944ED644B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1B4BF9-B7DC-4EBD-92A3-41E805ED6414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1B1077-39DC-4EE6-92A3-CFB35EED649A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1B2FBE-F0DC-4ED9-92A3-068C61ED6453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1B709C-D2DC-4E86-92A3-24D33EED6471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1B24A2-ECDC-4ED2-92A3-1A876AED644F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1B567B-35DC-4EA0-92A3-C3F518ED6496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1B3919-57DC-4ECF-92A3-A19A77ED64F4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1B1C34-7ADC-4EEA-92A3-8CBF52ED64D9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1B0F99-D7DC-4EF9-92A3-21AC41ED6474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1B44C1-8FDC-4EB2-92A3-79E70AED642C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1B5EE6-A8DC-4EA8-92A3-5EFD10ED640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1B7DEC-A2DC-4E8B-92A3-54DE33ED6401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1B10FD-B3DC-4EE6-92A3-45B35EED6410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1B1DA6-E8DC-4EEB-92A3-1EBE53ED644B}" type="datetime1">
              <a:t>2/28/2024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1B6021-6FDC-4E96-92A3-99C32EED64C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6.wmf"/><Relationship Id="rId3" Type="http://schemas.openxmlformats.org/officeDocument/2006/relationships/image" Target="../media/image17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0.xml"/><Relationship Id="rId6" Type="http://schemas.openxmlformats.org/officeDocument/2006/relationships/image" Target="../media/image23.emf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OAQAABoNAAAINAAAJhYAAB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>
              <a:defRPr sz="5800" b="1"/>
            </a:pPr>
            <a:r>
              <a:t>Inženjerska ekonomija</a:t>
            </a:r>
          </a:p>
        </p:txBody>
      </p:sp>
      <p:sp>
        <p:nvSpPr>
          <p:cNvPr id="3" name="Textbox1"/>
          <p:cNvSpPr txBox="1">
            <a:extLst>
              <a:ext uri="smNativeData">
                <pr:smNativeData xmlns="" xmlns:p14="http://schemas.microsoft.com/office/powerpoint/2010/main" xmlns:pr="smNativeData" val="SMDATA_16_y5SY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xUAAOslAAA1IwAAKygAABAAAAAmAAAACAAAAP//////////"/>
              </a:ext>
            </a:extLst>
          </p:cNvSpPr>
          <p:nvPr/>
        </p:nvSpPr>
        <p:spPr>
          <a:xfrm>
            <a:off x="3420745" y="6163945"/>
            <a:ext cx="230251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dirty="0" err="1"/>
              <a:t>februar</a:t>
            </a:r>
            <a:r>
              <a:rPr dirty="0"/>
              <a:t> </a:t>
            </a:r>
            <a:r>
              <a:rPr dirty="0" smtClean="0"/>
              <a:t>202</a:t>
            </a:r>
            <a:r>
              <a:rPr lang="en-GB" smtClean="0"/>
              <a:t>4</a:t>
            </a:r>
            <a:r>
              <a:rPr smtClean="0"/>
              <a:t>. </a:t>
            </a:r>
            <a:r>
              <a:rPr dirty="0" err="1"/>
              <a:t>godine</a:t>
            </a:r>
            <a:endParaRPr dirty="0"/>
          </a:p>
        </p:txBody>
      </p:sp>
      <p:sp>
        <p:nvSpPr>
          <p:cNvPr id="4" name="SlideSubtitle2"/>
          <p:cNvSpPr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AgAANYXAADQLwAAniIAABAAAAAmAAAACAAAAP//////////"/>
              </a:ext>
            </a:extLst>
          </p:cNvSpPr>
          <p:nvPr/>
        </p:nvSpPr>
        <p:spPr>
          <a:xfrm>
            <a:off x="1371599" y="3500755"/>
            <a:ext cx="7003415" cy="175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ctr">
              <a:defRPr sz="2800" b="1" i="1"/>
            </a:pPr>
            <a:r>
              <a:rPr lang="en-US" dirty="0">
                <a:latin typeface="Calibri"/>
                <a:ea typeface="SimSun"/>
                <a:cs typeface="Times New Roman"/>
              </a:rPr>
              <a:t>Prof. </a:t>
            </a:r>
            <a:r>
              <a:rPr lang="en-US" dirty="0" err="1">
                <a:latin typeface="Calibri"/>
                <a:ea typeface="SimSun"/>
                <a:cs typeface="Times New Roman"/>
              </a:rPr>
              <a:t>dr</a:t>
            </a:r>
            <a:r>
              <a:rPr lang="en-US" dirty="0">
                <a:latin typeface="Calibri"/>
                <a:ea typeface="SimSun"/>
                <a:cs typeface="Times New Roman"/>
              </a:rPr>
              <a:t> Ivan </a:t>
            </a:r>
            <a:r>
              <a:rPr lang="en-US" dirty="0" err="1">
                <a:latin typeface="Calibri"/>
                <a:ea typeface="SimSun"/>
                <a:cs typeface="Times New Roman"/>
              </a:rPr>
              <a:t>Mihajlović</a:t>
            </a:r>
            <a:endParaRPr lang="en-US" dirty="0">
              <a:latin typeface="Calibri"/>
              <a:ea typeface="SimSun"/>
              <a:cs typeface="Times New Roman"/>
            </a:endParaRPr>
          </a:p>
          <a:p>
            <a:pPr algn="ctr">
              <a:defRPr sz="2800" b="1" i="1"/>
            </a:pPr>
            <a:r>
              <a:rPr lang="en-US" dirty="0">
                <a:latin typeface="Calibri"/>
                <a:ea typeface="SimSun"/>
                <a:cs typeface="Times New Roman"/>
              </a:rPr>
              <a:t>imihajlovic@mas.bg.ac.rs</a:t>
            </a:r>
          </a:p>
          <a:p>
            <a:pPr algn="ctr">
              <a:defRPr sz="2800" i="1"/>
            </a:pPr>
            <a:r>
              <a:rPr lang="en-US" dirty="0" err="1">
                <a:latin typeface="Calibri"/>
                <a:ea typeface="SimSun"/>
                <a:cs typeface="Times New Roman"/>
              </a:rPr>
              <a:t>Univerzitet</a:t>
            </a:r>
            <a:r>
              <a:rPr lang="en-US" dirty="0">
                <a:latin typeface="Calibri"/>
                <a:ea typeface="SimSun"/>
                <a:cs typeface="Times New Roman"/>
              </a:rPr>
              <a:t> u </a:t>
            </a:r>
            <a:r>
              <a:rPr lang="en-US" dirty="0" err="1">
                <a:latin typeface="Calibri"/>
                <a:ea typeface="SimSun"/>
                <a:cs typeface="Times New Roman"/>
              </a:rPr>
              <a:t>Beogradu</a:t>
            </a:r>
            <a:endParaRPr lang="en-US" dirty="0">
              <a:latin typeface="Calibri"/>
              <a:ea typeface="SimSun"/>
              <a:cs typeface="Times New Roman"/>
            </a:endParaRPr>
          </a:p>
          <a:p>
            <a:pPr algn="ctr">
              <a:defRPr sz="2800" i="1"/>
            </a:pPr>
            <a:r>
              <a:rPr lang="en-US" dirty="0" err="1">
                <a:latin typeface="Calibri"/>
                <a:ea typeface="SimSun"/>
                <a:cs typeface="Times New Roman"/>
              </a:rPr>
              <a:t>Mašinski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fakultet</a:t>
            </a:r>
            <a:r>
              <a:rPr lang="en-US" dirty="0">
                <a:latin typeface="Calibri"/>
                <a:ea typeface="SimSun"/>
                <a:cs typeface="Times New Roman"/>
              </a:rPr>
              <a:t> u </a:t>
            </a:r>
            <a:r>
              <a:rPr lang="en-US" dirty="0" err="1">
                <a:latin typeface="Calibri"/>
                <a:ea typeface="SimSun"/>
                <a:cs typeface="Times New Roman"/>
              </a:rPr>
              <a:t>Beogradu</a:t>
            </a:r>
            <a:endParaRPr lang="en-US" dirty="0">
              <a:latin typeface="Calibri"/>
              <a:ea typeface="SimSun"/>
              <a:cs typeface="Times New Roman"/>
            </a:endParaRPr>
          </a:p>
          <a:p>
            <a:pPr algn="ctr"/>
            <a:r>
              <a:rPr lang="en-US" sz="2800" i="1" dirty="0" err="1">
                <a:latin typeface="Calibri"/>
                <a:ea typeface="SimSun"/>
                <a:cs typeface="Times New Roman"/>
              </a:rPr>
              <a:t>Kabinet</a:t>
            </a:r>
            <a:r>
              <a:rPr lang="en-US" sz="2800" i="1" dirty="0">
                <a:latin typeface="Calibri"/>
                <a:ea typeface="SimSun"/>
                <a:cs typeface="Times New Roman"/>
              </a:rPr>
              <a:t> 401 – </a:t>
            </a:r>
            <a:r>
              <a:rPr lang="en-US" sz="2800" i="1" dirty="0" err="1">
                <a:latin typeface="Calibri"/>
                <a:ea typeface="SimSun"/>
                <a:cs typeface="Times New Roman"/>
              </a:rPr>
              <a:t>konsultacije</a:t>
            </a:r>
            <a:r>
              <a:rPr lang="en-US" sz="2800" i="1" dirty="0">
                <a:latin typeface="Calibri"/>
                <a:ea typeface="SimSun"/>
                <a:cs typeface="Times New Roman"/>
              </a:rPr>
              <a:t> </a:t>
            </a:r>
            <a:r>
              <a:rPr lang="en-US" sz="2800" i="1" dirty="0" err="1">
                <a:latin typeface="Calibri"/>
                <a:ea typeface="SimSun"/>
                <a:cs typeface="Times New Roman"/>
              </a:rPr>
              <a:t>utorkom</a:t>
            </a:r>
            <a:r>
              <a:rPr lang="en-US" sz="2800" i="1" dirty="0">
                <a:latin typeface="Calibri"/>
                <a:ea typeface="SimSun"/>
                <a:cs typeface="Times New Roman"/>
              </a:rPr>
              <a:t> od 10-12h</a:t>
            </a:r>
          </a:p>
          <a:p>
            <a:pPr algn="ctr">
              <a:defRPr sz="3200"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sr-Latn-RS" dirty="0"/>
              <a:t>projekata u oblasti informacionih tehnologija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 b="1" dirty="0"/>
              <a:t>Investicioni troškovi</a:t>
            </a:r>
            <a:r>
              <a:rPr lang="sr-Latn-RS" sz="2000" dirty="0"/>
              <a:t>, koji sa aspekta uloge, mesta i značaja predstavljaju novo ulaganje, mogu se sa aspekta vremena javiti kao početni izdaci (u fazi investicionog perioda – pre realizacije projekta) i izdaci tokom perioda realizacije-eksploatacije projekta. </a:t>
            </a:r>
          </a:p>
          <a:p>
            <a:r>
              <a:rPr lang="sr-Latn-RS" sz="2000" dirty="0"/>
              <a:t>Na kraju realizacije projekta, preostaje deo početne investicije u obliku </a:t>
            </a:r>
            <a:r>
              <a:rPr lang="sr-Latn-RS" sz="2000" i="1" dirty="0"/>
              <a:t>opreme, građevinskih objekata, uređenog zemljišta, voznog parka, tehnologije i tehnološkog procesa </a:t>
            </a:r>
            <a:r>
              <a:rPr lang="sr-Latn-RS" sz="2000" dirty="0"/>
              <a:t>i taj deo investicionog troška se naziva </a:t>
            </a:r>
            <a:r>
              <a:rPr lang="sr-Latn-RS" sz="2000" i="1" u="sng" dirty="0"/>
              <a:t>ostatak vrednosti </a:t>
            </a:r>
            <a:r>
              <a:rPr lang="sr-Latn-RS" sz="2000" dirty="0"/>
              <a:t>ili </a:t>
            </a:r>
            <a:r>
              <a:rPr lang="sr-Latn-RS" sz="2000" i="1" u="sng" dirty="0"/>
              <a:t>otpisna vrednost</a:t>
            </a:r>
            <a:r>
              <a:rPr lang="sr-Latn-RS" sz="2000" dirty="0"/>
              <a:t>.</a:t>
            </a:r>
          </a:p>
          <a:p>
            <a:r>
              <a:rPr lang="sr-Latn-RS" sz="2000" dirty="0"/>
              <a:t>Sa aspekta vremena pojavljivanja investicionih troškova, uobičajena je pretpostavka da se kod novog projekta početno ulaganje dešava neposredno po donošenju odluke o realizaciji i da se taj trošak locira u početni vremenski period (investicioni period) koji se završava pre početka realizacije projekta. Kod manjih projekata, to je najčešće slučaj. Međutim, kod većih projekata, često je neophodno vršiti investicije i tokom životnog veka realizacije samog projekta – najčešće u okviru nekoliko vremenskih perioda.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82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sr-Latn-RS" dirty="0"/>
              <a:t>projekata u oblasti informacionih tehnologija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1800" dirty="0"/>
              <a:t>Sledeća stavka u bilansu resursa projekta su </a:t>
            </a:r>
            <a:r>
              <a:rPr lang="sr-Latn-RS" sz="1800" b="1" dirty="0"/>
              <a:t>Operativni troškovi ili troškovi poslovanja</a:t>
            </a:r>
            <a:r>
              <a:rPr lang="sr-Latn-RS" sz="1800" dirty="0"/>
              <a:t>. Sa aspekta vremena, funkcije (uloge) i mesta pojavljivanja, karakteristika ovih troškova je da nastaju u trenutku kada projekat počinje svoju realizaciju – odnosno kada počne sa proizvodnjom određenog proizvoda i/ili usluge i traju tokom čitavog životnog veka projekta. Njihova visina zavisi od obima aktivnosti na projektu, odnosno od nivoa korišćenja kapaciteta raspoloživih  resursa. Operativni troškovi se sastoje od dve kategorije:</a:t>
            </a:r>
          </a:p>
          <a:p>
            <a:pPr lvl="1"/>
            <a:r>
              <a:rPr lang="sr-Latn-RS" sz="1800" dirty="0"/>
              <a:t>A) </a:t>
            </a:r>
            <a:r>
              <a:rPr lang="sr-Latn-RS" sz="1800" b="1" dirty="0"/>
              <a:t>fiksnih troškova </a:t>
            </a:r>
            <a:r>
              <a:rPr lang="sr-Latn-RS" sz="1800" dirty="0"/>
              <a:t>koji su konstantni bez obzira na obim proizvodnje roba i/ili usluga i</a:t>
            </a:r>
          </a:p>
          <a:p>
            <a:pPr lvl="1"/>
            <a:r>
              <a:rPr lang="sr-Latn-RS" sz="1800" dirty="0"/>
              <a:t>B) </a:t>
            </a:r>
            <a:r>
              <a:rPr lang="sr-Latn-RS" sz="1800" b="1" dirty="0"/>
              <a:t>promenjivih (varijabilnih) troškova </a:t>
            </a:r>
            <a:r>
              <a:rPr lang="sr-Latn-RS" sz="1800" dirty="0"/>
              <a:t>koji se menjaju sa obimom proizvodnje.</a:t>
            </a:r>
          </a:p>
          <a:p>
            <a:r>
              <a:rPr lang="sr-Latn-RS" sz="1800" dirty="0"/>
              <a:t>Tipične stavke koje se mogu pojaviti u kategoriji operativnih troškova mogu biti: </a:t>
            </a:r>
            <a:r>
              <a:rPr lang="sr-Latn-RS" sz="1800" i="1" dirty="0"/>
              <a:t>troškovi radne snage </a:t>
            </a:r>
            <a:r>
              <a:rPr lang="sr-Latn-RS" sz="1800" dirty="0"/>
              <a:t>(koji mogu biti i fiksni i varijabilni); </a:t>
            </a:r>
            <a:r>
              <a:rPr lang="sr-Latn-RS" sz="1800" i="1" dirty="0"/>
              <a:t>troškovi repromaterijala – sirovina i energije</a:t>
            </a:r>
            <a:r>
              <a:rPr lang="sr-Latn-RS" sz="1800" dirty="0"/>
              <a:t> (koji su uglavnom varijabilni); </a:t>
            </a:r>
            <a:r>
              <a:rPr lang="sr-Latn-RS" sz="1800" i="1" dirty="0"/>
              <a:t>troškovi komponenti i/ili poluproizvoda</a:t>
            </a:r>
            <a:r>
              <a:rPr lang="sr-Latn-RS" sz="1800" dirty="0"/>
              <a:t> (koji su uglavnom varijabilni); </a:t>
            </a:r>
            <a:r>
              <a:rPr lang="sr-Latn-RS" sz="1800" i="1" dirty="0"/>
              <a:t>troškovi rezervnih delova, održavanja i alata</a:t>
            </a:r>
            <a:r>
              <a:rPr lang="sr-Latn-RS" sz="1800" dirty="0"/>
              <a:t> (koji mogu biti fiksni i promenjivi); </a:t>
            </a:r>
            <a:r>
              <a:rPr lang="sr-Latn-RS" sz="1800" i="1" dirty="0"/>
              <a:t>tekući režijski troškovi </a:t>
            </a:r>
            <a:r>
              <a:rPr lang="sr-Latn-RS" sz="1800" dirty="0"/>
              <a:t>(koji su najčešće fiksni) i </a:t>
            </a:r>
            <a:r>
              <a:rPr lang="sr-Latn-RS" sz="1800" i="1" dirty="0"/>
              <a:t>troškovi menadžmenta </a:t>
            </a:r>
            <a:r>
              <a:rPr lang="sr-Latn-RS" sz="1800" dirty="0"/>
              <a:t>(koji mogu biti fiksni i promenjivi).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3750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sr-Latn-RS" dirty="0"/>
              <a:t>projekata u oblasti informacionih tehnologija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 dirty="0"/>
              <a:t>Sledeći element troškova su </a:t>
            </a:r>
            <a:r>
              <a:rPr lang="sr-Latn-RS" sz="2000" b="1" dirty="0"/>
              <a:t>Obrtna sredstva/Obrtni kapital</a:t>
            </a:r>
            <a:r>
              <a:rPr lang="sr-Latn-RS" sz="2000" dirty="0"/>
              <a:t>.  Obrtna sredstva se u finansijskoj analizi poslovanja javljaju kao neto tekuća sredstva – odnosno kao razlika između tekućih sredstava i tekućih obaveza i sastoje se od:</a:t>
            </a:r>
          </a:p>
          <a:p>
            <a:pPr lvl="1"/>
            <a:r>
              <a:rPr lang="sr-Latn-RS" sz="2000" dirty="0"/>
              <a:t> </a:t>
            </a:r>
            <a:r>
              <a:rPr lang="sr-Latn-RS" sz="2000" i="1" dirty="0"/>
              <a:t>zaliha sirovina, materijala i rezervnih delova (na početku obračunskog perioda); vrednosti nedovršene proizvodnje i zaliha gotovih proizvoda (na kraju godine) </a:t>
            </a:r>
          </a:p>
          <a:p>
            <a:pPr lvl="1"/>
            <a:r>
              <a:rPr lang="sr-Latn-RS" sz="2000" i="1" dirty="0"/>
              <a:t>razlika po osnovu potraživanja od kupaca i obaveza prema dobavljačima, </a:t>
            </a:r>
          </a:p>
          <a:p>
            <a:pPr lvl="1"/>
            <a:r>
              <a:rPr lang="sr-Latn-RS" sz="2000" i="1" dirty="0"/>
              <a:t>neto stanja gotovine u blagajni</a:t>
            </a:r>
            <a:r>
              <a:rPr lang="sr-Latn-RS" sz="2000" dirty="0"/>
              <a:t>. 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-163830" y="4879985"/>
            <a:ext cx="918464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r-Latn-RS" sz="2500" dirty="0"/>
              <a:t>U bilansu resursa projekta, obrtna sredstva se pojavljuju kao </a:t>
            </a:r>
            <a:r>
              <a:rPr lang="sr-Latn-RS" sz="2500" i="1" dirty="0"/>
              <a:t>fizički obim zaliha materijala, gotovih proizvoda i nedovršene proizvodnje izražen preko njihove vrednosti u novcu</a:t>
            </a:r>
            <a:r>
              <a:rPr lang="sr-Latn-RS" sz="2500" dirty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4992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rPr sz="3500" dirty="0" err="1"/>
              <a:t>Prema</a:t>
            </a:r>
            <a:r>
              <a:rPr sz="3500" dirty="0"/>
              <a:t> </a:t>
            </a:r>
            <a:r>
              <a:rPr sz="3500" dirty="0" err="1"/>
              <a:t>karakteru</a:t>
            </a:r>
            <a:r>
              <a:rPr sz="3500" dirty="0"/>
              <a:t> </a:t>
            </a:r>
            <a:r>
              <a:rPr sz="3500" dirty="0" err="1"/>
              <a:t>zavisnosti</a:t>
            </a:r>
            <a:r>
              <a:rPr sz="3500" dirty="0"/>
              <a:t> od </a:t>
            </a:r>
            <a:r>
              <a:rPr sz="3500" dirty="0" err="1"/>
              <a:t>obima</a:t>
            </a:r>
            <a:r>
              <a:rPr sz="3500" dirty="0"/>
              <a:t> </a:t>
            </a:r>
            <a:r>
              <a:rPr sz="3500" dirty="0" err="1"/>
              <a:t>proizvodnje</a:t>
            </a:r>
            <a:r>
              <a:rPr lang="sr-Latn-RS" sz="3500" dirty="0"/>
              <a:t> – troškovi poslovanja mogu biti</a:t>
            </a:r>
            <a:r>
              <a:rPr sz="3500" dirty="0"/>
              <a:t>: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b="1"/>
            </a:pPr>
            <a:r>
              <a:rPr dirty="0"/>
              <a:t>UKUPNI TROŠKOVI (TC)</a:t>
            </a:r>
          </a:p>
          <a:p>
            <a:pPr lvl="1"/>
            <a:r>
              <a:rPr dirty="0" err="1"/>
              <a:t>promenjivi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u </a:t>
            </a:r>
            <a:r>
              <a:rPr dirty="0" err="1"/>
              <a:t>funkciji</a:t>
            </a:r>
            <a:r>
              <a:rPr dirty="0"/>
              <a:t> </a:t>
            </a:r>
            <a:r>
              <a:rPr dirty="0" err="1"/>
              <a:t>obima</a:t>
            </a:r>
            <a:r>
              <a:rPr dirty="0"/>
              <a:t> </a:t>
            </a:r>
            <a:r>
              <a:rPr dirty="0" err="1"/>
              <a:t>proizvodnje</a:t>
            </a:r>
            <a:endParaRPr dirty="0"/>
          </a:p>
          <a:p>
            <a:pPr>
              <a:defRPr b="1"/>
            </a:pPr>
            <a:r>
              <a:rPr lang="en-US" dirty="0">
                <a:latin typeface="Calibri"/>
                <a:ea typeface="SimSun"/>
                <a:cs typeface="Times New Roman"/>
              </a:rPr>
              <a:t>UKUPNI FIKSNI</a:t>
            </a:r>
            <a:r>
              <a:rPr dirty="0">
                <a:latin typeface="Calibri"/>
                <a:ea typeface="SimSun"/>
                <a:cs typeface="Times New Roman"/>
              </a:rPr>
              <a:t> TROŠKOVI (</a:t>
            </a:r>
            <a:r>
              <a:rPr lang="en-US" dirty="0">
                <a:latin typeface="Calibri"/>
                <a:ea typeface="SimSun"/>
                <a:cs typeface="Times New Roman"/>
              </a:rPr>
              <a:t>TFC</a:t>
            </a:r>
            <a:r>
              <a:rPr dirty="0">
                <a:latin typeface="Calibri"/>
                <a:ea typeface="SimSun"/>
                <a:cs typeface="Times New Roman"/>
              </a:rPr>
              <a:t>)</a:t>
            </a:r>
          </a:p>
          <a:p>
            <a:pPr lvl="1"/>
            <a:r>
              <a:rPr dirty="0"/>
              <a:t>ne </a:t>
            </a:r>
            <a:r>
              <a:rPr dirty="0" err="1"/>
              <a:t>menjaju</a:t>
            </a:r>
            <a:r>
              <a:rPr dirty="0"/>
              <a:t> se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promenom</a:t>
            </a:r>
            <a:r>
              <a:rPr dirty="0"/>
              <a:t> </a:t>
            </a:r>
            <a:r>
              <a:rPr dirty="0" err="1"/>
              <a:t>obima</a:t>
            </a:r>
            <a:r>
              <a:rPr dirty="0"/>
              <a:t> </a:t>
            </a:r>
            <a:r>
              <a:rPr dirty="0" err="1"/>
              <a:t>proizvodnje</a:t>
            </a:r>
            <a:endParaRPr dirty="0"/>
          </a:p>
          <a:p>
            <a:pPr>
              <a:defRPr b="1"/>
            </a:pPr>
            <a:r>
              <a:rPr lang="en-US" dirty="0">
                <a:latin typeface="Calibri"/>
                <a:ea typeface="SimSun"/>
                <a:cs typeface="Times New Roman"/>
              </a:rPr>
              <a:t>UKUPNI VARIJABILNI</a:t>
            </a:r>
            <a:r>
              <a:rPr dirty="0">
                <a:latin typeface="Calibri"/>
                <a:ea typeface="SimSun"/>
                <a:cs typeface="Times New Roman"/>
              </a:rPr>
              <a:t> TROŠKOVI (</a:t>
            </a:r>
            <a:r>
              <a:rPr lang="en-US" dirty="0">
                <a:latin typeface="Calibri"/>
                <a:ea typeface="SimSun"/>
                <a:cs typeface="Times New Roman"/>
              </a:rPr>
              <a:t>TVC</a:t>
            </a:r>
            <a:r>
              <a:rPr dirty="0">
                <a:latin typeface="Calibri"/>
                <a:ea typeface="SimSun"/>
                <a:cs typeface="Times New Roman"/>
              </a:rPr>
              <a:t>)</a:t>
            </a:r>
          </a:p>
          <a:p>
            <a:pPr lvl="1"/>
            <a:r>
              <a:rPr dirty="0" err="1"/>
              <a:t>menjaju</a:t>
            </a:r>
            <a:r>
              <a:rPr dirty="0"/>
              <a:t> se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promenom</a:t>
            </a:r>
            <a:r>
              <a:rPr dirty="0"/>
              <a:t> </a:t>
            </a:r>
            <a:r>
              <a:rPr dirty="0" err="1"/>
              <a:t>obima</a:t>
            </a:r>
            <a:r>
              <a:rPr dirty="0"/>
              <a:t> </a:t>
            </a:r>
            <a:r>
              <a:rPr dirty="0" err="1"/>
              <a:t>proizvodnje</a:t>
            </a:r>
            <a:endParaRPr dirty="0"/>
          </a:p>
          <a:p>
            <a:pPr lvl="1"/>
            <a:endParaRPr dirty="0"/>
          </a:p>
          <a:p>
            <a:pPr marL="457200" lvl="1" indent="0" algn="ctr">
              <a:buNone/>
              <a:defRPr sz="3500" b="1"/>
            </a:pPr>
            <a:r>
              <a:rPr dirty="0">
                <a:latin typeface="Calibri"/>
                <a:ea typeface="SimSun"/>
                <a:cs typeface="Times New Roman"/>
              </a:rPr>
              <a:t>TC = </a:t>
            </a:r>
            <a:r>
              <a:rPr lang="en-US" dirty="0">
                <a:latin typeface="Calibri"/>
                <a:ea typeface="SimSun"/>
                <a:cs typeface="Times New Roman"/>
              </a:rPr>
              <a:t>TFC</a:t>
            </a:r>
            <a:r>
              <a:rPr dirty="0">
                <a:latin typeface="Calibri"/>
                <a:ea typeface="SimSun"/>
                <a:cs typeface="Times New Roman"/>
              </a:rPr>
              <a:t> + </a:t>
            </a:r>
            <a:r>
              <a:rPr lang="en-US" dirty="0">
                <a:latin typeface="Calibri"/>
                <a:ea typeface="SimSun"/>
                <a:cs typeface="Times New Roman"/>
              </a:rPr>
              <a:t>TVC</a:t>
            </a:r>
            <a:endParaRPr dirty="0">
              <a:latin typeface="Calibri"/>
              <a:ea typeface="SimSu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PROSEČNI TROŠKOVI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Hxw////////"/>
              </a:ext>
            </a:extLst>
          </p:cNvSpPr>
          <p:nvPr>
            <p:ph type="body" idx="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>
                <a:latin typeface="Calibri"/>
                <a:ea typeface="SimSun"/>
                <a:cs typeface="Times New Roman"/>
              </a:rPr>
              <a:t> </a:t>
            </a:r>
            <a:r>
              <a:rPr dirty="0">
                <a:latin typeface="Calibri"/>
                <a:ea typeface="SimSun"/>
                <a:cs typeface="Times New Roman"/>
              </a:rPr>
              <a:t>PROSEČNI UKUPNI TROŠKOVI</a:t>
            </a:r>
          </a:p>
          <a:p>
            <a:pPr lvl="1"/>
            <a:r>
              <a:rPr dirty="0">
                <a:latin typeface="Calibri"/>
                <a:ea typeface="SimSun"/>
                <a:cs typeface="Times New Roman"/>
              </a:rPr>
              <a:t>ATC = TC/Q</a:t>
            </a:r>
          </a:p>
          <a:p>
            <a:pPr>
              <a:defRPr b="1"/>
            </a:pPr>
            <a:r>
              <a:rPr dirty="0">
                <a:latin typeface="Calibri"/>
                <a:ea typeface="SimSun"/>
                <a:cs typeface="Times New Roman"/>
              </a:rPr>
              <a:t>PROSEČNI FIKSNI TROŠKOVI</a:t>
            </a:r>
          </a:p>
          <a:p>
            <a:pPr lvl="1"/>
            <a:r>
              <a:rPr dirty="0">
                <a:latin typeface="Calibri"/>
                <a:ea typeface="SimSun"/>
                <a:cs typeface="Times New Roman"/>
              </a:rPr>
              <a:t>AFC = </a:t>
            </a:r>
            <a:r>
              <a:rPr lang="en-US" dirty="0">
                <a:latin typeface="Calibri"/>
                <a:ea typeface="SimSun"/>
                <a:cs typeface="Times New Roman"/>
              </a:rPr>
              <a:t>TFC</a:t>
            </a:r>
            <a:r>
              <a:rPr dirty="0">
                <a:latin typeface="Calibri"/>
                <a:ea typeface="SimSun"/>
                <a:cs typeface="Times New Roman"/>
              </a:rPr>
              <a:t>/Q</a:t>
            </a:r>
          </a:p>
          <a:p>
            <a:pPr>
              <a:defRPr b="1"/>
            </a:pPr>
            <a:r>
              <a:rPr dirty="0">
                <a:latin typeface="Calibri"/>
                <a:ea typeface="SimSun"/>
                <a:cs typeface="Times New Roman"/>
              </a:rPr>
              <a:t>PROSEČNI VARIJABILNI TROŠKOVI</a:t>
            </a:r>
          </a:p>
          <a:p>
            <a:pPr lvl="1"/>
            <a:r>
              <a:rPr dirty="0">
                <a:latin typeface="Calibri"/>
                <a:ea typeface="SimSun"/>
                <a:cs typeface="Times New Roman"/>
              </a:rPr>
              <a:t>AVC = </a:t>
            </a:r>
            <a:r>
              <a:rPr lang="en-US">
                <a:latin typeface="Calibri"/>
                <a:ea typeface="SimSun"/>
                <a:cs typeface="Times New Roman"/>
              </a:rPr>
              <a:t>TVC</a:t>
            </a:r>
            <a:r>
              <a:rPr>
                <a:latin typeface="Calibri"/>
                <a:ea typeface="SimSun"/>
                <a:cs typeface="Times New Roman"/>
              </a:rPr>
              <a:t>/Q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PROSEČNI FIKSNI TROŠKOVI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Q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OUDAADYCQAAURwAAFAjAAAQAAAAJgAAAAgAAAD//////////w=="/>
              </a:ext>
            </a:extLst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33095" y="1600200"/>
            <a:ext cx="3970020" cy="4140200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43505"/>
              </p:ext>
            </p:extLst>
          </p:nvPr>
        </p:nvGraphicFramePr>
        <p:xfrm>
          <a:off x="4879340" y="1729740"/>
          <a:ext cx="3584575" cy="14249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944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4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5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6235"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Q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lang="en-US" dirty="0"/>
                        <a:t>TFC</a:t>
                      </a:r>
                      <a:endParaRPr dirty="0"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AFC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  <a:ext uri="smNativeData">
                    <pr:rowheight xmlns:p14="http://schemas.microsoft.com/office/powerpoint/2010/main" xmlns="" xmlns:pr="smNativeData" dt="1654166731" type="min" val="356235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2000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-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  <a:ext uri="smNativeData">
                    <pr:rowheight xmlns:p14="http://schemas.microsoft.com/office/powerpoint/2010/main" xmlns="" xmlns:pr="smNativeData" dt="1654166731" type="min" val="356235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20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2000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100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  <a:ext uri="smNativeData">
                    <pr:rowheight xmlns:p14="http://schemas.microsoft.com/office/powerpoint/2010/main" xmlns="" xmlns:pr="smNativeData" dt="1654166731" type="min" val="356235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50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2000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r>
                        <a:rPr dirty="0"/>
                        <a:t>40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  <a:ext uri="smNativeData">
                    <pr:rowheight xmlns:p14="http://schemas.microsoft.com/office/powerpoint/2010/main" xmlns="" xmlns:pr="smNativeData" dt="1654166731" type="min" val="3562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PROSEČNI VARIJABILNI TROŠKOVI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MBQTQ0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QAAAAAAAAAAAAAA////AAAAAAAAAAAAAAAAAAAAAAAAAAAAAAAAAAAAAABkAAAAZAAAAAAAAAAjAAAABAAAAGQAAAAXAAAAFAAAAAAAAAAAAAAA/38AAP9/AAAAAAAACQAAAAQAAADR4P/R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zM5kGf39/AICAgAPMzMwAwMD/AH9/fwAAAAAAAAAAAAAAAAD///8AAAAAACEAAAAYAAAAFAAAANACAACyCQAA/SEAAH4pAAAQAAAAJgAAAAgAAAD//////////w=="/>
              </a:ext>
            </a:extLst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457200" y="1576070"/>
            <a:ext cx="5067935" cy="5168900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MARGINALNI TROŠKOVI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Hxw////////"/>
              </a:ext>
            </a:extLst>
          </p:cNvSpPr>
          <p:nvPr>
            <p:ph type="body" idx="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>
                <a:latin typeface="Calibri"/>
                <a:ea typeface="SimSun"/>
                <a:cs typeface="Times New Roman"/>
              </a:rPr>
              <a:t> </a:t>
            </a:r>
            <a:r>
              <a:rPr dirty="0">
                <a:latin typeface="Calibri"/>
                <a:ea typeface="SimSun"/>
                <a:cs typeface="Times New Roman"/>
              </a:rPr>
              <a:t>MARGINALNI TROŠKOVI</a:t>
            </a:r>
          </a:p>
          <a:p>
            <a:pPr lvl="1"/>
            <a:r>
              <a:rPr dirty="0">
                <a:latin typeface="Calibri"/>
                <a:ea typeface="SimSun"/>
                <a:cs typeface="Times New Roman"/>
              </a:rPr>
              <a:t>MC = </a:t>
            </a:r>
            <a:r>
              <a:rPr dirty="0">
                <a:latin typeface="Symbol"/>
                <a:ea typeface="Symbol" pitchFamily="1" charset="2"/>
                <a:cs typeface="Symbol" pitchFamily="1" charset="2"/>
                <a:sym typeface="Symbol"/>
              </a:rPr>
              <a:t>D</a:t>
            </a:r>
            <a:r>
              <a:rPr dirty="0">
                <a:latin typeface="Calibri"/>
                <a:ea typeface="SimSun"/>
                <a:cs typeface="Times New Roman"/>
              </a:rPr>
              <a:t>TC/</a:t>
            </a:r>
            <a:r>
              <a:rPr dirty="0">
                <a:latin typeface="Symbol"/>
                <a:ea typeface="Symbol" pitchFamily="1" charset="2"/>
                <a:cs typeface="Symbol" pitchFamily="1" charset="2"/>
                <a:sym typeface="Symbol"/>
              </a:rPr>
              <a:t>D</a:t>
            </a:r>
            <a:r>
              <a:rPr dirty="0">
                <a:latin typeface="Calibri"/>
                <a:ea typeface="SimSun"/>
                <a:cs typeface="Times New Roman"/>
              </a:rPr>
              <a:t>Q</a:t>
            </a:r>
          </a:p>
          <a:p>
            <a:pPr>
              <a:defRPr b="1"/>
            </a:pPr>
            <a:r>
              <a:rPr dirty="0">
                <a:latin typeface="Calibri"/>
                <a:ea typeface="SimSun"/>
                <a:cs typeface="Times New Roman"/>
              </a:rPr>
              <a:t>MARGINALNI TROŠKOVI</a:t>
            </a:r>
          </a:p>
          <a:p>
            <a:pPr lvl="1"/>
            <a:r>
              <a:rPr dirty="0">
                <a:latin typeface="Calibri"/>
                <a:ea typeface="SimSun"/>
                <a:cs typeface="Times New Roman"/>
              </a:rPr>
              <a:t>MC = </a:t>
            </a:r>
            <a:r>
              <a:rPr lang="en-US" dirty="0">
                <a:latin typeface="Symbol"/>
                <a:ea typeface="SimSun"/>
                <a:cs typeface="Times New Roman"/>
                <a:sym typeface="Symbol"/>
              </a:rPr>
              <a:t>DT</a:t>
            </a:r>
            <a:r>
              <a:rPr lang="en-US" dirty="0">
                <a:latin typeface="Calibri"/>
                <a:ea typeface="SimSun"/>
                <a:cs typeface="Times New Roman"/>
              </a:rPr>
              <a:t>VC</a:t>
            </a:r>
            <a:r>
              <a:rPr dirty="0">
                <a:latin typeface="Calibri"/>
                <a:ea typeface="SimSun"/>
                <a:cs typeface="Times New Roman"/>
              </a:rPr>
              <a:t>/</a:t>
            </a:r>
            <a:r>
              <a:rPr dirty="0">
                <a:latin typeface="Symbol"/>
                <a:ea typeface="Symbol" pitchFamily="1" charset="2"/>
                <a:cs typeface="Symbol" pitchFamily="1" charset="2"/>
                <a:sym typeface="Symbol"/>
              </a:rPr>
              <a:t>D</a:t>
            </a:r>
            <a:r>
              <a:rPr dirty="0">
                <a:latin typeface="Calibri"/>
                <a:ea typeface="SimSun"/>
                <a:cs typeface="Times New Roman"/>
              </a:rPr>
              <a:t>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MARGINALNI TROŠKOVI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Hxw////////"/>
              </a:ext>
            </a:extLst>
          </p:cNvSpPr>
          <p:nvPr>
            <p:ph type="body" idx="1"/>
          </p:nvPr>
        </p:nvSpPr>
        <p:spPr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MC = </a:t>
            </a:r>
            <a:r>
              <a:rPr>
                <a:latin typeface="Symbol" pitchFamily="1" charset="2"/>
                <a:ea typeface="SimSun" charset="0"/>
                <a:cs typeface="Times New Roman" pitchFamily="1" charset="0"/>
              </a:rPr>
              <a:t>D</a:t>
            </a:r>
            <a:r>
              <a:t>TC/</a:t>
            </a:r>
            <a:r>
              <a:rPr>
                <a:latin typeface="Symbol" pitchFamily="1" charset="2"/>
                <a:ea typeface="SimSun" charset="0"/>
                <a:cs typeface="Times New Roman" pitchFamily="1" charset="0"/>
              </a:rPr>
              <a:t>D</a:t>
            </a:r>
            <a:r>
              <a:t>Q</a:t>
            </a: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QAAAAAAAAAAAAAA////AAAAAAAAAAAAAAAAAAAAAAAAAAAAAAAAAAAAAABkAAAAZAAAAAAAAAAjAAAABAAAAGQAAAAXAAAAFAAAAAAAAAAAAAAA/38AAP9/AAAAAAAACQAAAAQAAADg/9Hg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GoEAACvDQAAKRkAAD8kAAAQAAAAJgAAAAgAAAD//////////w=="/>
              </a:ext>
            </a:extLst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717550" y="2224405"/>
            <a:ext cx="3372485" cy="366776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box1"/>
          <p:cNvSpPr txBox="1">
            <a:extLst>
              <a:ext uri="smNativeData">
                <pr:smNativeData xmlns="" xmlns:p14="http://schemas.microsoft.com/office/powerpoint/2010/main" xmlns:pr="smNativeData" val="SMDATA_16_y5SY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Tx8AAFEMAAAWNAAAihIAABAAAAAmAAAACAAAAP//////////"/>
              </a:ext>
            </a:extLst>
          </p:cNvSpPr>
          <p:nvPr/>
        </p:nvSpPr>
        <p:spPr>
          <a:xfrm>
            <a:off x="5089525" y="2002155"/>
            <a:ext cx="3377565" cy="1011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defTabSz="914400">
              <a:defRPr b="1">
                <a:solidFill>
                  <a:srgbClr val="000000"/>
                </a:solidFill>
                <a:latin typeface="Arial-BoldMT" charset="0"/>
                <a:ea typeface="SimSun" charset="0"/>
                <a:cs typeface="Times New Roman" pitchFamily="1" charset="0"/>
              </a:defRPr>
            </a:pPr>
            <a:r>
              <a:rPr lang="en-US" sz="1000" dirty="0">
                <a:latin typeface="Calibri"/>
                <a:ea typeface="SimSun"/>
                <a:cs typeface="Times New Roman"/>
              </a:rPr>
              <a:t> </a:t>
            </a:r>
            <a:r>
              <a:rPr dirty="0" err="1">
                <a:latin typeface="Arial-BoldMT"/>
                <a:ea typeface="SimSun"/>
                <a:cs typeface="Times New Roman"/>
              </a:rPr>
              <a:t>Marginalni</a:t>
            </a:r>
            <a:r>
              <a:rPr dirty="0">
                <a:latin typeface="Arial-BoldMT"/>
                <a:ea typeface="SimSun"/>
                <a:cs typeface="Times New Roman"/>
              </a:rPr>
              <a:t> (</a:t>
            </a:r>
            <a:r>
              <a:rPr dirty="0" err="1">
                <a:latin typeface="Arial-BoldMT"/>
                <a:ea typeface="SimSun"/>
                <a:cs typeface="Times New Roman"/>
              </a:rPr>
              <a:t>granični</a:t>
            </a:r>
            <a:r>
              <a:rPr dirty="0">
                <a:latin typeface="Arial-BoldMT"/>
                <a:ea typeface="SimSun"/>
                <a:cs typeface="Times New Roman"/>
              </a:rPr>
              <a:t>) </a:t>
            </a:r>
            <a:r>
              <a:rPr lang="en-US" dirty="0" err="1">
                <a:latin typeface="Arial-BoldMT"/>
                <a:ea typeface="SimSun"/>
                <a:cs typeface="Times New Roman"/>
              </a:rPr>
              <a:t>trošovi</a:t>
            </a:r>
            <a:r>
              <a:rPr lang="en-US" dirty="0">
                <a:latin typeface="Arial-BoldMT"/>
                <a:ea typeface="SimSun"/>
                <a:cs typeface="Times New Roman"/>
              </a:rPr>
              <a:t> </a:t>
            </a:r>
            <a:r>
              <a:rPr lang="en-US" dirty="0" err="1">
                <a:latin typeface="Arial-BoldMT"/>
                <a:ea typeface="SimSun"/>
                <a:cs typeface="Times New Roman"/>
              </a:rPr>
              <a:t>na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bilo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kom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nivou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proizvodnje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predstavljaju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troškove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dodatne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jedinice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proizvoda</a:t>
            </a:r>
            <a:r>
              <a:rPr dirty="0">
                <a:latin typeface="Arial-BoldMT"/>
                <a:ea typeface="SimSun"/>
                <a:cs typeface="Times New Roman"/>
              </a:rPr>
              <a:t>.</a:t>
            </a:r>
            <a:endParaRPr lang="en-US" dirty="0">
              <a:latin typeface="Arial-BoldMT"/>
              <a:ea typeface="SimSun"/>
              <a:cs typeface="Times New Roman"/>
            </a:endParaRPr>
          </a:p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>
                <a:solidFill>
                  <a:srgbClr val="000000"/>
                </a:solidFill>
                <a:latin typeface="Arial-BoldMT" charset="0"/>
                <a:ea typeface="SimSun" charset="0"/>
                <a:cs typeface="Times New Roman" pitchFamily="1" charset="0"/>
              </a:defRPr>
            </a:pPr>
            <a:endParaRPr/>
          </a:p>
          <a:p>
            <a:pPr algn="just" defTabSz="914400">
              <a:defRPr b="1">
                <a:solidFill>
                  <a:srgbClr val="000000"/>
                </a:solidFill>
                <a:latin typeface="Arial-BoldMT" charset="0"/>
                <a:ea typeface="SimSun" charset="0"/>
                <a:cs typeface="Times New Roman" pitchFamily="1" charset="0"/>
              </a:defRPr>
            </a:pPr>
            <a:r>
              <a:rPr dirty="0" err="1">
                <a:latin typeface="Arial-BoldMT"/>
                <a:ea typeface="SimSun"/>
                <a:cs typeface="Times New Roman"/>
              </a:rPr>
              <a:t>Marginalni</a:t>
            </a:r>
            <a:r>
              <a:rPr lang="en-US" dirty="0">
                <a:latin typeface="Arial-BoldMT"/>
                <a:ea typeface="SimSun"/>
                <a:cs typeface="Times New Roman"/>
              </a:rPr>
              <a:t> </a:t>
            </a:r>
            <a:r>
              <a:rPr dirty="0" err="1">
                <a:latin typeface="Arial-BoldMT"/>
                <a:ea typeface="SimSun"/>
                <a:cs typeface="Times New Roman"/>
              </a:rPr>
              <a:t>trošak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predstavlja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promenu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ukupnih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troškova</a:t>
            </a:r>
            <a:r>
              <a:rPr dirty="0">
                <a:latin typeface="Arial-BoldMT"/>
                <a:ea typeface="SimSun"/>
                <a:cs typeface="Times New Roman"/>
              </a:rPr>
              <a:t> u </a:t>
            </a:r>
            <a:r>
              <a:rPr dirty="0" err="1">
                <a:latin typeface="Arial-BoldMT"/>
                <a:ea typeface="SimSun"/>
                <a:cs typeface="Times New Roman"/>
              </a:rPr>
              <a:t>slučaju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kada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autput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raste</a:t>
            </a:r>
            <a:r>
              <a:rPr dirty="0">
                <a:latin typeface="Arial-BoldMT"/>
                <a:ea typeface="SimSun"/>
                <a:cs typeface="Times New Roman"/>
              </a:rPr>
              <a:t> za </a:t>
            </a:r>
            <a:r>
              <a:rPr dirty="0" err="1">
                <a:latin typeface="Arial-BoldMT"/>
                <a:ea typeface="SimSun"/>
                <a:cs typeface="Times New Roman"/>
              </a:rPr>
              <a:t>jedinicu</a:t>
            </a:r>
            <a:r>
              <a:rPr dirty="0">
                <a:latin typeface="Arial-BoldMT"/>
                <a:ea typeface="SimSun"/>
                <a:cs typeface="Times New Roman"/>
              </a:rPr>
              <a:t> </a:t>
            </a:r>
            <a:r>
              <a:rPr dirty="0" err="1">
                <a:latin typeface="Arial-BoldMT"/>
                <a:ea typeface="SimSun"/>
                <a:cs typeface="Times New Roman"/>
              </a:rPr>
              <a:t>proizvoda</a:t>
            </a:r>
            <a:endParaRPr dirty="0">
              <a:latin typeface="Arial-BoldMT"/>
              <a:ea typeface="SimSu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Ukupni troškovi proizvodnje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NgJAABwNQAAsCUAABAAAAAmAAAACAAAAHxw////////"/>
              </a:ext>
            </a:extLst>
          </p:cNvSpPr>
          <p:nvPr>
            <p:ph type="body" idx="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Ukupni troškovi  </a:t>
            </a:r>
            <a:r>
              <a:rPr sz="2800" i="1"/>
              <a:t>TC</a:t>
            </a:r>
          </a:p>
          <a:p>
            <a:r>
              <a:t>Prosečni troškovi</a:t>
            </a:r>
          </a:p>
          <a:p>
            <a:r>
              <a:t>Granični troškovi</a:t>
            </a:r>
          </a:p>
        </p:txBody>
      </p:sp>
      <p:pic>
        <p:nvPicPr>
          <p:cNvPr id="4" name="Picture 2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0bAACQDQAARCEAABYR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427855" y="2204720"/>
            <a:ext cx="979805" cy="5727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3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MwaAAD+EQAARCEAAJYV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356100" y="2924810"/>
            <a:ext cx="1051560" cy="584200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19885" y="3717290"/>
          <a:ext cx="5832475" cy="24892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57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85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9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Q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TC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ATC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MC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  <a:ext uri="smNativeData">
                    <pr:rowheight xmlns:p14="http://schemas.microsoft.com/office/powerpoint/2010/main" xmlns="" xmlns:pr="smNativeData" dt="1654166731" type="min" val="3556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-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-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  <a:ext uri="smNativeData">
                    <pr:rowheight xmlns:p14="http://schemas.microsoft.com/office/powerpoint/2010/main" xmlns="" xmlns:pr="smNativeData" dt="1654166731" type="min" val="3556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  <a:ext uri="smNativeData">
                    <pr:rowheight xmlns:p14="http://schemas.microsoft.com/office/powerpoint/2010/main" xmlns="" xmlns:pr="smNativeData" dt="1654166731" type="min" val="3556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170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85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  <a:ext uri="smNativeData">
                    <pr:rowheight xmlns:p14="http://schemas.microsoft.com/office/powerpoint/2010/main" xmlns="" xmlns:pr="smNativeData" dt="1654166731" type="min" val="3556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174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58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  <a:ext uri="smNativeData">
                    <pr:rowheight xmlns:p14="http://schemas.microsoft.com/office/powerpoint/2010/main" xmlns="" xmlns:pr="smNativeData" dt="1654166731" type="min" val="3556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182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8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  <a:ext uri="smNativeData">
                    <pr:rowheight xmlns:p14="http://schemas.microsoft.com/office/powerpoint/2010/main" xmlns="" xmlns:pr="smNativeData" dt="1654166731" type="min" val="3556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240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48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58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  <a:ext uri="smNativeData">
                    <pr:rowheight xmlns:p14="http://schemas.microsoft.com/office/powerpoint/2010/main" xmlns="" xmlns:pr="smNativeData" dt="1654166731" type="min" val="3556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Sadržaj predmeta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t>Osnovni pojmovi mikro i makro ekonomije</a:t>
            </a:r>
          </a:p>
          <a:p>
            <a:r>
              <a:t>Proizvodnja i proizvodni faktori</a:t>
            </a:r>
          </a:p>
          <a:p>
            <a:r>
              <a:t>Troškovi proizvodnje</a:t>
            </a:r>
          </a:p>
          <a:p>
            <a:r>
              <a:t>Tražnja i ponuda</a:t>
            </a:r>
          </a:p>
          <a:p>
            <a:r>
              <a:t>Sistem ekonomskih odnosa sa inostranstvom</a:t>
            </a:r>
          </a:p>
          <a:p>
            <a:r>
              <a:t>Koncept “održivog razvoja”</a:t>
            </a:r>
          </a:p>
          <a:p>
            <a:r>
              <a:t>Tehnološke promene, tranzicija i globalizacija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Troškovi proizvodnje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NgJAABwNQAAsCUAABAAAAAmAAAACAAAAHxw////////"/>
              </a:ext>
            </a:extLst>
          </p:cNvSpPr>
          <p:nvPr>
            <p:ph type="body" idx="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rPr sz="2400"/>
              <a:t>TC = TFC + TVC </a:t>
            </a:r>
          </a:p>
          <a:p>
            <a:endParaRPr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3575" y="3063240"/>
          <a:ext cx="5518785" cy="28860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03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2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21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TFC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TVC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Q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AFC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AVC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  <a:ext uri="smNativeData">
                    <pr:rowheight xmlns:p14="http://schemas.microsoft.com/office/powerpoint/2010/main" xmlns="" xmlns:pr="smNativeData" dt="1654166731" type="min" val="41211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-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-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  <a:ext uri="smNativeData">
                    <pr:rowheight xmlns:p14="http://schemas.microsoft.com/office/powerpoint/2010/main" xmlns="" xmlns:pr="smNativeData" dt="1654166731" type="min" val="412750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  <a:ext uri="smNativeData">
                    <pr:rowheight xmlns:p14="http://schemas.microsoft.com/office/powerpoint/2010/main" xmlns="" xmlns:pr="smNativeData" dt="1654166731" type="min" val="412115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  <a:ext uri="smNativeData">
                    <pr:rowheight xmlns:p14="http://schemas.microsoft.com/office/powerpoint/2010/main" xmlns="" xmlns:pr="smNativeData" dt="1654166731" type="min" val="412115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  <a:ext uri="smNativeData">
                    <pr:rowheight xmlns:p14="http://schemas.microsoft.com/office/powerpoint/2010/main" xmlns="" xmlns:pr="smNativeData" dt="1654166731" type="min" val="41211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82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  <a:ext uri="smNativeData">
                    <pr:rowheight xmlns:p14="http://schemas.microsoft.com/office/powerpoint/2010/main" xmlns="" xmlns:pr="smNativeData" dt="1654166731" type="min" val="412750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28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  <a:ext uri="smNativeData">
                    <pr:rowheight xmlns:p14="http://schemas.microsoft.com/office/powerpoint/2010/main" xmlns="" xmlns:pr="smNativeData" dt="1654166731" type="min" val="412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oAIAAOIAAAChNQAAOQUAABAAAAAmAAAACAAAAH1w////////"/>
              </a:ext>
            </a:extLst>
          </p:cNvSpPr>
          <p:nvPr>
            <p:ph type="title"/>
          </p:nvPr>
        </p:nvSpPr>
        <p:spPr>
          <a:xfrm>
            <a:off x="426720" y="143510"/>
            <a:ext cx="8291195" cy="70548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sz="2400" b="1"/>
              <a:t>Zavisnost ukupnih, prosečnih i graničnih troškova od</a:t>
            </a:r>
          </a:p>
          <a:p>
            <a:r>
              <a:rPr sz="2400" b="1"/>
              <a:t> obima proizvodnje</a:t>
            </a:r>
            <a:endParaRPr sz="2400"/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IkEAAA5BQAAkx0AALko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7235" y="848995"/>
            <a:ext cx="4070350" cy="57708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1"/>
          <p:cNvSpPr txBox="1">
            <a:extLst>
              <a:ext uri="smNativeData">
                <pr:smNativeData xmlns="" xmlns:p14="http://schemas.microsoft.com/office/powerpoint/2010/main" xmlns:pr="smNativeData" val="SMDATA_16_y5S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jwQAAMsIAADPBgAApxEAABAgAAAmAAAACAAAAP//////////"/>
              </a:ext>
            </a:extLst>
          </p:cNvSpPr>
          <p:nvPr/>
        </p:nvSpPr>
        <p:spPr>
          <a:xfrm rot="16182197">
            <a:off x="203835" y="1966595"/>
            <a:ext cx="144018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TC, TVC, TFC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="" xmlns:p14="http://schemas.microsoft.com/office/powerpoint/2010/main" xmlns:pr="smNativeData" val="SMDATA_16_y5S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kwQAAHEaAADTBgAATSMAABAgAAAmAAAACAAAAP//////////"/>
              </a:ext>
            </a:extLst>
          </p:cNvSpPr>
          <p:nvPr/>
        </p:nvSpPr>
        <p:spPr>
          <a:xfrm rot="16231384">
            <a:off x="206375" y="4835525"/>
            <a:ext cx="144018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MC, ATC, AVC</a:t>
            </a:r>
          </a:p>
        </p:txBody>
      </p:sp>
      <p:sp>
        <p:nvSpPr>
          <p:cNvPr id="6" name="Textbox3"/>
          <p:cNvSpPr txBox="1">
            <a:extLst>
              <a:ext uri="smNativeData">
                <pr:smNativeData xmlns="" xmlns:p14="http://schemas.microsoft.com/office/powerpoint/2010/main" xmlns:pr="smNativeData" val="SMDATA_16_y5SY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dR4AAJ8GAACQNwAAuBgAABAAAAAmAAAACAAAAP//////////"/>
              </a:ext>
            </a:extLst>
          </p:cNvSpPr>
          <p:nvPr/>
        </p:nvSpPr>
        <p:spPr>
          <a:xfrm>
            <a:off x="4951095" y="1076325"/>
            <a:ext cx="4081145" cy="29419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marL="0" marR="6985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t> </a:t>
            </a:r>
            <a:r>
              <a:rPr sz="2500"/>
              <a:t>Prema karakteru promene, usled promene obima proizvodnje, troškovi se mogu svrstati na:</a:t>
            </a:r>
          </a:p>
          <a:p>
            <a:pPr marL="0" marR="6985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sz="2500"/>
              <a:t>	a)	troškove nezavisne od obima proizvodnje (TFC),</a:t>
            </a:r>
          </a:p>
          <a:p>
            <a:pPr marL="0" marR="6985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sz="2500"/>
              <a:t>	b) troškove koji su linearno srazmerni sa promenom obima proizvodnje (TVC; TC),</a:t>
            </a:r>
          </a:p>
          <a:p>
            <a:pPr marL="0" marR="6985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sz="2500"/>
              <a:t>	c) troškove koji nisu linearno srazmerni sa promenom obima proizvodnje (TVC; TC).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solidFill>
                  <a:srgbClr val="000000"/>
                </a:solidFill>
              </a:defRPr>
            </a:pPr>
            <a:endParaRPr sz="2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Poslovni</a:t>
            </a:r>
            <a:r>
              <a:rPr lang="en-US" b="1" dirty="0"/>
              <a:t> </a:t>
            </a:r>
            <a:r>
              <a:rPr lang="en-US" b="1" dirty="0" err="1"/>
              <a:t>prihod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 b="1" dirty="0"/>
              <a:t>PRIHODI/EFEKTI projekta:</a:t>
            </a:r>
            <a:r>
              <a:rPr lang="sr-Latn-RS" sz="2000" dirty="0"/>
              <a:t> Značajan element koji treba uzeti u obzir kod procene finansijske izvodljivosti, na osnovu bilansa resursa projekta - su benefiti projekta (koristi –efekti), koji se mogu  - na ovom nivou - kvantifikovati preko planiranih prihoda. Postoji nekoliko tipova mogućih prihoda od projekta, kao što su:</a:t>
            </a:r>
          </a:p>
          <a:p>
            <a:pPr lvl="1"/>
            <a:r>
              <a:rPr lang="sr-Latn-RS" sz="2000" dirty="0"/>
              <a:t>Prodaja vrednosti (proizvoda)</a:t>
            </a:r>
          </a:p>
          <a:p>
            <a:pPr lvl="1"/>
            <a:r>
              <a:rPr lang="sr-Latn-RS" sz="2000" dirty="0"/>
              <a:t>Naplata korišćenja usluge</a:t>
            </a:r>
          </a:p>
          <a:p>
            <a:pPr lvl="1"/>
            <a:r>
              <a:rPr lang="sr-Latn-RS" sz="2000" dirty="0"/>
              <a:t>Pretplata</a:t>
            </a:r>
          </a:p>
          <a:p>
            <a:pPr lvl="1"/>
            <a:r>
              <a:rPr lang="sr-Latn-RS" sz="2000" dirty="0"/>
              <a:t>Iznajmljivanje/Ustupanje/Lizing</a:t>
            </a:r>
          </a:p>
          <a:p>
            <a:pPr lvl="1"/>
            <a:r>
              <a:rPr lang="sr-Latn-RS" sz="2000" dirty="0"/>
              <a:t>Licenciranje</a:t>
            </a:r>
          </a:p>
          <a:p>
            <a:pPr lvl="1"/>
            <a:r>
              <a:rPr lang="sr-Latn-RS" sz="2000" dirty="0"/>
              <a:t>Brokerske nadoknade</a:t>
            </a:r>
          </a:p>
          <a:p>
            <a:pPr lvl="1"/>
            <a:r>
              <a:rPr lang="sr-Latn-RS" sz="2000" dirty="0"/>
              <a:t>Prihodi od reklamiranja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244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Bm3g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 dirty="0" err="1"/>
              <a:t>Poslovni</a:t>
            </a:r>
            <a:r>
              <a:rPr b="1" dirty="0"/>
              <a:t> </a:t>
            </a:r>
            <a:r>
              <a:rPr b="1" dirty="0" err="1"/>
              <a:t>prihod</a:t>
            </a:r>
            <a:r>
              <a:rPr b="1" dirty="0"/>
              <a:t> 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QAM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NgJAABwNQAAsCUAABAAAAAmAAAACAAAAHxw////////"/>
              </a:ext>
            </a:extLst>
          </p:cNvSpPr>
          <p:nvPr>
            <p:ph type="body" idx="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Ukupni prihod   TR = Q * p    ; p - cena (price)</a:t>
            </a:r>
          </a:p>
          <a:p>
            <a:r>
              <a:t>Prosečni prihod  AR = TR/Q</a:t>
            </a:r>
          </a:p>
          <a:p>
            <a:r>
              <a:t>Granični prihod   MR = </a:t>
            </a:r>
            <a:r>
              <a:rPr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t>TR/</a:t>
            </a:r>
            <a:r>
              <a:rPr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t>Q</a:t>
            </a:r>
          </a:p>
          <a:p>
            <a:endParaRPr/>
          </a:p>
          <a:p>
            <a:endParaRPr/>
          </a:p>
        </p:txBody>
      </p:sp>
      <p:pic>
        <p:nvPicPr>
          <p:cNvPr id="4" name="Picture 2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NQIAAAYFQAAZR0AAJso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3429000"/>
            <a:ext cx="3343275" cy="3171825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23890" y="3717290"/>
          <a:ext cx="2088515" cy="2167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44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16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Q(količina)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TR(prihod)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  <a:ext uri="smNativeData">
                    <pr:rowheight xmlns:p14="http://schemas.microsoft.com/office/powerpoint/2010/main" xmlns="" xmlns:pr="smNativeData" dt="1654166731" type="min" val="301625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  <a:ext uri="smNativeData">
                    <pr:rowheight xmlns:p14="http://schemas.microsoft.com/office/powerpoint/2010/main" xmlns="" xmlns:pr="smNativeData" dt="1654166731" type="min" val="30988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  <a:ext uri="smNativeData">
                    <pr:rowheight xmlns:p14="http://schemas.microsoft.com/office/powerpoint/2010/main" xmlns="" xmlns:pr="smNativeData" dt="1654166731" type="min" val="309880"/>
                  </a:ext>
                </a:extLst>
              </a:tr>
              <a:tr h="3092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  <a:ext uri="smNativeData">
                    <pr:rowheight xmlns:p14="http://schemas.microsoft.com/office/powerpoint/2010/main" xmlns="" xmlns:pr="smNativeData" dt="1654166731" type="min" val="309245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  <a:ext uri="smNativeData">
                    <pr:rowheight xmlns:p14="http://schemas.microsoft.com/office/powerpoint/2010/main" xmlns="" xmlns:pr="smNativeData" dt="1654166731" type="min" val="30988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  <a:ext uri="smNativeData">
                    <pr:rowheight xmlns:p14="http://schemas.microsoft.com/office/powerpoint/2010/main" xmlns="" xmlns:pr="smNativeData" dt="1654166731" type="min" val="30988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  <a:ext uri="smNativeData">
                    <pr:rowheight xmlns:p14="http://schemas.microsoft.com/office/powerpoint/2010/main" xmlns="" xmlns:pr="smNativeData" dt="1654166731" type="min" val="3098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BTJFQ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Prosečni prihod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FGL03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NkKAAB9CgAAniUAAA8fAAAQAAAAJgAAAAgAAAB98f///////w=="/>
              </a:ext>
            </a:extLst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63395" y="1704975"/>
            <a:ext cx="4351655" cy="3343910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47155" y="2141855"/>
          <a:ext cx="2371725" cy="26982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44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4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3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39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Q(količina)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TR(prihod)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Prosečni prihod(AR)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  <a:ext uri="smNativeData">
                    <pr:rowheight xmlns:p14="http://schemas.microsoft.com/office/powerpoint/2010/main" xmlns="" xmlns:pr="smNativeData" dt="1654166731" type="min" val="84391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-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  <a:ext uri="smNativeData">
                    <pr:rowheight xmlns:p14="http://schemas.microsoft.com/office/powerpoint/2010/main" xmlns="" xmlns:pr="smNativeData" dt="1654166731" type="min" val="295275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AAAAAAAAAABAOAAAAAAAABAgAAAmAAAACAAAAP//////////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endParaRPr/>
          </a:p>
        </p:txBody>
      </p:sp>
      <p:graphicFrame>
        <p:nvGraphicFramePr>
          <p:cNvPr id="6" name="Object 3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y5S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cK5Wl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JEoAABgAwAADzAAAIYIAAAQAAAAJgAAAAgAAAD//////////w=="/>
              </a:ext>
            </a:extLst>
          </p:cNvGraphicFramePr>
          <p:nvPr/>
        </p:nvGraphicFramePr>
        <p:xfrm>
          <a:off x="6594475" y="548640"/>
          <a:ext cx="1217930" cy="83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unknown" r:id="rId4" imgW="609600" imgH="419100" progId="unknown">
                  <p:embed/>
                </p:oleObj>
              </mc:Choice>
              <mc:Fallback>
                <p:oleObj name="unknown" r:id="rId4" imgW="609600" imgH="419100" progId="unknown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75" y="548640"/>
                        <a:ext cx="1217930" cy="836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Granični prihod</a:t>
            </a:r>
            <a:r>
              <a:t/>
            </a:r>
            <a:br/>
            <a:endParaRPr b="1"/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SylmH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NACAAC5CAAAliAAAKAfAAAQAAAAJgAAAAgAAAB98f///////w=="/>
              </a:ext>
            </a:extLst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17955"/>
            <a:ext cx="4839970" cy="3723005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26075" y="1628775"/>
          <a:ext cx="3392170" cy="2732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93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93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93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4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439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Q(količina)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TR(prihod)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ΔQ(količina)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Granični prihod(MR)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  <a:ext uri="smNativeData">
                    <pr:rowheight xmlns:p14="http://schemas.microsoft.com/office/powerpoint/2010/main" xmlns="" xmlns:pr="smNativeData" dt="1654166731" type="min" val="84391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endParaRPr/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</a:pPr>
                      <a:endParaRPr/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  <a:ext uri="smNativeData">
                    <pr:rowheight xmlns:p14="http://schemas.microsoft.com/office/powerpoint/2010/main" xmlns="" xmlns:pr="smNativeData" dt="1654166731" type="min" val="295275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0-1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1-2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2-3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3-4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buNone/>
                        <a:defRPr sz="1200">
                          <a:latin typeface="Arial" pitchFamily="2" charset="0"/>
                          <a:ea typeface="Arial" pitchFamily="2" charset="0"/>
                          <a:cs typeface="Arial" pitchFamily="2" charset="0"/>
                        </a:defRPr>
                      </a:pPr>
                      <a: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buNone/>
                        <a:defRPr sz="1000">
                          <a:latin typeface="Arial" pitchFamily="2" charset="0"/>
                          <a:ea typeface="Arial" pitchFamily="2" charset="0"/>
                          <a:cs typeface="Arial" pitchFamily="2" charset="0"/>
                        </a:defRPr>
                      </a:pPr>
                      <a: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4-5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-1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  <a:ext uri="smNativeData">
                    <pr:rowheight xmlns:p14="http://schemas.microsoft.com/office/powerpoint/2010/main" xmlns="" xmlns:pr="smNativeData" dt="1654166731" type="min" val="287020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AAAAAAAAAABAOAAAAAAAABAgAAAmAAAACAAAAP//////////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endParaRPr/>
          </a:p>
        </p:txBody>
      </p:sp>
      <p:graphicFrame>
        <p:nvGraphicFramePr>
          <p:cNvPr id="6" name="Object 3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y5S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IcoAAApAQAAgDAAAK0FAAAQAAAAJgAAAAgAAAD//////////w=="/>
              </a:ext>
            </a:extLst>
          </p:cNvGraphicFramePr>
          <p:nvPr/>
        </p:nvGraphicFramePr>
        <p:xfrm>
          <a:off x="6588125" y="188595"/>
          <a:ext cx="1296035" cy="734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unknown" r:id="rId4" imgW="733425" imgH="419100" progId="unknown">
                  <p:embed/>
                </p:oleObj>
              </mc:Choice>
              <mc:Fallback>
                <p:oleObj name="unknown" r:id="rId4" imgW="733425" imgH="419100" progId="unknown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188595"/>
                        <a:ext cx="1296035" cy="734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Dobit (Profit)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idKMS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AQXAABhCgAAuiYAAF8NAAAQAAAAJgAAAAgAAAB98f///////w=="/>
              </a:ext>
            </a:extLst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41420" y="1687195"/>
            <a:ext cx="2553970" cy="48641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 14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VBcn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AAAAAAAAAABAOAAA0AIAABAgAAAmAAAACAAAAP//////////"/>
              </a:ext>
            </a:extLst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endParaRPr/>
          </a:p>
        </p:txBody>
      </p:sp>
      <p:graphicFrame>
        <p:nvGraphicFramePr>
          <p:cNvPr id="5" name="Object 13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y5S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F0GAAANCwAAkwkAALQMAAAQAAAAJgAAAAgAAAD//////////w=="/>
              </a:ext>
            </a:extLst>
          </p:cNvGraphicFramePr>
          <p:nvPr/>
        </p:nvGraphicFramePr>
        <p:xfrm>
          <a:off x="1034415" y="1796415"/>
          <a:ext cx="521970" cy="268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unknown" r:id="rId4" imgW="333375" imgH="161925" progId="unknown">
                  <p:embed/>
                </p:oleObj>
              </mc:Choice>
              <mc:Fallback>
                <p:oleObj name="unknown" r:id="rId4" imgW="333375" imgH="161925" progId="unknown">
                  <p:embed/>
                  <p:pic>
                    <p:nvPicPr>
                      <p:cNvPr id="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415" y="1796415"/>
                        <a:ext cx="521970" cy="268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VBcn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VAwAAL0KAABOFQAAAw0AABAgAAAmAAAACAAAAP//////////"/>
              </a:ext>
            </a:extLst>
          </p:cNvSpPr>
          <p:nvPr/>
        </p:nvSpPr>
        <p:spPr>
          <a:xfrm>
            <a:off x="2004060" y="1745615"/>
            <a:ext cx="145923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/>
          <a:lstStyle/>
          <a:p>
            <a:r>
              <a:rPr b="1"/>
              <a:t>ukupna dobit</a:t>
            </a:r>
          </a:p>
        </p:txBody>
      </p:sp>
      <p:sp>
        <p:nvSpPr>
          <p:cNvPr id="7" name="Rectangle 16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AAAAAAAAAABAOAAA0AIAABAgAAAmAAAACAAAAP//////////"/>
              </a:ext>
            </a:extLst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endParaRPr/>
          </a:p>
        </p:txBody>
      </p:sp>
      <p:graphicFrame>
        <p:nvGraphicFramePr>
          <p:cNvPr id="8" name="Object 15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y5S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MEGAACpDwAALwkAAJURAAAQAAAAJgAAAAgAAAD//////////w=="/>
              </a:ext>
            </a:extLst>
          </p:cNvGraphicFramePr>
          <p:nvPr/>
        </p:nvGraphicFramePr>
        <p:xfrm>
          <a:off x="1097915" y="2545715"/>
          <a:ext cx="394970" cy="31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unknown" r:id="rId6" imgW="219075" imgH="161925" progId="unknown">
                  <p:embed/>
                </p:oleObj>
              </mc:Choice>
              <mc:Fallback>
                <p:oleObj name="unknown" r:id="rId6" imgW="219075" imgH="161925" progId="unknown">
                  <p:embed/>
                  <p:pic>
                    <p:nvPicPr>
                      <p:cNvPr id="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915" y="2545715"/>
                        <a:ext cx="394970" cy="312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5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dQwAAGEPAADZFQAAphEAABAgAAAmAAAACAAAAP//////////"/>
              </a:ext>
            </a:extLst>
          </p:cNvSpPr>
          <p:nvPr/>
        </p:nvSpPr>
        <p:spPr>
          <a:xfrm>
            <a:off x="2025015" y="2499995"/>
            <a:ext cx="1526540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/>
          <a:lstStyle/>
          <a:p>
            <a:r>
              <a:rPr b="1"/>
              <a:t>ukupni prihod</a:t>
            </a:r>
          </a:p>
        </p:txBody>
      </p:sp>
      <p:sp>
        <p:nvSpPr>
          <p:cNvPr id="10" name="Rectangle1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VBcn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AAAAAAAAAABAOAAA0AIAABAgAAAmAAAACAAAAP//////////"/>
              </a:ext>
            </a:extLst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endParaRPr/>
          </a:p>
        </p:txBody>
      </p:sp>
      <p:graphicFrame>
        <p:nvGraphicFramePr>
          <p:cNvPr id="11" name="Object 17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y5S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MgGAACJEwAAcAkAAG8VAAAQAAAAJgAAAAgAAAD//////////w=="/>
              </a:ext>
            </a:extLst>
          </p:cNvGraphicFramePr>
          <p:nvPr/>
        </p:nvGraphicFramePr>
        <p:xfrm>
          <a:off x="1102360" y="3175635"/>
          <a:ext cx="431800" cy="308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unknown" r:id="rId8" imgW="238125" imgH="180975" progId="unknown">
                  <p:embed/>
                </p:oleObj>
              </mc:Choice>
              <mc:Fallback>
                <p:oleObj name="unknown" r:id="rId8" imgW="238125" imgH="180975" progId="unknown">
                  <p:embed/>
                  <p:pic>
                    <p:nvPicPr>
                      <p:cNvPr id="1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360" y="3175635"/>
                        <a:ext cx="431800" cy="308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8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VAwAABUTAACMFgAAWxUAABAgAAAmAAAACAAAAP//////////"/>
              </a:ext>
            </a:extLst>
          </p:cNvSpPr>
          <p:nvPr/>
        </p:nvSpPr>
        <p:spPr>
          <a:xfrm>
            <a:off x="2004060" y="3101975"/>
            <a:ext cx="166116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/>
          <a:lstStyle/>
          <a:p>
            <a:r>
              <a:rPr b="1"/>
              <a:t>ukupni troškovi</a:t>
            </a:r>
          </a:p>
        </p:txBody>
      </p:sp>
      <p:sp>
        <p:nvSpPr>
          <p:cNvPr id="13" name="Rectangle 23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AAAAAAAAAABAOAAAAAAAABAgAAAmAAAACAAAAP//////////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endParaRPr/>
          </a:p>
        </p:txBody>
      </p:sp>
      <p:graphicFrame>
        <p:nvGraphicFramePr>
          <p:cNvPr id="14" name="Object 22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y5S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CeMI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KYEAABjFwAASwsAAMYaAAAQAAAAJgAAAAgAAAD//////////w=="/>
              </a:ext>
            </a:extLst>
          </p:cNvGraphicFramePr>
          <p:nvPr/>
        </p:nvGraphicFramePr>
        <p:xfrm>
          <a:off x="755650" y="3801745"/>
          <a:ext cx="1080135" cy="550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unknown" r:id="rId10" imgW="828675" imgH="419100" progId="unknown">
                  <p:embed/>
                </p:oleObj>
              </mc:Choice>
              <mc:Fallback>
                <p:oleObj name="unknown" r:id="rId10" imgW="828675" imgH="419100" progId="unknown">
                  <p:embed/>
                  <p:pic>
                    <p:nvPicPr>
                      <p:cNvPr id="1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801745"/>
                        <a:ext cx="1080135" cy="5505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1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9gwAAMAXAAC5IgAAABoAABAgAAAmAAAACAAAAP//////////"/>
              </a:ext>
            </a:extLst>
          </p:cNvSpPr>
          <p:nvPr/>
        </p:nvSpPr>
        <p:spPr>
          <a:xfrm>
            <a:off x="2106930" y="3860800"/>
            <a:ext cx="353758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/>
          <a:lstStyle/>
          <a:p>
            <a:r>
              <a:t>prosečna dobit po jedinici proizvoda </a:t>
            </a:r>
          </a:p>
        </p:txBody>
      </p:sp>
      <p:sp>
        <p:nvSpPr>
          <p:cNvPr id="16" name="Rectangle 25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AAAAAAAAAABAOAAAAAAAABAgAAAmAAAACAAAAP//////////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endParaRPr/>
          </a:p>
        </p:txBody>
      </p:sp>
      <p:graphicFrame>
        <p:nvGraphicFramePr>
          <p:cNvPr id="17" name="Object 24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y5S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CeMI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BQDAAAuHAAAJQ0AAJwgAAAQAAAAJgAAAAgAAAD//////////w=="/>
              </a:ext>
            </a:extLst>
          </p:cNvGraphicFramePr>
          <p:nvPr/>
        </p:nvGraphicFramePr>
        <p:xfrm>
          <a:off x="500380" y="4580890"/>
          <a:ext cx="1636395" cy="72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unknown" r:id="rId12" imgW="952500" imgH="419100" progId="unknown">
                  <p:embed/>
                </p:oleObj>
              </mc:Choice>
              <mc:Fallback>
                <p:oleObj name="unknown" r:id="rId12" imgW="952500" imgH="419100" progId="unknown">
                  <p:embed/>
                  <p:pic>
                    <p:nvPicPr>
                      <p:cNvPr id="17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" y="4580890"/>
                        <a:ext cx="1636395" cy="720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4"/>
          <p:cNvSpPr>
            <a:extLst>
              <a:ext uri="smNativeData">
                <pr:smNativeData xmlns="" xmlns:p14="http://schemas.microsoft.com/office/powerpoint/2010/main" xmlns:pr="smNativeData" val="SMDATA_16_y5SYY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gg0AAL0bAACiKQAAayEAABAgAAAmAAAACAAAAP//////////"/>
              </a:ext>
            </a:extLst>
          </p:cNvSpPr>
          <p:nvPr/>
        </p:nvSpPr>
        <p:spPr>
          <a:xfrm>
            <a:off x="2195830" y="4509135"/>
            <a:ext cx="4572000" cy="923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r>
              <a:t>Granična dobit pokazuje profitabilnost dodatne jedinice prodate robe  i menja se sa svakom dodatnom količinom prodaje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AAAAAAmAAAACAAAAH1w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Poslovni rezultat i kritična (prelomna) tačka rentabilnosti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0nv4L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FIDAABECQAA2yQAAPYl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1506220"/>
            <a:ext cx="5451475" cy="4664710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9175" y="1628775"/>
          <a:ext cx="2649220" cy="360686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042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7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78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42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Količina (Q)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Ukupni troškovi (TC=TFC+TVC)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Ukupni prihod (TR)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  <a:ext uri="smNativeData">
                    <pr:rowheight xmlns:p14="http://schemas.microsoft.com/office/powerpoint/2010/main" xmlns="" xmlns:pr="smNativeData" dt="1654166731" type="min" val="784225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  <a:ext uri="smNativeData">
                    <pr:rowheight xmlns:p14="http://schemas.microsoft.com/office/powerpoint/2010/main" xmlns="" xmlns:pr="smNativeData" dt="1654166731" type="min" val="433070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  <a:ext uri="smNativeData">
                    <pr:rowheight xmlns:p14="http://schemas.microsoft.com/office/powerpoint/2010/main" xmlns="" xmlns:pr="smNativeData" dt="1654166731" type="min" val="300355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8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  <a:ext uri="smNativeData">
                    <pr:rowheight xmlns:p14="http://schemas.microsoft.com/office/powerpoint/2010/main" xmlns="" xmlns:pr="smNativeData" dt="1654166731" type="min" val="40322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  <a:ext uri="smNativeData">
                    <pr:rowheight xmlns:p14="http://schemas.microsoft.com/office/powerpoint/2010/main" xmlns="" xmlns:pr="smNativeData" dt="1654166731" type="min" val="403860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  <a:ext uri="smNativeData">
                    <pr:rowheight xmlns:p14="http://schemas.microsoft.com/office/powerpoint/2010/main" xmlns="" xmlns:pr="smNativeData" dt="1654166731" type="min" val="359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18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  <a:ext uri="smNativeData">
                    <pr:rowheight xmlns:p14="http://schemas.microsoft.com/office/powerpoint/2010/main" xmlns="" xmlns:pr="smNativeData" dt="1654166731" type="min" val="76200"/>
                  </a:ext>
                </a:extLst>
              </a:tr>
            </a:tbl>
          </a:graphicData>
        </a:graphic>
      </p:graphicFrame>
      <p:sp>
        <p:nvSpPr>
          <p:cNvPr id="5" name="AutoShape1"/>
          <p:cNvSpPr>
            <a:extLst>
              <a:ext uri="smNativeData">
                <pr:smNativeData xmlns="" xmlns:p14="http://schemas.microsoft.com/office/powerpoint/2010/main" xmlns:pr="smNativeData" val="SMDATA_16_y5SYYhMAAAAlAAAAOAEAAA8BAAAAkAAAAEgAAACQAAAASAAAAAAAAAAAAAAAAAAAAAEAAABQAAAAAAAAAAAA4D8AAAAAAADg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LdSqHu/0xxAFFzJ7fn9NU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JgwAACkZAACvDQAAfBoAABAAAAAmAAAACAAAAP//////////"/>
              </a:ext>
            </a:extLst>
          </p:cNvSpPr>
          <p:nvPr/>
        </p:nvSpPr>
        <p:spPr>
          <a:xfrm>
            <a:off x="1974850" y="4090035"/>
            <a:ext cx="249555" cy="215265"/>
          </a:xfrm>
          <a:prstGeom prst="flowChartConnec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2"/>
          <p:cNvSpPr>
            <a:extLst>
              <a:ext uri="smNativeData">
                <pr:smNativeData xmlns="" xmlns:p14="http://schemas.microsoft.com/office/powerpoint/2010/main" xmlns:pr="smNativeData" val="SMDATA_16_y5SYYhMAAAAlAAAAOAEAAA8BAAAAkAAAAEgAAACQAAAASAAAAAAAAAAAAAAAAAAAAAEAAABQAAAAAAAAAAAA4D8AAAAAAADg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0AAAAMAAAAEAAAALdSqHu/0xxAFFzJ7fn9NU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CxoAAKgRAAAgHAAA+xIAABAAAAAmAAAACAAAAP//////////"/>
              </a:ext>
            </a:extLst>
          </p:cNvSpPr>
          <p:nvPr/>
        </p:nvSpPr>
        <p:spPr>
          <a:xfrm>
            <a:off x="4233545" y="2870200"/>
            <a:ext cx="338455" cy="215265"/>
          </a:xfrm>
          <a:prstGeom prst="flowChartConnecto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Analiza kritične/prelomne tačke</a:t>
            </a:r>
            <a:r>
              <a:t/>
            </a:r>
            <a:br/>
            <a:endParaRPr b="1"/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Ca/6v/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KgGAABdBwAAww4AAAUK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2040" y="1196975"/>
            <a:ext cx="1317625" cy="4318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3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GIe0K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MgGAAAFCgAADRcAAF8M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" y="1628775"/>
            <a:ext cx="2644775" cy="3822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4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X8B78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4HAABfDAAADhQAAKYOAAAQAAAAJgAAAAgAAAD//////////w=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1187450" y="2011045"/>
            <a:ext cx="2072640" cy="37020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GgHAAA7DgAAww4AAIIRAAAQAAAAJgAAAAgAAAD//////////w==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1203960" y="2313305"/>
            <a:ext cx="1195705" cy="53276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CYBAAA2EQAArxsAAOIpAAAQAAAAJgAAAAgAAAD//////////w==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186690" y="2797810"/>
            <a:ext cx="4313555" cy="4010660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32045" y="1899920"/>
          <a:ext cx="3391535" cy="41558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56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78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29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05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Obim (Q)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Fiksni troškovi (TFC)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Varijabilni troškovi (TVC)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Ukupni troškovi (TC)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Prihod (TR)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  <a:ext uri="smNativeData">
                    <pr:rowheight xmlns:p14="http://schemas.microsoft.com/office/powerpoint/2010/main" xmlns="" xmlns:pr="smNativeData" dt="1654166731" type="min" val="470535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  <a:ext uri="smNativeData">
                    <pr:rowheight xmlns:p14="http://schemas.microsoft.com/office/powerpoint/2010/main" xmlns="" xmlns:pr="smNativeData" dt="1654166731" type="min" val="470535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19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  <a:ext uri="smNativeData">
                    <pr:rowheight xmlns:p14="http://schemas.microsoft.com/office/powerpoint/2010/main" xmlns="" xmlns:pr="smNativeData" dt="1654166731" type="min" val="470535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8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  <a:ext uri="smNativeData">
                    <pr:rowheight xmlns:p14="http://schemas.microsoft.com/office/powerpoint/2010/main" xmlns="" xmlns:pr="smNativeData" dt="1654166731" type="min" val="470535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27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  <a:ext uri="smNativeData">
                    <pr:rowheight xmlns:p14="http://schemas.microsoft.com/office/powerpoint/2010/main" xmlns="" xmlns:pr="smNativeData" dt="1654166731" type="min" val="470535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31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  <a:ext uri="smNativeData">
                    <pr:rowheight xmlns:p14="http://schemas.microsoft.com/office/powerpoint/2010/main" xmlns="" xmlns:pr="smNativeData" dt="1654166731" type="min" val="470535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  <a:ext uri="smNativeData">
                    <pr:rowheight xmlns:p14="http://schemas.microsoft.com/office/powerpoint/2010/main" xmlns="" xmlns:pr="smNativeData" dt="1654166731" type="min" val="470535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6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24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39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2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60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  <a:ext uri="smNativeData">
                    <pr:rowheight xmlns:p14="http://schemas.microsoft.com/office/powerpoint/2010/main" xmlns="" xmlns:pr="smNativeData" dt="1654166731" type="min" val="4749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Primer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y5S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Ck9pgP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NACAADYCQAAzzYAAKog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452485" cy="370967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Sadržaj predmeta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t>Osnovni pojmovi mikro i makro ekonomije</a:t>
            </a:r>
          </a:p>
          <a:p>
            <a:r>
              <a:t>Proizvodnja i proizvodni faktori</a:t>
            </a:r>
          </a:p>
          <a:p>
            <a:pPr>
              <a:defRPr b="1"/>
            </a:pPr>
            <a:r>
              <a:t>Troškovi proizvodnje</a:t>
            </a:r>
          </a:p>
          <a:p>
            <a:pPr>
              <a:defRPr b="1"/>
            </a:pPr>
            <a:r>
              <a:rPr b="0"/>
              <a:t>Tražnja i ponuda</a:t>
            </a:r>
          </a:p>
          <a:p>
            <a:r>
              <a:t>Sistem ekonomskih odnosa sa inostranstvom</a:t>
            </a:r>
          </a:p>
          <a:p>
            <a:r>
              <a:t>Koncept “održivog razvoja”</a:t>
            </a:r>
          </a:p>
          <a:p>
            <a:r>
              <a:t>Tehnološke promene, tranzicija i globalizacija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Troškovi proizvodnje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 marL="342900" marR="6985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Univerzalni način za praćenje realizacije proizvodnje, i upoređenje sa planom, je preko ostvarenih troškova. </a:t>
            </a:r>
          </a:p>
          <a:p>
            <a:pPr marL="342900" marR="6985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Prilikom planiranja proizvodnje, planira se i budžet koji uključuje planirane troškove svake od radnih aktivnosti u procesu proizvodnje. </a:t>
            </a:r>
          </a:p>
          <a:p>
            <a:pPr marL="342900" marR="6985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Na osnovu emitovane tehničke dokumentacije, trebovanja, radnih naloga, itd., moguće je pratiti realizaciju i ostvarenje planiranih troškova u budžetu. Samim time, praćenjem troškova, prati se i realizacija plana i moguće je vršiti korektivne intervencije.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Troškovi proizvodnje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AtNwAA9iUAABAAAAAmAAAACAAAAAEAAAAAAAAA"/>
              </a:ext>
            </a:extLst>
          </p:cNvSpPr>
          <p:nvPr>
            <p:ph type="body" idx="1"/>
          </p:nvPr>
        </p:nvSpPr>
        <p:spPr>
          <a:xfrm>
            <a:off x="457200" y="1600200"/>
            <a:ext cx="8512175" cy="4570730"/>
          </a:xfrm>
        </p:spPr>
        <p:txBody>
          <a:bodyPr/>
          <a:lstStyle/>
          <a:p>
            <a:pPr algn="just">
              <a:defRPr sz="3000"/>
            </a:pPr>
            <a:r>
              <a:rPr noProof="1">
                <a:solidFill>
                  <a:srgbClr val="FF0000"/>
                </a:solidFill>
              </a:rPr>
              <a:t>U računovodstvenom smislu </a:t>
            </a:r>
            <a:r>
              <a:rPr noProof="1"/>
              <a:t>ukupne troškove  je moguće klasifikovati na osnovu sledeća tri  kriterijuma:</a:t>
            </a:r>
          </a:p>
          <a:p>
            <a:pPr lvl="1" algn="just">
              <a:defRPr sz="3000"/>
            </a:pPr>
            <a:r>
              <a:rPr noProof="1"/>
              <a:t>Vrst</a:t>
            </a:r>
            <a:r>
              <a:rPr lang="sr-Latn-RS" noProof="1"/>
              <a:t>a</a:t>
            </a:r>
            <a:r>
              <a:rPr noProof="1"/>
              <a:t> troškova</a:t>
            </a:r>
          </a:p>
          <a:p>
            <a:pPr lvl="1" algn="just">
              <a:defRPr sz="3000"/>
            </a:pPr>
            <a:r>
              <a:rPr noProof="1"/>
              <a:t>Mesto troškova</a:t>
            </a:r>
          </a:p>
          <a:p>
            <a:pPr lvl="1" algn="just">
              <a:defRPr sz="3000"/>
            </a:pPr>
            <a:r>
              <a:rPr noProof="1"/>
              <a:t>Nosioc</a:t>
            </a:r>
            <a:r>
              <a:rPr lang="sr-Latn-RS" noProof="1"/>
              <a:t>i</a:t>
            </a:r>
            <a:r>
              <a:rPr noProof="1"/>
              <a:t> troškova</a:t>
            </a:r>
          </a:p>
          <a:p>
            <a:pPr algn="just">
              <a:defRPr sz="3000"/>
            </a:pPr>
            <a:r>
              <a:rPr noProof="1"/>
              <a:t>Sa aspekta upravljanja troškovima, isti trošak ima tri pojavna oblika:</a:t>
            </a:r>
            <a:r>
              <a:rPr i="1" noProof="1"/>
              <a:t> po vrsti</a:t>
            </a:r>
            <a:r>
              <a:rPr noProof="1"/>
              <a:t> trošak direktnog materijala, </a:t>
            </a:r>
            <a:r>
              <a:rPr i="1" noProof="1"/>
              <a:t>po mestu</a:t>
            </a:r>
            <a:r>
              <a:rPr noProof="1"/>
              <a:t> trošak u proizvodnji i </a:t>
            </a:r>
            <a:r>
              <a:rPr i="1" noProof="1"/>
              <a:t>po nosiocu</a:t>
            </a:r>
            <a:r>
              <a:rPr noProof="1"/>
              <a:t> materijalni trošak po konkretnom proizvodu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Vrsta troškova proizvodnog procesa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Troškovi direktnog materijala</a:t>
            </a:r>
          </a:p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Troškovi energije</a:t>
            </a:r>
          </a:p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Troškovi amortizacije</a:t>
            </a:r>
          </a:p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Troškovi alata</a:t>
            </a:r>
          </a:p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Troškovi održavanja osnovnih sredstava i alata</a:t>
            </a:r>
          </a:p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Troškovi transporta</a:t>
            </a:r>
          </a:p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Troškovi istraživanja i razvoja (uključujući pripremu proizvodnje)</a:t>
            </a:r>
          </a:p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Troškovi pogonske režije</a:t>
            </a:r>
          </a:p>
          <a:p>
            <a:pPr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Ostali troškovi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Vrsta</a:t>
            </a:r>
            <a:r>
              <a:rPr dirty="0"/>
              <a:t> </a:t>
            </a:r>
            <a:r>
              <a:rPr dirty="0" err="1"/>
              <a:t>troškova</a:t>
            </a:r>
            <a:r>
              <a:rPr dirty="0"/>
              <a:t> </a:t>
            </a:r>
            <a:r>
              <a:rPr dirty="0" err="1"/>
              <a:t>proizvodnog</a:t>
            </a:r>
            <a:r>
              <a:rPr dirty="0"/>
              <a:t> </a:t>
            </a:r>
            <a:r>
              <a:rPr dirty="0" err="1"/>
              <a:t>procesa</a:t>
            </a:r>
            <a:endParaRPr dirty="0"/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5S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Pored navedenih oblika utrošenog rada, u toku poslovanja, troši se i ljudski rad kako u neposrednoj proizvodnji, tako i na ostalim poslovima. U vezi sa tim mogu nastupiti dva slučaja predstavljanja troškova ljudske radne snage u proizvodnji:</a:t>
            </a:r>
          </a:p>
          <a:p>
            <a:pPr marL="0" marR="6985" lvl="1" indent="0" algn="just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34950" algn="l"/>
              </a:tabLst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rPr i="1"/>
              <a:t>	1. 	Slučaj</a:t>
            </a:r>
            <a:r>
              <a:t> - Navedeni troškovi od 1 do 9 u zbiru predstavlja troškove poslovanja, kojima se posebno dodaju troškovi ljudskog rada,</a:t>
            </a:r>
          </a:p>
          <a:p>
            <a:pPr marL="0" marR="6985" lvl="1" indent="0" algn="just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34950" algn="l"/>
              </a:tabLst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rPr i="1"/>
              <a:t>	2. 	Slučaj</a:t>
            </a:r>
            <a:r>
              <a:t> - U okvire pojedinih elemenata troškova od 1 do 9</a:t>
            </a:r>
            <a:br/>
            <a:r>
              <a:t>uračunava se i vrednost utrošenog ljudskog rada na odgovarajućim poslovima. Samim time, troškovi ljudskog rada se ne razmatraju kao zasebna kategorija, već kao sastavni deo navedenih devet grupa.</a:t>
            </a:r>
          </a:p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sr-Latn-RS" dirty="0"/>
              <a:t>projekata u oblasti informacionih tehnologija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067" y="1629784"/>
            <a:ext cx="8898368" cy="452628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  <a:normAutofit fontScale="70000" lnSpcReduction="20000"/>
          </a:bodyPr>
          <a:lstStyle/>
          <a:p>
            <a:r>
              <a:rPr lang="sr-Latn-RS" dirty="0">
                <a:latin typeface="Calibri"/>
                <a:ea typeface="SimSun"/>
                <a:cs typeface="Times New Roman"/>
              </a:rPr>
              <a:t>Kako bi se uspešno izvršila analiza projekta – sa finansijskog aspekta, u prvoj fazi je neophodno adekvatno proceniti/definisati troškove na projektu.</a:t>
            </a:r>
          </a:p>
          <a:p>
            <a:r>
              <a:rPr lang="sr-Latn-RS" dirty="0"/>
              <a:t>Prema elementima trošenja, troškovi u oblasti IT sektora mogu biti:</a:t>
            </a:r>
          </a:p>
          <a:p>
            <a:pPr lvl="1"/>
            <a:r>
              <a:rPr lang="sr-Latn-RS" dirty="0"/>
              <a:t>Troškovi plata angažovanih i zaposlenih izvršioca</a:t>
            </a:r>
          </a:p>
          <a:p>
            <a:pPr lvl="1"/>
            <a:r>
              <a:rPr lang="sr-Latn-RS" dirty="0"/>
              <a:t>Troškovi eventualnih bonusa na plate</a:t>
            </a:r>
          </a:p>
          <a:p>
            <a:pPr lvl="1"/>
            <a:r>
              <a:rPr lang="sr-Latn-RS" dirty="0"/>
              <a:t>Troškovi za aktivnosti team-building-a</a:t>
            </a:r>
          </a:p>
          <a:p>
            <a:pPr lvl="1"/>
            <a:r>
              <a:rPr lang="sr-Latn-RS" dirty="0"/>
              <a:t>Podsticaji za zaposlene</a:t>
            </a:r>
          </a:p>
          <a:p>
            <a:pPr lvl="1"/>
            <a:r>
              <a:rPr lang="sr-Latn-RS" dirty="0"/>
              <a:t>Autsorsovana radna snaga</a:t>
            </a:r>
          </a:p>
          <a:p>
            <a:pPr lvl="1"/>
            <a:r>
              <a:rPr lang="sr-Latn-RS" dirty="0"/>
              <a:t>Troškovi materijala</a:t>
            </a:r>
          </a:p>
          <a:p>
            <a:pPr lvl="1"/>
            <a:r>
              <a:rPr lang="sr-Latn-RS" dirty="0"/>
              <a:t>Troškovi opreme</a:t>
            </a:r>
          </a:p>
          <a:p>
            <a:pPr lvl="1"/>
            <a:r>
              <a:rPr lang="sr-Latn-RS" dirty="0"/>
              <a:t>Troškovi putovanja</a:t>
            </a:r>
          </a:p>
          <a:p>
            <a:pPr lvl="1"/>
            <a:r>
              <a:rPr lang="sr-Latn-RS" dirty="0"/>
              <a:t>Rezerve za rizične događaje (overhead)</a:t>
            </a:r>
          </a:p>
          <a:p>
            <a:pPr lvl="1"/>
            <a:r>
              <a:rPr lang="sr-Latn-RS" dirty="0"/>
              <a:t>Trening članova tima</a:t>
            </a:r>
          </a:p>
          <a:p>
            <a:pPr lvl="1"/>
            <a:r>
              <a:rPr lang="sr-Latn-RS" dirty="0"/>
              <a:t>Nadoknade za konsultante</a:t>
            </a:r>
          </a:p>
          <a:p>
            <a:pPr lvl="1"/>
            <a:r>
              <a:rPr lang="sr-Latn-RS" dirty="0"/>
              <a:t>Usluge prema ugovaračima</a:t>
            </a:r>
          </a:p>
          <a:p>
            <a:pPr lvl="1"/>
            <a:r>
              <a:rPr lang="sr-Latn-RS" dirty="0"/>
              <a:t>Troškovi regrutovanja radne snage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5402" y="2960968"/>
            <a:ext cx="5344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Iznajmljivanje ili kupovina poslovnog prost.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Troškovi telefonije i komunikacije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Iznajmljivanje opreme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Popravke i održavanje opreme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Potrošni materijal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Administrativni materijal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Poštarina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Osiguranje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Porezi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Licence za softvere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Marketing materijal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Održavanje infrastrukture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sr-Latn-RS" dirty="0"/>
              <a:t>projekata u oblasti informacionih tehnologija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600" b="1" dirty="0"/>
              <a:t>Definisanje (identifikovanje) troškova </a:t>
            </a:r>
            <a:r>
              <a:rPr lang="sr-Latn-RS" sz="2600" dirty="0"/>
              <a:t>je složen i kreativan metodološki korak izrade bilansa resursa projekta. Ova faza analize uključuje precizno određivanje uloge (funkcije), mesta, značaja i vremena u kojem se troškovi i efekti javljaju.</a:t>
            </a:r>
          </a:p>
          <a:p>
            <a:r>
              <a:rPr lang="sr-Latn-RS" sz="2600" dirty="0"/>
              <a:t>U bilansu resursa projekta, svi troškovi sa prethodne liste, se javljaju kao</a:t>
            </a:r>
            <a:r>
              <a:rPr lang="sr-Latn-RS" sz="2600" i="1" dirty="0"/>
              <a:t>: </a:t>
            </a:r>
            <a:r>
              <a:rPr lang="sr-Latn-RS" sz="2600" b="1" i="1" dirty="0">
                <a:solidFill>
                  <a:srgbClr val="FF0000"/>
                </a:solidFill>
              </a:rPr>
              <a:t>Investicioni troškovi, Operativni (poslovni, tekući) troškovi i Troškovi obrtnih sredstava (kapitala). </a:t>
            </a:r>
          </a:p>
          <a:p>
            <a:r>
              <a:rPr lang="sr-Latn-RS" sz="2600" dirty="0"/>
              <a:t>Od tipa projekta i grane industrije u kojoj se projekat realizuje zavisi i broj stavki svake od navedenih grupacija troškova.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3177000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1514</Words>
  <Application>Microsoft Office PowerPoint</Application>
  <PresentationFormat>On-screen Show (4:3)</PresentationFormat>
  <Paragraphs>357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6" baseType="lpstr">
      <vt:lpstr>SimSun</vt:lpstr>
      <vt:lpstr>Arial</vt:lpstr>
      <vt:lpstr>Arial-BoldMT</vt:lpstr>
      <vt:lpstr>Calibri</vt:lpstr>
      <vt:lpstr>Symbol</vt:lpstr>
      <vt:lpstr>Times New Roman</vt:lpstr>
      <vt:lpstr>Presentation</vt:lpstr>
      <vt:lpstr>Presentation</vt:lpstr>
      <vt:lpstr>Presentation</vt:lpstr>
      <vt:lpstr>Presentation</vt:lpstr>
      <vt:lpstr>Presentation</vt:lpstr>
      <vt:lpstr>Presentation</vt:lpstr>
      <vt:lpstr>Presentation</vt:lpstr>
      <vt:lpstr>Presentation</vt:lpstr>
      <vt:lpstr>Presentation</vt:lpstr>
      <vt:lpstr>Presentation</vt:lpstr>
      <vt:lpstr>unknown</vt:lpstr>
      <vt:lpstr>Inženjerska ekonomija</vt:lpstr>
      <vt:lpstr>Sadržaj predmeta</vt:lpstr>
      <vt:lpstr>Sadržaj predmeta</vt:lpstr>
      <vt:lpstr>Troškovi proizvodnje</vt:lpstr>
      <vt:lpstr>Troškovi proizvodnje</vt:lpstr>
      <vt:lpstr>Vrsta troškova proizvodnog procesa</vt:lpstr>
      <vt:lpstr>Vrsta troškova proizvodnog procesa</vt:lpstr>
      <vt:lpstr>Vrsta troškova projekata u oblasti informacionih tehnologija</vt:lpstr>
      <vt:lpstr>Vrsta troškova projekata u oblasti informacionih tehnologija</vt:lpstr>
      <vt:lpstr>Vrsta troškova projekata u oblasti informacionih tehnologija</vt:lpstr>
      <vt:lpstr>Vrsta troškova projekata u oblasti informacionih tehnologija</vt:lpstr>
      <vt:lpstr>Vrsta troškova projekata u oblasti informacionih tehnologija</vt:lpstr>
      <vt:lpstr>Prema karakteru zavisnosti od obima proizvodnje – troškovi poslovanja mogu biti:</vt:lpstr>
      <vt:lpstr>PROSEČNI TROŠKOVI</vt:lpstr>
      <vt:lpstr>PROSEČNI FIKSNI TROŠKOVI</vt:lpstr>
      <vt:lpstr>PROSEČNI VARIJABILNI TROŠKOVI</vt:lpstr>
      <vt:lpstr>MARGINALNI TROŠKOVI</vt:lpstr>
      <vt:lpstr>MARGINALNI TROŠKOVI</vt:lpstr>
      <vt:lpstr>Ukupni troškovi proizvodnje</vt:lpstr>
      <vt:lpstr>Troškovi proizvodnje</vt:lpstr>
      <vt:lpstr>Zavisnost ukupnih, prosečnih i graničnih troškova od  obima proizvodnje</vt:lpstr>
      <vt:lpstr>Poslovni prihod </vt:lpstr>
      <vt:lpstr>Poslovni prihod </vt:lpstr>
      <vt:lpstr>Prosečni prihod</vt:lpstr>
      <vt:lpstr>Granični prihod </vt:lpstr>
      <vt:lpstr>Dobit (Profit)</vt:lpstr>
      <vt:lpstr>Poslovni rezultat i kritična (prelomna) tačka rentabilnosti</vt:lpstr>
      <vt:lpstr>Analiza kritične/prelomne tačke </vt:lpstr>
      <vt:lpstr>Primer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subject/>
  <dc:creator/>
  <cp:keywords/>
  <dc:description/>
  <cp:lastModifiedBy>SJM</cp:lastModifiedBy>
  <cp:revision>31</cp:revision>
  <cp:lastPrinted>2023-02-23T18:29:43Z</cp:lastPrinted>
  <dcterms:created xsi:type="dcterms:W3CDTF">2022-01-26T16:04:07Z</dcterms:created>
  <dcterms:modified xsi:type="dcterms:W3CDTF">2024-02-28T17:34:03Z</dcterms:modified>
</cp:coreProperties>
</file>