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67" r:id="rId9"/>
    <p:sldId id="287" r:id="rId10"/>
    <p:sldId id="257" r:id="rId11"/>
    <p:sldId id="263" r:id="rId12"/>
    <p:sldId id="260" r:id="rId13"/>
    <p:sldId id="259" r:id="rId14"/>
    <p:sldId id="258" r:id="rId15"/>
    <p:sldId id="261" r:id="rId16"/>
    <p:sldId id="268" r:id="rId17"/>
    <p:sldId id="269" r:id="rId18"/>
    <p:sldId id="270" r:id="rId19"/>
    <p:sldId id="294" r:id="rId20"/>
    <p:sldId id="295" r:id="rId21"/>
    <p:sldId id="262" r:id="rId22"/>
    <p:sldId id="265" r:id="rId23"/>
    <p:sldId id="271" r:id="rId24"/>
    <p:sldId id="289" r:id="rId25"/>
    <p:sldId id="291" r:id="rId26"/>
    <p:sldId id="290" r:id="rId27"/>
    <p:sldId id="292" r:id="rId28"/>
    <p:sldId id="293" r:id="rId29"/>
    <p:sldId id="283" r:id="rId30"/>
    <p:sldId id="286" r:id="rId31"/>
    <p:sldId id="284" r:id="rId32"/>
    <p:sldId id="266" r:id="rId33"/>
    <p:sldId id="272" r:id="rId34"/>
    <p:sldId id="282" r:id="rId35"/>
    <p:sldId id="285" r:id="rId36"/>
    <p:sldId id="273" r:id="rId37"/>
    <p:sldId id="274" r:id="rId38"/>
    <p:sldId id="275" r:id="rId39"/>
    <p:sldId id="280" r:id="rId40"/>
    <p:sldId id="281" r:id="rId41"/>
    <p:sldId id="288" r:id="rId42"/>
    <p:sldId id="276" r:id="rId43"/>
    <p:sldId id="277" r:id="rId44"/>
    <p:sldId id="278" r:id="rId45"/>
  </p:sldIdLst>
  <p:sldSz cx="9144000" cy="6858000" type="screen4x3"/>
  <p:notesSz cx="9145588" cy="6858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:p14="http://schemas.microsoft.com/office/powerpoint/2010/main" xmlns="" dt="1645186010" val="933" revOS="4"/>
      <pr:smFileRevision xmlns:pr="smNativeData" xmlns:p14="http://schemas.microsoft.com/office/powerpoint/2010/main" xmlns="" dt="1645186010" val="101"/>
      <pr:guideOptions xmlns:pr="smNativeData" xmlns:p14="http://schemas.microsoft.com/office/powerpoint/2010/main" xmlns="" dt="1645186010" snapToGrid="1" snapToBorders="1" snapToGuides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82508-DC9C-DBA9-9953-62BD62F53703}" v="35" dt="2023-02-20T14:47:31.670"/>
    <p1510:client id="{A140746C-9FB2-9540-4D71-5A1E95F83FB1}" v="56" dt="2023-02-20T14:59:03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" d="100"/>
        <a:sy n="19" d="100"/>
      </p:scale>
      <p:origin x="0" y="0"/>
    </p:cViewPr>
  </p:sorterViewPr>
  <p:notesViewPr>
    <p:cSldViewPr snapToObjects="1" showGuides="1">
      <p:cViewPr>
        <p:scale>
          <a:sx n="65" d="100"/>
          <a:sy n="65" d="100"/>
        </p:scale>
        <p:origin x="1014" y="212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AE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E26-68F6-0BC8-B8E6-9E9D70A84ECB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E36-78F6-0BC8-B8E6-8E9D70A84ED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FC2-8CF6-0BA9-B8E6-7AFC11A84E2F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D5F-11F6-0BBB-B8E6-E7EE03A84EB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527-69F6-0B93-B8E6-9FC62BA84ECA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A6D-23F6-0BAC-B8E6-D5F914A84E8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47C7-89F6-0BB1-B8E6-7FE409A84E2A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0898-D6F6-0BFE-B8E6-20AB46A84E7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06D-23F6-0BE6-B8E6-D5B35EA84E80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000-4EF6-0BB6-B8E6-B8E30EA84EE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QF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B27-69F6-0B8D-B8E6-9FD835A84ECA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k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57B-35F6-0BB3-B8E6-C3E60BA84E9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1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t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gH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575-3BF6-0BA3-B8E6-CDF61BA84E98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YAM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gL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F42-0CF6-0BA9-B8E6-FAFC11A84EA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4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gL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M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C89-C7F6-0BDA-B8E6-318F62A84E64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0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A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67C5-8BF6-0B91-B8E6-7DC429A84E2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Li2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42E-60F6-0BD2-B8E6-96876AA84EC3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C3D-73F6-0BEA-B8E6-85BF52A84ED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5F0-BEF6-0BA3-B8E6-48F61BA84E1D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5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EC3-8DF6-0BB8-B8E6-7BED00A84E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4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0/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7i2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bd2g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D8F-C1F6-0BCB-B8E6-379E73A84E62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E70-3EF6-0BF8-B8E6-C8AD40A84E9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AA8-E6F6-0BCC-B8E6-109974A84E45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32F-61F6-0BA5-B8E6-97F01DA84EC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E91-DFF6-0BA8-B8E6-29FD10A84E7C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613-5DF6-0BF0-B8E6-ABA548A84EF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CD4-9AF6-0BBA-B8E6-6CEF02A84E39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ADA-94F6-0BDC-B8E6-628964A84E3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603-4DF6-0B90-B8E6-BBC528A84EEE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A28-66F6-0BBC-B8E6-90E904A84EC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4861-2FF6-0BBE-B8E6-D9EB06A84E8C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65C5-8BF6-0B93-B8E6-7DC62BA84E2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B12-5CF6-0BDD-B8E6-AA8865A84EFF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307-49F6-0BC5-B8E6-BF907DA84EE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525-6BF6-0BD3-B8E6-9D866BA84EC8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742D-63F6-0B82-B8E6-95D73AA84EC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33B-75F6-0BB5-B8E6-83E00DA84ED6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F57-19F6-0BC9-B8E6-EF9C71A84EB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607-49F6-0BA0-B8E6-BFF518A84EEA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67CE-80F6-0B91-B8E6-76C429A84E2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003-4DF6-0BA6-B8E6-BBF31EA84EEE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E50-1EF6-0BE8-B8E6-E8BD50A84EB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3E0-AEF6-0B95-B8E6-58C02DA84E0D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D1E-50F6-0BAB-B8E6-A6FE13A84EF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9B3-FDF6-0BCF-B8E6-0B9A77A84E5E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5BE-F0F6-0BF3-B8E6-06A64BA84E5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87E-30F6-0B9E-B8E6-C6CB26A84E93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69BC-F2F6-0B9F-B8E6-04CA27A84E5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C64-2AF6-0B9A-B8E6-DCCF22A84E89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E7A-34F6-0BC8-B8E6-C29D70A84E9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0F1-BFF6-0BE6-B8E6-49B35EA84E1C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2F2-BCF6-0BA4-B8E6-4AF11CA84E1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51D-53F6-0BF3-B8E6-A5A64BA84EF0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7A3E-70F6-0B8C-B8E6-86D934A84ED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55B5-FBF6-0BA3-B8E6-0DF61BA84E58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0959-17F6-0BFF-B8E6-E1AA47A84EB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76B-25F6-0B81-B8E6-D3D439A84E86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B5D-13F6-0BDD-B8E6-E58865A84EB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D68-26F6-0BBB-B8E6-D0EE03A84E85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215-5BF6-0BB4-B8E6-ADE10CA84EF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7E6-A8F6-0B91-B8E6-5EC429A84E0B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EED-A3F6-0BF8-B8E6-55AD40A84E0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EDC-92F6-0B98-B8E6-64CD20A84E31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18C-C2F6-0BC7-B8E6-34927FA84E6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817-59F6-0BEE-B8E6-AFBB56A84EFA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3B3-FDF6-0BE5-B8E6-0BB05DA84E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A15-5BF6-0BFC-B8E6-ADA944A84EF8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37B-35F6-0BE5-B8E6-C3B05DA84E9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F34-7AF6-0B89-B8E6-8CDC31A84ED9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389-C7F6-0BA5-B8E6-31F01DA84E6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B91-DFF6-0BCD-B8E6-299875A84E7C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6D7-99F6-0BE0-B8E6-6FB558A84E3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D34-7AF6-0BDB-B8E6-8C8E63A84ED9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DCF-81F6-0BAB-B8E6-77FE13A84E2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865-2BF6-0BAE-B8E6-DDFB16A84E88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B18-56F6-0BBD-B8E6-A0E805A84EF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1A4-EAF6-0BC7-B8E6-1C927FA84E49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B09-47F6-0BCD-B8E6-B19875A84EE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5DEC-A2F6-0BAB-B8E6-54FE13A84E01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3D82-CCF6-0BCB-B8E6-3A9E73A84E6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186-C8F6-0BA7-B8E6-3EF21FA84E6B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CDF-91F6-0BCA-B8E6-679F72A84E3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CFC-B2F6-0BBA-B8E6-44EF02A84E11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E30-7EF6-0BE8-B8E6-88BD50A84ED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A81-CFF6-0BDC-B8E6-398964A84E6C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983-CDF6-0BBF-B8E6-3BEA07A84E6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A89-C7F6-0B8C-B8E6-31D934A84E64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693-DDF6-0BB0-B8E6-2BE508A84E7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B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BAAAAAmAAAACAAAAAG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93D-73F6-0B9F-B8E6-85CA27A84ED0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19D-D3F6-0BD7-B8E6-25826FA84E7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A82-CCF6-0BDC-B8E6-3A8964A84E6F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0B2-FCF6-0BF6-B8E6-0AA34EA84E5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B6B-25F6-0BFD-B8E6-D3A845A84E86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8E1-AFF6-0BCE-B8E6-599B76A84E0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0C6-88F6-0BF6-B8E6-7EA34EA84E2B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ADE-90F6-0BFC-B8E6-66A944A84E3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C5C-12F6-0BDA-B8E6-E48F62A84EB1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C09-47F6-0BDA-B8E6-B18F62A84EE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F8B-C5F6-0BA9-B8E6-33FC11A84E66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F83-CDF6-0BB9-B8E6-3BEC01A84E6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97E-30F6-0BFF-B8E6-C6AA47A84E93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714F-01F6-0B87-B8E6-F7D23FA84EA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4AD5-9BF6-0BBC-B8E6-6DE904A84E38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5838-76F6-0BAE-B8E6-80FB16A84ED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E97-D9F6-0BC8-B8E6-2F9D70A84E7A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27C-32F6-0BB4-B8E6-C4E10CA84E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373-3DF6-0BD5-B8E6-CB806DA84E9E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296-D8F6-0BF4-B8E6-2EA14CA84E7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59B-D5F6-0BC3-B8E6-23967BA84E76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8DC-92F6-0BDE-B8E6-648B66A84E3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B04-4AF6-0B8D-B8E6-BCD835A84EE9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A3D-73F6-0BAC-B8E6-85F914A84ED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620-6EF6-0BC0-B8E6-989578A84ECD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FCD-83F6-0BE9-B8E6-75BC51A84E2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9C9-87F6-0B8F-B8E6-71DA37A84E24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87C-32F6-0BAE-B8E6-C4FB16A84E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4E3-ADF6-0BE2-B8E6-5BB75AA84E0E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5FC-B2F6-0BD3-B8E6-44866BA84E1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B38-76F6-0BDD-B8E6-808865A84ED5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15D-13F6-0BD7-B8E6-E5826FA84EB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6D0C-42F6-0B9B-B8E6-B4CE23A84EE1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AD5-9BF6-0BAC-B8E6-6DF914A84E3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049-07F6-0BF6-B8E6-F1A34EA84EA4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6994-DAF6-0B9F-B8E6-2CCA27A84E7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70F2-BCF6-0B86-B8E6-4AD33EA84E1F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7AAB-E5F6-0B8C-B8E6-13D934A84E4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3735-7BF6-0BC1-B8E6-8D9479A84ED8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1B5E6B24-6AF6-0B9D-B8E6-9CC825A84EC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Fg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K/esN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F/4YPg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1C1-8FF6-0BC7-B8E6-79927FA84E2C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GD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F3F-71F6-0BA9-B8E6-87FC11A84ED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P6hP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/nQOc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KvtrO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B14-5AF6-0BAD-B8E6-ACF815A84EF9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P8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vcjN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2BA-F4F6-0BF4-B8E6-02A14CA84E5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EE2-ACF6-0BB8-B8E6-5AED00A84E0F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68D-C3F6-0BA0-B8E6-35F518A84E6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K8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PpZO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v2PPY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NPg1O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B36-78F6-0BFD-B8E6-8EA845A84EDB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Bf0GP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B4E-00F6-0BAD-B8E6-F6F815A84EA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Kd8qH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M/v0O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O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CFTx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3C81-CFF6-0BCA-B8E6-399F72A84E6C}" type="datetime1">
              <a:t>20-Feb-24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C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6166-28F6-0B97-B8E6-DEC22FA84E8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HY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HCA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5D0C-42F6-0BAB-B8E6-B4FE13A84EE1}" type="datetime1">
              <a:t>20-Feb-24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Q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Bk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CD0-9EF6-0BAA-B8E6-68FF12A84E3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MA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A70-3EF6-0BEC-B8E6-C8B954A84E9D}" type="datetime1">
              <a:t>20-Feb-24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IDAw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11FB-B5F6-0BE7-B8E6-43B25FA84E1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Oc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C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Ic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10C8-86F6-0BE6-B8E6-70B35EA84E25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M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BQAC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4AE4-AAF6-0BBC-B8E6-5CE904A84E0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CQ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Ho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EA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352-1CF6-0BD5-B8E6-EA806DA84EBF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C94-DAF6-0BAA-B8E6-2CFF12A84E7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HU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J4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IAC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251D-53F6-0BD3-B8E6-A5866BA84EF0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s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5907-49F6-0BAF-B8E6-BFFA17A84EE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OwYA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Lg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FOcVJ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844-0AF6-0BBE-B8E6-FCEB06A84EA9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gA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098D-C3F6-0BFF-B8E6-35AA47A84E6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49F5-BBF6-0BBF-B8E6-4DEA07A84E18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2F60-2EF6-0BD9-B8E6-D88C61A84E8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BAAAAAmAAAACAAAAAG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B5E0E63-2DF6-0BF8-B8E6-DBAD40A84E8E}" type="datetime1">
              <a:t>20-Feb-24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B5E310C-42F6-0BC7-B8E6-B4927FA84EE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T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B5E7798-D6F6-0B81-B8E6-20D439A84E75}" type="datetime1">
              <a:t>20-Feb-24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5E0825-6BF6-0BFE-B8E6-9DAB46A84EC8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355D-13F6-0BC3-B8E6-E5967BA84EB0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1C9A-D4F6-0BEA-B8E6-22BF52A84E77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5970-3EF6-0BAF-B8E6-C8FA17A84E9D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17FC-B2F6-0BE1-B8E6-44B459A84E11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06FA-B4F6-0BF0-B8E6-42A548A84E17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019F-D1F6-0BF7-B8E6-27A24FA84E72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259F-D1F6-0BD3-B8E6-27866BA84E72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7CCB-85F6-0B8A-B8E6-73DF32A84E26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5A53-1DF6-0BAC-B8E6-EBF914A84EBE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047D-33F6-0BF2-B8E6-C5A74AA84E90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1B5E5C48-06F6-0BAA-B8E6-F0FF12A84EA5}" type="datetime1">
              <a:t>20-Feb-24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1B5E6E24-6AF6-0B98-B8E6-9CCD20A84EC9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sz="5800" b="1"/>
            </a:pPr>
            <a:r>
              <a:t>Inženjerska ekonomija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AgAAOgXAADQLwAAsCIAABAAAAAmAAAACAAAAAAAAAAAAAAA"/>
              </a:ext>
            </a:extLst>
          </p:cNvSpPr>
          <p:nvPr>
            <p:ph type="subTitle" idx="1"/>
          </p:nvPr>
        </p:nvSpPr>
        <p:spPr>
          <a:xfrm>
            <a:off x="1199515" y="3716020"/>
            <a:ext cx="7003415" cy="17526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sz="2800" b="1" i="1"/>
            </a:pPr>
            <a:r>
              <a:rPr dirty="0">
                <a:latin typeface="Calibri"/>
                <a:ea typeface="SimSun"/>
                <a:cs typeface="Times New Roman"/>
              </a:rPr>
              <a:t>Prof. </a:t>
            </a:r>
            <a:r>
              <a:rPr dirty="0" err="1">
                <a:latin typeface="Calibri"/>
                <a:ea typeface="SimSun"/>
                <a:cs typeface="Times New Roman"/>
              </a:rPr>
              <a:t>dr</a:t>
            </a:r>
            <a:r>
              <a:rPr dirty="0">
                <a:latin typeface="Calibri"/>
                <a:ea typeface="SimSun"/>
                <a:cs typeface="Times New Roman"/>
              </a:rPr>
              <a:t> Ivan Mihajlović</a:t>
            </a:r>
          </a:p>
          <a:p>
            <a:pPr>
              <a:defRPr sz="2800" b="1" i="1"/>
            </a:pPr>
            <a:r>
              <a:rPr dirty="0">
                <a:latin typeface="Calibri"/>
                <a:ea typeface="SimSun"/>
                <a:cs typeface="Times New Roman"/>
              </a:rPr>
              <a:t>imihajlovic@</a:t>
            </a:r>
            <a:r>
              <a:rPr lang="en-US" dirty="0">
                <a:latin typeface="Calibri"/>
                <a:ea typeface="SimSun"/>
                <a:cs typeface="Times New Roman"/>
              </a:rPr>
              <a:t>mas</a:t>
            </a:r>
            <a:r>
              <a:rPr dirty="0">
                <a:latin typeface="Calibri"/>
                <a:ea typeface="SimSun"/>
                <a:cs typeface="Times New Roman"/>
              </a:rPr>
              <a:t>.bg.ac.rs</a:t>
            </a:r>
          </a:p>
          <a:p>
            <a:pPr>
              <a:defRPr sz="2800" i="1"/>
            </a:pPr>
            <a:r>
              <a:rPr dirty="0" err="1">
                <a:latin typeface="Calibri"/>
                <a:ea typeface="SimSun"/>
                <a:cs typeface="Times New Roman"/>
              </a:rPr>
              <a:t>Univerzitet</a:t>
            </a:r>
            <a:r>
              <a:rPr dirty="0">
                <a:latin typeface="Calibri"/>
                <a:ea typeface="SimSun"/>
                <a:cs typeface="Times New Roman"/>
              </a:rPr>
              <a:t> u </a:t>
            </a:r>
            <a:r>
              <a:rPr dirty="0" err="1">
                <a:latin typeface="Calibri"/>
                <a:ea typeface="SimSun"/>
                <a:cs typeface="Times New Roman"/>
              </a:rPr>
              <a:t>Beogradu</a:t>
            </a:r>
            <a:endParaRPr dirty="0">
              <a:latin typeface="Calibri"/>
              <a:ea typeface="SimSun"/>
              <a:cs typeface="Times New Roman"/>
            </a:endParaRPr>
          </a:p>
          <a:p>
            <a:pPr>
              <a:defRPr sz="2800" i="1"/>
            </a:pPr>
            <a:r>
              <a:rPr dirty="0" err="1">
                <a:latin typeface="Calibri"/>
                <a:ea typeface="SimSun"/>
                <a:cs typeface="Times New Roman"/>
              </a:rPr>
              <a:t>Mašinski</a:t>
            </a:r>
            <a:r>
              <a:rPr dirty="0">
                <a:latin typeface="Calibri"/>
                <a:ea typeface="SimSun"/>
                <a:cs typeface="Times New Roman"/>
              </a:rPr>
              <a:t> </a:t>
            </a:r>
            <a:r>
              <a:rPr dirty="0" err="1">
                <a:latin typeface="Calibri"/>
                <a:ea typeface="SimSun"/>
                <a:cs typeface="Times New Roman"/>
              </a:rPr>
              <a:t>fakultet</a:t>
            </a:r>
            <a:r>
              <a:rPr dirty="0">
                <a:latin typeface="Calibri"/>
                <a:ea typeface="SimSun"/>
                <a:cs typeface="Times New Roman"/>
              </a:rPr>
              <a:t> u </a:t>
            </a:r>
            <a:r>
              <a:rPr dirty="0" err="1">
                <a:latin typeface="Calibri"/>
                <a:ea typeface="SimSun"/>
                <a:cs typeface="Times New Roman"/>
              </a:rPr>
              <a:t>Beogradu</a:t>
            </a:r>
          </a:p>
          <a:p>
            <a:r>
              <a:rPr lang="en-US" sz="2800" i="1" dirty="0" err="1">
                <a:latin typeface="Calibri"/>
                <a:ea typeface="SimSun"/>
                <a:cs typeface="Times New Roman"/>
              </a:rPr>
              <a:t>Kabinet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 401</a:t>
            </a:r>
            <a:r>
              <a:rPr lang="sr-Latn-RS" sz="2800" i="1" dirty="0">
                <a:latin typeface="Calibri"/>
                <a:ea typeface="SimSun"/>
                <a:cs typeface="Times New Roman"/>
              </a:rPr>
              <a:t> – konsultacije utorkom od 10-12h</a:t>
            </a:r>
            <a:endParaRPr lang="en-US" sz="2800" i="1" dirty="0">
              <a:latin typeface="Calibri"/>
              <a:ea typeface="SimSun"/>
              <a:cs typeface="Times New Roman"/>
            </a:endParaRPr>
          </a:p>
          <a:p>
            <a:endParaRPr dirty="0"/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xUAAOslAAA1IwAAKygAABAAAAAmAAAACAAAAP//////////"/>
              </a:ext>
            </a:extLst>
          </p:cNvSpPr>
          <p:nvPr/>
        </p:nvSpPr>
        <p:spPr>
          <a:xfrm>
            <a:off x="3420745" y="6163945"/>
            <a:ext cx="230251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r>
              <a:rPr dirty="0" err="1">
                <a:latin typeface="Calibri"/>
                <a:ea typeface="SimSun"/>
                <a:cs typeface="Times New Roman"/>
              </a:rPr>
              <a:t>februar</a:t>
            </a:r>
            <a:r>
              <a:rPr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>
                <a:latin typeface="Calibri"/>
                <a:ea typeface="SimSun"/>
                <a:cs typeface="Times New Roman"/>
              </a:rPr>
              <a:t>202</a:t>
            </a:r>
            <a:r>
              <a:rPr lang="sr-Latn-RS" dirty="0">
                <a:latin typeface="Calibri"/>
                <a:ea typeface="SimSun"/>
                <a:cs typeface="Times New Roman"/>
              </a:rPr>
              <a:t>4</a:t>
            </a:r>
            <a:r>
              <a:rPr dirty="0">
                <a:latin typeface="Calibri"/>
                <a:ea typeface="SimSun"/>
                <a:cs typeface="Times New Roman"/>
              </a:rPr>
              <a:t>. </a:t>
            </a:r>
            <a:r>
              <a:rPr dirty="0" err="1">
                <a:latin typeface="Calibri"/>
                <a:ea typeface="SimSun"/>
                <a:cs typeface="Times New Roman"/>
              </a:rPr>
              <a:t>godine</a:t>
            </a:r>
            <a:endParaRPr lang="en-US" dirty="0" err="1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Osnovni pojmovi mikro i makro ekonomije</a:t>
            </a:r>
          </a:p>
          <a:p>
            <a:pPr>
              <a:defRPr b="1"/>
            </a:pPr>
            <a:r>
              <a:t>Proizvodnja i proizvodni faktori</a:t>
            </a:r>
          </a:p>
          <a:p>
            <a:r>
              <a:t>Troškovi proizvodnje</a:t>
            </a:r>
          </a:p>
          <a:p>
            <a:r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Definicija proizvodnje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 algn="just">
              <a:defRPr i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Proizvodnja predstavlja svrhishodnu delatost u kojoj se određeni skup materijalnih elemenata i raznih vidova energije (kao i informacije) transformiše u određena materijalna dobra (takođe i nematerijalna, usluge-šire posmatrano) a koje zadovoljavaju određene iskazane potrebe.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Resursi i transformacioni proces</a:t>
            </a:r>
          </a:p>
        </p:txBody>
      </p:sp>
      <p:pic>
        <p:nvPicPr>
          <p:cNvPr id="3" name="SlideText1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nCcYB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NACAAApDQAAcDUAAGAiAAAQAAAAJgAAAAgAAAABgQAA/////w=="/>
              </a:ext>
            </a:extLst>
          </p:cNvPicPr>
          <p:nvPr>
            <p:ph type="clipArt" idx="1"/>
          </p:nvPr>
        </p:nvPicPr>
        <p:blipFill>
          <a:blip r:embed="rId2"/>
          <a:stretch>
            <a:fillRect/>
          </a:stretch>
        </p:blipFill>
        <p:spPr>
          <a:xfrm>
            <a:off x="457200" y="2139315"/>
            <a:ext cx="8229600" cy="344868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g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9QEAAHoLAABwNQAADyQAABAAAAAmAAAACAAAAP//////////"/>
              </a:ext>
            </a:extLst>
          </p:cNvSpPr>
          <p:nvPr/>
        </p:nvSpPr>
        <p:spPr>
          <a:xfrm>
            <a:off x="318135" y="1865630"/>
            <a:ext cx="8368665" cy="39960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headEnd type="none"/>
            <a:tailEnd type="none"/>
          </a:ln>
          <a:effectLst/>
        </p:spPr>
      </p:sp>
      <p:sp>
        <p:nvSpPr>
          <p:cNvPr id="5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IAgAACsCwAAUCMAABAgAAAmAAAACAAAAP//////////"/>
              </a:ext>
            </a:extLst>
          </p:cNvSpPr>
          <p:nvPr/>
        </p:nvSpPr>
        <p:spPr>
          <a:xfrm>
            <a:off x="457200" y="5283200"/>
            <a:ext cx="14401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ctr">
              <a:defRPr sz="2400" b="1"/>
            </a:pPr>
            <a:r>
              <a:t>TRŽIŠTE</a:t>
            </a:r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qysAAJAfAACHNAAAYCIAABAgAAAmAAAACAAAAP//////////"/>
              </a:ext>
            </a:extLst>
          </p:cNvSpPr>
          <p:nvPr/>
        </p:nvSpPr>
        <p:spPr>
          <a:xfrm>
            <a:off x="7098665" y="5130800"/>
            <a:ext cx="14401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ctr">
              <a:defRPr sz="2400" b="1"/>
            </a:pPr>
            <a:r>
              <a:t>TRŽIŠTE</a:t>
            </a:r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hxEAAHoLAACcKAAAug0AABAgAAAmAAAACAAAAP//////////"/>
              </a:ext>
            </a:extLst>
          </p:cNvSpPr>
          <p:nvPr/>
        </p:nvSpPr>
        <p:spPr>
          <a:xfrm>
            <a:off x="2849245" y="1865630"/>
            <a:ext cx="375221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racionalno korišćenje resursa</a:t>
            </a: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xmlns:p14="http://schemas.microsoft.com/office/powerpoint/2010/main" xmlns="" val="SMDATA_16_2osP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DxUAAIAgAAAUJQAAUCMAABAAAAAmAAAACAAAAP//////////"/>
              </a:ext>
            </a:extLst>
          </p:cNvSpPr>
          <p:nvPr/>
        </p:nvSpPr>
        <p:spPr>
          <a:xfrm>
            <a:off x="3423285" y="5283200"/>
            <a:ext cx="260413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optimizacija procesa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8346-04E6-40CD-9D6E-089D3C71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PROIZVODNI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C3BCE-4655-4E12-91F9-5A99D5D35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  <a:normAutofit fontScale="85000" lnSpcReduction="20000"/>
          </a:bodyPr>
          <a:lstStyle/>
          <a:p>
            <a:r>
              <a:rPr lang="sr-Latn-RS" dirty="0">
                <a:latin typeface="Calibri"/>
                <a:ea typeface="SimSun"/>
                <a:cs typeface="Times New Roman"/>
              </a:rPr>
              <a:t>Proizvod/usluga ili zajedno posmatrani – nova vrednost, nastaju kao rezultat potrebe na tržištu, odnosno problema koje imaju pojedinci ili grupe, a koji se mogu rešiti navedenim proizvodom/uslugom.</a:t>
            </a:r>
          </a:p>
          <a:p>
            <a:r>
              <a:rPr lang="sr-Latn-RS" dirty="0"/>
              <a:t>Proizvodi mogu biti novi i „novi“.</a:t>
            </a:r>
          </a:p>
          <a:p>
            <a:r>
              <a:rPr lang="sr-Latn-RS" dirty="0"/>
              <a:t>Proizvodi nastaju kao elementi razvoja novih proizvoda, koji su rezultat analize potreba tržišta (sa jedne strane) i analize poslovno proizvodnih mogućnosti samom industrijskog sistema (sa druge strane).</a:t>
            </a:r>
          </a:p>
          <a:p>
            <a:r>
              <a:rPr lang="sr-Latn-RS" dirty="0"/>
              <a:t>Sve vrste i količine proizvoda jednog industrijskog sistema predstavljaju </a:t>
            </a:r>
            <a:r>
              <a:rPr lang="sr-Latn-RS" b="1" dirty="0"/>
              <a:t>PROIZVODNI PROGRAM </a:t>
            </a:r>
            <a:r>
              <a:rPr lang="sr-Latn-RS" dirty="0"/>
              <a:t>ili PORTFOLIO PROIZVODA.</a:t>
            </a:r>
          </a:p>
        </p:txBody>
      </p:sp>
    </p:spTree>
    <p:extLst>
      <p:ext uri="{BB962C8B-B14F-4D97-AF65-F5344CB8AC3E}">
        <p14:creationId xmlns:p14="http://schemas.microsoft.com/office/powerpoint/2010/main" val="51777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1259-9462-4024-84AE-FA779719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BOM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CE2EC-E8A0-46C5-B30E-172A8403E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500" dirty="0"/>
              <a:t>Savremeni proizvodi s kompleksni i sastoje se iz velikog broja, sklopova, podsklopova i delova.</a:t>
            </a:r>
          </a:p>
          <a:p>
            <a:r>
              <a:rPr lang="sr-Latn-RS" sz="1500" dirty="0"/>
              <a:t>Analizu bilo kog proizvoda, najlakše je sagledati kroz LISTU MATERIJALA – BILL OF MATERIAL (BOM):</a:t>
            </a:r>
            <a:endParaRPr lang="en-US" sz="1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C6CA83-DEC1-4942-8102-F63B222009E6}"/>
              </a:ext>
            </a:extLst>
          </p:cNvPr>
          <p:cNvSpPr/>
          <p:nvPr/>
        </p:nvSpPr>
        <p:spPr>
          <a:xfrm>
            <a:off x="545566" y="5169106"/>
            <a:ext cx="689450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3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Predstavljanje strukture proizvoda „optički miš“ po principu BOM</a:t>
            </a:r>
            <a:endParaRPr 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F45F00-18A6-4E92-9F65-265175B9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409" y="2747758"/>
            <a:ext cx="116238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A31EE5B-9DFB-4165-AD5E-E4E2167CFD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509735"/>
              </p:ext>
            </p:extLst>
          </p:nvPr>
        </p:nvGraphicFramePr>
        <p:xfrm>
          <a:off x="1619410" y="2508255"/>
          <a:ext cx="5905181" cy="2624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7541909" imgH="3350823" progId="Visio.Drawing.11">
                  <p:embed/>
                </p:oleObj>
              </mc:Choice>
              <mc:Fallback>
                <p:oleObj r:id="rId3" imgW="7541909" imgH="3350823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A31EE5B-9DFB-4165-AD5E-E4E2167CFD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410" y="2508255"/>
                        <a:ext cx="5905181" cy="2624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424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Lanac snabdevanja</a:t>
            </a:r>
          </a:p>
        </p:txBody>
      </p:sp>
      <p:pic>
        <p:nvPicPr>
          <p:cNvPr id="3" name="SlideText1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p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LYGAADYCQAAijEAALAlAAAQAAAAJgAAAAgAAAABgQAA/////w=="/>
              </a:ext>
            </a:extLst>
          </p:cNvPicPr>
          <p:nvPr>
            <p:ph type="clipArt" idx="1"/>
          </p:nvPr>
        </p:nvPicPr>
        <p:blipFill>
          <a:blip r:embed="rId2"/>
          <a:stretch>
            <a:fillRect/>
          </a:stretch>
        </p:blipFill>
        <p:spPr>
          <a:xfrm>
            <a:off x="1090930" y="1600200"/>
            <a:ext cx="6962140" cy="452628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4203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Faktori proizvodnje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rPr b="1" i="1"/>
              <a:t>Rad</a:t>
            </a:r>
            <a:r>
              <a:rPr i="1"/>
              <a:t> (L)</a:t>
            </a:r>
            <a:r>
              <a:t>  (odnosi se na fizički i umni  napor neophodan za obavljanje poslovnih aktivnosti koje obavlja radna snaga - koje su plaćene)</a:t>
            </a:r>
          </a:p>
          <a:p>
            <a:r>
              <a:rPr b="1" i="1"/>
              <a:t>Kapital</a:t>
            </a:r>
            <a:r>
              <a:rPr i="1"/>
              <a:t> (K)</a:t>
            </a:r>
            <a:r>
              <a:t> (fizički kapital - oprema; intelektualni kapital; finansijski kapital; socijalni kapital; duhovni kapital)</a:t>
            </a:r>
          </a:p>
          <a:p>
            <a:r>
              <a:rPr b="1"/>
              <a:t>Zemljište (prirodni resursi) -</a:t>
            </a:r>
            <a:r>
              <a:t>Predmeti rada (prirodni resursi/poluproizvodi)</a:t>
            </a:r>
          </a:p>
          <a:p>
            <a:pPr>
              <a:defRPr b="1">
                <a:solidFill>
                  <a:schemeClr val="accent4"/>
                </a:solidFill>
              </a:defRPr>
            </a:pPr>
            <a:r>
              <a:t>Preduzetništvo (povezuje ostala tri faktora)</a:t>
            </a:r>
          </a:p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Ishod proizvodnje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Proizvod</a:t>
            </a:r>
          </a:p>
          <a:p>
            <a:r>
              <a:t>Usluga</a:t>
            </a:r>
          </a:p>
          <a:p>
            <a:r>
              <a:t>Paket proizvod/usluga</a:t>
            </a:r>
          </a:p>
          <a:p>
            <a:endParaRPr/>
          </a:p>
          <a:p>
            <a:r>
              <a:t>U savremenom konceptu proizvodnje - VREDNOST</a:t>
            </a:r>
          </a:p>
          <a:p>
            <a:endParaRPr/>
          </a:p>
          <a:p>
            <a:r>
              <a:t>Količina proizvoda 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6798-9237-4E10-A066-50863194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Koji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faktori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</a:t>
            </a:r>
            <a:r>
              <a:rPr lang="en-US" b="1" dirty="0" err="1"/>
              <a:t>računara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F2B9-9F52-4A60-8F6B-94B0E1DBE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rPr lang="en-US" dirty="0" err="1"/>
              <a:t>Ekonomski</a:t>
            </a:r>
            <a:r>
              <a:rPr lang="en-US" dirty="0"/>
              <a:t> model za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sr-Latn-RS" dirty="0"/>
              <a:t>uključuje</a:t>
            </a:r>
            <a:r>
              <a:rPr lang="en-US" dirty="0"/>
              <a:t> </a:t>
            </a:r>
            <a:r>
              <a:rPr lang="en-US" b="1" dirty="0"/>
              <a:t>rad</a:t>
            </a:r>
            <a:r>
              <a:rPr lang="sr-Latn-RS" b="1" dirty="0"/>
              <a:t>, </a:t>
            </a:r>
            <a:r>
              <a:rPr lang="en-US" b="1" dirty="0" err="1"/>
              <a:t>kapital</a:t>
            </a:r>
            <a:r>
              <a:rPr lang="sr-Latn-RS" b="1" dirty="0"/>
              <a:t> i </a:t>
            </a:r>
            <a:r>
              <a:rPr lang="en-US" b="1" dirty="0" err="1"/>
              <a:t>zeml</a:t>
            </a:r>
            <a:r>
              <a:rPr lang="sr-Latn-RS" b="1" dirty="0"/>
              <a:t>jište</a:t>
            </a:r>
            <a:r>
              <a:rPr lang="sr-Latn-RS" dirty="0"/>
              <a:t>,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RS" dirty="0"/>
              <a:t>promenjive</a:t>
            </a:r>
            <a:r>
              <a:rPr lang="en-US" dirty="0"/>
              <a:t> </a:t>
            </a:r>
            <a:r>
              <a:rPr lang="sr-Latn-RS" dirty="0"/>
              <a:t>– nezavisne varijable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>
                <a:latin typeface="Calibri"/>
                <a:ea typeface="SimSun"/>
                <a:cs typeface="Times New Roman"/>
              </a:rPr>
              <a:t>Kada </a:t>
            </a:r>
            <a:r>
              <a:rPr lang="en-US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dirty="0">
                <a:latin typeface="Calibri"/>
                <a:ea typeface="SimSun"/>
                <a:cs typeface="Times New Roman"/>
              </a:rPr>
              <a:t> u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pitanju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računari</a:t>
            </a:r>
            <a:r>
              <a:rPr lang="en-US" dirty="0">
                <a:latin typeface="Calibri"/>
                <a:ea typeface="SimSun"/>
                <a:cs typeface="Times New Roman"/>
              </a:rPr>
              <a:t>, </a:t>
            </a:r>
            <a:r>
              <a:rPr lang="en-US" dirty="0" err="1">
                <a:latin typeface="Calibri"/>
                <a:ea typeface="SimSun"/>
                <a:cs typeface="Times New Roman"/>
              </a:rPr>
              <a:t>faktori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proizvodnje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funkcionišu</a:t>
            </a:r>
            <a:r>
              <a:rPr lang="en-US" dirty="0">
                <a:latin typeface="Calibri"/>
                <a:ea typeface="SimSun"/>
                <a:cs typeface="Times New Roman"/>
              </a:rPr>
              <a:t> po </a:t>
            </a:r>
            <a:r>
              <a:rPr lang="en-US" dirty="0" err="1">
                <a:latin typeface="Calibri"/>
                <a:ea typeface="SimSun"/>
                <a:cs typeface="Times New Roman"/>
              </a:rPr>
              <a:t>istim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principima</a:t>
            </a:r>
            <a:r>
              <a:rPr lang="en-US" dirty="0">
                <a:latin typeface="Calibri"/>
                <a:ea typeface="SimSun"/>
                <a:cs typeface="Times New Roman"/>
              </a:rPr>
              <a:t>, </a:t>
            </a:r>
            <a:r>
              <a:rPr lang="en-US" dirty="0" err="1">
                <a:latin typeface="Calibri"/>
                <a:ea typeface="SimSun"/>
                <a:cs typeface="Times New Roman"/>
              </a:rPr>
              <a:t>ali</a:t>
            </a:r>
            <a:r>
              <a:rPr lang="en-US" dirty="0">
                <a:latin typeface="Calibri"/>
                <a:ea typeface="SimSun"/>
                <a:cs typeface="Times New Roman"/>
              </a:rPr>
              <a:t> IT </a:t>
            </a:r>
            <a:r>
              <a:rPr lang="en-US" dirty="0" err="1">
                <a:latin typeface="Calibri"/>
                <a:ea typeface="SimSun"/>
                <a:cs typeface="Times New Roman"/>
              </a:rPr>
              <a:t>sektor</a:t>
            </a:r>
            <a:r>
              <a:rPr lang="en-US" dirty="0">
                <a:latin typeface="Calibri"/>
                <a:ea typeface="SimSun"/>
                <a:cs typeface="Times New Roman"/>
              </a:rPr>
              <a:t> </a:t>
            </a:r>
            <a:r>
              <a:rPr lang="en-US" dirty="0" err="1">
                <a:latin typeface="Calibri"/>
                <a:ea typeface="SimSun"/>
                <a:cs typeface="Times New Roman"/>
              </a:rPr>
              <a:t>ima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specifične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parametre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sr-Latn-RS" dirty="0">
                <a:latin typeface="Calibri"/>
                <a:ea typeface="SimSun"/>
                <a:cs typeface="Times New Roman"/>
              </a:rPr>
              <a:t>od značaja </a:t>
            </a:r>
            <a:r>
              <a:rPr lang="en-US" dirty="0">
                <a:latin typeface="Calibri"/>
                <a:ea typeface="SimSun"/>
                <a:cs typeface="Times New Roman"/>
              </a:rPr>
              <a:t>za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proizvodnju</a:t>
            </a:r>
            <a:r>
              <a:rPr lang="en-US" dirty="0">
                <a:latin typeface="Calibri"/>
                <a:ea typeface="SimSun"/>
                <a:cs typeface="Times New Roman"/>
              </a:rPr>
              <a:t> u </a:t>
            </a:r>
            <a:r>
              <a:rPr lang="en-US" dirty="0" err="1">
                <a:latin typeface="Calibri"/>
                <a:ea typeface="SimSun"/>
                <a:cs typeface="Times New Roman"/>
              </a:rPr>
              <a:t>smislu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kako</a:t>
            </a:r>
            <a:r>
              <a:rPr lang="en-US" dirty="0">
                <a:latin typeface="Calibri"/>
                <a:ea typeface="SimSun"/>
                <a:cs typeface="Times New Roman"/>
              </a:rPr>
              <a:t>, </a:t>
            </a:r>
            <a:r>
              <a:rPr lang="en-US" dirty="0" err="1">
                <a:latin typeface="Calibri"/>
                <a:ea typeface="SimSun"/>
                <a:cs typeface="Times New Roman"/>
              </a:rPr>
              <a:t>kada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zašto</a:t>
            </a:r>
            <a:r>
              <a:rPr lang="en-US" dirty="0">
                <a:latin typeface="Calibri"/>
                <a:ea typeface="SimSun"/>
                <a:cs typeface="Times New Roman"/>
              </a:rPr>
              <a:t> se </a:t>
            </a:r>
            <a:r>
              <a:rPr lang="en-US" dirty="0" err="1">
                <a:latin typeface="Calibri"/>
                <a:ea typeface="SimSun"/>
                <a:cs typeface="Times New Roman"/>
              </a:rPr>
              <a:t>novi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modeli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kreiraju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en-US" dirty="0" err="1">
                <a:latin typeface="Calibri"/>
                <a:ea typeface="SimSun"/>
                <a:cs typeface="Times New Roman"/>
              </a:rPr>
              <a:t>plasiraju</a:t>
            </a:r>
            <a:r>
              <a:rPr lang="en-US" dirty="0">
                <a:latin typeface="Calibri"/>
                <a:ea typeface="SimSun"/>
                <a:cs typeface="Times New Roman"/>
              </a:rPr>
              <a:t> </a:t>
            </a:r>
            <a:r>
              <a:rPr lang="sr-Latn-RS" dirty="0">
                <a:latin typeface="Calibri"/>
                <a:ea typeface="SimSun"/>
                <a:cs typeface="Times New Roman"/>
              </a:rPr>
              <a:t>na tržištu</a:t>
            </a:r>
            <a:r>
              <a:rPr lang="en-US" dirty="0">
                <a:latin typeface="Calibri"/>
                <a:ea typeface="SimSun"/>
                <a:cs typeface="Times New Roman"/>
              </a:rPr>
              <a:t>.</a:t>
            </a:r>
            <a:endParaRPr lang="en-US" sz="2000" dirty="0">
              <a:latin typeface="Calibri"/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647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8818-6519-4E13-BBE9-5A5B460D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Koji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faktori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</a:t>
            </a:r>
            <a:r>
              <a:rPr lang="en-US" b="1" dirty="0" err="1"/>
              <a:t>računara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B883E-4777-4822-9A33-039E772F9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rPr lang="sr-Latn-RS" b="1" dirty="0"/>
              <a:t>Radna snaga</a:t>
            </a:r>
            <a:r>
              <a:rPr lang="sr-Cyrl-RS" b="1" dirty="0"/>
              <a:t> (</a:t>
            </a:r>
            <a:r>
              <a:rPr lang="sr-Latn-RS" b="1" dirty="0"/>
              <a:t>Rad</a:t>
            </a:r>
            <a:r>
              <a:rPr lang="sr-Cyrl-RS" b="1" dirty="0"/>
              <a:t>)/</a:t>
            </a:r>
            <a:r>
              <a:rPr lang="sr-Latn-RS" b="1" dirty="0"/>
              <a:t> Kapital</a:t>
            </a:r>
            <a:endParaRPr lang="en-US" b="1" dirty="0"/>
          </a:p>
          <a:p>
            <a:pPr algn="just"/>
            <a:r>
              <a:rPr lang="en-US" sz="2600" dirty="0">
                <a:latin typeface="Calibri"/>
                <a:ea typeface="SimSun"/>
                <a:cs typeface="Times New Roman"/>
              </a:rPr>
              <a:t>Dok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se npr.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garderoba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može uzeti kao 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primer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radno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intenzivnog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predmeta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računari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generalno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poznati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kao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kapitalno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intenzivni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što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znači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da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koštaju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više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za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proizvodnju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u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poređenju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drugim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predmetima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. </a:t>
            </a:r>
            <a:endParaRPr lang="sr-Latn-RS" sz="2600" dirty="0"/>
          </a:p>
          <a:p>
            <a:pPr algn="just"/>
            <a:r>
              <a:rPr lang="en-US" sz="2600" dirty="0" err="1">
                <a:latin typeface="Calibri"/>
                <a:ea typeface="SimSun"/>
                <a:cs typeface="Times New Roman"/>
              </a:rPr>
              <a:t>Računari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ne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zahtevaju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veliki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nivo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radne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snage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za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proizvodnju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ali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 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potrebne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 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savremene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mašin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tehnologija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, koji 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skupi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 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značajno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 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utiču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na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obim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proizvodnje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. </a:t>
            </a:r>
            <a:endParaRPr lang="sr-Latn-RS" sz="2600" dirty="0"/>
          </a:p>
          <a:p>
            <a:pPr algn="just"/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više</a:t>
            </a:r>
            <a:r>
              <a:rPr lang="en-US" sz="2600" dirty="0"/>
              <a:t> </a:t>
            </a:r>
            <a:r>
              <a:rPr lang="en-US" sz="2600" dirty="0" err="1"/>
              <a:t>košta</a:t>
            </a:r>
            <a:r>
              <a:rPr lang="en-US" sz="2600" dirty="0"/>
              <a:t> </a:t>
            </a:r>
            <a:r>
              <a:rPr lang="en-US" sz="2600" dirty="0" err="1"/>
              <a:t>izrada</a:t>
            </a:r>
            <a:r>
              <a:rPr lang="en-US" sz="2600" dirty="0"/>
              <a:t> </a:t>
            </a:r>
            <a:r>
              <a:rPr lang="en-US" sz="2600" dirty="0" err="1"/>
              <a:t>računara</a:t>
            </a:r>
            <a:r>
              <a:rPr lang="en-US" sz="2600" dirty="0"/>
              <a:t>, to je </a:t>
            </a:r>
            <a:r>
              <a:rPr lang="en-US" sz="2600" dirty="0" err="1"/>
              <a:t>veća</a:t>
            </a:r>
            <a:r>
              <a:rPr lang="en-US" sz="2600" dirty="0"/>
              <a:t> </a:t>
            </a:r>
            <a:r>
              <a:rPr lang="en-US" sz="2600" dirty="0" err="1"/>
              <a:t>njegova</a:t>
            </a:r>
            <a:r>
              <a:rPr lang="en-US" sz="2600" dirty="0"/>
              <a:t> </a:t>
            </a:r>
            <a:r>
              <a:rPr lang="en-US" sz="2600" dirty="0" err="1"/>
              <a:t>maloprodajna</a:t>
            </a:r>
            <a:r>
              <a:rPr lang="en-US" sz="2600" dirty="0"/>
              <a:t> </a:t>
            </a:r>
            <a:r>
              <a:rPr lang="en-US" sz="2600" dirty="0" err="1"/>
              <a:t>cena</a:t>
            </a:r>
            <a:r>
              <a:rPr lang="en-US" sz="2600" dirty="0"/>
              <a:t>, </a:t>
            </a:r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zauzvrat</a:t>
            </a:r>
            <a:r>
              <a:rPr lang="en-US" sz="2600" dirty="0"/>
              <a:t> </a:t>
            </a:r>
            <a:r>
              <a:rPr lang="en-US" sz="2600" dirty="0" err="1"/>
              <a:t>utiče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potražnju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, u </a:t>
            </a:r>
            <a:r>
              <a:rPr lang="en-US" sz="2600" dirty="0" err="1"/>
              <a:t>suštini</a:t>
            </a:r>
            <a:r>
              <a:rPr lang="en-US" sz="2600" dirty="0"/>
              <a:t>, </a:t>
            </a:r>
            <a:r>
              <a:rPr lang="en-US" sz="2600" dirty="0" err="1"/>
              <a:t>na</a:t>
            </a:r>
            <a:r>
              <a:rPr lang="en-US" sz="2600" dirty="0"/>
              <a:t> profit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kapital</a:t>
            </a:r>
            <a:r>
              <a:rPr lang="en-US" sz="2600" dirty="0"/>
              <a:t> u </a:t>
            </a:r>
            <a:r>
              <a:rPr lang="en-US" sz="2600" dirty="0" err="1"/>
              <a:t>jednom</a:t>
            </a:r>
            <a:r>
              <a:rPr lang="en-US" sz="2600" dirty="0"/>
              <a:t> </a:t>
            </a:r>
            <a:r>
              <a:rPr lang="en-US" sz="2600" dirty="0" err="1"/>
              <a:t>kontinuiranom</a:t>
            </a:r>
            <a:r>
              <a:rPr lang="en-US" sz="2600" dirty="0"/>
              <a:t> </a:t>
            </a:r>
            <a:r>
              <a:rPr lang="en-US" sz="2600" dirty="0" err="1"/>
              <a:t>krugu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303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OILAABwNQAAuicAABAAAAAmAAAACAAAAAEAAAAAAAAA"/>
              </a:ext>
            </a:extLst>
          </p:cNvSpPr>
          <p:nvPr>
            <p:ph type="body" idx="1"/>
          </p:nvPr>
        </p:nvSpPr>
        <p:spPr>
          <a:xfrm>
            <a:off x="457200" y="1931670"/>
            <a:ext cx="8229600" cy="4526280"/>
          </a:xfrm>
        </p:spPr>
        <p:txBody>
          <a:bodyPr/>
          <a:lstStyle/>
          <a:p>
            <a:pPr>
              <a:defRPr>
                <a:solidFill>
                  <a:srgbClr val="7F0000"/>
                </a:solidFill>
              </a:defRPr>
            </a:pPr>
            <a:r>
              <a:rPr dirty="0" err="1"/>
              <a:t>Osnovni</a:t>
            </a:r>
            <a:r>
              <a:rPr dirty="0"/>
              <a:t> </a:t>
            </a:r>
            <a:r>
              <a:rPr dirty="0" err="1"/>
              <a:t>pojmovi</a:t>
            </a:r>
            <a:r>
              <a:rPr dirty="0"/>
              <a:t> </a:t>
            </a:r>
            <a:r>
              <a:rPr dirty="0" err="1"/>
              <a:t>mikro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makro</a:t>
            </a:r>
            <a:r>
              <a:rPr dirty="0"/>
              <a:t> </a:t>
            </a:r>
            <a:r>
              <a:rPr dirty="0" err="1"/>
              <a:t>ekonomije</a:t>
            </a:r>
            <a:endParaRPr dirty="0"/>
          </a:p>
          <a:p>
            <a:pPr>
              <a:defRPr>
                <a:solidFill>
                  <a:srgbClr val="7F0000"/>
                </a:solidFill>
              </a:defRPr>
            </a:pPr>
            <a:r>
              <a:rPr dirty="0" err="1"/>
              <a:t>Proizvodnja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proizvodni</a:t>
            </a:r>
            <a:r>
              <a:rPr dirty="0"/>
              <a:t> </a:t>
            </a:r>
            <a:r>
              <a:rPr dirty="0" err="1"/>
              <a:t>faktori</a:t>
            </a:r>
            <a:endParaRPr dirty="0"/>
          </a:p>
          <a:p>
            <a:pPr>
              <a:defRPr>
                <a:solidFill>
                  <a:srgbClr val="0000FF"/>
                </a:solidFill>
              </a:defRPr>
            </a:pPr>
            <a:r>
              <a:rPr dirty="0" err="1"/>
              <a:t>Troškovi</a:t>
            </a:r>
            <a:r>
              <a:rPr dirty="0"/>
              <a:t> </a:t>
            </a:r>
            <a:r>
              <a:rPr dirty="0" err="1"/>
              <a:t>proizvodnje</a:t>
            </a:r>
            <a:r>
              <a:rPr dirty="0"/>
              <a:t> - II TERMIN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dirty="0" err="1"/>
              <a:t>Tražnj</a:t>
            </a:r>
            <a:r>
              <a:rPr lang="sr-Latn-RS" dirty="0"/>
              <a:t>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ponuda</a:t>
            </a:r>
            <a:r>
              <a:rPr dirty="0"/>
              <a:t> - III TERMIN</a:t>
            </a:r>
          </a:p>
          <a:p>
            <a:pPr>
              <a:defRPr>
                <a:solidFill>
                  <a:srgbClr val="7F007F"/>
                </a:solidFill>
              </a:defRPr>
            </a:pPr>
            <a:r>
              <a:rPr dirty="0" err="1"/>
              <a:t>Sistem</a:t>
            </a:r>
            <a:r>
              <a:rPr dirty="0"/>
              <a:t> </a:t>
            </a:r>
            <a:r>
              <a:rPr dirty="0" err="1"/>
              <a:t>ekonomskih</a:t>
            </a:r>
            <a:r>
              <a:rPr dirty="0"/>
              <a:t> </a:t>
            </a:r>
            <a:r>
              <a:rPr dirty="0" err="1"/>
              <a:t>odnosa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inostranstvom</a:t>
            </a:r>
            <a:endParaRPr dirty="0"/>
          </a:p>
          <a:p>
            <a:pPr>
              <a:defRPr>
                <a:solidFill>
                  <a:srgbClr val="7F007F"/>
                </a:solidFill>
              </a:defRPr>
            </a:pPr>
            <a:r>
              <a:rPr dirty="0" err="1"/>
              <a:t>Koncept</a:t>
            </a:r>
            <a:r>
              <a:rPr dirty="0"/>
              <a:t> “</a:t>
            </a:r>
            <a:r>
              <a:rPr dirty="0" err="1"/>
              <a:t>održivog</a:t>
            </a:r>
            <a:r>
              <a:rPr dirty="0"/>
              <a:t> </a:t>
            </a:r>
            <a:r>
              <a:rPr dirty="0" err="1"/>
              <a:t>razvoja</a:t>
            </a:r>
            <a:r>
              <a:rPr dirty="0"/>
              <a:t>”</a:t>
            </a:r>
          </a:p>
          <a:p>
            <a:pPr>
              <a:defRPr>
                <a:solidFill>
                  <a:srgbClr val="7F007F"/>
                </a:solidFill>
              </a:defRPr>
            </a:pPr>
            <a:r>
              <a:rPr dirty="0" err="1"/>
              <a:t>Tehnološke</a:t>
            </a:r>
            <a:r>
              <a:rPr dirty="0"/>
              <a:t> </a:t>
            </a:r>
            <a:r>
              <a:rPr dirty="0" err="1"/>
              <a:t>promene</a:t>
            </a:r>
            <a:r>
              <a:rPr dirty="0"/>
              <a:t>, </a:t>
            </a:r>
            <a:r>
              <a:rPr dirty="0" err="1"/>
              <a:t>tranzicija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globalizacija</a:t>
            </a:r>
            <a:endParaRPr dirty="0"/>
          </a:p>
          <a:p>
            <a:pPr>
              <a:defRPr>
                <a:solidFill>
                  <a:srgbClr val="FF00FF"/>
                </a:solidFill>
              </a:defRPr>
            </a:pPr>
            <a:r>
              <a:rPr dirty="0" err="1"/>
              <a:t>Kolokvijum</a:t>
            </a:r>
            <a:r>
              <a:rPr dirty="0"/>
              <a:t> + </a:t>
            </a:r>
            <a:r>
              <a:rPr dirty="0" err="1"/>
              <a:t>odbrana</a:t>
            </a:r>
            <a:r>
              <a:rPr dirty="0"/>
              <a:t> </a:t>
            </a:r>
            <a:r>
              <a:rPr dirty="0" err="1"/>
              <a:t>seminarskog</a:t>
            </a:r>
            <a:r>
              <a:rPr dirty="0"/>
              <a:t> </a:t>
            </a:r>
            <a:r>
              <a:rPr dirty="0" err="1"/>
              <a:t>rada</a:t>
            </a:r>
            <a:r>
              <a:rPr dirty="0"/>
              <a:t> - V TERMIN</a:t>
            </a:r>
          </a:p>
          <a:p>
            <a:pPr>
              <a:defRPr>
                <a:solidFill>
                  <a:srgbClr val="7F007F"/>
                </a:solidFill>
              </a:defRPr>
            </a:pPr>
            <a:endParaRPr dirty="0"/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DcCAABwNQAAPwkAABAAAAAmAAAACAAAAAEAAAAAAAAA"/>
              </a:ext>
            </a:extLst>
          </p:cNvSpPr>
          <p:nvPr>
            <p:ph type="title"/>
          </p:nvPr>
        </p:nvSpPr>
        <p:spPr>
          <a:xfrm>
            <a:off x="457200" y="360045"/>
            <a:ext cx="8229600" cy="1143000"/>
          </a:xfrm>
        </p:spPr>
        <p:txBody>
          <a:bodyPr/>
          <a:lstStyle/>
          <a:p>
            <a:r>
              <a:t>Sadržaj predmeta</a:t>
            </a:r>
          </a:p>
        </p:txBody>
      </p:sp>
      <p:sp>
        <p:nvSpPr>
          <p:cNvPr id="4" name="AutoShape1"/>
          <p:cNvSpPr>
            <a:extLst>
              <a:ext uri="smNativeData">
                <pr:smNativeData xmlns:pr="smNativeData" xmlns:p14="http://schemas.microsoft.com/office/powerpoint/2010/main" xmlns="" val="SMDATA_16_2osPYhMAAAAlAAAAgwAAAA8BAAAAkAAAAEgAAACQAAAASAAAAAAAAAAAAAAAAAAAAAEAAABQAAAA2MJKTy2sxD8a8WbEmxHf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jjAAAAkLAABwMQAAGRIAABAAAAAmAAAACAAAAP//////////"/>
              </a:ext>
            </a:extLst>
          </p:cNvSpPr>
          <p:nvPr/>
        </p:nvSpPr>
        <p:spPr>
          <a:xfrm>
            <a:off x="7893050" y="1793875"/>
            <a:ext cx="143510" cy="1148080"/>
          </a:xfrm>
          <a:prstGeom prst="rightBrace">
            <a:avLst>
              <a:gd name="adj1" fmla="val 20962"/>
              <a:gd name="adj2" fmla="val 48545"/>
            </a:avLst>
          </a:prstGeom>
          <a:noFill/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2"/>
          <p:cNvSpPr>
            <a:extLst>
              <a:ext uri="smNativeData">
                <pr:smNativeData xmlns:pr="smNativeData" xmlns:p14="http://schemas.microsoft.com/office/powerpoint/2010/main" xmlns="" val="SMDATA_16_2osPYhMAAAAlAAAAgwAAAA8BAAAAkAAAAEgAAACQAAAASAAAAAAAAAAAAAAAAAAAAAEAAABQAAAAwNwhc4fMnT8a8WbEmxHf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DEAAIMWAACHNAAA/SEAABAAAAAmAAAACAAAAP//////////"/>
              </a:ext>
            </a:extLst>
          </p:cNvSpPr>
          <p:nvPr/>
        </p:nvSpPr>
        <p:spPr>
          <a:xfrm>
            <a:off x="8036560" y="3659505"/>
            <a:ext cx="502285" cy="1865630"/>
          </a:xfrm>
          <a:prstGeom prst="rightBrace">
            <a:avLst>
              <a:gd name="adj1" fmla="val 24272"/>
              <a:gd name="adj2" fmla="val 48545"/>
            </a:avLst>
          </a:prstGeom>
          <a:noFill/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DEAAD4NAABAOAAAfg8AABAgAAAmAAAACAAAAP//////////"/>
              </a:ext>
            </a:extLst>
          </p:cNvSpPr>
          <p:nvPr/>
        </p:nvSpPr>
        <p:spPr>
          <a:xfrm>
            <a:off x="8036560" y="2152650"/>
            <a:ext cx="110744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>
                <a:solidFill>
                  <a:srgbClr val="7F0000"/>
                </a:solidFill>
              </a:defRPr>
            </a:pPr>
            <a:r>
              <a:t>I TERMIN</a:t>
            </a:r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zQAAM0XAADjNgAAsyAAABAgAAAmAAAACAAAAP//////////"/>
              </a:ext>
            </a:extLst>
          </p:cNvSpPr>
          <p:nvPr/>
        </p:nvSpPr>
        <p:spPr>
          <a:xfrm rot="5330480">
            <a:off x="8016240" y="4409440"/>
            <a:ext cx="144653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>
                <a:solidFill>
                  <a:srgbClr val="7F007F"/>
                </a:solidFill>
              </a:defRPr>
            </a:pPr>
            <a:r>
              <a:t>IV TERMIN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4CB7-E735-4634-8426-A84D5988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Koji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faktori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</a:t>
            </a:r>
            <a:r>
              <a:rPr lang="en-US" b="1" dirty="0" err="1"/>
              <a:t>računara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8C32-06D2-4509-AAEA-C803DF12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lvl="0"/>
            <a:r>
              <a:rPr lang="sr-Latn-RS" b="1" dirty="0"/>
              <a:t>R</a:t>
            </a:r>
            <a:r>
              <a:rPr lang="en-US" b="1" dirty="0" err="1"/>
              <a:t>esursi</a:t>
            </a:r>
            <a:r>
              <a:rPr lang="sr-Latn-RS" b="1" dirty="0"/>
              <a:t> </a:t>
            </a:r>
          </a:p>
          <a:p>
            <a:r>
              <a:rPr lang="en-US" sz="3000" dirty="0">
                <a:latin typeface="Calibri"/>
                <a:ea typeface="SimSun"/>
                <a:cs typeface="Times New Roman"/>
              </a:rPr>
              <a:t>U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tradicionalnim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modelima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faktora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proizvodnje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resursi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potrebni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za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proizvodnju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predmeta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poznati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kao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„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zemlj</a:t>
            </a:r>
            <a:r>
              <a:rPr lang="sr-Latn-RS" sz="3000" dirty="0">
                <a:latin typeface="Calibri"/>
                <a:ea typeface="SimSun"/>
                <a:cs typeface="Times New Roman"/>
              </a:rPr>
              <a:t>ište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“. Kada je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reč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o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računarima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resursi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materijali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kao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što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su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mikročipovi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metali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plastična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kućišta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druge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dirty="0" err="1">
                <a:latin typeface="Calibri"/>
                <a:ea typeface="SimSun"/>
                <a:cs typeface="Times New Roman"/>
              </a:rPr>
              <a:t>komponente</a:t>
            </a:r>
            <a:r>
              <a:rPr lang="en-US" sz="3000" dirty="0">
                <a:latin typeface="Calibri"/>
                <a:ea typeface="SimSun"/>
                <a:cs typeface="Times New Roman"/>
              </a:rPr>
              <a:t>. </a:t>
            </a:r>
            <a:endParaRPr lang="sr-Latn-RS" sz="3000" dirty="0"/>
          </a:p>
          <a:p>
            <a:pPr lvl="0" algn="just"/>
            <a:r>
              <a:rPr lang="en-US" sz="3000" dirty="0"/>
              <a:t>Ono po </a:t>
            </a:r>
            <a:r>
              <a:rPr lang="en-US" sz="3000" dirty="0" err="1"/>
              <a:t>čemu</a:t>
            </a:r>
            <a:r>
              <a:rPr lang="en-US" sz="3000" dirty="0"/>
              <a:t> se </a:t>
            </a:r>
            <a:r>
              <a:rPr lang="en-US" sz="3000" dirty="0" err="1"/>
              <a:t>računari</a:t>
            </a:r>
            <a:r>
              <a:rPr lang="en-US" sz="3000" dirty="0"/>
              <a:t> </a:t>
            </a:r>
            <a:r>
              <a:rPr lang="en-US" sz="3000" dirty="0" err="1"/>
              <a:t>razlikuju</a:t>
            </a:r>
            <a:r>
              <a:rPr lang="sr-Latn-RS" sz="3000" dirty="0"/>
              <a:t> od ostalih proizvoda</a:t>
            </a:r>
            <a:r>
              <a:rPr lang="en-US" sz="3000" dirty="0"/>
              <a:t> je </a:t>
            </a:r>
            <a:r>
              <a:rPr lang="en-US" sz="3000" dirty="0" err="1"/>
              <a:t>tehnologija</a:t>
            </a:r>
            <a:r>
              <a:rPr lang="en-US" sz="3000" dirty="0"/>
              <a:t> </a:t>
            </a:r>
            <a:r>
              <a:rPr lang="en-US" sz="3000" dirty="0" err="1"/>
              <a:t>koja</a:t>
            </a:r>
            <a:r>
              <a:rPr lang="en-US" sz="3000" dirty="0"/>
              <a:t> se </a:t>
            </a:r>
            <a:r>
              <a:rPr lang="sr-Latn-RS" sz="3000" dirty="0"/>
              <a:t>neprekidno</a:t>
            </a:r>
            <a:r>
              <a:rPr lang="en-US" sz="3000" dirty="0"/>
              <a:t> </a:t>
            </a:r>
            <a:r>
              <a:rPr lang="en-US" sz="3000" dirty="0" err="1"/>
              <a:t>menja</a:t>
            </a:r>
            <a:r>
              <a:rPr lang="en-US" sz="3000" dirty="0"/>
              <a:t>, </a:t>
            </a:r>
            <a:r>
              <a:rPr lang="en-US" sz="3000" dirty="0" err="1"/>
              <a:t>zbog</a:t>
            </a:r>
            <a:r>
              <a:rPr lang="en-US" sz="3000" dirty="0"/>
              <a:t> </a:t>
            </a:r>
            <a:r>
              <a:rPr lang="en-US" sz="3000" dirty="0" err="1"/>
              <a:t>čega</a:t>
            </a:r>
            <a:r>
              <a:rPr lang="en-US" sz="3000" dirty="0"/>
              <a:t> </a:t>
            </a:r>
            <a:r>
              <a:rPr lang="en-US" sz="3000" dirty="0" err="1"/>
              <a:t>cene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dostupnost</a:t>
            </a:r>
            <a:r>
              <a:rPr lang="en-US" sz="3000" dirty="0"/>
              <a:t> </a:t>
            </a:r>
            <a:r>
              <a:rPr lang="en-US" sz="3000" dirty="0" err="1"/>
              <a:t>određenih</a:t>
            </a:r>
            <a:r>
              <a:rPr lang="en-US" sz="3000" dirty="0"/>
              <a:t> </a:t>
            </a:r>
            <a:r>
              <a:rPr lang="en-US" sz="3000" dirty="0" err="1"/>
              <a:t>resursa</a:t>
            </a:r>
            <a:r>
              <a:rPr lang="en-US" sz="3000" dirty="0"/>
              <a:t> </a:t>
            </a:r>
            <a:r>
              <a:rPr lang="en-US" sz="3000" dirty="0" err="1"/>
              <a:t>variraju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940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3E65-D588-4AF0-9B59-D63F65A4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Koji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faktori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</a:t>
            </a:r>
            <a:r>
              <a:rPr lang="en-US" b="1" dirty="0" err="1"/>
              <a:t>računara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DE999-3598-47A1-816F-7945D7017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b="1" dirty="0"/>
              <a:t>P</a:t>
            </a:r>
            <a:r>
              <a:rPr lang="en-US" b="1" dirty="0" err="1"/>
              <a:t>reduzetništvo</a:t>
            </a:r>
            <a:endParaRPr lang="en-US" b="1" dirty="0"/>
          </a:p>
          <a:p>
            <a:pPr lvl="0" algn="just"/>
            <a:r>
              <a:rPr lang="en-US" sz="2600" dirty="0" err="1"/>
              <a:t>Računarska</a:t>
            </a:r>
            <a:r>
              <a:rPr lang="en-US" sz="2600" dirty="0"/>
              <a:t> </a:t>
            </a:r>
            <a:r>
              <a:rPr lang="en-US" sz="2600" dirty="0" err="1"/>
              <a:t>industrija</a:t>
            </a:r>
            <a:r>
              <a:rPr lang="en-US" sz="2600" dirty="0"/>
              <a:t> </a:t>
            </a:r>
            <a:r>
              <a:rPr lang="en-US" sz="2600" dirty="0" err="1"/>
              <a:t>često</a:t>
            </a:r>
            <a:r>
              <a:rPr lang="en-US" sz="2600" dirty="0"/>
              <a:t> </a:t>
            </a:r>
            <a:r>
              <a:rPr lang="en-US" sz="2600" dirty="0" err="1"/>
              <a:t>zahteva</a:t>
            </a:r>
            <a:r>
              <a:rPr lang="en-US" sz="2600" dirty="0"/>
              <a:t> </a:t>
            </a:r>
            <a:r>
              <a:rPr lang="en-US" sz="2600" dirty="0" err="1"/>
              <a:t>visok</a:t>
            </a:r>
            <a:r>
              <a:rPr lang="en-US" sz="2600" dirty="0"/>
              <a:t> </a:t>
            </a:r>
            <a:r>
              <a:rPr lang="en-US" sz="2600" dirty="0" err="1"/>
              <a:t>stepen</a:t>
            </a:r>
            <a:r>
              <a:rPr lang="en-US" sz="2600" dirty="0"/>
              <a:t> </a:t>
            </a:r>
            <a:r>
              <a:rPr lang="en-US" sz="2600" dirty="0" err="1"/>
              <a:t>preduzetni</a:t>
            </a:r>
            <a:r>
              <a:rPr lang="sr-Latn-RS" sz="2600" dirty="0"/>
              <a:t>čke inicijative</a:t>
            </a:r>
            <a:r>
              <a:rPr lang="en-US" sz="2600" dirty="0"/>
              <a:t> </a:t>
            </a:r>
            <a:r>
              <a:rPr lang="en-US" sz="2600" dirty="0" err="1"/>
              <a:t>kada</a:t>
            </a:r>
            <a:r>
              <a:rPr lang="en-US" sz="2600" dirty="0"/>
              <a:t> je u </a:t>
            </a:r>
            <a:r>
              <a:rPr lang="en-US" sz="2600" dirty="0" err="1"/>
              <a:t>pitanju</a:t>
            </a:r>
            <a:r>
              <a:rPr lang="en-US" sz="2600" dirty="0"/>
              <a:t> </a:t>
            </a:r>
            <a:r>
              <a:rPr lang="en-US" sz="2600" dirty="0" err="1"/>
              <a:t>razvoj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proizvodnja</a:t>
            </a:r>
            <a:r>
              <a:rPr lang="en-US" sz="2600" dirty="0"/>
              <a:t> </a:t>
            </a:r>
            <a:r>
              <a:rPr lang="en-US" sz="2600" dirty="0" err="1"/>
              <a:t>nove</a:t>
            </a:r>
            <a:r>
              <a:rPr lang="en-US" sz="2600" dirty="0"/>
              <a:t> </a:t>
            </a:r>
            <a:r>
              <a:rPr lang="en-US" sz="2600" dirty="0" err="1"/>
              <a:t>tehnologije</a:t>
            </a:r>
            <a:r>
              <a:rPr lang="en-US" sz="2600" dirty="0"/>
              <a:t>.</a:t>
            </a:r>
            <a:endParaRPr lang="sr-Latn-RS" sz="2600" dirty="0"/>
          </a:p>
          <a:p>
            <a:pPr lvl="0" algn="just"/>
            <a:r>
              <a:rPr lang="en-US" sz="2600" dirty="0" err="1"/>
              <a:t>Pokojni</a:t>
            </a:r>
            <a:r>
              <a:rPr lang="en-US" sz="2600" dirty="0"/>
              <a:t> </a:t>
            </a:r>
            <a:r>
              <a:rPr lang="en-US" sz="2600" dirty="0" err="1"/>
              <a:t>izvršni</a:t>
            </a:r>
            <a:r>
              <a:rPr lang="en-US" sz="2600" dirty="0"/>
              <a:t> </a:t>
            </a:r>
            <a:r>
              <a:rPr lang="en-US" sz="2600" dirty="0" err="1"/>
              <a:t>direktor</a:t>
            </a:r>
            <a:r>
              <a:rPr lang="en-US" sz="2600" dirty="0"/>
              <a:t> Apple-a </a:t>
            </a:r>
            <a:r>
              <a:rPr lang="en-US" sz="2600" dirty="0" err="1"/>
              <a:t>Stiv</a:t>
            </a:r>
            <a:r>
              <a:rPr lang="en-US" sz="2600" dirty="0"/>
              <a:t> </a:t>
            </a:r>
            <a:r>
              <a:rPr lang="en-US" sz="2600" dirty="0" err="1"/>
              <a:t>Džobs</a:t>
            </a:r>
            <a:r>
              <a:rPr lang="en-US" sz="2600" dirty="0"/>
              <a:t> </a:t>
            </a:r>
            <a:r>
              <a:rPr lang="en-US" sz="2600" dirty="0" err="1"/>
              <a:t>predstavlja</a:t>
            </a:r>
            <a:r>
              <a:rPr lang="en-US" sz="2600" dirty="0"/>
              <a:t> primer </a:t>
            </a:r>
            <a:r>
              <a:rPr lang="en-US" sz="2600" dirty="0" err="1"/>
              <a:t>kako</a:t>
            </a:r>
            <a:r>
              <a:rPr lang="en-US" sz="2600" dirty="0"/>
              <a:t> </a:t>
            </a:r>
            <a:r>
              <a:rPr lang="en-US" sz="2600" dirty="0" err="1"/>
              <a:t>preduzetništvo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rizik</a:t>
            </a:r>
            <a:r>
              <a:rPr lang="en-US" sz="2600" dirty="0"/>
              <a:t> </a:t>
            </a:r>
            <a:r>
              <a:rPr lang="en-US" sz="2600" dirty="0" err="1"/>
              <a:t>igraju</a:t>
            </a:r>
            <a:r>
              <a:rPr lang="en-US" sz="2600" dirty="0"/>
              <a:t> </a:t>
            </a:r>
            <a:r>
              <a:rPr lang="en-US" sz="2600" dirty="0" err="1"/>
              <a:t>ulogu</a:t>
            </a:r>
            <a:r>
              <a:rPr lang="en-US" sz="2600" dirty="0"/>
              <a:t> u </a:t>
            </a:r>
            <a:r>
              <a:rPr lang="sr-Latn-RS" sz="2600" dirty="0"/>
              <a:t>dizajnu i razvoju novih proizvoda u oblasti IT-a</a:t>
            </a:r>
            <a:r>
              <a:rPr lang="en-US" sz="2600" dirty="0"/>
              <a:t>. </a:t>
            </a:r>
            <a:r>
              <a:rPr lang="sr-Latn-RS" sz="2600" dirty="0"/>
              <a:t>S</a:t>
            </a:r>
            <a:r>
              <a:rPr lang="en-US" sz="2600" dirty="0"/>
              <a:t>a </a:t>
            </a:r>
            <a:r>
              <a:rPr lang="en-US" sz="2600" dirty="0" err="1"/>
              <a:t>svojim</a:t>
            </a:r>
            <a:r>
              <a:rPr lang="en-US" sz="2600" dirty="0"/>
              <a:t> </a:t>
            </a:r>
            <a:r>
              <a:rPr lang="en-US" sz="2600" dirty="0" err="1"/>
              <a:t>timom</a:t>
            </a:r>
            <a:r>
              <a:rPr lang="en-US" sz="2600" dirty="0"/>
              <a:t>, </a:t>
            </a:r>
            <a:r>
              <a:rPr lang="en-US" sz="2600" dirty="0" err="1"/>
              <a:t>razvio</a:t>
            </a:r>
            <a:r>
              <a:rPr lang="en-US" sz="2600" dirty="0"/>
              <a:t> je </a:t>
            </a:r>
            <a:r>
              <a:rPr lang="sr-Latn-RS" sz="2600" dirty="0"/>
              <a:t>jedinstvene</a:t>
            </a:r>
            <a:r>
              <a:rPr lang="en-US" sz="2600" dirty="0"/>
              <a:t> </a:t>
            </a:r>
            <a:r>
              <a:rPr lang="en-US" sz="2600" dirty="0" err="1"/>
              <a:t>proizvode</a:t>
            </a:r>
            <a:r>
              <a:rPr lang="en-US" sz="2600" dirty="0"/>
              <a:t>, </a:t>
            </a:r>
            <a:r>
              <a:rPr lang="en-US" sz="2600" dirty="0" err="1"/>
              <a:t>pretpostavljajući</a:t>
            </a:r>
            <a:r>
              <a:rPr lang="en-US" sz="2600" dirty="0"/>
              <a:t> </a:t>
            </a:r>
            <a:r>
              <a:rPr lang="en-US" sz="2600" dirty="0" err="1"/>
              <a:t>rizik</a:t>
            </a:r>
            <a:r>
              <a:rPr lang="en-US" sz="2600" dirty="0"/>
              <a:t> od </a:t>
            </a:r>
            <a:r>
              <a:rPr lang="en-US" sz="2600" dirty="0" err="1"/>
              <a:t>potpunog</a:t>
            </a:r>
            <a:r>
              <a:rPr lang="en-US" sz="2600" dirty="0"/>
              <a:t> </a:t>
            </a:r>
            <a:r>
              <a:rPr lang="en-US" sz="2600" dirty="0" err="1"/>
              <a:t>neuspeha</a:t>
            </a:r>
            <a:r>
              <a:rPr lang="en-US" sz="2600" dirty="0"/>
              <a:t>. </a:t>
            </a:r>
            <a:r>
              <a:rPr lang="en-US" sz="2600" dirty="0" err="1"/>
              <a:t>Rezultati</a:t>
            </a:r>
            <a:r>
              <a:rPr lang="en-US" sz="2600" dirty="0"/>
              <a:t> -- iPhone, MacBook, iPad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drugi</a:t>
            </a:r>
            <a:r>
              <a:rPr lang="en-US" sz="2600" dirty="0"/>
              <a:t> -- </a:t>
            </a:r>
            <a:r>
              <a:rPr lang="en-US" sz="2600" dirty="0" err="1"/>
              <a:t>podstakli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sr-Latn-RS" sz="2600" dirty="0"/>
              <a:t> dalji razvoj i proizvodnju u čitavoj industriji informacionih tehnologija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3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C6FA-D0E2-4A69-91AE-6DAD8D62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Koji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faktori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r>
              <a:rPr lang="en-US" b="1" dirty="0"/>
              <a:t> </a:t>
            </a:r>
            <a:r>
              <a:rPr lang="en-US" b="1" dirty="0" err="1"/>
              <a:t>računara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0487-D262-49DF-9CB4-819A371E9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lvl="0"/>
            <a:r>
              <a:rPr lang="sr-Latn-RS" b="1" dirty="0"/>
              <a:t>E</a:t>
            </a:r>
            <a:r>
              <a:rPr lang="en-US" b="1" dirty="0" err="1"/>
              <a:t>konomija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potražnja</a:t>
            </a:r>
            <a:endParaRPr lang="en-US" b="1" dirty="0"/>
          </a:p>
          <a:p>
            <a:pPr algn="just"/>
            <a:r>
              <a:rPr lang="en-US" sz="2600" dirty="0" err="1">
                <a:latin typeface="Calibri"/>
                <a:ea typeface="SimSun"/>
                <a:cs typeface="Times New Roman"/>
              </a:rPr>
              <a:t>Konačn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o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faktor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i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proizvodnje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računara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se u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velikoj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meri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oslanja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na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potrošač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e/tržište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. </a:t>
            </a:r>
            <a:endParaRPr lang="sr-Latn-RS" sz="2600" dirty="0"/>
          </a:p>
          <a:p>
            <a:pPr algn="just"/>
            <a:r>
              <a:rPr lang="en-US" sz="2600" dirty="0">
                <a:latin typeface="Calibri"/>
                <a:ea typeface="SimSun"/>
                <a:cs typeface="Times New Roman"/>
              </a:rPr>
              <a:t>Kako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IT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kompanije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moraju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da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se snabdevaju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kupovimom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resursa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,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potreban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im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je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kapital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za 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neprekidno istraživanje i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razvoj</a:t>
            </a:r>
            <a:r>
              <a:rPr lang="sr-Latn-RS" sz="2600" dirty="0">
                <a:latin typeface="Calibri"/>
                <a:ea typeface="SimSun"/>
                <a:cs typeface="Times New Roman"/>
              </a:rPr>
              <a:t>, kao i za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povećanje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600" dirty="0" err="1">
                <a:latin typeface="Calibri"/>
                <a:ea typeface="SimSun"/>
                <a:cs typeface="Times New Roman"/>
              </a:rPr>
              <a:t>proizvodnje</a:t>
            </a:r>
            <a:r>
              <a:rPr lang="en-US" sz="2600" dirty="0">
                <a:latin typeface="Calibri"/>
                <a:ea typeface="SimSun"/>
                <a:cs typeface="Times New Roman"/>
              </a:rPr>
              <a:t>. </a:t>
            </a:r>
            <a:endParaRPr lang="sr-Latn-RS" sz="2600" dirty="0"/>
          </a:p>
          <a:p>
            <a:pPr lvl="0" algn="just"/>
            <a:r>
              <a:rPr lang="en-US" sz="2600" dirty="0" err="1"/>
              <a:t>Spora</a:t>
            </a:r>
            <a:r>
              <a:rPr lang="en-US" sz="2600" dirty="0"/>
              <a:t> </a:t>
            </a:r>
            <a:r>
              <a:rPr lang="en-US" sz="2600" dirty="0" err="1"/>
              <a:t>ekonomija</a:t>
            </a:r>
            <a:r>
              <a:rPr lang="en-US" sz="2600" dirty="0"/>
              <a:t> </a:t>
            </a:r>
            <a:r>
              <a:rPr lang="en-US" sz="2600" dirty="0" err="1"/>
              <a:t>obično</a:t>
            </a:r>
            <a:r>
              <a:rPr lang="en-US" sz="2600" dirty="0"/>
              <a:t> </a:t>
            </a:r>
            <a:r>
              <a:rPr lang="en-US" sz="2600" dirty="0" err="1"/>
              <a:t>znači</a:t>
            </a:r>
            <a:r>
              <a:rPr lang="en-US" sz="2600" dirty="0"/>
              <a:t> </a:t>
            </a:r>
            <a:r>
              <a:rPr lang="en-US" sz="2600" dirty="0" err="1"/>
              <a:t>manju</a:t>
            </a:r>
            <a:r>
              <a:rPr lang="en-US" sz="2600" dirty="0"/>
              <a:t> </a:t>
            </a:r>
            <a:r>
              <a:rPr lang="en-US" sz="2600" dirty="0" err="1"/>
              <a:t>kupovnu</a:t>
            </a:r>
            <a:r>
              <a:rPr lang="en-US" sz="2600" dirty="0"/>
              <a:t> </a:t>
            </a:r>
            <a:r>
              <a:rPr lang="en-US" sz="2600" dirty="0" err="1"/>
              <a:t>moc</a:t>
            </a:r>
            <a:r>
              <a:rPr lang="en-US" sz="2600" dirty="0"/>
              <a:t>́ </a:t>
            </a:r>
            <a:r>
              <a:rPr lang="en-US" sz="2600" dirty="0" err="1"/>
              <a:t>potrošača</a:t>
            </a:r>
            <a:r>
              <a:rPr lang="en-US" sz="2600" dirty="0"/>
              <a:t>, a </a:t>
            </a:r>
            <a:r>
              <a:rPr lang="en-US" sz="2600" dirty="0" err="1"/>
              <a:t>samim</a:t>
            </a:r>
            <a:r>
              <a:rPr lang="en-US" sz="2600" dirty="0"/>
              <a:t> </a:t>
            </a:r>
            <a:r>
              <a:rPr lang="en-US" sz="2600" dirty="0" err="1"/>
              <a:t>tim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manju</a:t>
            </a:r>
            <a:r>
              <a:rPr lang="en-US" sz="2600" dirty="0"/>
              <a:t> </a:t>
            </a:r>
            <a:r>
              <a:rPr lang="en-US" sz="2600" dirty="0" err="1"/>
              <a:t>proizvodnju</a:t>
            </a:r>
            <a:r>
              <a:rPr lang="en-US" sz="2600" dirty="0"/>
              <a:t>. </a:t>
            </a:r>
            <a:r>
              <a:rPr lang="en-US" sz="2600" dirty="0" err="1"/>
              <a:t>Proizvodnja</a:t>
            </a:r>
            <a:r>
              <a:rPr lang="en-US" sz="2600" dirty="0"/>
              <a:t> </a:t>
            </a:r>
            <a:r>
              <a:rPr lang="en-US" sz="2600" dirty="0" err="1"/>
              <a:t>računara</a:t>
            </a:r>
            <a:r>
              <a:rPr lang="en-US" sz="2600" dirty="0"/>
              <a:t> mora da ide </a:t>
            </a:r>
            <a:r>
              <a:rPr lang="en-US" sz="2600" dirty="0" err="1"/>
              <a:t>linijom</a:t>
            </a:r>
            <a:r>
              <a:rPr lang="en-US" sz="2600" dirty="0"/>
              <a:t> </a:t>
            </a:r>
            <a:r>
              <a:rPr lang="en-US" sz="2600" dirty="0" err="1"/>
              <a:t>između</a:t>
            </a:r>
            <a:r>
              <a:rPr lang="en-US" sz="2600" dirty="0"/>
              <a:t> </a:t>
            </a:r>
            <a:r>
              <a:rPr lang="en-US" sz="2600" dirty="0" err="1"/>
              <a:t>ponude</a:t>
            </a:r>
            <a:r>
              <a:rPr lang="en-US" sz="2600" dirty="0"/>
              <a:t>, </a:t>
            </a:r>
            <a:r>
              <a:rPr lang="en-US" sz="2600" dirty="0" err="1"/>
              <a:t>potražnje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konkurentnih</a:t>
            </a:r>
            <a:r>
              <a:rPr lang="en-US" sz="2600" dirty="0"/>
              <a:t> </a:t>
            </a:r>
            <a:r>
              <a:rPr lang="en-US" sz="2600" dirty="0" err="1"/>
              <a:t>cena</a:t>
            </a:r>
            <a:r>
              <a:rPr lang="en-US" sz="2600" dirty="0"/>
              <a:t> da bi se </a:t>
            </a:r>
            <a:r>
              <a:rPr lang="en-US" sz="2600" dirty="0" err="1"/>
              <a:t>postigao</a:t>
            </a:r>
            <a:r>
              <a:rPr lang="en-US" sz="2600" dirty="0"/>
              <a:t> </a:t>
            </a:r>
            <a:r>
              <a:rPr lang="en-US" sz="2600" dirty="0" err="1"/>
              <a:t>pravi</a:t>
            </a:r>
            <a:r>
              <a:rPr lang="en-US" sz="2600" dirty="0"/>
              <a:t> </a:t>
            </a:r>
            <a:r>
              <a:rPr lang="en-US" sz="2600" dirty="0" err="1"/>
              <a:t>balans</a:t>
            </a:r>
            <a:r>
              <a:rPr lang="en-US" sz="2600" dirty="0"/>
              <a:t> </a:t>
            </a:r>
            <a:r>
              <a:rPr lang="sr-Latn-RS" sz="2600" dirty="0"/>
              <a:t>faktora </a:t>
            </a:r>
            <a:r>
              <a:rPr lang="en-US" sz="2600" dirty="0" err="1"/>
              <a:t>proizvodnj</a:t>
            </a:r>
            <a:r>
              <a:rPr lang="sr-Latn-RS" sz="2600" dirty="0"/>
              <a:t>e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81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Studija slučaja 1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razmatranje Faktora proizvodnje za  proizvodnju proizvoda/usluge: XXXX </a:t>
            </a:r>
          </a:p>
          <a:p>
            <a:endParaRPr/>
          </a:p>
          <a:p>
            <a:pPr marL="342900" marR="0" lvl="1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Preduzeće XZY bavi se proizvodnjom/kreiranjem usluge (</a:t>
            </a:r>
            <a:r>
              <a:rPr>
                <a:solidFill>
                  <a:srgbClr val="FF0000"/>
                </a:solidFill>
              </a:rPr>
              <a:t> STUDENTI PREDLAŽU PROIZVOD/USLUGU</a:t>
            </a:r>
            <a:r>
              <a:t>). </a:t>
            </a:r>
          </a:p>
          <a:p>
            <a:pPr marL="0" marR="0" lvl="1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endParaRPr/>
          </a:p>
          <a:p>
            <a:pPr lvl="1" algn="just"/>
            <a:r>
              <a: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rPr>
              <a:t>Nevedeno preduzeće planira pokretanje novog pogona u regionu u kojem do sada nije poslovalo. U tom cilju, angažovan je mladi ekspert Petar Petrović, koji će napraviti izveštaj o raspoloživosti FAKTORA proizvodnje, na razmatranoj lokaciji.</a:t>
            </a:r>
          </a:p>
        </p:txBody>
      </p:sp>
    </p:spTree>
    <p:extLst>
      <p:ext uri="{BB962C8B-B14F-4D97-AF65-F5344CB8AC3E}">
        <p14:creationId xmlns:p14="http://schemas.microsoft.com/office/powerpoint/2010/main" val="2540707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Studija slučaja 1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Pitanja na koja Petar Petrović treba da odgovori u svom izveštaju su sledeća:</a:t>
            </a:r>
          </a:p>
          <a:p>
            <a:pPr marL="1007745" marR="0" lvl="1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Pitanje Br. 1.  Koji elementi su od značaja kod određivanja lokacije budućeg poslovnog postrojenja ?</a:t>
            </a:r>
          </a:p>
          <a:p>
            <a:pPr marL="1007745" marR="0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Pitanje Br. 2. Zašto bi bilo nepraktično napraviti stočarsku farmu u centru glavnog grada? Takođe, zašto bi bilo nepraktično pokrenuti novi industrijski proizvodni pogon u nacionalnom parku Tara ?</a:t>
            </a:r>
          </a:p>
          <a:p>
            <a:pPr marL="1007745" marR="0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Pitanje Br. 3. Nevedite primer kako lokacija poslovnih postrojenja zavisi od raspoloživosti KAPITALNE opreme, objekata i infrastrukture ? Obijasnite svoj odgovor. </a:t>
            </a:r>
          </a:p>
          <a:p>
            <a:pPr marL="1007745" marR="0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Pitanje Br. 4. U kojoj meri RAD kao faktor proizvodnje utiče na izbor lokacije? </a:t>
            </a:r>
          </a:p>
          <a:p>
            <a:pPr marL="1007745" marR="0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t>Pitanje Br. 5. U kojoj meri PREDUZETNIŠTVO kao faktor proizvodnje utiče na izbor lokacije? </a:t>
            </a:r>
          </a:p>
          <a:p>
            <a:pPr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endParaRPr/>
          </a:p>
          <a:p>
            <a:pPr>
              <a:defRPr sz="18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itchFamily="2" charset="0"/>
                <a:ea typeface="Arial" pitchFamily="2" charset="0"/>
                <a:cs typeface="Arial" pitchFamily="2" charset="0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9475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Proizvodna funkcija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Hxw////////"/>
              </a:ext>
            </a:extLst>
          </p:cNvSpPr>
          <p:nvPr>
            <p:ph type="body" idx="1"/>
          </p:nvPr>
        </p:nvSpPr>
        <p:spPr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Tehnički odnos (transformacija) između inputa (resursa/uloženih faktora proizvodnje) i outputa (ostvarenog obima proizvodnje):</a:t>
            </a:r>
          </a:p>
          <a:p>
            <a:pPr lvl="1"/>
            <a:r>
              <a:t>Na nivou proizvodnog procesa</a:t>
            </a:r>
          </a:p>
          <a:p>
            <a:pPr lvl="1"/>
            <a:r>
              <a:t>Na nivou preduzeća - PPS-a</a:t>
            </a:r>
          </a:p>
          <a:p>
            <a:pPr lvl="1"/>
            <a:r>
              <a:t>Na nivou privredne grane</a:t>
            </a:r>
          </a:p>
          <a:p>
            <a:pPr lvl="1"/>
            <a:r>
              <a:t>Na nivou privrede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33A22-52F1-4580-93B1-438BDE373FBB}"/>
              </a:ext>
            </a:extLst>
          </p:cNvPr>
          <p:cNvSpPr/>
          <p:nvPr/>
        </p:nvSpPr>
        <p:spPr>
          <a:xfrm>
            <a:off x="1845310" y="5007610"/>
            <a:ext cx="6170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pl-PL" dirty="0"/>
              <a:t>Q = f(K, L) - proizvodna funkcija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Produktivnost faktora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Ukupna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produktivnost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faktora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treba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da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odgovori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na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pitanje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koliko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će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se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promeniti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b="1" dirty="0" err="1">
                <a:latin typeface="Verdana" pitchFamily="2" charset="0"/>
                <a:ea typeface="Verdana" pitchFamily="2" charset="0"/>
                <a:cs typeface="Verdana" pitchFamily="2" charset="0"/>
              </a:rPr>
              <a:t>ukupna</a:t>
            </a:r>
            <a:r>
              <a:rPr sz="2400" b="1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b="1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količina</a:t>
            </a:r>
            <a:r>
              <a:rPr sz="2400" b="1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b="1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proizvoda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(Q),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kada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se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promeni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količina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samo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jednog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– </a:t>
            </a:r>
            <a:r>
              <a:rPr sz="2400" b="1" dirty="0" err="1">
                <a:latin typeface="Verdana" pitchFamily="2" charset="0"/>
                <a:ea typeface="Verdana" pitchFamily="2" charset="0"/>
                <a:cs typeface="Verdana" pitchFamily="2" charset="0"/>
              </a:rPr>
              <a:t>varijabilnog</a:t>
            </a:r>
            <a:r>
              <a:rPr sz="2400" b="1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b="1" dirty="0" err="1">
                <a:latin typeface="Verdana" pitchFamily="2" charset="0"/>
                <a:ea typeface="Verdana" pitchFamily="2" charset="0"/>
                <a:cs typeface="Verdana" pitchFamily="2" charset="0"/>
              </a:rPr>
              <a:t>faktora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,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pri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čemu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je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količina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drugog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faktora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fiksna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(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održava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 se </a:t>
            </a:r>
            <a:r>
              <a:rPr sz="2400" dirty="0" err="1">
                <a:latin typeface="Verdana" pitchFamily="2" charset="0"/>
                <a:ea typeface="Verdana" pitchFamily="2" charset="0"/>
                <a:cs typeface="Verdana" pitchFamily="2" charset="0"/>
              </a:rPr>
              <a:t>konstantnom</a:t>
            </a:r>
            <a:r>
              <a:rPr sz="2400" dirty="0">
                <a:latin typeface="Verdana" pitchFamily="2" charset="0"/>
                <a:ea typeface="Verdana" pitchFamily="2" charset="0"/>
                <a:cs typeface="Verdana" pitchFamily="2" charset="0"/>
              </a:rPr>
              <a:t>)</a:t>
            </a:r>
          </a:p>
          <a:p>
            <a:pPr>
              <a:defRPr sz="2400"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sz="2400" dirty="0">
              <a:latin typeface="Verdana" pitchFamily="2" charset="0"/>
              <a:ea typeface="Verdana" pitchFamily="2" charset="0"/>
              <a:cs typeface="Verdan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NAQAAAwCAAAENAAAFwsAABAAAAAmAAAACAAAAH1w////////"/>
              </a:ext>
            </a:extLst>
          </p:cNvSpPr>
          <p:nvPr>
            <p:ph type="ctrTitle"/>
          </p:nvPr>
        </p:nvSpPr>
        <p:spPr>
          <a:xfrm>
            <a:off x="683260" y="332740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Faktori proizvodnje - primer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cAgAAJANAABGMgAAJCgAABAAAAAmAAAACAAAAH1w////////"/>
              </a:ext>
            </a:extLst>
          </p:cNvSpPr>
          <p:nvPr>
            <p:ph type="subTitle" idx="1"/>
          </p:nvPr>
        </p:nvSpPr>
        <p:spPr>
          <a:xfrm>
            <a:off x="1371600" y="2204720"/>
            <a:ext cx="6800850" cy="432054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>
                <a:solidFill>
                  <a:srgbClr val="8C8C8C"/>
                </a:solidFill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>
                <a:solidFill>
                  <a:srgbClr val="8C8C8C"/>
                </a:solidFill>
              </a:defRPr>
            </a:pP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71351"/>
              </p:ext>
            </p:extLst>
          </p:nvPr>
        </p:nvGraphicFramePr>
        <p:xfrm>
          <a:off x="1881142" y="1850390"/>
          <a:ext cx="5616575" cy="41763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356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Obim proizvodnje (Q)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r="smNativeData" xmlns="" xmlns:p14="http://schemas.microsoft.com/office/powerpoint/2010/main" dt="1645186010" type="min" val="58356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(K)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r="smNativeData" xmlns="" xmlns:p14="http://schemas.microsoft.com/office/powerpoint/2010/main" dt="1645186010" type="min" val="511175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9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dirty="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r="smNativeData" xmlns="" xmlns:p14="http://schemas.microsoft.com/office/powerpoint/2010/main" dt="1645186010" type="min" val="46863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18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r="smNativeData" xmlns="" xmlns:p14="http://schemas.microsoft.com/office/powerpoint/2010/main" dt="1645186010" type="min" val="497205"/>
                  </a:ext>
                </a:extLst>
              </a:tr>
              <a:tr h="5156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r="smNativeData" xmlns="" xmlns:p14="http://schemas.microsoft.com/office/powerpoint/2010/main" dt="1645186010" type="min" val="51562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r="smNativeData" xmlns="" xmlns:p14="http://schemas.microsoft.com/office/powerpoint/2010/main" dt="1645186010" type="min" val="46863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9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r="smNativeData" xmlns="" xmlns:p14="http://schemas.microsoft.com/office/powerpoint/2010/main" dt="1645186010" type="min" val="497205"/>
                  </a:ext>
                </a:extLst>
              </a:tr>
              <a:tr h="63436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 dirty="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(L)</a:t>
                      </a:r>
                      <a:endParaRPr sz="1600" dirty="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r="smNativeData" xmlns="" xmlns:p14="http://schemas.microsoft.com/office/powerpoint/2010/main" dt="1645186010" type="min" val="634365"/>
                  </a:ext>
                </a:extLst>
              </a:tr>
            </a:tbl>
          </a:graphicData>
        </a:graphic>
      </p:graphicFrame>
      <p:sp>
        <p:nvSpPr>
          <p:cNvPr id="5" name="Rectangle1"/>
          <p:cNvSpPr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PWClgrYP0/BHZ7rGXoJE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vQsAAFwdAABKLgAAqiAAABAAAAAmAAAACAAAAP//////////"/>
              </a:ext>
            </a:extLst>
          </p:cNvSpPr>
          <p:nvPr/>
        </p:nvSpPr>
        <p:spPr>
          <a:xfrm>
            <a:off x="1881777" y="4418330"/>
            <a:ext cx="5616575" cy="53721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sz="3200"/>
            </a:pPr>
            <a:r>
              <a:t>Ukupan, prosečan i granični proizvod/produktivnost i njihova međuzavisnost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EUJAABwNQAAHSUAABAAAAAmAAAACAAAAAEAAAAAAAAA"/>
              </a:ext>
            </a:extLst>
          </p:cNvSpPr>
          <p:nvPr>
            <p:ph type="body" idx="1"/>
          </p:nvPr>
        </p:nvSpPr>
        <p:spPr>
          <a:xfrm>
            <a:off x="457200" y="1506855"/>
            <a:ext cx="8229600" cy="4526280"/>
          </a:xfrm>
        </p:spPr>
        <p:txBody>
          <a:bodyPr/>
          <a:lstStyle/>
          <a:p>
            <a:pPr>
              <a:defRPr sz="2200" b="1"/>
            </a:pPr>
            <a:r>
              <a:rPr dirty="0" err="1"/>
              <a:t>Ukupni</a:t>
            </a:r>
            <a:r>
              <a:rPr dirty="0"/>
              <a:t> </a:t>
            </a:r>
            <a:r>
              <a:rPr dirty="0" err="1"/>
              <a:t>proizvod</a:t>
            </a:r>
            <a:r>
              <a:rPr dirty="0"/>
              <a:t>/</a:t>
            </a:r>
            <a:r>
              <a:rPr dirty="0" err="1"/>
              <a:t>Ukupna</a:t>
            </a:r>
            <a:r>
              <a:rPr dirty="0"/>
              <a:t> </a:t>
            </a:r>
            <a:r>
              <a:rPr dirty="0" err="1"/>
              <a:t>produktivnost</a:t>
            </a:r>
            <a:endParaRPr dirty="0"/>
          </a:p>
          <a:p>
            <a:pPr lvl="1">
              <a:defRPr sz="2200"/>
            </a:pPr>
            <a:r>
              <a:rPr dirty="0" err="1"/>
              <a:t>Ukupna</a:t>
            </a:r>
            <a:r>
              <a:rPr dirty="0"/>
              <a:t> </a:t>
            </a:r>
            <a:r>
              <a:rPr dirty="0" err="1"/>
              <a:t>proizvodnja</a:t>
            </a:r>
            <a:r>
              <a:rPr dirty="0"/>
              <a:t> </a:t>
            </a:r>
            <a:r>
              <a:rPr dirty="0" err="1"/>
              <a:t>ostvarena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faktorima</a:t>
            </a:r>
            <a:r>
              <a:rPr dirty="0"/>
              <a:t> K </a:t>
            </a:r>
            <a:r>
              <a:rPr dirty="0" err="1"/>
              <a:t>i</a:t>
            </a:r>
            <a:r>
              <a:rPr dirty="0"/>
              <a:t> L</a:t>
            </a:r>
          </a:p>
          <a:p>
            <a:pPr>
              <a:defRPr sz="2200"/>
            </a:pPr>
            <a:r>
              <a:rPr b="1" dirty="0" err="1"/>
              <a:t>Prosečan</a:t>
            </a:r>
            <a:r>
              <a:rPr b="1" dirty="0"/>
              <a:t> </a:t>
            </a:r>
            <a:r>
              <a:rPr b="1" dirty="0" err="1"/>
              <a:t>proizvod</a:t>
            </a:r>
            <a:r>
              <a:rPr dirty="0"/>
              <a:t>/</a:t>
            </a:r>
            <a:r>
              <a:rPr b="1" dirty="0" err="1"/>
              <a:t>prosečna</a:t>
            </a:r>
            <a:r>
              <a:rPr b="1" dirty="0"/>
              <a:t> </a:t>
            </a:r>
            <a:r>
              <a:rPr b="1" dirty="0" err="1"/>
              <a:t>produktivnost</a:t>
            </a:r>
            <a:r>
              <a:rPr dirty="0"/>
              <a:t> (Average Product)  </a:t>
            </a:r>
          </a:p>
          <a:p>
            <a:pPr lvl="1">
              <a:defRPr sz="2200"/>
            </a:pPr>
            <a:r>
              <a:rPr dirty="0" err="1"/>
              <a:t>Odnos</a:t>
            </a:r>
            <a:r>
              <a:rPr dirty="0"/>
              <a:t> </a:t>
            </a:r>
            <a:r>
              <a:rPr dirty="0" err="1"/>
              <a:t>između</a:t>
            </a:r>
            <a:r>
              <a:rPr dirty="0"/>
              <a:t> </a:t>
            </a:r>
            <a:r>
              <a:rPr dirty="0" err="1"/>
              <a:t>ukupnog</a:t>
            </a:r>
            <a:r>
              <a:rPr dirty="0"/>
              <a:t> </a:t>
            </a:r>
            <a:r>
              <a:rPr dirty="0" err="1"/>
              <a:t>proizvoda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ukupnih</a:t>
            </a:r>
            <a:r>
              <a:rPr dirty="0"/>
              <a:t> </a:t>
            </a:r>
            <a:r>
              <a:rPr dirty="0" err="1"/>
              <a:t>ulaganja</a:t>
            </a:r>
            <a:r>
              <a:rPr dirty="0"/>
              <a:t> </a:t>
            </a:r>
            <a:r>
              <a:rPr dirty="0" err="1"/>
              <a:t>faktora</a:t>
            </a:r>
            <a:endParaRPr dirty="0"/>
          </a:p>
          <a:p>
            <a:pPr lvl="2">
              <a:defRPr sz="2200"/>
            </a:pPr>
            <a:r>
              <a:rPr dirty="0"/>
              <a:t>AP</a:t>
            </a:r>
            <a:r>
              <a:rPr baseline="-10000" dirty="0"/>
              <a:t>L</a:t>
            </a:r>
            <a:r>
              <a:rPr dirty="0"/>
              <a:t> = Q/L  </a:t>
            </a:r>
            <a:r>
              <a:rPr dirty="0" err="1"/>
              <a:t>ili</a:t>
            </a:r>
            <a:r>
              <a:rPr dirty="0"/>
              <a:t> AP</a:t>
            </a:r>
            <a:r>
              <a:rPr baseline="-10000" dirty="0"/>
              <a:t>K</a:t>
            </a:r>
            <a:r>
              <a:rPr dirty="0"/>
              <a:t> = Q/K</a:t>
            </a:r>
          </a:p>
          <a:p>
            <a:pPr>
              <a:defRPr sz="2200"/>
            </a:pPr>
            <a:r>
              <a:rPr b="1" dirty="0" err="1"/>
              <a:t>Marginalni</a:t>
            </a:r>
            <a:r>
              <a:rPr b="1" dirty="0"/>
              <a:t> (</a:t>
            </a:r>
            <a:r>
              <a:rPr b="1" dirty="0" err="1"/>
              <a:t>granični</a:t>
            </a:r>
            <a:r>
              <a:rPr b="1" dirty="0"/>
              <a:t>) </a:t>
            </a:r>
            <a:r>
              <a:rPr b="1" dirty="0" err="1"/>
              <a:t>proizvod</a:t>
            </a:r>
            <a:r>
              <a:rPr dirty="0"/>
              <a:t>/ </a:t>
            </a:r>
            <a:r>
              <a:rPr b="1" dirty="0" err="1"/>
              <a:t>granična</a:t>
            </a:r>
            <a:r>
              <a:rPr b="1" dirty="0"/>
              <a:t> </a:t>
            </a:r>
            <a:r>
              <a:rPr b="1" dirty="0" err="1"/>
              <a:t>produktivnost</a:t>
            </a:r>
            <a:r>
              <a:rPr dirty="0"/>
              <a:t> (Marginal Product)</a:t>
            </a:r>
          </a:p>
          <a:p>
            <a:pPr lvl="1">
              <a:defRPr sz="2200"/>
            </a:pPr>
            <a:r>
              <a:rPr dirty="0" err="1"/>
              <a:t>Odnos</a:t>
            </a:r>
            <a:r>
              <a:rPr dirty="0"/>
              <a:t> </a:t>
            </a:r>
            <a:r>
              <a:rPr dirty="0" err="1"/>
              <a:t>između</a:t>
            </a:r>
            <a:r>
              <a:rPr dirty="0"/>
              <a:t> </a:t>
            </a:r>
            <a:r>
              <a:rPr dirty="0" err="1"/>
              <a:t>prirasta</a:t>
            </a:r>
            <a:r>
              <a:rPr dirty="0"/>
              <a:t> </a:t>
            </a:r>
            <a:r>
              <a:rPr dirty="0" err="1"/>
              <a:t>proizvoda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dodatne</a:t>
            </a:r>
            <a:r>
              <a:rPr dirty="0"/>
              <a:t> </a:t>
            </a:r>
            <a:r>
              <a:rPr dirty="0" err="1"/>
              <a:t>jedinice</a:t>
            </a:r>
            <a:r>
              <a:rPr dirty="0"/>
              <a:t> </a:t>
            </a:r>
            <a:r>
              <a:rPr dirty="0" err="1"/>
              <a:t>inputa</a:t>
            </a:r>
            <a:endParaRPr dirty="0"/>
          </a:p>
          <a:p>
            <a:pPr lvl="2">
              <a:defRPr sz="2200"/>
            </a:pPr>
            <a:r>
              <a:rPr dirty="0"/>
              <a:t>MP</a:t>
            </a:r>
            <a:r>
              <a:rPr baseline="-10000" dirty="0"/>
              <a:t>L</a:t>
            </a:r>
            <a:r>
              <a:rPr dirty="0"/>
              <a:t> = </a:t>
            </a:r>
            <a:r>
              <a:rPr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dirty="0"/>
              <a:t>Q/</a:t>
            </a:r>
            <a:r>
              <a:rPr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dirty="0"/>
              <a:t>L</a:t>
            </a:r>
            <a:r>
              <a:rPr lang="sr-Latn-RS" dirty="0"/>
              <a:t>  ili </a:t>
            </a:r>
            <a:r>
              <a:rPr lang="en-US" dirty="0"/>
              <a:t>MP</a:t>
            </a:r>
            <a:r>
              <a:rPr lang="sr-Latn-RS" baseline="-10000" dirty="0"/>
              <a:t>K</a:t>
            </a:r>
            <a:r>
              <a:rPr lang="en-US" dirty="0"/>
              <a:t> = </a:t>
            </a:r>
            <a:r>
              <a:rPr lang="en-US"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lang="en-US" dirty="0"/>
              <a:t>Q/</a:t>
            </a:r>
            <a:r>
              <a:rPr lang="en-US"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lang="sr-Latn-RS" dirty="0"/>
              <a:t>K</a:t>
            </a:r>
            <a:endParaRPr lang="en-US" dirty="0"/>
          </a:p>
          <a:p>
            <a:pPr>
              <a:defRPr sz="2200"/>
            </a:pPr>
            <a:r>
              <a:rPr b="1" dirty="0" err="1"/>
              <a:t>Elastičnost</a:t>
            </a:r>
            <a:r>
              <a:rPr b="1" dirty="0"/>
              <a:t> </a:t>
            </a:r>
            <a:r>
              <a:rPr b="1" dirty="0" err="1"/>
              <a:t>proizvoda</a:t>
            </a:r>
            <a:r>
              <a:rPr b="1" dirty="0"/>
              <a:t> / </a:t>
            </a:r>
            <a:r>
              <a:rPr b="1" dirty="0" err="1"/>
              <a:t>elastičnost</a:t>
            </a:r>
            <a:r>
              <a:rPr b="1" dirty="0"/>
              <a:t> </a:t>
            </a:r>
            <a:r>
              <a:rPr b="1" dirty="0" err="1"/>
              <a:t>produktivnosti</a:t>
            </a:r>
            <a:r>
              <a:rPr dirty="0"/>
              <a:t> (Product Elasticity):</a:t>
            </a:r>
          </a:p>
          <a:p>
            <a:pPr lvl="1">
              <a:defRPr sz="2200"/>
            </a:pPr>
            <a:r>
              <a:rPr dirty="0" err="1"/>
              <a:t>Odnos</a:t>
            </a:r>
            <a:r>
              <a:rPr dirty="0"/>
              <a:t> </a:t>
            </a:r>
            <a:r>
              <a:rPr dirty="0" err="1"/>
              <a:t>između</a:t>
            </a:r>
            <a:r>
              <a:rPr dirty="0"/>
              <a:t> </a:t>
            </a:r>
            <a:r>
              <a:rPr dirty="0" err="1"/>
              <a:t>Marginalnog</a:t>
            </a:r>
            <a:r>
              <a:rPr dirty="0"/>
              <a:t> </a:t>
            </a:r>
            <a:r>
              <a:rPr dirty="0" err="1"/>
              <a:t>proizvoda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Prosečnog</a:t>
            </a:r>
            <a:r>
              <a:rPr dirty="0"/>
              <a:t> </a:t>
            </a:r>
            <a:r>
              <a:rPr dirty="0" err="1"/>
              <a:t>proizvoda</a:t>
            </a:r>
            <a:endParaRPr dirty="0"/>
          </a:p>
          <a:p>
            <a:pPr lvl="2">
              <a:defRPr sz="2200"/>
            </a:pPr>
            <a:r>
              <a:rPr dirty="0"/>
              <a:t>E</a:t>
            </a:r>
            <a:r>
              <a:rPr baseline="-10000" dirty="0"/>
              <a:t>L</a:t>
            </a:r>
            <a:r>
              <a:rPr dirty="0"/>
              <a:t> = MP</a:t>
            </a:r>
            <a:r>
              <a:rPr baseline="-10000" dirty="0"/>
              <a:t>L</a:t>
            </a:r>
            <a:r>
              <a:rPr dirty="0"/>
              <a:t>/AP</a:t>
            </a:r>
            <a:r>
              <a:rPr baseline="-10000" dirty="0"/>
              <a:t>L</a:t>
            </a:r>
            <a:r>
              <a:rPr lang="sr-Latn-RS" baseline="-10000" dirty="0"/>
              <a:t> </a:t>
            </a:r>
            <a:r>
              <a:rPr lang="sr-Latn-RS" dirty="0"/>
              <a:t>= (</a:t>
            </a:r>
            <a:r>
              <a:rPr lang="en-US"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lang="en-US" dirty="0"/>
              <a:t>Q/</a:t>
            </a:r>
            <a:r>
              <a:rPr lang="en-US" dirty="0"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rPr lang="en-US" dirty="0"/>
              <a:t>L</a:t>
            </a:r>
            <a:r>
              <a:rPr lang="sr-Latn-RS" dirty="0"/>
              <a:t>)</a:t>
            </a:r>
            <a:r>
              <a:rPr lang="en-US" dirty="0"/>
              <a:t> </a:t>
            </a:r>
            <a:r>
              <a:rPr lang="sr-Latn-RS" dirty="0"/>
              <a:t>/ (</a:t>
            </a:r>
            <a:r>
              <a:rPr lang="en-US" dirty="0"/>
              <a:t>Q/L</a:t>
            </a:r>
            <a:r>
              <a:rPr lang="sr-Latn-RS" dirty="0"/>
              <a:t>)</a:t>
            </a:r>
            <a:endParaRPr dirty="0"/>
          </a:p>
          <a:p>
            <a:pPr>
              <a:defRPr sz="2200"/>
            </a:pPr>
            <a:endParaRPr baseline="-10000" dirty="0"/>
          </a:p>
          <a:p>
            <a:pPr lvl="2">
              <a:defRPr sz="2200"/>
            </a:pPr>
            <a:endParaRPr baseline="-10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NAQAAAwCAAAENAAAFwsAABAAAAAmAAAACAAAAH1w////////"/>
              </a:ext>
            </a:extLst>
          </p:cNvSpPr>
          <p:nvPr>
            <p:ph type="ctrTitle"/>
          </p:nvPr>
        </p:nvSpPr>
        <p:spPr>
          <a:xfrm>
            <a:off x="683260" y="332740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Faktori proizvodnje - primer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cAgAAJANAABGMgAAJCgAABAAAAAmAAAACAAAAH1w////////"/>
              </a:ext>
            </a:extLst>
          </p:cNvSpPr>
          <p:nvPr>
            <p:ph type="subTitle" idx="1"/>
          </p:nvPr>
        </p:nvSpPr>
        <p:spPr>
          <a:xfrm>
            <a:off x="1371600" y="2204720"/>
            <a:ext cx="6800850" cy="432054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>
                <a:solidFill>
                  <a:srgbClr val="8C8C8C"/>
                </a:solidFill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>
                <a:solidFill>
                  <a:srgbClr val="8C8C8C"/>
                </a:solidFill>
              </a:defRPr>
            </a:pP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7540" y="2204720"/>
          <a:ext cx="5616575" cy="41763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356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Obim proizvodnje (Q)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r="smNativeData" xmlns="" xmlns:p14="http://schemas.microsoft.com/office/powerpoint/2010/main" dt="1645186010" type="min" val="58356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(K)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r="smNativeData" xmlns="" xmlns:p14="http://schemas.microsoft.com/office/powerpoint/2010/main" dt="1645186010" type="min" val="511175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8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9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15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r="smNativeData" xmlns="" xmlns:p14="http://schemas.microsoft.com/office/powerpoint/2010/main" dt="1645186010" type="min" val="46863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18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r="smNativeData" xmlns="" xmlns:p14="http://schemas.microsoft.com/office/powerpoint/2010/main" dt="1645186010" type="min" val="497205"/>
                  </a:ext>
                </a:extLst>
              </a:tr>
              <a:tr h="5156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r="smNativeData" xmlns="" xmlns:p14="http://schemas.microsoft.com/office/powerpoint/2010/main" dt="1645186010" type="min" val="51562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r="smNativeData" xmlns="" xmlns:p14="http://schemas.microsoft.com/office/powerpoint/2010/main" dt="1645186010" type="min" val="46863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9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r="smNativeData" xmlns="" xmlns:p14="http://schemas.microsoft.com/office/powerpoint/2010/main" dt="1645186010" type="min" val="497205"/>
                  </a:ext>
                </a:extLst>
              </a:tr>
              <a:tr h="63436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6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(L)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r="smNativeData" xmlns="" xmlns:p14="http://schemas.microsoft.com/office/powerpoint/2010/main" dt="1645186010" type="min" val="634365"/>
                  </a:ext>
                </a:extLst>
              </a:tr>
            </a:tbl>
          </a:graphicData>
        </a:graphic>
      </p:graphicFrame>
      <p:sp>
        <p:nvSpPr>
          <p:cNvPr id="5" name="Rectangle1"/>
          <p:cNvSpPr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PWClgrYP0/BHZ7rGXoJE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vQsAAFwdAABKLgAAqiAAABAAAAAmAAAACAAAAP//////////"/>
              </a:ext>
            </a:extLst>
          </p:cNvSpPr>
          <p:nvPr/>
        </p:nvSpPr>
        <p:spPr>
          <a:xfrm>
            <a:off x="1908175" y="4772660"/>
            <a:ext cx="5616575" cy="53721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Struktura poena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2500"/>
            </a:pPr>
            <a:r>
              <a:rPr dirty="0"/>
              <a:t>(</a:t>
            </a:r>
            <a:r>
              <a:rPr dirty="0" err="1"/>
              <a:t>укупно</a:t>
            </a:r>
            <a:r>
              <a:rPr dirty="0"/>
              <a:t> 100 </a:t>
            </a:r>
            <a:r>
              <a:rPr dirty="0" err="1"/>
              <a:t>поена</a:t>
            </a:r>
            <a:r>
              <a:rPr dirty="0"/>
              <a:t>)</a:t>
            </a:r>
          </a:p>
          <a:p>
            <a:pPr lvl="1">
              <a:defRPr sz="2500"/>
            </a:pPr>
            <a:r>
              <a:rPr dirty="0" err="1"/>
              <a:t>активност</a:t>
            </a:r>
            <a:r>
              <a:rPr dirty="0"/>
              <a:t> у </a:t>
            </a:r>
            <a:r>
              <a:rPr dirty="0" err="1"/>
              <a:t>току</a:t>
            </a:r>
            <a:r>
              <a:rPr dirty="0"/>
              <a:t> </a:t>
            </a:r>
            <a:r>
              <a:rPr dirty="0" err="1"/>
              <a:t>предавања</a:t>
            </a:r>
            <a:r>
              <a:rPr dirty="0"/>
              <a:t>: 20</a:t>
            </a:r>
          </a:p>
          <a:p>
            <a:pPr lvl="1">
              <a:defRPr sz="2500"/>
            </a:pPr>
            <a:r>
              <a:rPr dirty="0" err="1"/>
              <a:t>тест</a:t>
            </a:r>
            <a:r>
              <a:rPr dirty="0"/>
              <a:t>/</a:t>
            </a:r>
            <a:r>
              <a:rPr dirty="0" err="1"/>
              <a:t>колоквијум</a:t>
            </a:r>
            <a:r>
              <a:rPr dirty="0"/>
              <a:t>: 40</a:t>
            </a:r>
          </a:p>
          <a:p>
            <a:pPr lvl="1">
              <a:defRPr sz="2500"/>
            </a:pPr>
            <a:r>
              <a:rPr dirty="0" err="1"/>
              <a:t>семинарски</a:t>
            </a:r>
            <a:r>
              <a:rPr dirty="0"/>
              <a:t> </a:t>
            </a:r>
            <a:r>
              <a:rPr dirty="0" err="1"/>
              <a:t>рад</a:t>
            </a:r>
            <a:r>
              <a:rPr dirty="0"/>
              <a:t>: 10</a:t>
            </a:r>
          </a:p>
          <a:p>
            <a:pPr lvl="1">
              <a:defRPr sz="2500"/>
            </a:pPr>
            <a:r>
              <a:rPr dirty="0" err="1"/>
              <a:t>завршни</a:t>
            </a:r>
            <a:r>
              <a:rPr dirty="0"/>
              <a:t> </a:t>
            </a:r>
            <a:r>
              <a:rPr dirty="0" err="1"/>
              <a:t>испит</a:t>
            </a:r>
            <a:r>
              <a:rPr dirty="0"/>
              <a:t>: 30</a:t>
            </a:r>
          </a:p>
          <a:p>
            <a:pPr>
              <a:defRPr sz="2500"/>
            </a:pPr>
            <a:r>
              <a:rPr dirty="0" err="1"/>
              <a:t>услов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излазак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испит</a:t>
            </a:r>
            <a:r>
              <a:rPr dirty="0"/>
              <a:t> (</a:t>
            </a:r>
            <a:r>
              <a:rPr dirty="0" err="1"/>
              <a:t>потребан</a:t>
            </a:r>
            <a:r>
              <a:rPr dirty="0"/>
              <a:t> </a:t>
            </a:r>
            <a:r>
              <a:rPr dirty="0" err="1"/>
              <a:t>број</a:t>
            </a:r>
            <a:r>
              <a:rPr dirty="0"/>
              <a:t> </a:t>
            </a:r>
            <a:r>
              <a:rPr dirty="0" err="1"/>
              <a:t>поена</a:t>
            </a:r>
            <a:r>
              <a:rPr dirty="0"/>
              <a:t>): </a:t>
            </a:r>
            <a:r>
              <a:rPr lang="sr-Latn-RS" dirty="0"/>
              <a:t>3</a:t>
            </a:r>
            <a:r>
              <a:rPr dirty="0"/>
              <a:t>0</a:t>
            </a:r>
          </a:p>
          <a:p>
            <a:pPr>
              <a:defRPr sz="2500"/>
            </a:pPr>
            <a:r>
              <a:rPr lang="sr-Cyrl-RS" dirty="0"/>
              <a:t>Л</a:t>
            </a:r>
            <a:r>
              <a:rPr dirty="0" err="1"/>
              <a:t>итература</a:t>
            </a:r>
            <a:r>
              <a:rPr lang="sr-Latn-RS" dirty="0"/>
              <a:t>:</a:t>
            </a:r>
          </a:p>
          <a:p>
            <a:pPr lvl="1">
              <a:defRPr sz="2500"/>
            </a:pPr>
            <a:r>
              <a:rPr dirty="0" err="1"/>
              <a:t>Слободан</a:t>
            </a:r>
            <a:r>
              <a:rPr dirty="0"/>
              <a:t> </a:t>
            </a:r>
            <a:r>
              <a:rPr dirty="0" err="1"/>
              <a:t>Покрајац</a:t>
            </a:r>
            <a:r>
              <a:rPr dirty="0"/>
              <a:t>, </a:t>
            </a:r>
            <a:r>
              <a:rPr dirty="0" err="1"/>
              <a:t>Никола</a:t>
            </a:r>
            <a:r>
              <a:rPr dirty="0"/>
              <a:t> </a:t>
            </a:r>
            <a:r>
              <a:rPr dirty="0" err="1"/>
              <a:t>Дондур</a:t>
            </a:r>
            <a:r>
              <a:rPr dirty="0"/>
              <a:t>, </a:t>
            </a:r>
            <a:r>
              <a:rPr dirty="0" err="1"/>
              <a:t>Увод</a:t>
            </a:r>
            <a:r>
              <a:rPr dirty="0"/>
              <a:t> у </a:t>
            </a:r>
            <a:r>
              <a:rPr dirty="0" err="1"/>
              <a:t>економију</a:t>
            </a:r>
            <a:r>
              <a:rPr dirty="0"/>
              <a:t>, </a:t>
            </a:r>
            <a:r>
              <a:rPr dirty="0" err="1"/>
              <a:t>Машински</a:t>
            </a:r>
            <a:r>
              <a:rPr dirty="0"/>
              <a:t> </a:t>
            </a:r>
            <a:r>
              <a:rPr dirty="0" err="1"/>
              <a:t>факултет</a:t>
            </a:r>
            <a:r>
              <a:rPr dirty="0"/>
              <a:t>, </a:t>
            </a:r>
            <a:r>
              <a:rPr dirty="0" err="1"/>
              <a:t>Београд</a:t>
            </a:r>
            <a:r>
              <a:rPr dirty="0"/>
              <a:t>, 20</a:t>
            </a:r>
            <a:r>
              <a:rPr lang="sr-Latn-RS" dirty="0"/>
              <a:t>21</a:t>
            </a:r>
            <a:r>
              <a:rPr dirty="0"/>
              <a:t>.</a:t>
            </a:r>
            <a:r>
              <a:rPr lang="sr-Cyrl-RS" dirty="0"/>
              <a:t>,</a:t>
            </a:r>
          </a:p>
          <a:p>
            <a:pPr lvl="1">
              <a:defRPr sz="2500"/>
            </a:pPr>
            <a:r>
              <a:rPr lang="ru-RU" dirty="0" err="1"/>
              <a:t>Материјал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предавања</a:t>
            </a:r>
            <a:r>
              <a:rPr lang="ru-RU" dirty="0"/>
              <a:t> и </a:t>
            </a:r>
            <a:r>
              <a:rPr lang="ru-RU" dirty="0" err="1"/>
              <a:t>вежби</a:t>
            </a:r>
            <a:r>
              <a:rPr lang="ru-RU" dirty="0"/>
              <a:t>.</a:t>
            </a:r>
          </a:p>
          <a:p>
            <a:pPr marL="457200" lvl="1" indent="0">
              <a:buNone/>
              <a:defRPr sz="2500"/>
            </a:pPr>
            <a:endParaRPr lang="sr-Cyrl-RS" dirty="0"/>
          </a:p>
          <a:p>
            <a:pPr lvl="1">
              <a:defRPr sz="2500"/>
            </a:pP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Produktivnost faktora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59840" y="1700530"/>
          <a:ext cx="6552565" cy="46805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8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33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Q(Obim proizvoda)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L(Varijabilni faktor rad)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AP</a:t>
                      </a:r>
                      <a:r>
                        <a:rPr sz="1400" b="1" baseline="-10000">
                          <a:latin typeface="Arial" pitchFamily="2" charset="0"/>
                          <a:ea typeface="Arial" pitchFamily="2" charset="0"/>
                          <a:cs typeface="Arial" pitchFamily="2" charset="0"/>
                        </a:rPr>
                        <a:t>L</a:t>
                      </a: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=Q/L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MP</a:t>
                      </a:r>
                      <a:r>
                        <a:rPr sz="1400" b="1" baseline="-10000">
                          <a:latin typeface="Arial" pitchFamily="2" charset="0"/>
                          <a:ea typeface="Arial" pitchFamily="2" charset="0"/>
                          <a:cs typeface="Arial" pitchFamily="2" charset="0"/>
                        </a:rPr>
                        <a:t>L</a:t>
                      </a: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=ΔQ/ΔL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E</a:t>
                      </a:r>
                      <a:r>
                        <a:rPr sz="1400" b="1" baseline="-10000">
                          <a:latin typeface="Arial" pitchFamily="2" charset="0"/>
                          <a:ea typeface="Arial" pitchFamily="2" charset="0"/>
                          <a:cs typeface="Arial" pitchFamily="2" charset="0"/>
                        </a:rPr>
                        <a:t>L</a:t>
                      </a:r>
                      <a:r>
                        <a:rPr sz="1400" b="1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=MPL/APL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r="smNativeData" xmlns="" xmlns:p14="http://schemas.microsoft.com/office/powerpoint/2010/main" dt="1645186010" type="min" val="1003300"/>
                  </a:ext>
                </a:extLst>
              </a:tr>
              <a:tr h="6267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 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29210" cap="flat" cmpd="dbl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r="smNativeData" xmlns="" xmlns:p14="http://schemas.microsoft.com/office/powerpoint/2010/main" dt="1645186010" type="min" val="626745"/>
                  </a:ext>
                </a:extLst>
              </a:tr>
              <a:tr h="5632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1,00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r="smNativeData" xmlns="" xmlns:p14="http://schemas.microsoft.com/office/powerpoint/2010/main" dt="1645186010" type="min" val="563245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11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5,5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7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1,27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r="smNativeData" xmlns="" xmlns:p14="http://schemas.microsoft.com/office/powerpoint/2010/main" dt="1645186010" type="min" val="627380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13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4,3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0,46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r="smNativeData" xmlns="" xmlns:p14="http://schemas.microsoft.com/office/powerpoint/2010/main" dt="1645186010" type="min" val="649605"/>
                  </a:ext>
                </a:extLst>
              </a:tr>
              <a:tr h="5835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14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3,5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0,29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r="smNativeData" xmlns="" xmlns:p14="http://schemas.microsoft.com/office/powerpoint/2010/main" dt="1645186010" type="min" val="583565"/>
                  </a:ext>
                </a:extLst>
              </a:tr>
              <a:tr h="6267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12</a:t>
                      </a:r>
                    </a:p>
                  </a:txBody>
                  <a:tcPr marL="68580" marR="0" marT="685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5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2,4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-2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sz="1400">
                          <a:latin typeface="Arial" pitchFamily="2" charset="0"/>
                          <a:ea typeface="SimSun" charset="0"/>
                          <a:cs typeface="Times New Roman" pitchFamily="1" charset="0"/>
                        </a:rPr>
                        <a:t>-0,83</a:t>
                      </a:r>
                    </a:p>
                  </a:txBody>
                  <a:tcPr marL="68580" marR="0" marT="6858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r="smNativeData" xmlns="" xmlns:p14="http://schemas.microsoft.com/office/powerpoint/2010/main" dt="1645186010" type="min" val="626745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BgwAAPAnAADIKwAAMCoAABAgAAAmAAAACAAAAP//////////"/>
              </a:ext>
            </a:extLst>
          </p:cNvSpPr>
          <p:nvPr/>
        </p:nvSpPr>
        <p:spPr>
          <a:xfrm>
            <a:off x="1954530" y="6492240"/>
            <a:ext cx="516255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analiza za slučaj  fiksni faktor Kapital (K =2)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/QEAALEBAABwNQAA0QMAABAAAAAmAAAACAAAAH1w////////"/>
              </a:ext>
            </a:extLst>
          </p:cNvSpPr>
          <p:nvPr>
            <p:ph type="title"/>
          </p:nvPr>
        </p:nvSpPr>
        <p:spPr>
          <a:xfrm>
            <a:off x="323215" y="274955"/>
            <a:ext cx="8363585" cy="34544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sz="3000"/>
            </a:pPr>
            <a:r>
              <a:rPr b="1"/>
              <a:t>Proizvodne faze  varijabilnog faktora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CAs+T/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LkPAAC0BAAAaikAAP0o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875" y="764540"/>
            <a:ext cx="4176395" cy="589851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Izokvante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PcJAADqCgAAJDAAAO0l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885" y="1774190"/>
            <a:ext cx="6205855" cy="43910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sz="3000" b="1"/>
            </a:pPr>
            <a:r>
              <a:t>Granična stopa tehničke substitucije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rPr dirty="0" err="1"/>
              <a:t>Granična</a:t>
            </a:r>
            <a:r>
              <a:rPr dirty="0"/>
              <a:t> </a:t>
            </a:r>
            <a:r>
              <a:rPr dirty="0" err="1"/>
              <a:t>stopa</a:t>
            </a:r>
            <a:r>
              <a:rPr dirty="0"/>
              <a:t> </a:t>
            </a:r>
            <a:r>
              <a:rPr dirty="0" err="1"/>
              <a:t>tehničke</a:t>
            </a:r>
            <a:r>
              <a:rPr dirty="0"/>
              <a:t> </a:t>
            </a:r>
            <a:r>
              <a:rPr dirty="0" err="1"/>
              <a:t>supstitucije</a:t>
            </a:r>
            <a:r>
              <a:rPr dirty="0"/>
              <a:t> je </a:t>
            </a:r>
            <a:r>
              <a:rPr dirty="0" err="1"/>
              <a:t>vrednost</a:t>
            </a:r>
            <a:r>
              <a:rPr dirty="0"/>
              <a:t> u </a:t>
            </a:r>
            <a:r>
              <a:rPr dirty="0" err="1"/>
              <a:t>kome</a:t>
            </a:r>
            <a:r>
              <a:rPr dirty="0"/>
              <a:t> </a:t>
            </a:r>
            <a:r>
              <a:rPr dirty="0" err="1"/>
              <a:t>jedan</a:t>
            </a:r>
            <a:r>
              <a:rPr dirty="0"/>
              <a:t> input </a:t>
            </a:r>
            <a:r>
              <a:rPr dirty="0" err="1"/>
              <a:t>može</a:t>
            </a:r>
            <a:r>
              <a:rPr dirty="0"/>
              <a:t> </a:t>
            </a:r>
            <a:r>
              <a:rPr dirty="0" err="1"/>
              <a:t>biti</a:t>
            </a:r>
            <a:r>
              <a:rPr dirty="0"/>
              <a:t> </a:t>
            </a:r>
            <a:r>
              <a:rPr dirty="0" err="1"/>
              <a:t>zamenjen</a:t>
            </a:r>
            <a:r>
              <a:rPr dirty="0"/>
              <a:t> za </a:t>
            </a:r>
            <a:r>
              <a:rPr dirty="0" err="1"/>
              <a:t>drugi</a:t>
            </a:r>
            <a:r>
              <a:rPr dirty="0"/>
              <a:t> bez </a:t>
            </a:r>
            <a:r>
              <a:rPr dirty="0" err="1"/>
              <a:t>izmene</a:t>
            </a:r>
            <a:r>
              <a:rPr dirty="0"/>
              <a:t> </a:t>
            </a:r>
            <a:r>
              <a:rPr dirty="0" err="1"/>
              <a:t>outputa</a:t>
            </a:r>
            <a:r>
              <a:rPr dirty="0"/>
              <a:t>.</a:t>
            </a:r>
          </a:p>
          <a:p>
            <a:r>
              <a:rPr dirty="0"/>
              <a:t>MRTS (Marginal Rate of Technical Substitution)  </a:t>
            </a:r>
            <a:r>
              <a:rPr dirty="0" err="1"/>
              <a:t>može</a:t>
            </a:r>
            <a:r>
              <a:rPr dirty="0"/>
              <a:t> se </a:t>
            </a:r>
            <a:r>
              <a:rPr dirty="0" err="1"/>
              <a:t>prikazati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sledeći</a:t>
            </a:r>
            <a:r>
              <a:rPr dirty="0"/>
              <a:t> </a:t>
            </a:r>
            <a:r>
              <a:rPr dirty="0" err="1"/>
              <a:t>način</a:t>
            </a:r>
            <a:r>
              <a:rPr dirty="0"/>
              <a:t>:</a:t>
            </a:r>
          </a:p>
          <a:p>
            <a:pPr lvl="1"/>
            <a:r>
              <a:rPr dirty="0"/>
              <a:t>MRTS = </a:t>
            </a:r>
            <a:r>
              <a:rPr dirty="0" err="1"/>
              <a:t>promena</a:t>
            </a:r>
            <a:r>
              <a:rPr dirty="0"/>
              <a:t> </a:t>
            </a:r>
            <a:r>
              <a:rPr dirty="0" err="1"/>
              <a:t>inputa</a:t>
            </a:r>
            <a:r>
              <a:rPr dirty="0"/>
              <a:t> </a:t>
            </a:r>
            <a:r>
              <a:rPr dirty="0" err="1"/>
              <a:t>kapit</a:t>
            </a:r>
            <a:r>
              <a:rPr lang="sr-Latn-RS" dirty="0"/>
              <a:t>a</a:t>
            </a:r>
            <a:r>
              <a:rPr dirty="0"/>
              <a:t>la / </a:t>
            </a:r>
            <a:r>
              <a:rPr dirty="0" err="1"/>
              <a:t>promena</a:t>
            </a:r>
            <a:r>
              <a:rPr dirty="0"/>
              <a:t> </a:t>
            </a:r>
            <a:r>
              <a:rPr dirty="0" err="1"/>
              <a:t>inputa</a:t>
            </a:r>
            <a:r>
              <a:rPr dirty="0"/>
              <a:t> </a:t>
            </a:r>
            <a:r>
              <a:rPr dirty="0" err="1"/>
              <a:t>rada</a:t>
            </a:r>
            <a:r>
              <a:rPr dirty="0"/>
              <a:t> = ΔK / ΔL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MRTS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JQGAAApBwAAAi8AAJw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69340" y="1163955"/>
            <a:ext cx="6572250" cy="54375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5D7D-A9E4-4EBD-B6A4-8979563D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MRTS u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A618-526D-40E3-8892-FDA0A91FA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6119"/>
            <a:ext cx="8229600" cy="4526280"/>
          </a:xfrm>
        </p:spPr>
        <p:txBody>
          <a:bodyPr/>
          <a:lstStyle/>
          <a:p>
            <a:pPr algn="just"/>
            <a:r>
              <a:rPr lang="sr-Latn-RS" sz="2000" i="1" dirty="0"/>
              <a:t>Iako su metodologije za razvoj softvera značajno uznapredovale, one su još uvek u velikoj meri zavisne od pojedinaca u smislu produktivnosti i kvaliteta. </a:t>
            </a:r>
            <a:endParaRPr lang="en-US" sz="2000" i="1" dirty="0"/>
          </a:p>
          <a:p>
            <a:pPr algn="just"/>
            <a:r>
              <a:rPr lang="sr-Latn-RS" sz="2000" i="1" dirty="0"/>
              <a:t>Postoje alati koji mogu pomoći kod razvoja i tersiranja softvera, ali oni još uvek nisu na nivou kakve su postavili standardi i alati koji se koriste kod proizvodnje/inspekcije/testiranja u drugim inženjerskim disciplinama.</a:t>
            </a:r>
            <a:endParaRPr lang="en-US" sz="2000" i="1" dirty="0"/>
          </a:p>
          <a:p>
            <a:pPr algn="just"/>
            <a:r>
              <a:rPr lang="sr-Latn-RS" sz="2000" i="1" dirty="0"/>
              <a:t>U drugim inženjerskim disciplinama, postoje metode kojima se produktivnost/kvalitet može premestiti sa ljudske radne snage na kombinaciju iste sa adekvatnom opremom i procesima. Naime, prosečno vešta osoba može postići veću produktivnost/kvalitet koristeći adekvatnu opremu i procedure, nego što bi postigla visoko vešta osoba bez opreme i procedura. </a:t>
            </a:r>
            <a:endParaRPr lang="en-US" sz="2000" i="1" dirty="0"/>
          </a:p>
          <a:p>
            <a:pPr algn="just"/>
            <a:r>
              <a:rPr lang="sr-Latn-RS" sz="2000" i="1" dirty="0"/>
              <a:t>U slučaju razvoja softvera, težište kvaliteta i produktivnosti je ipak, još uvek, u najvećoj meri na veštinama pojedinaca a ne toliko na opremi 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9916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sz="3000" b="1"/>
            </a:pPr>
            <a:r>
              <a:t>Granična stopa tehničke substitucije i optimalna kombinacija faktora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IAADjCQAAGS4AAOkk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595" y="1607185"/>
            <a:ext cx="6162040" cy="43929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C5PqaM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sBAACNEQAAMQgAACUT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79705" y="2853055"/>
            <a:ext cx="1151890" cy="25908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I4BAAAYFQAA4wYAAJ0XAAAQAAAAJgAAAAgAAAD//////////w=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252730" y="3429000"/>
            <a:ext cx="866775" cy="4095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M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sBAACjGAAATyIAAEIaAAAQAAAAJgAAAAgAAAD//////////w=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179705" y="4004945"/>
            <a:ext cx="5397500" cy="263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M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sBAACwGQAAiyQAAGsbAAAQAAAAJgAAAAgAAAD//////////w==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179705" y="4175760"/>
            <a:ext cx="5760720" cy="28130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M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4BAADiGgAAQiIAAIEcAAAQAAAAJgAAAAgAAAD//////////w==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171450" y="4370070"/>
            <a:ext cx="5397500" cy="263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9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fbjFE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4BAACEHQAAqwkAAM4eAAAQAAAAJgAAAAgAAAD//////////w=="/>
              </a:ext>
            </a:extLst>
          </p:cNvPicPr>
          <p:nvPr/>
        </p:nvPicPr>
        <p:blipFill>
          <a:blip r:embed="rId8"/>
          <a:stretch>
            <a:fillRect/>
          </a:stretch>
        </p:blipFill>
        <p:spPr>
          <a:xfrm>
            <a:off x="171450" y="4798060"/>
            <a:ext cx="1400175" cy="2095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iyQAAOMJAABvOAAA0ygAABAgAAAmAAAACAAAAP//////////"/>
              </a:ext>
            </a:extLst>
          </p:cNvSpPr>
          <p:nvPr/>
        </p:nvSpPr>
        <p:spPr>
          <a:xfrm>
            <a:off x="5940425" y="1607185"/>
            <a:ext cx="323342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just"/>
            <a:r>
              <a:t>Ukoliko se iz tačke A pomerimo u tačku B, faktor kapitala će se promeniti za </a:t>
            </a:r>
            <a:r>
              <a:rPr>
                <a:latin typeface="Symbol" pitchFamily="1" charset="2"/>
                <a:ea typeface="Symbol" pitchFamily="1" charset="2"/>
                <a:cs typeface="Symbol" pitchFamily="1" charset="2"/>
              </a:rPr>
              <a:t>D</a:t>
            </a:r>
            <a:r>
              <a:t>K (smanjiće se), dok će se faktor rada povećati za</a:t>
            </a:r>
            <a:r>
              <a:rPr>
                <a:latin typeface="Symbol" pitchFamily="1" charset="2"/>
                <a:ea typeface="Symbol" pitchFamily="1" charset="2"/>
                <a:cs typeface="Symbol" pitchFamily="1" charset="2"/>
              </a:rPr>
              <a:t> D</a:t>
            </a:r>
            <a:r>
              <a:t>L. Količina proizvoda (Q) ostaje nepromenjena.</a:t>
            </a:r>
          </a:p>
          <a:p>
            <a:pPr algn="just"/>
            <a:endParaRPr/>
          </a:p>
          <a:p>
            <a:pPr algn="just"/>
            <a:r>
              <a:t>tangenta na izokvantu koja prolazi kroz određenu tačku je </a:t>
            </a:r>
            <a:r>
              <a:rPr b="1"/>
              <a:t>izokosta</a:t>
            </a:r>
            <a:r>
              <a:t>.</a:t>
            </a:r>
          </a:p>
          <a:p>
            <a:pPr algn="just"/>
            <a:endParaRPr/>
          </a:p>
          <a:p>
            <a:pPr algn="just"/>
            <a:r>
              <a:t>Izokosta je grafički prikaz koji prikazuje različite kombinacije faktora proizvodnje koje će zahtevati istu količinu novca</a:t>
            </a:r>
          </a:p>
          <a:p>
            <a:pPr algn="just"/>
            <a:endParaRPr/>
          </a:p>
          <a:p>
            <a:pPr algn="just"/>
            <a:r>
              <a:t>Svaka tačka na liniji izokosta predstavlja isti iznos novca.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Optimalna kombinacija faktora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BQUFB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QJAACUCQAA6CcAAGAf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740" y="1557020"/>
            <a:ext cx="5011420" cy="3543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 3"/>
          <p:cNvSpPr>
            <a:extLst>
              <a:ext uri="smNativeData">
                <pr:smNativeData xmlns:pr="smNativeData" xmlns:p14="http://schemas.microsoft.com/office/powerpoint/2010/main" xmlns="" val="SMDATA_16_2osP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QAAAAAQAAACMAAAAjAAAAIwAAAB4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wAcAAA4hAADgIwAACCUAABAgAAAmAAAACAAAAP//////////"/>
              </a:ext>
            </a:extLst>
          </p:cNvSpPr>
          <p:nvPr/>
        </p:nvSpPr>
        <p:spPr>
          <a:xfrm>
            <a:off x="1259840" y="5373370"/>
            <a:ext cx="457200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r>
              <a:rPr>
                <a:latin typeface="Times New Roman" pitchFamily="1" charset="0"/>
                <a:ea typeface="SimSun" charset="0"/>
                <a:cs typeface="Times New Roman" pitchFamily="1" charset="0"/>
              </a:rPr>
              <a:t>Odredi cenu faktora proizvodnje ako su ukupni troškovi 28 a MRTS -1,75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P7w5c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AAAABbAwAAQTgAABod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45465"/>
            <a:ext cx="9144635" cy="418528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1"/>
          <p:cNvSpPr txBox="1">
            <a:extLst>
              <a:ext uri="smNativeData">
                <pr:smNativeData xmlns:pr="smNativeData" xmlns:p14="http://schemas.microsoft.com/office/powerpoint/2010/main" xmlns="" val="SMDATA_16_2osP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6wsAAHoLAAAhDgAArw0AABAAAAAmAAAACAAAAP//////////"/>
              </a:ext>
            </a:extLst>
          </p:cNvSpPr>
          <p:nvPr/>
        </p:nvSpPr>
        <p:spPr>
          <a:xfrm>
            <a:off x="1937385" y="1865630"/>
            <a:ext cx="35941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A</a:t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xmlns:p14="http://schemas.microsoft.com/office/powerpoint/2010/main" xmlns="" val="SMDATA_16_2osP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F1bgWPWaQFAed5hiOcd9j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IQ4AAK8NAABVEAAAAg8AABAAAAAmAAAACAAAAP//////////"/>
              </a:ext>
            </a:extLst>
          </p:cNvSpPr>
          <p:nvPr/>
        </p:nvSpPr>
        <p:spPr>
          <a:xfrm>
            <a:off x="2296795" y="2224405"/>
            <a:ext cx="358140" cy="2152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B</a:t>
            </a: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xmlns:p14="http://schemas.microsoft.com/office/powerpoint/2010/main" xmlns="" val="SMDATA_16_2osP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qBEAAAIPAADdEwAANxEAABAAAAAmAAAACAAAAP//////////"/>
              </a:ext>
            </a:extLst>
          </p:cNvSpPr>
          <p:nvPr/>
        </p:nvSpPr>
        <p:spPr>
          <a:xfrm>
            <a:off x="2870200" y="2439670"/>
            <a:ext cx="358775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b="1"/>
            </a:pPr>
            <a:r>
              <a:t>Osnovni pojmovi mikro i makro ekonomije</a:t>
            </a:r>
          </a:p>
          <a:p>
            <a:r>
              <a:t>Proizvodnja i proizvodni faktori</a:t>
            </a:r>
          </a:p>
          <a:p>
            <a:r>
              <a:t>Troškovi proizvodnje</a:t>
            </a:r>
          </a:p>
          <a:p>
            <a:r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Ekonomija/Privreda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AAA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rPr i="1" dirty="0">
                <a:latin typeface="Calibri"/>
                <a:ea typeface="SimSun"/>
                <a:cs typeface="Times New Roman"/>
              </a:rPr>
              <a:t>oikos</a:t>
            </a:r>
            <a:r>
              <a:rPr dirty="0">
                <a:latin typeface="Calibri"/>
                <a:ea typeface="SimSun"/>
                <a:cs typeface="Times New Roman"/>
              </a:rPr>
              <a:t> (</a:t>
            </a:r>
            <a:r>
              <a:rPr dirty="0" err="1">
                <a:latin typeface="Calibri"/>
                <a:ea typeface="SimSun"/>
                <a:cs typeface="Times New Roman"/>
              </a:rPr>
              <a:t>kuća</a:t>
            </a:r>
            <a:r>
              <a:rPr dirty="0">
                <a:latin typeface="Calibri"/>
                <a:ea typeface="SimSun"/>
                <a:cs typeface="Times New Roman"/>
              </a:rPr>
              <a:t>, </a:t>
            </a:r>
            <a:r>
              <a:rPr dirty="0" err="1">
                <a:latin typeface="Calibri"/>
                <a:ea typeface="SimSun"/>
                <a:cs typeface="Times New Roman"/>
              </a:rPr>
              <a:t>domaćinstvo</a:t>
            </a:r>
            <a:r>
              <a:rPr dirty="0">
                <a:latin typeface="Calibri"/>
                <a:ea typeface="SimSun"/>
                <a:cs typeface="Times New Roman"/>
              </a:rPr>
              <a:t>, </a:t>
            </a:r>
            <a:r>
              <a:rPr dirty="0" err="1">
                <a:latin typeface="Calibri"/>
                <a:ea typeface="SimSun"/>
                <a:cs typeface="Times New Roman"/>
              </a:rPr>
              <a:t>gazdinstvo</a:t>
            </a:r>
            <a:r>
              <a:rPr dirty="0">
                <a:latin typeface="Calibri"/>
                <a:ea typeface="SimSun"/>
                <a:cs typeface="Times New Roman"/>
              </a:rPr>
              <a:t>) + </a:t>
            </a:r>
            <a:r>
              <a:rPr i="1" dirty="0">
                <a:latin typeface="Calibri"/>
                <a:ea typeface="SimSun"/>
                <a:cs typeface="Times New Roman"/>
              </a:rPr>
              <a:t>nomos</a:t>
            </a:r>
            <a:r>
              <a:rPr dirty="0">
                <a:latin typeface="Calibri"/>
                <a:ea typeface="SimSun"/>
                <a:cs typeface="Times New Roman"/>
              </a:rPr>
              <a:t> (</a:t>
            </a:r>
            <a:r>
              <a:rPr dirty="0" err="1">
                <a:latin typeface="Calibri"/>
                <a:ea typeface="SimSun"/>
                <a:cs typeface="Times New Roman"/>
              </a:rPr>
              <a:t>zakon</a:t>
            </a:r>
            <a:r>
              <a:rPr dirty="0">
                <a:latin typeface="Calibri"/>
                <a:ea typeface="SimSun"/>
                <a:cs typeface="Times New Roman"/>
              </a:rPr>
              <a:t>, </a:t>
            </a:r>
            <a:r>
              <a:rPr dirty="0" err="1">
                <a:latin typeface="Calibri"/>
                <a:ea typeface="SimSun"/>
                <a:cs typeface="Times New Roman"/>
              </a:rPr>
              <a:t>pravilo</a:t>
            </a:r>
            <a:r>
              <a:rPr dirty="0">
                <a:latin typeface="Calibri"/>
                <a:ea typeface="SimSun"/>
                <a:cs typeface="Times New Roman"/>
              </a:rPr>
              <a:t>, </a:t>
            </a:r>
            <a:r>
              <a:rPr dirty="0" err="1">
                <a:latin typeface="Calibri"/>
                <a:ea typeface="SimSun"/>
                <a:cs typeface="Times New Roman"/>
              </a:rPr>
              <a:t>norma</a:t>
            </a:r>
            <a:r>
              <a:rPr dirty="0">
                <a:latin typeface="Calibri"/>
                <a:ea typeface="SimSun"/>
                <a:cs typeface="Times New Roman"/>
              </a:rPr>
              <a:t>, ...)</a:t>
            </a:r>
          </a:p>
          <a:p>
            <a:r>
              <a:rPr dirty="0" err="1">
                <a:latin typeface="Calibri"/>
                <a:ea typeface="SimSun"/>
                <a:cs typeface="Times New Roman"/>
              </a:rPr>
              <a:t>Privreda</a:t>
            </a:r>
            <a:r>
              <a:rPr dirty="0">
                <a:latin typeface="Calibri"/>
                <a:ea typeface="SimSun"/>
                <a:cs typeface="Times New Roman"/>
              </a:rPr>
              <a:t> (</a:t>
            </a:r>
            <a:r>
              <a:rPr dirty="0" err="1">
                <a:latin typeface="Calibri"/>
                <a:ea typeface="SimSun"/>
                <a:cs typeface="Times New Roman"/>
              </a:rPr>
              <a:t>ekonomija</a:t>
            </a:r>
            <a:r>
              <a:rPr dirty="0">
                <a:latin typeface="Calibri"/>
                <a:ea typeface="SimSun"/>
                <a:cs typeface="Times New Roman"/>
              </a:rPr>
              <a:t>)</a:t>
            </a:r>
          </a:p>
          <a:p>
            <a:r>
              <a:rPr dirty="0" err="1">
                <a:latin typeface="Calibri"/>
                <a:ea typeface="SimSun"/>
                <a:cs typeface="Times New Roman"/>
              </a:rPr>
              <a:t>Privreda</a:t>
            </a:r>
            <a:r>
              <a:rPr dirty="0">
                <a:latin typeface="Calibri"/>
                <a:ea typeface="SimSun"/>
                <a:cs typeface="Times New Roman"/>
              </a:rPr>
              <a:t>/</a:t>
            </a:r>
            <a:r>
              <a:rPr i="1" dirty="0" err="1">
                <a:latin typeface="Calibri"/>
                <a:ea typeface="SimSun"/>
                <a:cs typeface="Times New Roman"/>
              </a:rPr>
              <a:t>Ekonomija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predstavlja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skup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međusobno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povezanih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aktivnosti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koje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obuhvataju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proizvodnju</a:t>
            </a:r>
            <a:r>
              <a:rPr i="1" dirty="0">
                <a:latin typeface="Calibri"/>
                <a:ea typeface="SimSun"/>
                <a:cs typeface="Times New Roman"/>
              </a:rPr>
              <a:t>, </a:t>
            </a:r>
            <a:r>
              <a:rPr i="1" dirty="0" err="1">
                <a:latin typeface="Calibri"/>
                <a:ea typeface="SimSun"/>
                <a:cs typeface="Times New Roman"/>
              </a:rPr>
              <a:t>raspodelu</a:t>
            </a:r>
            <a:r>
              <a:rPr i="1" dirty="0">
                <a:latin typeface="Calibri"/>
                <a:ea typeface="SimSun"/>
                <a:cs typeface="Times New Roman"/>
              </a:rPr>
              <a:t>, </a:t>
            </a:r>
            <a:r>
              <a:rPr i="1" dirty="0" err="1">
                <a:latin typeface="Calibri"/>
                <a:ea typeface="SimSun"/>
                <a:cs typeface="Times New Roman"/>
              </a:rPr>
              <a:t>razmenu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i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potrošnju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materijalnih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dobara</a:t>
            </a:r>
            <a:r>
              <a:rPr i="1" dirty="0">
                <a:latin typeface="Calibri"/>
                <a:ea typeface="SimSun"/>
                <a:cs typeface="Times New Roman"/>
              </a:rPr>
              <a:t>, </a:t>
            </a:r>
            <a:r>
              <a:rPr i="1" dirty="0" err="1">
                <a:latin typeface="Calibri"/>
                <a:ea typeface="SimSun"/>
                <a:cs typeface="Times New Roman"/>
              </a:rPr>
              <a:t>kao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i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ostale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lang="en-US" i="1" dirty="0" err="1">
                <a:latin typeface="Calibri"/>
                <a:ea typeface="SimSun"/>
                <a:cs typeface="Times New Roman"/>
              </a:rPr>
              <a:t>aktivnosti</a:t>
            </a:r>
            <a:r>
              <a:rPr lang="en-US"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vezane</a:t>
            </a:r>
            <a:r>
              <a:rPr i="1" dirty="0">
                <a:latin typeface="Calibri"/>
                <a:ea typeface="SimSun"/>
                <a:cs typeface="Times New Roman"/>
              </a:rPr>
              <a:t> za </a:t>
            </a:r>
            <a:r>
              <a:rPr i="1" dirty="0" err="1">
                <a:latin typeface="Calibri"/>
                <a:ea typeface="SimSun"/>
                <a:cs typeface="Times New Roman"/>
              </a:rPr>
              <a:t>usluge</a:t>
            </a:r>
            <a:r>
              <a:rPr i="1" dirty="0">
                <a:latin typeface="Calibri"/>
                <a:ea typeface="SimSun"/>
                <a:cs typeface="Times New Roman"/>
              </a:rPr>
              <a:t>, a </a:t>
            </a:r>
            <a:r>
              <a:rPr i="1" dirty="0" err="1">
                <a:latin typeface="Calibri"/>
                <a:ea typeface="SimSun"/>
                <a:cs typeface="Times New Roman"/>
              </a:rPr>
              <a:t>sve</a:t>
            </a:r>
            <a:r>
              <a:rPr i="1" dirty="0">
                <a:latin typeface="Calibri"/>
                <a:ea typeface="SimSun"/>
                <a:cs typeface="Times New Roman"/>
              </a:rPr>
              <a:t> u </a:t>
            </a:r>
            <a:r>
              <a:rPr i="1" dirty="0" err="1">
                <a:latin typeface="Calibri"/>
                <a:ea typeface="SimSun"/>
                <a:cs typeface="Times New Roman"/>
              </a:rPr>
              <a:t>cilju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zadovoljenja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ljudskih</a:t>
            </a:r>
            <a:r>
              <a:rPr i="1" dirty="0">
                <a:latin typeface="Calibri"/>
                <a:ea typeface="SimSun"/>
                <a:cs typeface="Times New Roman"/>
              </a:rPr>
              <a:t> </a:t>
            </a:r>
            <a:r>
              <a:rPr i="1" dirty="0" err="1">
                <a:latin typeface="Calibri"/>
                <a:ea typeface="SimSun"/>
                <a:cs typeface="Times New Roman"/>
              </a:rPr>
              <a:t>potreba</a:t>
            </a:r>
            <a:r>
              <a:rPr i="1" dirty="0">
                <a:latin typeface="Calibri"/>
                <a:ea typeface="SimSun"/>
                <a:cs typeface="Times New Roman"/>
              </a:rPr>
              <a:t>.</a:t>
            </a:r>
            <a:r>
              <a:rPr lang="en-US" dirty="0">
                <a:latin typeface="Calibri"/>
                <a:ea typeface="SimSun"/>
                <a:cs typeface="Times New Roman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Makro i mikroekonomija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rPr b="1"/>
              <a:t>Predmet mikroekonomije:</a:t>
            </a:r>
            <a:r>
              <a:t> proučavanje aktivnosti pojedinačnih privrednih subjekata (preduzeća, banke, domaćinstva, ...)</a:t>
            </a:r>
          </a:p>
          <a:p>
            <a:r>
              <a:rPr b="1"/>
              <a:t>Predmet makroekonomije:</a:t>
            </a:r>
            <a:r>
              <a:t> proučavanje mogućnosti ukupne privrede </a:t>
            </a:r>
          </a:p>
          <a:p>
            <a:endParaRPr/>
          </a:p>
          <a:p>
            <a:r>
              <a:t>Milton Friedman - </a:t>
            </a:r>
            <a:r>
              <a:rPr i="1"/>
              <a:t>"The only business of business is business."</a:t>
            </a:r>
          </a:p>
          <a:p>
            <a:endParaRPr i="1"/>
          </a:p>
          <a:p>
            <a:endParaRPr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Makro i mikro ekonomija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just">
              <a:defRPr sz="2500"/>
            </a:pPr>
            <a:r>
              <a:rPr sz="2800" b="1" dirty="0" err="1">
                <a:latin typeface="Calibri"/>
                <a:ea typeface="SimSun"/>
                <a:cs typeface="Times New Roman"/>
              </a:rPr>
              <a:t>Mikroekonomija</a:t>
            </a:r>
            <a:r>
              <a:rPr sz="2800" dirty="0">
                <a:latin typeface="Calibri"/>
                <a:ea typeface="SimSun"/>
                <a:cs typeface="Times New Roman"/>
              </a:rPr>
              <a:t> je grana </a:t>
            </a:r>
            <a:r>
              <a:rPr sz="2800" dirty="0" err="1">
                <a:latin typeface="Calibri"/>
                <a:ea typeface="SimSun"/>
                <a:cs typeface="Times New Roman"/>
              </a:rPr>
              <a:t>ekonomije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koja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proučava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pojedinačne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ekonomske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subjekte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kao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što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su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građani</a:t>
            </a:r>
            <a:r>
              <a:rPr sz="2800" dirty="0">
                <a:latin typeface="Calibri"/>
                <a:ea typeface="SimSun"/>
                <a:cs typeface="Times New Roman"/>
              </a:rPr>
              <a:t>, </a:t>
            </a:r>
            <a:r>
              <a:rPr sz="2800" dirty="0" err="1">
                <a:latin typeface="Calibri"/>
                <a:ea typeface="SimSun"/>
                <a:cs typeface="Times New Roman"/>
              </a:rPr>
              <a:t>preduzeća</a:t>
            </a:r>
            <a:r>
              <a:rPr sz="2800" dirty="0">
                <a:latin typeface="Calibri"/>
                <a:ea typeface="SimSun"/>
                <a:cs typeface="Times New Roman"/>
              </a:rPr>
              <a:t>, </a:t>
            </a:r>
            <a:r>
              <a:rPr sz="2800" dirty="0" err="1">
                <a:latin typeface="Calibri"/>
                <a:ea typeface="SimSun"/>
                <a:cs typeface="Times New Roman"/>
              </a:rPr>
              <a:t>tržišta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ili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banke</a:t>
            </a:r>
            <a:r>
              <a:rPr sz="2800" dirty="0">
                <a:latin typeface="Calibri"/>
                <a:ea typeface="SimSun"/>
                <a:cs typeface="Times New Roman"/>
              </a:rPr>
              <a:t>, </a:t>
            </a:r>
            <a:r>
              <a:rPr sz="2800" dirty="0" err="1">
                <a:latin typeface="Calibri"/>
                <a:ea typeface="SimSun"/>
                <a:cs typeface="Times New Roman"/>
              </a:rPr>
              <a:t>kao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njihova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ponašanja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odnose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među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njima</a:t>
            </a:r>
            <a:r>
              <a:rPr sz="2800" dirty="0">
                <a:latin typeface="Calibri"/>
                <a:ea typeface="SimSun"/>
                <a:cs typeface="Times New Roman"/>
              </a:rPr>
              <a:t>. Ona </a:t>
            </a:r>
            <a:r>
              <a:rPr sz="2800" dirty="0" err="1">
                <a:latin typeface="Calibri"/>
                <a:ea typeface="SimSun"/>
                <a:cs typeface="Times New Roman"/>
              </a:rPr>
              <a:t>proučava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ponašanje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pojedinačnih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ekonomskih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subjekata</a:t>
            </a:r>
            <a:r>
              <a:rPr sz="2800" dirty="0">
                <a:latin typeface="Calibri"/>
                <a:ea typeface="SimSun"/>
                <a:cs typeface="Times New Roman"/>
              </a:rPr>
              <a:t> u </a:t>
            </a:r>
            <a:r>
              <a:rPr sz="2800" i="1" dirty="0" err="1">
                <a:latin typeface="Calibri"/>
                <a:ea typeface="SimSun"/>
                <a:cs typeface="Times New Roman"/>
              </a:rPr>
              <a:t>potrošnji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 (</a:t>
            </a:r>
            <a:r>
              <a:rPr lang="en-US" sz="2800" i="1" dirty="0" err="1">
                <a:latin typeface="Calibri"/>
                <a:ea typeface="SimSun"/>
                <a:cs typeface="Times New Roman"/>
              </a:rPr>
              <a:t>snabdevanju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)</a:t>
            </a:r>
            <a:r>
              <a:rPr sz="2800" i="1" dirty="0">
                <a:latin typeface="Calibri"/>
                <a:ea typeface="SimSun"/>
                <a:cs typeface="Times New Roman"/>
              </a:rPr>
              <a:t>, </a:t>
            </a:r>
            <a:r>
              <a:rPr sz="2800" i="1" dirty="0" err="1">
                <a:latin typeface="Calibri"/>
                <a:ea typeface="SimSun"/>
                <a:cs typeface="Times New Roman"/>
              </a:rPr>
              <a:t>proizvodnji</a:t>
            </a:r>
            <a:r>
              <a:rPr sz="2800" i="1" dirty="0">
                <a:latin typeface="Calibri"/>
                <a:ea typeface="SimSun"/>
                <a:cs typeface="Times New Roman"/>
              </a:rPr>
              <a:t> </a:t>
            </a:r>
            <a:r>
              <a:rPr sz="2800" i="1" dirty="0" err="1">
                <a:latin typeface="Calibri"/>
                <a:ea typeface="SimSun"/>
                <a:cs typeface="Times New Roman"/>
              </a:rPr>
              <a:t>i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 </a:t>
            </a:r>
            <a:r>
              <a:rPr lang="en-US" sz="2800" i="1" dirty="0" err="1">
                <a:latin typeface="Calibri"/>
                <a:ea typeface="SimSun"/>
                <a:cs typeface="Times New Roman"/>
              </a:rPr>
              <a:t>prodaji</a:t>
            </a:r>
            <a:r>
              <a:rPr lang="en-US" sz="2800" i="1" dirty="0">
                <a:latin typeface="Calibri"/>
                <a:ea typeface="SimSun"/>
                <a:cs typeface="Times New Roman"/>
              </a:rPr>
              <a:t> </a:t>
            </a:r>
            <a:r>
              <a:rPr lang="en-US" sz="2800" i="1" dirty="0" err="1">
                <a:latin typeface="Calibri"/>
                <a:ea typeface="SimSun"/>
                <a:cs typeface="Times New Roman"/>
              </a:rPr>
              <a:t>na</a:t>
            </a:r>
            <a:r>
              <a:rPr sz="2800" i="1" dirty="0">
                <a:latin typeface="Calibri"/>
                <a:ea typeface="SimSun"/>
                <a:cs typeface="Times New Roman"/>
              </a:rPr>
              <a:t> </a:t>
            </a:r>
            <a:r>
              <a:rPr sz="2800" i="1" dirty="0" err="1">
                <a:latin typeface="Calibri"/>
                <a:ea typeface="SimSun"/>
                <a:cs typeface="Times New Roman"/>
              </a:rPr>
              <a:t>tržištu</a:t>
            </a:r>
            <a:r>
              <a:rPr sz="2800" dirty="0">
                <a:latin typeface="Calibri"/>
                <a:ea typeface="SimSun"/>
                <a:cs typeface="Times New Roman"/>
              </a:rPr>
              <a:t>. U </a:t>
            </a:r>
            <a:r>
              <a:rPr sz="2800" dirty="0" err="1">
                <a:latin typeface="Calibri"/>
                <a:ea typeface="SimSun"/>
                <a:cs typeface="Times New Roman"/>
              </a:rPr>
              <a:t>potrošnji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proučava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kako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odabrati</a:t>
            </a:r>
            <a:r>
              <a:rPr sz="2800" dirty="0">
                <a:latin typeface="Calibri"/>
                <a:ea typeface="SimSun"/>
                <a:cs typeface="Times New Roman"/>
              </a:rPr>
              <a:t> dobra </a:t>
            </a:r>
            <a:r>
              <a:rPr sz="2800" dirty="0" err="1">
                <a:latin typeface="Calibri"/>
                <a:ea typeface="SimSun"/>
                <a:cs typeface="Times New Roman"/>
              </a:rPr>
              <a:t>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usluge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na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tržištu</a:t>
            </a:r>
            <a:r>
              <a:rPr sz="2800" dirty="0">
                <a:latin typeface="Calibri"/>
                <a:ea typeface="SimSun"/>
                <a:cs typeface="Times New Roman"/>
              </a:rPr>
              <a:t>, u </a:t>
            </a:r>
            <a:r>
              <a:rPr sz="2800" dirty="0" err="1">
                <a:latin typeface="Calibri"/>
                <a:ea typeface="SimSun"/>
                <a:cs typeface="Times New Roman"/>
              </a:rPr>
              <a:t>proizvodnji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kako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napraviti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izbor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šta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kako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proizvoditi</a:t>
            </a:r>
            <a:r>
              <a:rPr sz="2800" dirty="0">
                <a:latin typeface="Calibri"/>
                <a:ea typeface="SimSun"/>
                <a:cs typeface="Times New Roman"/>
              </a:rPr>
              <a:t>, </a:t>
            </a:r>
            <a:r>
              <a:rPr sz="2800" dirty="0" err="1">
                <a:latin typeface="Calibri"/>
                <a:ea typeface="SimSun"/>
                <a:cs typeface="Times New Roman"/>
              </a:rPr>
              <a:t>dok</a:t>
            </a:r>
            <a:r>
              <a:rPr lang="en-US" sz="2800" dirty="0">
                <a:latin typeface="Calibri"/>
                <a:ea typeface="SimSun"/>
                <a:cs typeface="Times New Roman"/>
              </a:rPr>
              <a:t> </a:t>
            </a:r>
            <a:r>
              <a:rPr lang="en-US" sz="2800" dirty="0" err="1">
                <a:latin typeface="Calibri"/>
                <a:ea typeface="SimSun"/>
                <a:cs typeface="Times New Roman"/>
              </a:rPr>
              <a:t>kod</a:t>
            </a:r>
            <a:r>
              <a:rPr lang="en-US" sz="28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800" dirty="0" err="1">
                <a:latin typeface="Calibri"/>
                <a:ea typeface="SimSun"/>
                <a:cs typeface="Times New Roman"/>
              </a:rPr>
              <a:t>prodaje</a:t>
            </a:r>
            <a:r>
              <a:rPr lang="en-US" sz="2800" dirty="0">
                <a:latin typeface="Calibri"/>
                <a:ea typeface="SimSun"/>
                <a:cs typeface="Times New Roman"/>
              </a:rPr>
              <a:t> </a:t>
            </a:r>
            <a:r>
              <a:rPr lang="en-US" sz="2800" dirty="0" err="1">
                <a:latin typeface="Calibri"/>
                <a:ea typeface="SimSun"/>
                <a:cs typeface="Times New Roman"/>
              </a:rPr>
              <a:t>na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tržištu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proučava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međuzavisnost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potrošača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i</a:t>
            </a:r>
            <a:r>
              <a:rPr sz="2800" dirty="0">
                <a:latin typeface="Calibri"/>
                <a:ea typeface="SimSun"/>
                <a:cs typeface="Times New Roman"/>
              </a:rPr>
              <a:t> </a:t>
            </a:r>
            <a:r>
              <a:rPr sz="2800" dirty="0" err="1">
                <a:latin typeface="Calibri"/>
                <a:ea typeface="SimSun"/>
                <a:cs typeface="Times New Roman"/>
              </a:rPr>
              <a:t>proizvođača</a:t>
            </a:r>
            <a:r>
              <a:rPr sz="2800" dirty="0">
                <a:latin typeface="Calibri"/>
                <a:ea typeface="SimSun"/>
                <a:cs typeface="Times New Roman"/>
              </a:rPr>
              <a:t>.</a:t>
            </a:r>
            <a:r>
              <a:rPr lang="en-US" dirty="0">
                <a:latin typeface="Calibri"/>
                <a:ea typeface="SimSun"/>
                <a:cs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Makro i mikro ekonomija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3000"/>
            </a:pPr>
            <a:r>
              <a:rPr b="1"/>
              <a:t>Makroekonomija</a:t>
            </a:r>
            <a:r>
              <a:t> izučava globalne veličine kao što su: društveni bruto proizvod – njegova struktura i kretanje, agregatnu ponudu i tražnju, cene i njihovo kretanje, investicije, odnose i kretanja u međunarodnoj razmeni, društvene finansije i sl.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2osP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PPS/preduzeće i tržište</a:t>
            </a:r>
          </a:p>
        </p:txBody>
      </p:sp>
      <p:pic>
        <p:nvPicPr>
          <p:cNvPr id="3" name="SlideText1"/>
          <p:cNvPicPr>
            <a:picLocks noGrp="1" noChangeAspect="1" noChangeArrowheads="1"/>
            <a:extLst>
              <a:ext uri="smNativeData">
                <pr:smNativeData xmlns:pr="smNativeData" xmlns:p14="http://schemas.microsoft.com/office/powerpoint/2010/main" xmlns="" val="SMDATA_18_2osP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p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CEGAADYCQAAHzIAALAlAAAQAAAAJgAAAAgAAAABgQAA/////w=="/>
              </a:ext>
            </a:extLst>
          </p:cNvPicPr>
          <p:nvPr>
            <p:ph type="clipArt" idx="1"/>
          </p:nvPr>
        </p:nvPicPr>
        <p:blipFill>
          <a:blip r:embed="rId2"/>
          <a:stretch>
            <a:fillRect/>
          </a:stretch>
        </p:blipFill>
        <p:spPr>
          <a:xfrm>
            <a:off x="996315" y="1600200"/>
            <a:ext cx="7151370" cy="45262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1735</Words>
  <Application>Microsoft Office PowerPoint</Application>
  <PresentationFormat>On-screen Show (4:3)</PresentationFormat>
  <Paragraphs>313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Arial</vt:lpstr>
      <vt:lpstr>Calibri</vt:lpstr>
      <vt:lpstr>Symbol</vt:lpstr>
      <vt:lpstr>Times New Roman</vt:lpstr>
      <vt:lpstr>Verdana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Microsoft Visio 2003-2010 Drawing</vt:lpstr>
      <vt:lpstr>Inženjerska ekonomija</vt:lpstr>
      <vt:lpstr>Sadržaj predmeta</vt:lpstr>
      <vt:lpstr>Struktura poena</vt:lpstr>
      <vt:lpstr>Sadržaj predmeta</vt:lpstr>
      <vt:lpstr>Ekonomija/Privreda</vt:lpstr>
      <vt:lpstr>Makro i mikroekonomija</vt:lpstr>
      <vt:lpstr>Makro i mikro ekonomija</vt:lpstr>
      <vt:lpstr>Makro i mikro ekonomija</vt:lpstr>
      <vt:lpstr>PPS/preduzeće i tržište</vt:lpstr>
      <vt:lpstr>Sadržaj predmeta</vt:lpstr>
      <vt:lpstr>Definicija proizvodnje</vt:lpstr>
      <vt:lpstr>Resursi i transformacioni proces</vt:lpstr>
      <vt:lpstr>PROIZVODNI PROGRAM</vt:lpstr>
      <vt:lpstr>BOM</vt:lpstr>
      <vt:lpstr>Lanac snabdevanja</vt:lpstr>
      <vt:lpstr>Faktori proizvodnje</vt:lpstr>
      <vt:lpstr>Ishod proizvodnje</vt:lpstr>
      <vt:lpstr>Koji su faktori proizvodnje računara?</vt:lpstr>
      <vt:lpstr>Koji su faktori proizvodnje računara?</vt:lpstr>
      <vt:lpstr>Koji su faktori proizvodnje računara?</vt:lpstr>
      <vt:lpstr>Koji su faktori proizvodnje računara?</vt:lpstr>
      <vt:lpstr>Koji su faktori proizvodnje računara?</vt:lpstr>
      <vt:lpstr>Studija slučaja 1</vt:lpstr>
      <vt:lpstr>Studija slučaja 1</vt:lpstr>
      <vt:lpstr>Proizvodna funkcija</vt:lpstr>
      <vt:lpstr>Produktivnost faktora</vt:lpstr>
      <vt:lpstr>Faktori proizvodnje - primer</vt:lpstr>
      <vt:lpstr>Ukupan, prosečan i granični proizvod/produktivnost i njihova međuzavisnost</vt:lpstr>
      <vt:lpstr>Faktori proizvodnje - primer</vt:lpstr>
      <vt:lpstr>Produktivnost faktora</vt:lpstr>
      <vt:lpstr>Proizvodne faze  varijabilnog faktora</vt:lpstr>
      <vt:lpstr>Izokvante</vt:lpstr>
      <vt:lpstr>Granična stopa tehničke substitucije</vt:lpstr>
      <vt:lpstr>MRTS</vt:lpstr>
      <vt:lpstr>MRTS u IT</vt:lpstr>
      <vt:lpstr>Granična stopa tehničke substitucije i optimalna kombinacija faktora</vt:lpstr>
      <vt:lpstr>Optimalna kombinacija faktora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subject/>
  <dc:creator/>
  <cp:keywords/>
  <dc:description/>
  <cp:lastModifiedBy>ivan mihajlovic</cp:lastModifiedBy>
  <cp:revision>58</cp:revision>
  <dcterms:created xsi:type="dcterms:W3CDTF">2022-01-26T16:04:07Z</dcterms:created>
  <dcterms:modified xsi:type="dcterms:W3CDTF">2024-02-20T10:31:45Z</dcterms:modified>
</cp:coreProperties>
</file>