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62" r:id="rId8"/>
    <p:sldId id="263" r:id="rId9"/>
    <p:sldId id="264" r:id="rId10"/>
    <p:sldId id="268" r:id="rId11"/>
    <p:sldId id="269" r:id="rId12"/>
    <p:sldId id="270"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1734"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EE7614-A261-426E-BD6A-7BB9C9BD67D5}"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321724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E7614-A261-426E-BD6A-7BB9C9BD67D5}"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64914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E7614-A261-426E-BD6A-7BB9C9BD67D5}"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77331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1238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3596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19615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96391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936997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17238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811574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13312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E7614-A261-426E-BD6A-7BB9C9BD67D5}"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55816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644460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59164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15.1.2024.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63986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EE7614-A261-426E-BD6A-7BB9C9BD67D5}"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308947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E7614-A261-426E-BD6A-7BB9C9BD67D5}"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384816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E7614-A261-426E-BD6A-7BB9C9BD67D5}"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41264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E7614-A261-426E-BD6A-7BB9C9BD67D5}"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297795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E7614-A261-426E-BD6A-7BB9C9BD67D5}"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37953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EE7614-A261-426E-BD6A-7BB9C9BD67D5}"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64643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EE7614-A261-426E-BD6A-7BB9C9BD67D5}"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961B-32B4-4E04-B7E9-32787D6A11E3}" type="slidenum">
              <a:rPr lang="en-US" smtClean="0"/>
              <a:t>‹#›</a:t>
            </a:fld>
            <a:endParaRPr lang="en-US"/>
          </a:p>
        </p:txBody>
      </p:sp>
    </p:spTree>
    <p:extLst>
      <p:ext uri="{BB962C8B-B14F-4D97-AF65-F5344CB8AC3E}">
        <p14:creationId xmlns:p14="http://schemas.microsoft.com/office/powerpoint/2010/main" val="204098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E7614-A261-426E-BD6A-7BB9C9BD67D5}" type="datetimeFigureOut">
              <a:rPr lang="en-US" smtClean="0"/>
              <a:t>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E961B-32B4-4E04-B7E9-32787D6A11E3}" type="slidenum">
              <a:rPr lang="en-US" smtClean="0"/>
              <a:t>‹#›</a:t>
            </a:fld>
            <a:endParaRPr lang="en-US"/>
          </a:p>
        </p:txBody>
      </p:sp>
    </p:spTree>
    <p:extLst>
      <p:ext uri="{BB962C8B-B14F-4D97-AF65-F5344CB8AC3E}">
        <p14:creationId xmlns:p14="http://schemas.microsoft.com/office/powerpoint/2010/main" val="425845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15.1.2024.</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1218969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Dodatna</a:t>
            </a:r>
            <a:r>
              <a:rPr lang="en-US" dirty="0" smtClean="0"/>
              <a:t> </a:t>
            </a:r>
            <a:r>
              <a:rPr lang="en-US" dirty="0" err="1" smtClean="0"/>
              <a:t>pitanja</a:t>
            </a:r>
            <a:endParaRPr lang="en-US" dirty="0"/>
          </a:p>
        </p:txBody>
      </p:sp>
      <p:sp>
        <p:nvSpPr>
          <p:cNvPr id="3" name="Subtitle 2"/>
          <p:cNvSpPr>
            <a:spLocks noGrp="1"/>
          </p:cNvSpPr>
          <p:nvPr>
            <p:ph type="subTitle" idx="1"/>
          </p:nvPr>
        </p:nvSpPr>
        <p:spPr/>
        <p:txBody>
          <a:bodyPr/>
          <a:lstStyle/>
          <a:p>
            <a:r>
              <a:rPr lang="sr-Latn-RS" dirty="0" smtClean="0"/>
              <a:t>Prof. dr Mirjana Misita</a:t>
            </a:r>
            <a:endParaRPr lang="en-US" dirty="0"/>
          </a:p>
        </p:txBody>
      </p:sp>
    </p:spTree>
    <p:extLst>
      <p:ext uri="{BB962C8B-B14F-4D97-AF65-F5344CB8AC3E}">
        <p14:creationId xmlns:p14="http://schemas.microsoft.com/office/powerpoint/2010/main" val="366761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505" y="0"/>
            <a:ext cx="7715505" cy="6417759"/>
          </a:xfrm>
          <a:prstGeom prst="rect">
            <a:avLst/>
          </a:prstGeom>
        </p:spPr>
      </p:pic>
      <p:pic>
        <p:nvPicPr>
          <p:cNvPr id="5" name="Picture 4"/>
          <p:cNvPicPr>
            <a:picLocks noChangeAspect="1"/>
          </p:cNvPicPr>
          <p:nvPr/>
        </p:nvPicPr>
        <p:blipFill>
          <a:blip r:embed="rId3"/>
          <a:stretch>
            <a:fillRect/>
          </a:stretch>
        </p:blipFill>
        <p:spPr>
          <a:xfrm>
            <a:off x="6641432" y="5667209"/>
            <a:ext cx="5550568" cy="1190791"/>
          </a:xfrm>
          <a:prstGeom prst="rect">
            <a:avLst/>
          </a:prstGeom>
        </p:spPr>
      </p:pic>
    </p:spTree>
    <p:extLst>
      <p:ext uri="{BB962C8B-B14F-4D97-AF65-F5344CB8AC3E}">
        <p14:creationId xmlns:p14="http://schemas.microsoft.com/office/powerpoint/2010/main" val="389715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4305" y="623764"/>
            <a:ext cx="7249537" cy="5353797"/>
          </a:xfrm>
          <a:prstGeom prst="rect">
            <a:avLst/>
          </a:prstGeom>
        </p:spPr>
      </p:pic>
      <p:sp>
        <p:nvSpPr>
          <p:cNvPr id="7" name="TextBox 6"/>
          <p:cNvSpPr txBox="1"/>
          <p:nvPr/>
        </p:nvSpPr>
        <p:spPr>
          <a:xfrm>
            <a:off x="8331200" y="1473200"/>
            <a:ext cx="3564467" cy="923330"/>
          </a:xfrm>
          <a:prstGeom prst="rect">
            <a:avLst/>
          </a:prstGeom>
          <a:noFill/>
        </p:spPr>
        <p:txBody>
          <a:bodyPr wrap="square" rtlCol="0">
            <a:spAutoFit/>
          </a:bodyPr>
          <a:lstStyle/>
          <a:p>
            <a:r>
              <a:rPr lang="sr-Latn-RS" dirty="0" smtClean="0"/>
              <a:t>Numeričke skale mogu biti i obrnute, npr. u slučaju da je najviša cena najnepovoljnija alternativa</a:t>
            </a:r>
            <a:endParaRPr lang="en-US" dirty="0"/>
          </a:p>
        </p:txBody>
      </p:sp>
    </p:spTree>
    <p:extLst>
      <p:ext uri="{BB962C8B-B14F-4D97-AF65-F5344CB8AC3E}">
        <p14:creationId xmlns:p14="http://schemas.microsoft.com/office/powerpoint/2010/main" val="87187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ИСТЕМ ИЗВРШЕЊА ПРОИЗВОДЊЕ - (Manufacturing Execution System -МЕС)</a:t>
            </a:r>
          </a:p>
        </p:txBody>
      </p:sp>
      <p:sp>
        <p:nvSpPr>
          <p:cNvPr id="3" name="Content Placeholder 2"/>
          <p:cNvSpPr>
            <a:spLocks noGrp="1"/>
          </p:cNvSpPr>
          <p:nvPr>
            <p:ph idx="1"/>
          </p:nvPr>
        </p:nvSpPr>
        <p:spPr/>
        <p:txBody>
          <a:bodyPr>
            <a:normAutofit fontScale="70000" lnSpcReduction="20000"/>
          </a:bodyPr>
          <a:lstStyle/>
          <a:p>
            <a:pPr algn="just"/>
            <a:r>
              <a:rPr lang="ru-RU" dirty="0"/>
              <a:t>Термин Manufacturing Execution System (МЕС) је први пут скован раних 1990-их. У </a:t>
            </a:r>
            <a:r>
              <a:rPr lang="ru-RU" dirty="0" smtClean="0"/>
              <a:t>својој</a:t>
            </a:r>
            <a:r>
              <a:rPr lang="en-US" dirty="0" smtClean="0"/>
              <a:t> </a:t>
            </a:r>
            <a:r>
              <a:rPr lang="ru-RU" dirty="0" smtClean="0"/>
              <a:t>фокусној </a:t>
            </a:r>
            <a:r>
              <a:rPr lang="ru-RU" dirty="0"/>
              <a:t>тачки, овај систем покушава да понуди најбољу контролу и видљивост у </a:t>
            </a:r>
            <a:r>
              <a:rPr lang="ru-RU" dirty="0" smtClean="0"/>
              <a:t>производњи</a:t>
            </a:r>
            <a:r>
              <a:rPr lang="en-US" dirty="0" smtClean="0"/>
              <a:t> </a:t>
            </a:r>
            <a:r>
              <a:rPr lang="ru-RU" dirty="0" smtClean="0"/>
              <a:t>кроз </a:t>
            </a:r>
            <a:r>
              <a:rPr lang="ru-RU" dirty="0"/>
              <a:t>прикупљање и анализу података у реалном времену. Основна снага МЕС-а лежи </a:t>
            </a:r>
            <a:r>
              <a:rPr lang="ru-RU" dirty="0" smtClean="0"/>
              <a:t>у</a:t>
            </a:r>
            <a:r>
              <a:rPr lang="en-US" dirty="0" smtClean="0"/>
              <a:t> </a:t>
            </a:r>
            <a:r>
              <a:rPr lang="ru-RU" dirty="0" smtClean="0"/>
              <a:t>интерфејсу </a:t>
            </a:r>
            <a:r>
              <a:rPr lang="ru-RU" dirty="0"/>
              <a:t>између фабрике и менаџмента. „МЕС наглашава пренос информација </a:t>
            </a:r>
            <a:r>
              <a:rPr lang="ru-RU" dirty="0" smtClean="0"/>
              <a:t>између</a:t>
            </a:r>
            <a:r>
              <a:rPr lang="en-US" dirty="0" smtClean="0"/>
              <a:t> </a:t>
            </a:r>
            <a:r>
              <a:rPr lang="ru-RU" dirty="0" smtClean="0"/>
              <a:t>производног </a:t>
            </a:r>
            <a:r>
              <a:rPr lang="ru-RU" dirty="0"/>
              <a:t>и пословног слоја и оптимизује производни процес целог предузећа </a:t>
            </a:r>
            <a:r>
              <a:rPr lang="ru-RU" dirty="0" smtClean="0"/>
              <a:t>кроз</a:t>
            </a:r>
            <a:r>
              <a:rPr lang="en-US" dirty="0" smtClean="0"/>
              <a:t> </a:t>
            </a:r>
            <a:r>
              <a:rPr lang="ru-RU" dirty="0" smtClean="0"/>
              <a:t>интеграцију </a:t>
            </a:r>
            <a:r>
              <a:rPr lang="ru-RU" dirty="0"/>
              <a:t>информација.“ (Bо, Zhenghang, 2004). Ово преношење информација у </a:t>
            </a:r>
            <a:r>
              <a:rPr lang="ru-RU" dirty="0" smtClean="0"/>
              <a:t>реалном</a:t>
            </a:r>
            <a:r>
              <a:rPr lang="en-US" dirty="0" smtClean="0"/>
              <a:t> </a:t>
            </a:r>
            <a:r>
              <a:rPr lang="ru-RU" dirty="0" smtClean="0"/>
              <a:t>времену </a:t>
            </a:r>
            <a:r>
              <a:rPr lang="ru-RU" dirty="0"/>
              <a:t>пружа менаџменту ажурне информације на основу којих може доносити </a:t>
            </a:r>
            <a:r>
              <a:rPr lang="ru-RU" dirty="0" smtClean="0"/>
              <a:t>потпуно</a:t>
            </a:r>
            <a:r>
              <a:rPr lang="en-US" dirty="0" smtClean="0"/>
              <a:t> </a:t>
            </a:r>
            <a:r>
              <a:rPr lang="ru-RU" dirty="0" smtClean="0"/>
              <a:t>информисане </a:t>
            </a:r>
            <a:r>
              <a:rPr lang="ru-RU" dirty="0"/>
              <a:t>одлуке. Да би се испитала пуна корисност МЕС-а, мора се </a:t>
            </a:r>
            <a:r>
              <a:rPr lang="ru-RU" dirty="0" smtClean="0"/>
              <a:t>претпоставити</a:t>
            </a:r>
            <a:r>
              <a:rPr lang="en-US" dirty="0" smtClean="0"/>
              <a:t> </a:t>
            </a:r>
            <a:r>
              <a:rPr lang="ru-RU" dirty="0" smtClean="0"/>
              <a:t>придружени </a:t>
            </a:r>
            <a:r>
              <a:rPr lang="ru-RU" dirty="0"/>
              <a:t>систем планирања ресурса предузећа (ЕРП). Укратко, овај ЕРП систем </a:t>
            </a:r>
            <a:r>
              <a:rPr lang="ru-RU" dirty="0" smtClean="0"/>
              <a:t>омогућава</a:t>
            </a:r>
            <a:r>
              <a:rPr lang="en-US" dirty="0" smtClean="0"/>
              <a:t> </a:t>
            </a:r>
            <a:r>
              <a:rPr lang="ru-RU" dirty="0" smtClean="0"/>
              <a:t>интеракцију </a:t>
            </a:r>
            <a:r>
              <a:rPr lang="ru-RU" dirty="0"/>
              <a:t>МЕС-а са другим функцијама унутар компаније и комплетира алокацију </a:t>
            </a:r>
            <a:r>
              <a:rPr lang="ru-RU" dirty="0" smtClean="0"/>
              <a:t>информација</a:t>
            </a:r>
            <a:r>
              <a:rPr lang="en-US" dirty="0" smtClean="0"/>
              <a:t> </a:t>
            </a:r>
            <a:r>
              <a:rPr lang="ru-RU" dirty="0" smtClean="0"/>
              <a:t>широкој </a:t>
            </a:r>
            <a:r>
              <a:rPr lang="ru-RU" dirty="0"/>
              <a:t>публици компаније. Квалитет имплементације и темељна интеграција МЕС-а </a:t>
            </a:r>
            <a:r>
              <a:rPr lang="ru-RU" dirty="0" smtClean="0"/>
              <a:t>диктира</a:t>
            </a:r>
            <a:r>
              <a:rPr lang="en-US" dirty="0" smtClean="0"/>
              <a:t> </a:t>
            </a:r>
            <a:r>
              <a:rPr lang="ru-RU" dirty="0" smtClean="0"/>
              <a:t>ниво </a:t>
            </a:r>
            <a:r>
              <a:rPr lang="ru-RU" dirty="0"/>
              <a:t>функционалности који треба постићи (Elliott, 2013).</a:t>
            </a:r>
          </a:p>
          <a:p>
            <a:pPr algn="just"/>
            <a:r>
              <a:rPr lang="ru-RU" dirty="0"/>
              <a:t>МЕС је развијен да би помогао у извођењу производње, са концептом онлајн </a:t>
            </a:r>
            <a:r>
              <a:rPr lang="ru-RU" dirty="0" smtClean="0"/>
              <a:t>управљања</a:t>
            </a:r>
            <a:r>
              <a:rPr lang="en-US" dirty="0" smtClean="0"/>
              <a:t>  a</a:t>
            </a:r>
            <a:r>
              <a:rPr lang="ru-RU" dirty="0" smtClean="0"/>
              <a:t>ктивностима </a:t>
            </a:r>
            <a:r>
              <a:rPr lang="ru-RU" dirty="0"/>
              <a:t>у радњи. Он премошћује јаз између система планирања (као што је ЕРП) </a:t>
            </a:r>
            <a:r>
              <a:rPr lang="ru-RU" dirty="0" smtClean="0"/>
              <a:t>и</a:t>
            </a:r>
            <a:r>
              <a:rPr lang="en-US" dirty="0" smtClean="0"/>
              <a:t> </a:t>
            </a:r>
            <a:r>
              <a:rPr lang="ru-RU" dirty="0" smtClean="0"/>
              <a:t>контролних </a:t>
            </a:r>
            <a:r>
              <a:rPr lang="ru-RU" dirty="0"/>
              <a:t>система (као што су сензори, ПЛЦ) и користи информације о производњи (као што </a:t>
            </a:r>
            <a:r>
              <a:rPr lang="ru-RU" dirty="0" smtClean="0"/>
              <a:t>су</a:t>
            </a:r>
            <a:r>
              <a:rPr lang="en-US" dirty="0" smtClean="0"/>
              <a:t> </a:t>
            </a:r>
            <a:r>
              <a:rPr lang="ru-RU" dirty="0" smtClean="0"/>
              <a:t>опрема</a:t>
            </a:r>
            <a:r>
              <a:rPr lang="ru-RU" dirty="0"/>
              <a:t>, ресурси и наруџбине) за подршку производним процесима. Као и сваки алат </a:t>
            </a:r>
            <a:r>
              <a:rPr lang="ru-RU" dirty="0" smtClean="0"/>
              <a:t>за</a:t>
            </a:r>
            <a:r>
              <a:rPr lang="en-US" dirty="0" smtClean="0"/>
              <a:t> </a:t>
            </a:r>
            <a:r>
              <a:rPr lang="ru-RU" dirty="0" smtClean="0"/>
              <a:t>информационе </a:t>
            </a:r>
            <a:r>
              <a:rPr lang="ru-RU" dirty="0"/>
              <a:t>системе предузећа, и МЕС је еволуирао с временом да интегрише </a:t>
            </a:r>
            <a:r>
              <a:rPr lang="ru-RU" dirty="0" smtClean="0"/>
              <a:t>неколико</a:t>
            </a:r>
            <a:r>
              <a:rPr lang="en-US" dirty="0" smtClean="0"/>
              <a:t> </a:t>
            </a:r>
            <a:r>
              <a:rPr lang="ru-RU" dirty="0" smtClean="0"/>
              <a:t>проширења </a:t>
            </a:r>
            <a:r>
              <a:rPr lang="ru-RU" dirty="0"/>
              <a:t>за обављање различитих производних активности користећи </a:t>
            </a:r>
            <a:r>
              <a:rPr lang="ru-RU" dirty="0" smtClean="0"/>
              <a:t>софистицираност</a:t>
            </a:r>
            <a:r>
              <a:rPr lang="en-US" dirty="0" smtClean="0"/>
              <a:t> </a:t>
            </a:r>
            <a:r>
              <a:rPr lang="ru-RU" dirty="0" smtClean="0"/>
              <a:t>напретка </a:t>
            </a:r>
            <a:r>
              <a:rPr lang="ru-RU" dirty="0"/>
              <a:t>компјутерске технологије (Mantravadi, 2018)</a:t>
            </a:r>
            <a:endParaRPr lang="en-US" dirty="0"/>
          </a:p>
        </p:txBody>
      </p:sp>
    </p:spTree>
    <p:extLst>
      <p:ext uri="{BB962C8B-B14F-4D97-AF65-F5344CB8AC3E}">
        <p14:creationId xmlns:p14="http://schemas.microsoft.com/office/powerpoint/2010/main" val="11418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Arhitektura</a:t>
            </a:r>
            <a:r>
              <a:rPr lang="en-US" dirty="0"/>
              <a:t> MES </a:t>
            </a:r>
            <a:r>
              <a:rPr lang="en-US" dirty="0" err="1"/>
              <a:t>sistema</a:t>
            </a:r>
            <a:endParaRPr lang="en-US" dirty="0"/>
          </a:p>
        </p:txBody>
      </p:sp>
      <p:sp>
        <p:nvSpPr>
          <p:cNvPr id="3" name="Content Placeholder 2"/>
          <p:cNvSpPr>
            <a:spLocks noGrp="1"/>
          </p:cNvSpPr>
          <p:nvPr>
            <p:ph idx="1"/>
          </p:nvPr>
        </p:nvSpPr>
        <p:spPr>
          <a:xfrm>
            <a:off x="838200" y="1825624"/>
            <a:ext cx="10515600" cy="4847891"/>
          </a:xfrm>
        </p:spPr>
        <p:txBody>
          <a:bodyPr>
            <a:normAutofit fontScale="85000" lnSpcReduction="20000"/>
          </a:bodyPr>
          <a:lstStyle/>
          <a:p>
            <a:r>
              <a:rPr lang="en-US" dirty="0" err="1"/>
              <a:t>Zbog</a:t>
            </a:r>
            <a:r>
              <a:rPr lang="en-US" dirty="0"/>
              <a:t> </a:t>
            </a:r>
            <a:r>
              <a:rPr lang="en-US" dirty="0" err="1"/>
              <a:t>neverovatnog</a:t>
            </a:r>
            <a:r>
              <a:rPr lang="en-US" dirty="0"/>
              <a:t> </a:t>
            </a:r>
            <a:r>
              <a:rPr lang="en-US" dirty="0" err="1"/>
              <a:t>niza</a:t>
            </a:r>
            <a:r>
              <a:rPr lang="en-US" dirty="0"/>
              <a:t> </a:t>
            </a:r>
            <a:r>
              <a:rPr lang="en-US" dirty="0" err="1"/>
              <a:t>mogućih</a:t>
            </a:r>
            <a:r>
              <a:rPr lang="en-US" dirty="0"/>
              <a:t> </a:t>
            </a:r>
            <a:r>
              <a:rPr lang="en-US" dirty="0" err="1"/>
              <a:t>aplikacija</a:t>
            </a:r>
            <a:r>
              <a:rPr lang="en-US" dirty="0"/>
              <a:t>, </a:t>
            </a:r>
            <a:r>
              <a:rPr lang="en-US" dirty="0" err="1"/>
              <a:t>arhitektura</a:t>
            </a:r>
            <a:r>
              <a:rPr lang="en-US" dirty="0"/>
              <a:t> MES </a:t>
            </a:r>
            <a:r>
              <a:rPr lang="en-US" dirty="0" err="1"/>
              <a:t>sistema</a:t>
            </a:r>
            <a:r>
              <a:rPr lang="en-US" dirty="0"/>
              <a:t> </a:t>
            </a:r>
            <a:r>
              <a:rPr lang="en-US" dirty="0" err="1"/>
              <a:t>dramatično</a:t>
            </a:r>
            <a:r>
              <a:rPr lang="en-US" dirty="0"/>
              <a:t> </a:t>
            </a:r>
            <a:r>
              <a:rPr lang="en-US" dirty="0" err="1"/>
              <a:t>varira</a:t>
            </a:r>
            <a:r>
              <a:rPr lang="en-US" dirty="0"/>
              <a:t>. </a:t>
            </a:r>
            <a:r>
              <a:rPr lang="en-US" dirty="0" err="1"/>
              <a:t>Sistemi</a:t>
            </a:r>
            <a:r>
              <a:rPr lang="en-US" dirty="0"/>
              <a:t> se </a:t>
            </a:r>
            <a:r>
              <a:rPr lang="en-US" dirty="0" err="1"/>
              <a:t>kreću</a:t>
            </a:r>
            <a:r>
              <a:rPr lang="en-US" dirty="0"/>
              <a:t> od </a:t>
            </a:r>
            <a:r>
              <a:rPr lang="en-US" dirty="0" err="1"/>
              <a:t>jednog</a:t>
            </a:r>
            <a:r>
              <a:rPr lang="en-US" dirty="0"/>
              <a:t> </a:t>
            </a:r>
            <a:r>
              <a:rPr lang="en-US" dirty="0" err="1"/>
              <a:t>računara</a:t>
            </a:r>
            <a:r>
              <a:rPr lang="en-US" dirty="0"/>
              <a:t> u </a:t>
            </a:r>
            <a:r>
              <a:rPr lang="en-US" dirty="0" err="1"/>
              <a:t>okviru</a:t>
            </a:r>
            <a:r>
              <a:rPr lang="en-US" dirty="0"/>
              <a:t> </a:t>
            </a:r>
            <a:r>
              <a:rPr lang="en-US" dirty="0" err="1"/>
              <a:t>odeljenja</a:t>
            </a:r>
            <a:r>
              <a:rPr lang="en-US" dirty="0"/>
              <a:t> do </a:t>
            </a:r>
            <a:r>
              <a:rPr lang="en-US" dirty="0" err="1"/>
              <a:t>mnogih</a:t>
            </a:r>
            <a:r>
              <a:rPr lang="en-US" dirty="0"/>
              <a:t> </a:t>
            </a:r>
            <a:r>
              <a:rPr lang="en-US" dirty="0" err="1"/>
              <a:t>računara</a:t>
            </a:r>
            <a:r>
              <a:rPr lang="en-US" dirty="0"/>
              <a:t> u </a:t>
            </a:r>
            <a:r>
              <a:rPr lang="en-US" dirty="0" err="1"/>
              <a:t>odeljenjima</a:t>
            </a:r>
            <a:r>
              <a:rPr lang="en-US" dirty="0"/>
              <a:t> u </a:t>
            </a:r>
            <a:r>
              <a:rPr lang="en-US" dirty="0" err="1"/>
              <a:t>različitim</a:t>
            </a:r>
            <a:r>
              <a:rPr lang="en-US" dirty="0"/>
              <a:t> </a:t>
            </a:r>
            <a:r>
              <a:rPr lang="en-US" dirty="0" err="1"/>
              <a:t>postrojenjima</a:t>
            </a:r>
            <a:r>
              <a:rPr lang="en-US" dirty="0"/>
              <a:t> u </a:t>
            </a:r>
            <a:r>
              <a:rPr lang="en-US" dirty="0" err="1"/>
              <a:t>brojnim</a:t>
            </a:r>
            <a:r>
              <a:rPr lang="en-US" dirty="0"/>
              <a:t> </a:t>
            </a:r>
            <a:r>
              <a:rPr lang="en-US" dirty="0" err="1"/>
              <a:t>zemljama</a:t>
            </a:r>
            <a:r>
              <a:rPr lang="en-US" dirty="0"/>
              <a:t>. </a:t>
            </a:r>
            <a:endParaRPr lang="sr-Latn-RS" dirty="0" smtClean="0"/>
          </a:p>
          <a:p>
            <a:r>
              <a:rPr lang="en-US" dirty="0" smtClean="0"/>
              <a:t>Bez </a:t>
            </a:r>
            <a:r>
              <a:rPr lang="en-US" dirty="0" err="1"/>
              <a:t>obzira</a:t>
            </a:r>
            <a:r>
              <a:rPr lang="en-US" dirty="0"/>
              <a:t> </a:t>
            </a:r>
            <a:r>
              <a:rPr lang="en-US" dirty="0" err="1"/>
              <a:t>na</a:t>
            </a:r>
            <a:r>
              <a:rPr lang="en-US" dirty="0"/>
              <a:t> </a:t>
            </a:r>
            <a:r>
              <a:rPr lang="en-US" dirty="0" err="1"/>
              <a:t>strukturu</a:t>
            </a:r>
            <a:r>
              <a:rPr lang="en-US" dirty="0"/>
              <a:t> </a:t>
            </a:r>
            <a:r>
              <a:rPr lang="en-US" dirty="0" err="1"/>
              <a:t>i</a:t>
            </a:r>
            <a:r>
              <a:rPr lang="en-US" dirty="0"/>
              <a:t> </a:t>
            </a:r>
            <a:r>
              <a:rPr lang="en-US" dirty="0" err="1"/>
              <a:t>dubinu</a:t>
            </a:r>
            <a:r>
              <a:rPr lang="en-US" dirty="0"/>
              <a:t> </a:t>
            </a:r>
            <a:r>
              <a:rPr lang="en-US" dirty="0" err="1"/>
              <a:t>sistema</a:t>
            </a:r>
            <a:r>
              <a:rPr lang="en-US" dirty="0"/>
              <a:t>, </a:t>
            </a:r>
            <a:r>
              <a:rPr lang="en-US" dirty="0" err="1"/>
              <a:t>osnovna</a:t>
            </a:r>
            <a:r>
              <a:rPr lang="en-US" dirty="0"/>
              <a:t> </a:t>
            </a:r>
            <a:r>
              <a:rPr lang="en-US" dirty="0" err="1"/>
              <a:t>funkcionalnost</a:t>
            </a:r>
            <a:r>
              <a:rPr lang="en-US" dirty="0"/>
              <a:t> </a:t>
            </a:r>
            <a:r>
              <a:rPr lang="en-US" dirty="0" err="1"/>
              <a:t>ostaje</a:t>
            </a:r>
            <a:r>
              <a:rPr lang="en-US" dirty="0"/>
              <a:t> </a:t>
            </a:r>
            <a:r>
              <a:rPr lang="en-US" dirty="0" err="1"/>
              <a:t>ista</a:t>
            </a:r>
            <a:r>
              <a:rPr lang="en-US" dirty="0"/>
              <a:t>. Da bi </a:t>
            </a:r>
            <a:r>
              <a:rPr lang="en-US" dirty="0" err="1"/>
              <a:t>obezbedio</a:t>
            </a:r>
            <a:r>
              <a:rPr lang="en-US" dirty="0"/>
              <a:t> </a:t>
            </a:r>
            <a:r>
              <a:rPr lang="en-US" dirty="0" err="1"/>
              <a:t>ovu</a:t>
            </a:r>
            <a:r>
              <a:rPr lang="en-US" dirty="0"/>
              <a:t> </a:t>
            </a:r>
            <a:r>
              <a:rPr lang="en-US" dirty="0" err="1"/>
              <a:t>funkcionalnost</a:t>
            </a:r>
            <a:r>
              <a:rPr lang="en-US" dirty="0"/>
              <a:t>, MES </a:t>
            </a:r>
            <a:r>
              <a:rPr lang="en-US" dirty="0" err="1"/>
              <a:t>pruža</a:t>
            </a:r>
            <a:r>
              <a:rPr lang="en-US" dirty="0"/>
              <a:t> on-line </a:t>
            </a:r>
            <a:r>
              <a:rPr lang="en-US" dirty="0" err="1"/>
              <a:t>obradu</a:t>
            </a:r>
            <a:r>
              <a:rPr lang="en-US" dirty="0"/>
              <a:t> </a:t>
            </a:r>
            <a:r>
              <a:rPr lang="en-US" dirty="0" err="1"/>
              <a:t>transakcija</a:t>
            </a:r>
            <a:r>
              <a:rPr lang="en-US" dirty="0"/>
              <a:t> (OLTP). </a:t>
            </a:r>
            <a:r>
              <a:rPr lang="en-US" dirty="0" err="1"/>
              <a:t>Ovaj</a:t>
            </a:r>
            <a:r>
              <a:rPr lang="en-US" dirty="0"/>
              <a:t> </a:t>
            </a:r>
            <a:r>
              <a:rPr lang="en-US" dirty="0" err="1"/>
              <a:t>dizajn</a:t>
            </a:r>
            <a:r>
              <a:rPr lang="en-US" dirty="0"/>
              <a:t> </a:t>
            </a:r>
            <a:r>
              <a:rPr lang="en-US" dirty="0" err="1"/>
              <a:t>sistema</a:t>
            </a:r>
            <a:r>
              <a:rPr lang="en-US" dirty="0"/>
              <a:t> </a:t>
            </a:r>
            <a:r>
              <a:rPr lang="en-US" dirty="0" err="1"/>
              <a:t>omogućava</a:t>
            </a:r>
            <a:r>
              <a:rPr lang="en-US" dirty="0"/>
              <a:t> </a:t>
            </a:r>
            <a:r>
              <a:rPr lang="en-US" dirty="0" err="1"/>
              <a:t>trenutni</a:t>
            </a:r>
            <a:r>
              <a:rPr lang="en-US" dirty="0"/>
              <a:t> </a:t>
            </a:r>
            <a:r>
              <a:rPr lang="en-US" dirty="0" err="1"/>
              <a:t>prenos</a:t>
            </a:r>
            <a:r>
              <a:rPr lang="en-US" dirty="0"/>
              <a:t> </a:t>
            </a:r>
            <a:r>
              <a:rPr lang="en-US" dirty="0" err="1"/>
              <a:t>podataka</a:t>
            </a:r>
            <a:r>
              <a:rPr lang="en-US" dirty="0"/>
              <a:t> </a:t>
            </a:r>
            <a:r>
              <a:rPr lang="en-US" dirty="0" err="1"/>
              <a:t>i</a:t>
            </a:r>
            <a:r>
              <a:rPr lang="en-US" dirty="0"/>
              <a:t> </a:t>
            </a:r>
            <a:r>
              <a:rPr lang="en-US" dirty="0" err="1"/>
              <a:t>dostupnost</a:t>
            </a:r>
            <a:r>
              <a:rPr lang="en-US" dirty="0"/>
              <a:t>. </a:t>
            </a:r>
            <a:r>
              <a:rPr lang="en-US" dirty="0" err="1"/>
              <a:t>Brzo</a:t>
            </a:r>
            <a:r>
              <a:rPr lang="en-US" dirty="0"/>
              <a:t> </a:t>
            </a:r>
            <a:r>
              <a:rPr lang="en-US" dirty="0" err="1"/>
              <a:t>vreme</a:t>
            </a:r>
            <a:r>
              <a:rPr lang="en-US" dirty="0"/>
              <a:t> </a:t>
            </a:r>
            <a:r>
              <a:rPr lang="en-US" dirty="0" err="1"/>
              <a:t>odziva</a:t>
            </a:r>
            <a:r>
              <a:rPr lang="en-US" dirty="0"/>
              <a:t> u </a:t>
            </a:r>
            <a:r>
              <a:rPr lang="en-US" dirty="0" err="1"/>
              <a:t>visoko</a:t>
            </a:r>
            <a:r>
              <a:rPr lang="en-US" dirty="0"/>
              <a:t> </a:t>
            </a:r>
            <a:r>
              <a:rPr lang="en-US" dirty="0" err="1"/>
              <a:t>automatizovanom</a:t>
            </a:r>
            <a:r>
              <a:rPr lang="en-US" dirty="0"/>
              <a:t> </a:t>
            </a:r>
            <a:r>
              <a:rPr lang="en-US" dirty="0" err="1"/>
              <a:t>sistemu</a:t>
            </a:r>
            <a:r>
              <a:rPr lang="en-US" dirty="0"/>
              <a:t> </a:t>
            </a:r>
            <a:r>
              <a:rPr lang="en-US" dirty="0" err="1"/>
              <a:t>gde</a:t>
            </a:r>
            <a:r>
              <a:rPr lang="en-US" dirty="0"/>
              <a:t> se </a:t>
            </a:r>
            <a:r>
              <a:rPr lang="en-US" dirty="0" err="1"/>
              <a:t>podaci</a:t>
            </a:r>
            <a:r>
              <a:rPr lang="en-US" dirty="0"/>
              <a:t> </a:t>
            </a:r>
            <a:r>
              <a:rPr lang="en-US" dirty="0" err="1"/>
              <a:t>kontinuirano</a:t>
            </a:r>
            <a:r>
              <a:rPr lang="en-US" dirty="0"/>
              <a:t> </a:t>
            </a:r>
            <a:r>
              <a:rPr lang="en-US" dirty="0" err="1"/>
              <a:t>kreiraju</a:t>
            </a:r>
            <a:r>
              <a:rPr lang="en-US" dirty="0"/>
              <a:t> </a:t>
            </a:r>
            <a:r>
              <a:rPr lang="en-US" dirty="0" err="1"/>
              <a:t>i</a:t>
            </a:r>
            <a:r>
              <a:rPr lang="en-US" dirty="0"/>
              <a:t> </a:t>
            </a:r>
            <a:r>
              <a:rPr lang="en-US" dirty="0" err="1"/>
              <a:t>ažuriraju</a:t>
            </a:r>
            <a:r>
              <a:rPr lang="en-US" dirty="0"/>
              <a:t> </a:t>
            </a:r>
            <a:r>
              <a:rPr lang="en-US" dirty="0" err="1"/>
              <a:t>opisuju</a:t>
            </a:r>
            <a:r>
              <a:rPr lang="en-US" dirty="0"/>
              <a:t> MES </a:t>
            </a:r>
            <a:r>
              <a:rPr lang="en-US" dirty="0" err="1"/>
              <a:t>i</a:t>
            </a:r>
            <a:r>
              <a:rPr lang="en-US" dirty="0"/>
              <a:t> OLTP. Sa OLTP-om </a:t>
            </a:r>
            <a:r>
              <a:rPr lang="en-US" dirty="0" err="1"/>
              <a:t>više</a:t>
            </a:r>
            <a:r>
              <a:rPr lang="en-US" dirty="0"/>
              <a:t> </a:t>
            </a:r>
            <a:r>
              <a:rPr lang="en-US" dirty="0" err="1"/>
              <a:t>korisnika</a:t>
            </a:r>
            <a:r>
              <a:rPr lang="en-US" dirty="0"/>
              <a:t> </a:t>
            </a:r>
            <a:r>
              <a:rPr lang="en-US" dirty="0" err="1"/>
              <a:t>može</a:t>
            </a:r>
            <a:r>
              <a:rPr lang="en-US" dirty="0"/>
              <a:t> </a:t>
            </a:r>
            <a:r>
              <a:rPr lang="en-US" dirty="0" err="1"/>
              <a:t>istovremeno</a:t>
            </a:r>
            <a:r>
              <a:rPr lang="en-US" dirty="0"/>
              <a:t> </a:t>
            </a:r>
            <a:r>
              <a:rPr lang="en-US" dirty="0" err="1"/>
              <a:t>pristupiti</a:t>
            </a:r>
            <a:r>
              <a:rPr lang="en-US" dirty="0"/>
              <a:t> </a:t>
            </a:r>
            <a:r>
              <a:rPr lang="en-US" dirty="0" err="1"/>
              <a:t>podacima</a:t>
            </a:r>
            <a:r>
              <a:rPr lang="en-US" dirty="0"/>
              <a:t>. </a:t>
            </a:r>
            <a:endParaRPr lang="sr-Latn-RS" dirty="0" smtClean="0"/>
          </a:p>
          <a:p>
            <a:r>
              <a:rPr lang="en-US" dirty="0" err="1" smtClean="0"/>
              <a:t>Veličina</a:t>
            </a:r>
            <a:r>
              <a:rPr lang="en-US" dirty="0" smtClean="0"/>
              <a:t> </a:t>
            </a:r>
            <a:r>
              <a:rPr lang="en-US" dirty="0" err="1"/>
              <a:t>proizvodnog</a:t>
            </a:r>
            <a:r>
              <a:rPr lang="en-US" dirty="0"/>
              <a:t> </a:t>
            </a:r>
            <a:r>
              <a:rPr lang="en-US" dirty="0" err="1"/>
              <a:t>okruženja</a:t>
            </a:r>
            <a:r>
              <a:rPr lang="en-US" dirty="0"/>
              <a:t> </a:t>
            </a:r>
            <a:r>
              <a:rPr lang="en-US" dirty="0" err="1"/>
              <a:t>i</a:t>
            </a:r>
            <a:r>
              <a:rPr lang="en-US" dirty="0"/>
              <a:t> </a:t>
            </a:r>
            <a:r>
              <a:rPr lang="en-US" dirty="0" err="1"/>
              <a:t>pripadajući</a:t>
            </a:r>
            <a:r>
              <a:rPr lang="en-US" dirty="0"/>
              <a:t> </a:t>
            </a:r>
            <a:r>
              <a:rPr lang="en-US" dirty="0" err="1"/>
              <a:t>broj</a:t>
            </a:r>
            <a:r>
              <a:rPr lang="en-US" dirty="0"/>
              <a:t> </a:t>
            </a:r>
            <a:r>
              <a:rPr lang="en-US" dirty="0" err="1"/>
              <a:t>tačaka</a:t>
            </a:r>
            <a:r>
              <a:rPr lang="en-US" dirty="0"/>
              <a:t> </a:t>
            </a:r>
            <a:r>
              <a:rPr lang="en-US" dirty="0" err="1"/>
              <a:t>za</a:t>
            </a:r>
            <a:r>
              <a:rPr lang="en-US" dirty="0"/>
              <a:t> </a:t>
            </a:r>
            <a:r>
              <a:rPr lang="en-US" dirty="0" err="1"/>
              <a:t>prikupljanje</a:t>
            </a:r>
            <a:r>
              <a:rPr lang="en-US" dirty="0"/>
              <a:t> </a:t>
            </a:r>
            <a:r>
              <a:rPr lang="en-US" dirty="0" err="1"/>
              <a:t>podataka</a:t>
            </a:r>
            <a:r>
              <a:rPr lang="en-US" dirty="0"/>
              <a:t> </a:t>
            </a:r>
            <a:r>
              <a:rPr lang="en-US" dirty="0" err="1"/>
              <a:t>predstavlja</a:t>
            </a:r>
            <a:r>
              <a:rPr lang="en-US" dirty="0"/>
              <a:t> </a:t>
            </a:r>
            <a:r>
              <a:rPr lang="en-US" dirty="0" err="1"/>
              <a:t>jedno</a:t>
            </a:r>
            <a:r>
              <a:rPr lang="en-US" dirty="0"/>
              <a:t> od </a:t>
            </a:r>
            <a:r>
              <a:rPr lang="en-US" dirty="0" err="1"/>
              <a:t>najtežih</a:t>
            </a:r>
            <a:r>
              <a:rPr lang="en-US" dirty="0"/>
              <a:t> </a:t>
            </a:r>
            <a:r>
              <a:rPr lang="en-US" dirty="0" err="1"/>
              <a:t>ograničenja</a:t>
            </a:r>
            <a:r>
              <a:rPr lang="en-US" dirty="0"/>
              <a:t> </a:t>
            </a:r>
            <a:r>
              <a:rPr lang="en-US" dirty="0" err="1"/>
              <a:t>za</a:t>
            </a:r>
            <a:r>
              <a:rPr lang="en-US" dirty="0"/>
              <a:t> </a:t>
            </a:r>
            <a:r>
              <a:rPr lang="en-US" dirty="0" err="1"/>
              <a:t>arhitekturu</a:t>
            </a:r>
            <a:r>
              <a:rPr lang="en-US" dirty="0"/>
              <a:t> </a:t>
            </a:r>
            <a:r>
              <a:rPr lang="en-US" dirty="0" err="1"/>
              <a:t>sistema</a:t>
            </a:r>
            <a:r>
              <a:rPr lang="en-US" dirty="0"/>
              <a:t>. </a:t>
            </a:r>
            <a:r>
              <a:rPr lang="en-US" dirty="0" err="1"/>
              <a:t>Kada</a:t>
            </a:r>
            <a:r>
              <a:rPr lang="en-US" dirty="0"/>
              <a:t> </a:t>
            </a:r>
            <a:r>
              <a:rPr lang="en-US" dirty="0" err="1"/>
              <a:t>su</a:t>
            </a:r>
            <a:r>
              <a:rPr lang="en-US" dirty="0"/>
              <a:t> </a:t>
            </a:r>
            <a:r>
              <a:rPr lang="en-US" dirty="0" err="1"/>
              <a:t>brojne</a:t>
            </a:r>
            <a:r>
              <a:rPr lang="en-US" dirty="0"/>
              <a:t> </a:t>
            </a:r>
            <a:r>
              <a:rPr lang="en-US" dirty="0" err="1"/>
              <a:t>radne</a:t>
            </a:r>
            <a:r>
              <a:rPr lang="en-US" dirty="0"/>
              <a:t> </a:t>
            </a:r>
            <a:r>
              <a:rPr lang="en-US" dirty="0" err="1"/>
              <a:t>stanice</a:t>
            </a:r>
            <a:r>
              <a:rPr lang="en-US" dirty="0"/>
              <a:t>, </a:t>
            </a:r>
            <a:r>
              <a:rPr lang="en-US" dirty="0" err="1"/>
              <a:t>uređaji</a:t>
            </a:r>
            <a:r>
              <a:rPr lang="en-US" dirty="0"/>
              <a:t> </a:t>
            </a:r>
            <a:r>
              <a:rPr lang="en-US" dirty="0" err="1"/>
              <a:t>za</a:t>
            </a:r>
            <a:r>
              <a:rPr lang="en-US" dirty="0"/>
              <a:t> </a:t>
            </a:r>
            <a:r>
              <a:rPr lang="en-US" dirty="0" err="1"/>
              <a:t>mašinsku</a:t>
            </a:r>
            <a:r>
              <a:rPr lang="en-US" dirty="0"/>
              <a:t> </a:t>
            </a:r>
            <a:r>
              <a:rPr lang="en-US" dirty="0" err="1"/>
              <a:t>obradu</a:t>
            </a:r>
            <a:r>
              <a:rPr lang="en-US" dirty="0"/>
              <a:t>, </a:t>
            </a:r>
            <a:r>
              <a:rPr lang="en-US" dirty="0" err="1"/>
              <a:t>štampači</a:t>
            </a:r>
            <a:r>
              <a:rPr lang="en-US" dirty="0"/>
              <a:t>, </a:t>
            </a:r>
            <a:r>
              <a:rPr lang="en-US" dirty="0" err="1"/>
              <a:t>dobavljači</a:t>
            </a:r>
            <a:r>
              <a:rPr lang="en-US" dirty="0"/>
              <a:t>, </a:t>
            </a:r>
            <a:r>
              <a:rPr lang="en-US" dirty="0" err="1"/>
              <a:t>biblioteke</a:t>
            </a:r>
            <a:r>
              <a:rPr lang="en-US" dirty="0"/>
              <a:t> </a:t>
            </a:r>
            <a:r>
              <a:rPr lang="en-US" dirty="0" err="1"/>
              <a:t>podataka</a:t>
            </a:r>
            <a:r>
              <a:rPr lang="en-US" dirty="0"/>
              <a:t> </a:t>
            </a:r>
            <a:r>
              <a:rPr lang="en-US" dirty="0" err="1"/>
              <a:t>itd</a:t>
            </a:r>
            <a:r>
              <a:rPr lang="en-US" dirty="0"/>
              <a:t>. </a:t>
            </a:r>
            <a:r>
              <a:rPr lang="en-US" dirty="0" err="1"/>
              <a:t>povezani</a:t>
            </a:r>
            <a:r>
              <a:rPr lang="en-US" dirty="0"/>
              <a:t> </a:t>
            </a:r>
            <a:r>
              <a:rPr lang="en-US" dirty="0" err="1"/>
              <a:t>preko</a:t>
            </a:r>
            <a:r>
              <a:rPr lang="en-US" dirty="0"/>
              <a:t> MES-a, </a:t>
            </a:r>
            <a:r>
              <a:rPr lang="en-US" dirty="0" err="1"/>
              <a:t>složenost</a:t>
            </a:r>
            <a:r>
              <a:rPr lang="en-US" dirty="0"/>
              <a:t> </a:t>
            </a:r>
            <a:r>
              <a:rPr lang="en-US" dirty="0" err="1"/>
              <a:t>dizajna</a:t>
            </a:r>
            <a:r>
              <a:rPr lang="en-US" dirty="0"/>
              <a:t> </a:t>
            </a:r>
            <a:r>
              <a:rPr lang="en-US" dirty="0" err="1"/>
              <a:t>dramatično</a:t>
            </a:r>
            <a:r>
              <a:rPr lang="en-US" dirty="0"/>
              <a:t> </a:t>
            </a:r>
            <a:r>
              <a:rPr lang="en-US" dirty="0" err="1"/>
              <a:t>raste</a:t>
            </a:r>
            <a:r>
              <a:rPr lang="en-US" dirty="0"/>
              <a:t>. Ni </a:t>
            </a:r>
            <a:r>
              <a:rPr lang="en-US" dirty="0" err="1"/>
              <a:t>jedan</a:t>
            </a:r>
            <a:r>
              <a:rPr lang="en-US" dirty="0"/>
              <a:t> od </a:t>
            </a:r>
            <a:r>
              <a:rPr lang="en-US" dirty="0" err="1"/>
              <a:t>ovih</a:t>
            </a:r>
            <a:r>
              <a:rPr lang="en-US" dirty="0"/>
              <a:t> </a:t>
            </a:r>
            <a:r>
              <a:rPr lang="en-US" dirty="0" err="1"/>
              <a:t>procesa</a:t>
            </a:r>
            <a:r>
              <a:rPr lang="en-US" dirty="0"/>
              <a:t>, a </a:t>
            </a:r>
            <a:r>
              <a:rPr lang="en-US" dirty="0" err="1"/>
              <a:t>još</a:t>
            </a:r>
            <a:r>
              <a:rPr lang="en-US" dirty="0"/>
              <a:t> </a:t>
            </a:r>
            <a:r>
              <a:rPr lang="en-US" dirty="0" err="1"/>
              <a:t>manje</a:t>
            </a:r>
            <a:r>
              <a:rPr lang="en-US" dirty="0"/>
              <a:t> </a:t>
            </a:r>
            <a:r>
              <a:rPr lang="en-US" dirty="0" err="1"/>
              <a:t>svi</a:t>
            </a:r>
            <a:r>
              <a:rPr lang="en-US" dirty="0"/>
              <a:t> se ne </a:t>
            </a:r>
            <a:r>
              <a:rPr lang="en-US" dirty="0" err="1"/>
              <a:t>mogu</a:t>
            </a:r>
            <a:r>
              <a:rPr lang="en-US" dirty="0"/>
              <a:t> </a:t>
            </a:r>
            <a:r>
              <a:rPr lang="en-US" dirty="0" err="1"/>
              <a:t>zamrznuti</a:t>
            </a:r>
            <a:r>
              <a:rPr lang="en-US" dirty="0"/>
              <a:t> u </a:t>
            </a:r>
            <a:r>
              <a:rPr lang="en-US" dirty="0" err="1"/>
              <a:t>vremenu</a:t>
            </a:r>
            <a:r>
              <a:rPr lang="en-US" dirty="0"/>
              <a:t> </a:t>
            </a:r>
            <a:r>
              <a:rPr lang="en-US" dirty="0" err="1"/>
              <a:t>dok</a:t>
            </a:r>
            <a:r>
              <a:rPr lang="en-US" dirty="0"/>
              <a:t> MES </a:t>
            </a:r>
            <a:r>
              <a:rPr lang="en-US" dirty="0" err="1"/>
              <a:t>radi</a:t>
            </a:r>
            <a:r>
              <a:rPr lang="en-US" dirty="0"/>
              <a:t>. </a:t>
            </a:r>
            <a:r>
              <a:rPr lang="en-US" dirty="0" err="1"/>
              <a:t>Ovo</a:t>
            </a:r>
            <a:r>
              <a:rPr lang="en-US" dirty="0"/>
              <a:t> </a:t>
            </a:r>
            <a:r>
              <a:rPr lang="en-US" dirty="0" err="1"/>
              <a:t>zahteva</a:t>
            </a:r>
            <a:r>
              <a:rPr lang="en-US" dirty="0"/>
              <a:t> od MES-a da </a:t>
            </a:r>
            <a:r>
              <a:rPr lang="en-US" dirty="0" err="1"/>
              <a:t>kontinuirano</a:t>
            </a:r>
            <a:r>
              <a:rPr lang="en-US" dirty="0"/>
              <a:t> </a:t>
            </a:r>
            <a:r>
              <a:rPr lang="en-US" dirty="0" err="1"/>
              <a:t>izračunava</a:t>
            </a:r>
            <a:r>
              <a:rPr lang="en-US" dirty="0"/>
              <a:t> </a:t>
            </a:r>
            <a:r>
              <a:rPr lang="en-US" dirty="0" err="1"/>
              <a:t>i</a:t>
            </a:r>
            <a:r>
              <a:rPr lang="en-US" dirty="0"/>
              <a:t> </a:t>
            </a:r>
            <a:r>
              <a:rPr lang="en-US" dirty="0" err="1"/>
              <a:t>pruža</a:t>
            </a:r>
            <a:r>
              <a:rPr lang="en-US" dirty="0"/>
              <a:t> </a:t>
            </a:r>
            <a:r>
              <a:rPr lang="en-US" dirty="0" err="1"/>
              <a:t>ažurne</a:t>
            </a:r>
            <a:r>
              <a:rPr lang="en-US" dirty="0"/>
              <a:t> </a:t>
            </a:r>
            <a:r>
              <a:rPr lang="en-US" dirty="0" err="1"/>
              <a:t>informacije</a:t>
            </a:r>
            <a:r>
              <a:rPr lang="en-US" dirty="0"/>
              <a:t> u </a:t>
            </a:r>
            <a:r>
              <a:rPr lang="en-US" dirty="0" err="1"/>
              <a:t>realnom</a:t>
            </a:r>
            <a:r>
              <a:rPr lang="en-US" dirty="0"/>
              <a:t> </a:t>
            </a:r>
            <a:r>
              <a:rPr lang="en-US" dirty="0" err="1"/>
              <a:t>vremenu</a:t>
            </a:r>
            <a:r>
              <a:rPr lang="en-US" dirty="0"/>
              <a:t> </a:t>
            </a:r>
            <a:r>
              <a:rPr lang="en-US" dirty="0" err="1"/>
              <a:t>kako</a:t>
            </a:r>
            <a:r>
              <a:rPr lang="en-US" dirty="0"/>
              <a:t> je </a:t>
            </a:r>
            <a:r>
              <a:rPr lang="en-US" dirty="0" err="1"/>
              <a:t>definisano</a:t>
            </a:r>
            <a:r>
              <a:rPr lang="en-US" dirty="0"/>
              <a:t> </a:t>
            </a:r>
            <a:r>
              <a:rPr lang="en-US" dirty="0" err="1"/>
              <a:t>njegovim</a:t>
            </a:r>
            <a:r>
              <a:rPr lang="en-US" dirty="0"/>
              <a:t> </a:t>
            </a:r>
            <a:r>
              <a:rPr lang="en-US" dirty="0" err="1"/>
              <a:t>dizajnom</a:t>
            </a:r>
            <a:r>
              <a:rPr lang="en-US" dirty="0"/>
              <a:t> OLTP </a:t>
            </a:r>
            <a:r>
              <a:rPr lang="en-US" dirty="0" err="1"/>
              <a:t>sistema</a:t>
            </a:r>
            <a:r>
              <a:rPr lang="en-US" dirty="0"/>
              <a:t>.[24]</a:t>
            </a:r>
          </a:p>
          <a:p>
            <a:endParaRPr lang="en-US" dirty="0"/>
          </a:p>
        </p:txBody>
      </p:sp>
    </p:spTree>
    <p:extLst>
      <p:ext uri="{BB962C8B-B14F-4D97-AF65-F5344CB8AC3E}">
        <p14:creationId xmlns:p14="http://schemas.microsoft.com/office/powerpoint/2010/main" val="429278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3169" y="1440615"/>
            <a:ext cx="4888832" cy="5184774"/>
          </a:xfrm>
        </p:spPr>
        <p:txBody>
          <a:bodyPr>
            <a:normAutofit fontScale="62500" lnSpcReduction="20000"/>
          </a:bodyPr>
          <a:lstStyle/>
          <a:p>
            <a:r>
              <a:rPr lang="en-US" dirty="0" err="1"/>
              <a:t>Ilustracija</a:t>
            </a:r>
            <a:r>
              <a:rPr lang="en-US" dirty="0"/>
              <a:t> (</a:t>
            </a:r>
            <a:r>
              <a:rPr lang="en-US" dirty="0" err="1"/>
              <a:t>slika</a:t>
            </a:r>
            <a:r>
              <a:rPr lang="en-US" dirty="0"/>
              <a:t> 11) </a:t>
            </a:r>
            <a:r>
              <a:rPr lang="en-US" dirty="0" err="1"/>
              <a:t>identifikuje</a:t>
            </a:r>
            <a:r>
              <a:rPr lang="en-US" dirty="0"/>
              <a:t> </a:t>
            </a:r>
            <a:r>
              <a:rPr lang="en-US" dirty="0" err="1"/>
              <a:t>dve</a:t>
            </a:r>
            <a:r>
              <a:rPr lang="en-US" dirty="0"/>
              <a:t> </a:t>
            </a:r>
            <a:r>
              <a:rPr lang="en-US" dirty="0" err="1"/>
              <a:t>centralne</a:t>
            </a:r>
            <a:r>
              <a:rPr lang="en-US" dirty="0"/>
              <a:t> </a:t>
            </a:r>
            <a:r>
              <a:rPr lang="en-US" dirty="0" err="1"/>
              <a:t>dimenzije</a:t>
            </a:r>
            <a:r>
              <a:rPr lang="en-US" dirty="0"/>
              <a:t> MES </a:t>
            </a:r>
            <a:r>
              <a:rPr lang="en-US" dirty="0" err="1"/>
              <a:t>arhitekture</a:t>
            </a:r>
            <a:r>
              <a:rPr lang="en-US" dirty="0"/>
              <a:t>, </a:t>
            </a:r>
            <a:r>
              <a:rPr lang="en-US" dirty="0" err="1"/>
              <a:t>odnosno</a:t>
            </a:r>
            <a:r>
              <a:rPr lang="en-US" dirty="0"/>
              <a:t> </a:t>
            </a:r>
            <a:endParaRPr lang="en-US" dirty="0" smtClean="0"/>
          </a:p>
          <a:p>
            <a:r>
              <a:rPr lang="en-US" dirty="0" smtClean="0"/>
              <a:t>(</a:t>
            </a:r>
            <a:r>
              <a:rPr lang="en-US" dirty="0"/>
              <a:t>1) </a:t>
            </a:r>
            <a:r>
              <a:rPr lang="en-US" dirty="0" err="1"/>
              <a:t>Proces</a:t>
            </a:r>
            <a:r>
              <a:rPr lang="en-US" dirty="0"/>
              <a:t> </a:t>
            </a:r>
            <a:r>
              <a:rPr lang="en-US" dirty="0" err="1"/>
              <a:t>narudžbine</a:t>
            </a:r>
            <a:r>
              <a:rPr lang="en-US" dirty="0"/>
              <a:t> </a:t>
            </a:r>
            <a:r>
              <a:rPr lang="en-US" dirty="0" err="1"/>
              <a:t>kupaca</a:t>
            </a:r>
            <a:r>
              <a:rPr lang="en-US" dirty="0"/>
              <a:t>, </a:t>
            </a:r>
            <a:r>
              <a:rPr lang="en-US" dirty="0" err="1"/>
              <a:t>koji</a:t>
            </a:r>
            <a:r>
              <a:rPr lang="en-US" dirty="0"/>
              <a:t> se </a:t>
            </a:r>
            <a:r>
              <a:rPr lang="en-US" dirty="0" err="1"/>
              <a:t>sastoji</a:t>
            </a:r>
            <a:r>
              <a:rPr lang="en-US" dirty="0"/>
              <a:t> od pet </a:t>
            </a:r>
            <a:r>
              <a:rPr lang="en-US" dirty="0" err="1"/>
              <a:t>faza</a:t>
            </a:r>
            <a:r>
              <a:rPr lang="en-US" dirty="0"/>
              <a:t> od </a:t>
            </a:r>
            <a:r>
              <a:rPr lang="en-US" dirty="0" err="1" smtClean="0"/>
              <a:t>upravlјanja</a:t>
            </a:r>
            <a:r>
              <a:rPr lang="en-US" dirty="0"/>
              <a:t> </a:t>
            </a:r>
            <a:r>
              <a:rPr lang="en-US" dirty="0" err="1" smtClean="0"/>
              <a:t>narudžbinama</a:t>
            </a:r>
            <a:r>
              <a:rPr lang="en-US" dirty="0" smtClean="0"/>
              <a:t> </a:t>
            </a:r>
            <a:r>
              <a:rPr lang="en-US" dirty="0" err="1"/>
              <a:t>kupaca</a:t>
            </a:r>
            <a:r>
              <a:rPr lang="en-US" dirty="0"/>
              <a:t> do </a:t>
            </a:r>
            <a:r>
              <a:rPr lang="en-US" dirty="0" err="1"/>
              <a:t>Isporuka</a:t>
            </a:r>
            <a:r>
              <a:rPr lang="en-US" dirty="0"/>
              <a:t> </a:t>
            </a:r>
            <a:r>
              <a:rPr lang="en-US" dirty="0" err="1"/>
              <a:t>i</a:t>
            </a:r>
            <a:r>
              <a:rPr lang="en-US" dirty="0"/>
              <a:t> </a:t>
            </a:r>
            <a:endParaRPr lang="en-US" dirty="0" smtClean="0"/>
          </a:p>
          <a:p>
            <a:r>
              <a:rPr lang="en-US" dirty="0" smtClean="0"/>
              <a:t>(</a:t>
            </a:r>
            <a:r>
              <a:rPr lang="en-US" dirty="0"/>
              <a:t>2) </a:t>
            </a:r>
            <a:r>
              <a:rPr lang="en-US" dirty="0" err="1"/>
              <a:t>Nivo</a:t>
            </a:r>
            <a:r>
              <a:rPr lang="en-US" dirty="0"/>
              <a:t> </a:t>
            </a:r>
            <a:r>
              <a:rPr lang="en-US" dirty="0" err="1"/>
              <a:t>planiranja</a:t>
            </a:r>
            <a:r>
              <a:rPr lang="en-US" dirty="0"/>
              <a:t>, </a:t>
            </a:r>
            <a:r>
              <a:rPr lang="en-US" dirty="0" err="1"/>
              <a:t>na</a:t>
            </a:r>
            <a:r>
              <a:rPr lang="en-US" dirty="0"/>
              <a:t> </a:t>
            </a:r>
            <a:r>
              <a:rPr lang="en-US" dirty="0" err="1"/>
              <a:t>koji</a:t>
            </a:r>
            <a:r>
              <a:rPr lang="en-US" dirty="0"/>
              <a:t> se </a:t>
            </a:r>
            <a:r>
              <a:rPr lang="en-US" dirty="0" err="1"/>
              <a:t>primenjuje</a:t>
            </a:r>
            <a:r>
              <a:rPr lang="en-US" dirty="0"/>
              <a:t> MES u </a:t>
            </a:r>
            <a:r>
              <a:rPr lang="en-US" dirty="0" err="1"/>
              <a:t>rasponu</a:t>
            </a:r>
            <a:r>
              <a:rPr lang="en-US" dirty="0"/>
              <a:t> od </a:t>
            </a:r>
            <a:r>
              <a:rPr lang="en-US" dirty="0" err="1"/>
              <a:t>nivoa</a:t>
            </a:r>
            <a:r>
              <a:rPr lang="en-US" dirty="0"/>
              <a:t> </a:t>
            </a:r>
            <a:r>
              <a:rPr lang="en-US" dirty="0" err="1"/>
              <a:t>kompanije</a:t>
            </a:r>
            <a:r>
              <a:rPr lang="en-US" dirty="0"/>
              <a:t> do </a:t>
            </a:r>
            <a:r>
              <a:rPr lang="en-US" dirty="0" err="1"/>
              <a:t>nivoa</a:t>
            </a:r>
            <a:r>
              <a:rPr lang="en-US" dirty="0"/>
              <a:t> </a:t>
            </a:r>
            <a:r>
              <a:rPr lang="en-US" dirty="0" err="1"/>
              <a:t>proizvodne</a:t>
            </a:r>
            <a:r>
              <a:rPr lang="en-US" dirty="0"/>
              <a:t> </a:t>
            </a:r>
            <a:r>
              <a:rPr lang="en-US" dirty="0" err="1"/>
              <a:t>linije</a:t>
            </a:r>
            <a:r>
              <a:rPr lang="en-US" dirty="0"/>
              <a:t>. </a:t>
            </a:r>
            <a:endParaRPr lang="en-US" dirty="0" smtClean="0"/>
          </a:p>
          <a:p>
            <a:r>
              <a:rPr lang="en-US" dirty="0" err="1" smtClean="0"/>
              <a:t>Obe</a:t>
            </a:r>
            <a:r>
              <a:rPr lang="en-US" dirty="0" smtClean="0"/>
              <a:t> </a:t>
            </a:r>
            <a:r>
              <a:rPr lang="en-US" dirty="0" err="1"/>
              <a:t>dimenzije</a:t>
            </a:r>
            <a:r>
              <a:rPr lang="en-US" dirty="0"/>
              <a:t> </a:t>
            </a:r>
            <a:r>
              <a:rPr lang="en-US" dirty="0" err="1"/>
              <a:t>čine</a:t>
            </a:r>
            <a:r>
              <a:rPr lang="en-US" dirty="0"/>
              <a:t> </a:t>
            </a:r>
            <a:r>
              <a:rPr lang="en-US" dirty="0" err="1"/>
              <a:t>matricu</a:t>
            </a:r>
            <a:r>
              <a:rPr lang="en-US" dirty="0"/>
              <a:t> u </a:t>
            </a:r>
            <a:r>
              <a:rPr lang="en-US" dirty="0" err="1"/>
              <a:t>kojoj</a:t>
            </a:r>
            <a:r>
              <a:rPr lang="en-US" dirty="0"/>
              <a:t> </a:t>
            </a:r>
            <a:r>
              <a:rPr lang="en-US" dirty="0"/>
              <a:t> </a:t>
            </a:r>
            <a:r>
              <a:rPr lang="en-US" dirty="0" err="1" smtClean="0"/>
              <a:t>uslu</a:t>
            </a:r>
            <a:r>
              <a:rPr lang="sr-Latn-RS" dirty="0" smtClean="0"/>
              <a:t>žni klaster i aplikativni klaster mogu biti pirkazan.</a:t>
            </a:r>
          </a:p>
          <a:p>
            <a:r>
              <a:rPr lang="en-US" dirty="0" err="1" smtClean="0"/>
              <a:t>Matrica</a:t>
            </a:r>
            <a:r>
              <a:rPr lang="en-US" dirty="0" smtClean="0"/>
              <a:t> </a:t>
            </a:r>
            <a:r>
              <a:rPr lang="en-US" dirty="0" err="1"/>
              <a:t>omogućava</a:t>
            </a:r>
            <a:r>
              <a:rPr lang="en-US" dirty="0"/>
              <a:t> </a:t>
            </a:r>
            <a:r>
              <a:rPr lang="en-US" dirty="0" err="1"/>
              <a:t>identifikaciju</a:t>
            </a:r>
            <a:r>
              <a:rPr lang="en-US" dirty="0"/>
              <a:t>: </a:t>
            </a:r>
            <a:r>
              <a:rPr lang="en-US" dirty="0" err="1" smtClean="0"/>
              <a:t>preklapanj</a:t>
            </a:r>
            <a:r>
              <a:rPr lang="sr-Latn-RS" dirty="0" smtClean="0"/>
              <a:t>a</a:t>
            </a:r>
            <a:r>
              <a:rPr lang="en-US" dirty="0" smtClean="0"/>
              <a:t> </a:t>
            </a:r>
            <a:r>
              <a:rPr lang="en-US" dirty="0" err="1"/>
              <a:t>funkcionalnosti</a:t>
            </a:r>
            <a:r>
              <a:rPr lang="en-US" dirty="0"/>
              <a:t> </a:t>
            </a:r>
            <a:r>
              <a:rPr lang="en-US" dirty="0" err="1"/>
              <a:t>sistema</a:t>
            </a:r>
            <a:r>
              <a:rPr lang="en-US" dirty="0"/>
              <a:t> </a:t>
            </a:r>
            <a:r>
              <a:rPr lang="en-US" dirty="0" err="1"/>
              <a:t>aplikacija</a:t>
            </a:r>
            <a:r>
              <a:rPr lang="en-US" dirty="0"/>
              <a:t>, </a:t>
            </a:r>
            <a:r>
              <a:rPr lang="en-US" dirty="0" err="1"/>
              <a:t>nedostatka</a:t>
            </a:r>
            <a:r>
              <a:rPr lang="en-US" dirty="0"/>
              <a:t> </a:t>
            </a:r>
            <a:r>
              <a:rPr lang="en-US" dirty="0" err="1"/>
              <a:t>funkcionalnosti</a:t>
            </a:r>
            <a:r>
              <a:rPr lang="en-US" dirty="0"/>
              <a:t>, </a:t>
            </a:r>
            <a:r>
              <a:rPr lang="en-US" dirty="0" err="1" smtClean="0"/>
              <a:t>identifikacij</a:t>
            </a:r>
            <a:r>
              <a:rPr lang="sr-Latn-RS" dirty="0" smtClean="0"/>
              <a:t>u</a:t>
            </a:r>
            <a:r>
              <a:rPr lang="en-US" dirty="0" smtClean="0"/>
              <a:t> </a:t>
            </a:r>
            <a:r>
              <a:rPr lang="en-US" dirty="0" err="1"/>
              <a:t>standardne</a:t>
            </a:r>
            <a:r>
              <a:rPr lang="en-US" dirty="0"/>
              <a:t> </a:t>
            </a:r>
            <a:r>
              <a:rPr lang="en-US" dirty="0" err="1"/>
              <a:t>funkcionalnosti</a:t>
            </a:r>
            <a:r>
              <a:rPr lang="en-US" dirty="0"/>
              <a:t>, </a:t>
            </a:r>
            <a:r>
              <a:rPr lang="en-US" dirty="0" err="1"/>
              <a:t>identifikaciju</a:t>
            </a:r>
            <a:r>
              <a:rPr lang="en-US" dirty="0"/>
              <a:t> </a:t>
            </a:r>
            <a:r>
              <a:rPr lang="en-US" dirty="0" err="1"/>
              <a:t>potrebnih</a:t>
            </a:r>
            <a:r>
              <a:rPr lang="en-US" dirty="0"/>
              <a:t> </a:t>
            </a:r>
            <a:r>
              <a:rPr lang="en-US" dirty="0" err="1"/>
              <a:t>klastera</a:t>
            </a:r>
            <a:r>
              <a:rPr lang="en-US" dirty="0"/>
              <a:t> </a:t>
            </a:r>
            <a:r>
              <a:rPr lang="en-US" dirty="0" err="1"/>
              <a:t>usluga</a:t>
            </a:r>
            <a:r>
              <a:rPr lang="en-US" dirty="0"/>
              <a:t>.</a:t>
            </a:r>
          </a:p>
          <a:p>
            <a:r>
              <a:rPr lang="en-US" dirty="0" err="1"/>
              <a:t>Identifikovanjem</a:t>
            </a:r>
            <a:r>
              <a:rPr lang="en-US" dirty="0"/>
              <a:t> </a:t>
            </a:r>
            <a:r>
              <a:rPr lang="en-US" dirty="0" err="1"/>
              <a:t>glavnih</a:t>
            </a:r>
            <a:r>
              <a:rPr lang="en-US" dirty="0"/>
              <a:t> </a:t>
            </a:r>
            <a:r>
              <a:rPr lang="en-US" dirty="0" err="1"/>
              <a:t>upotreblјenih</a:t>
            </a:r>
            <a:r>
              <a:rPr lang="en-US" dirty="0"/>
              <a:t> </a:t>
            </a:r>
            <a:r>
              <a:rPr lang="en-US" dirty="0" err="1"/>
              <a:t>slučajeva</a:t>
            </a:r>
            <a:r>
              <a:rPr lang="en-US" dirty="0"/>
              <a:t>, </a:t>
            </a:r>
            <a:r>
              <a:rPr lang="en-US" dirty="0" err="1"/>
              <a:t>matrica</a:t>
            </a:r>
            <a:r>
              <a:rPr lang="en-US" dirty="0"/>
              <a:t> </a:t>
            </a:r>
            <a:r>
              <a:rPr lang="en-US" dirty="0" err="1"/>
              <a:t>postavlјa</a:t>
            </a:r>
            <a:r>
              <a:rPr lang="en-US" dirty="0"/>
              <a:t> </a:t>
            </a:r>
            <a:r>
              <a:rPr lang="en-US" dirty="0" err="1"/>
              <a:t>osnovu</a:t>
            </a:r>
            <a:r>
              <a:rPr lang="en-US" dirty="0"/>
              <a:t> </a:t>
            </a:r>
            <a:r>
              <a:rPr lang="en-US" dirty="0" err="1"/>
              <a:t>za</a:t>
            </a:r>
            <a:r>
              <a:rPr lang="en-US" dirty="0"/>
              <a:t> </a:t>
            </a:r>
            <a:r>
              <a:rPr lang="en-US" dirty="0" err="1"/>
              <a:t>dizajn</a:t>
            </a:r>
            <a:r>
              <a:rPr lang="en-US" dirty="0"/>
              <a:t> </a:t>
            </a:r>
            <a:r>
              <a:rPr lang="en-US" dirty="0" err="1"/>
              <a:t>metodologije</a:t>
            </a:r>
            <a:r>
              <a:rPr lang="en-US" dirty="0"/>
              <a:t> </a:t>
            </a:r>
            <a:r>
              <a:rPr lang="en-US" dirty="0" err="1"/>
              <a:t>i</a:t>
            </a:r>
            <a:r>
              <a:rPr lang="en-US" dirty="0"/>
              <a:t> </a:t>
            </a:r>
            <a:r>
              <a:rPr lang="en-US" dirty="0" err="1"/>
              <a:t>alata</a:t>
            </a:r>
            <a:r>
              <a:rPr lang="en-US" dirty="0"/>
              <a:t> </a:t>
            </a:r>
            <a:r>
              <a:rPr lang="en-US" dirty="0" err="1"/>
              <a:t>koji</a:t>
            </a:r>
            <a:r>
              <a:rPr lang="en-US" dirty="0"/>
              <a:t> </a:t>
            </a:r>
            <a:r>
              <a:rPr lang="en-US" dirty="0" err="1"/>
              <a:t>podržavaju</a:t>
            </a:r>
            <a:r>
              <a:rPr lang="en-US" dirty="0"/>
              <a:t> </a:t>
            </a:r>
            <a:r>
              <a:rPr lang="en-US" dirty="0" err="1"/>
              <a:t>analizu</a:t>
            </a:r>
            <a:r>
              <a:rPr lang="en-US" dirty="0"/>
              <a:t> </a:t>
            </a:r>
            <a:r>
              <a:rPr lang="en-US" dirty="0" err="1"/>
              <a:t>i</a:t>
            </a:r>
            <a:r>
              <a:rPr lang="en-US" dirty="0"/>
              <a:t> </a:t>
            </a:r>
            <a:r>
              <a:rPr lang="en-US" dirty="0" err="1"/>
              <a:t>dizajn</a:t>
            </a:r>
            <a:r>
              <a:rPr lang="en-US" dirty="0"/>
              <a:t> MES </a:t>
            </a:r>
            <a:r>
              <a:rPr lang="en-US" dirty="0" err="1"/>
              <a:t>arhitekture</a:t>
            </a:r>
            <a:r>
              <a:rPr lang="en-US" dirty="0"/>
              <a:t>.[42]</a:t>
            </a:r>
          </a:p>
          <a:p>
            <a:endParaRPr lang="en-US" dirty="0"/>
          </a:p>
        </p:txBody>
      </p:sp>
      <p:pic>
        <p:nvPicPr>
          <p:cNvPr id="5" name="Picture 4"/>
          <p:cNvPicPr>
            <a:picLocks noChangeAspect="1"/>
          </p:cNvPicPr>
          <p:nvPr/>
        </p:nvPicPr>
        <p:blipFill>
          <a:blip r:embed="rId2"/>
          <a:stretch>
            <a:fillRect/>
          </a:stretch>
        </p:blipFill>
        <p:spPr>
          <a:xfrm>
            <a:off x="0" y="419103"/>
            <a:ext cx="7392432" cy="5372850"/>
          </a:xfrm>
          <a:prstGeom prst="rect">
            <a:avLst/>
          </a:prstGeom>
        </p:spPr>
      </p:pic>
    </p:spTree>
    <p:extLst>
      <p:ext uri="{BB962C8B-B14F-4D97-AF65-F5344CB8AC3E}">
        <p14:creationId xmlns:p14="http://schemas.microsoft.com/office/powerpoint/2010/main" val="100631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40769"/>
            <a:ext cx="8229600" cy="4525963"/>
          </a:xfrm>
        </p:spPr>
        <p:txBody>
          <a:bodyPr>
            <a:normAutofit fontScale="92500" lnSpcReduction="10000"/>
          </a:bodyPr>
          <a:lstStyle/>
          <a:p>
            <a:pPr marL="109728" indent="0">
              <a:buNone/>
            </a:pPr>
            <a:r>
              <a:rPr lang="sr-Latn-CS" sz="1900" dirty="0"/>
              <a:t>Forma:</a:t>
            </a:r>
          </a:p>
          <a:p>
            <a:pPr marL="109728" indent="0">
              <a:buNone/>
            </a:pPr>
            <a:endParaRPr lang="sr-Latn-CS" sz="1500" dirty="0"/>
          </a:p>
          <a:p>
            <a:r>
              <a:rPr lang="sr-Latn-CS" sz="1600" dirty="0"/>
              <a:t> </a:t>
            </a:r>
            <a:r>
              <a:rPr lang="sr-Latn-CS" sz="1600" b="1" i="1" dirty="0"/>
              <a:t>IF</a:t>
            </a:r>
            <a:r>
              <a:rPr lang="sr-Latn-CS" sz="1600" i="1" dirty="0"/>
              <a:t> (stanje u bazi znanja) </a:t>
            </a:r>
            <a:r>
              <a:rPr lang="sr-Latn-CS" sz="1600" b="1" i="1" dirty="0"/>
              <a:t>THEN</a:t>
            </a:r>
            <a:r>
              <a:rPr lang="sr-Latn-CS" sz="1600" i="1" dirty="0"/>
              <a:t> (akcija za ponovo pretraživanje baze znanja).</a:t>
            </a:r>
            <a:endParaRPr lang="en-US" sz="1600" dirty="0"/>
          </a:p>
          <a:p>
            <a:endParaRPr lang="sr-Latn-CS" sz="1500" dirty="0"/>
          </a:p>
          <a:p>
            <a:pPr marL="109728" indent="0">
              <a:buNone/>
            </a:pPr>
            <a:r>
              <a:rPr lang="sr-Latn-CS" sz="1600" b="1" dirty="0"/>
              <a:t>Premise predstavljaju prvi deo IF - THEN pravila, dok se drugi deo IF –THEN pravila odnosi na zaključak ili akciju zaponovno pretraživanje baze znanja</a:t>
            </a:r>
          </a:p>
          <a:p>
            <a:pPr marL="109728" indent="0">
              <a:buNone/>
            </a:pPr>
            <a:endParaRPr lang="sr-Latn-CS" sz="1600" b="1" dirty="0"/>
          </a:p>
          <a:p>
            <a:pPr marL="109728" indent="0">
              <a:buNone/>
            </a:pPr>
            <a:r>
              <a:rPr lang="sr-Latn-CS" sz="1600" dirty="0"/>
              <a:t>Produkciona pravila mogu imati više stanja i više akcija. Npr. produkciona pravila mogu od korisnika zahtevati akciju u smislu da korisnik odgovori na dodatna pitanja sistema radi ponovnog pretraživanja baze znanja</a:t>
            </a:r>
          </a:p>
          <a:p>
            <a:pPr marL="109728" indent="0">
              <a:buNone/>
            </a:pPr>
            <a:endParaRPr lang="sr-Latn-CS" sz="1600" dirty="0"/>
          </a:p>
          <a:p>
            <a:pPr marL="109728" indent="0">
              <a:buNone/>
            </a:pPr>
            <a:r>
              <a:rPr lang="sr-Latn-CS" sz="1600" b="1" dirty="0"/>
              <a:t>Kontrolna struktura</a:t>
            </a:r>
            <a:r>
              <a:rPr lang="sr-Latn-CS" sz="1600" dirty="0"/>
              <a:t> određuje koje će pravilo biti sledeće upotrebljeno. Kontrolna struktura često poziva ,,mašinu za zaključivanje”. Na bazi informacija koje dobije od korisnika (na pitanja koje je postavio ekspertni sistem), ,,mašina za zaključivanje” vrši selekciju i testiranje pojedinih pravila i u bazi znanja traži odgovarajući savet ili odluku. To se obično postiže pomoću </a:t>
            </a:r>
            <a:r>
              <a:rPr lang="sr-Latn-CS" sz="1600" b="1" dirty="0"/>
              <a:t>olančavanja unapred</a:t>
            </a:r>
            <a:r>
              <a:rPr lang="sr-Latn-CS" sz="1600" dirty="0"/>
              <a:t>, što znači da se sledi put od poznatih činjenica do krajnjeg zaključka (slika).</a:t>
            </a:r>
            <a:endParaRPr lang="en-US" sz="1600" dirty="0"/>
          </a:p>
          <a:p>
            <a:pPr>
              <a:buNone/>
            </a:pPr>
            <a:r>
              <a:rPr lang="sr-Latn-CS" sz="1600" dirty="0"/>
              <a:t> </a:t>
            </a:r>
            <a:endParaRPr lang="en-US" sz="1600" dirty="0"/>
          </a:p>
          <a:p>
            <a:endParaRPr lang="en-US" dirty="0"/>
          </a:p>
          <a:p>
            <a:endParaRPr lang="en-US" dirty="0"/>
          </a:p>
        </p:txBody>
      </p:sp>
      <p:sp>
        <p:nvSpPr>
          <p:cNvPr id="3" name="Title 2"/>
          <p:cNvSpPr>
            <a:spLocks noGrp="1"/>
          </p:cNvSpPr>
          <p:nvPr>
            <p:ph type="title"/>
          </p:nvPr>
        </p:nvSpPr>
        <p:spPr>
          <a:xfrm>
            <a:off x="1981200" y="365125"/>
            <a:ext cx="9372600" cy="1325563"/>
          </a:xfrm>
        </p:spPr>
        <p:txBody>
          <a:bodyPr/>
          <a:lstStyle/>
          <a:p>
            <a:r>
              <a:rPr lang="en-US" b="1" dirty="0" err="1"/>
              <a:t>Produkciona</a:t>
            </a:r>
            <a:r>
              <a:rPr lang="en-US" b="1" dirty="0"/>
              <a:t> p</a:t>
            </a:r>
            <a:r>
              <a:rPr lang="sr-Latn-RS" b="1" dirty="0"/>
              <a:t>ravila (Rules)</a:t>
            </a:r>
            <a:endParaRPr lang="en-US" b="1" dirty="0"/>
          </a:p>
        </p:txBody>
      </p:sp>
      <p:sp>
        <p:nvSpPr>
          <p:cNvPr id="819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89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t>Анализа осетљивост/сензитивности</a:t>
            </a:r>
            <a:endParaRPr lang="en-US" b="1" dirty="0"/>
          </a:p>
        </p:txBody>
      </p:sp>
      <p:sp>
        <p:nvSpPr>
          <p:cNvPr id="3" name="Content Placeholder 2"/>
          <p:cNvSpPr>
            <a:spLocks noGrp="1"/>
          </p:cNvSpPr>
          <p:nvPr>
            <p:ph idx="1"/>
          </p:nvPr>
        </p:nvSpPr>
        <p:spPr/>
        <p:txBody>
          <a:bodyPr/>
          <a:lstStyle/>
          <a:p>
            <a:r>
              <a:rPr lang="ru-RU" dirty="0"/>
              <a:t>Ефекат варијабилности у вредностима улазних параметара може се истражити коришћењем</a:t>
            </a:r>
            <a:r>
              <a:rPr lang="en-US" dirty="0"/>
              <a:t> </a:t>
            </a:r>
            <a:r>
              <a:rPr lang="ru-RU" b="1" dirty="0"/>
              <a:t>анализе осетљивости</a:t>
            </a:r>
            <a:r>
              <a:rPr lang="ru-RU" dirty="0"/>
              <a:t>. У анализи осетљивости, параметри модела које је одабрао корисник варирају у распону вредности и уоченим утицајем на коначно рангирање алтернатива.</a:t>
            </a:r>
            <a:endParaRPr lang="en-US" dirty="0"/>
          </a:p>
          <a:p>
            <a:r>
              <a:rPr lang="ru-RU" dirty="0"/>
              <a:t>Резултати анализе осетљивости су приказани на</a:t>
            </a:r>
            <a:r>
              <a:rPr lang="en-US" dirty="0"/>
              <a:t> </a:t>
            </a:r>
            <a:r>
              <a:rPr lang="ru-RU" b="1" dirty="0"/>
              <a:t>дијаграму осетљивости</a:t>
            </a:r>
            <a:r>
              <a:rPr lang="ru-RU" dirty="0"/>
              <a:t>, који приказује поузданост решења (ранг алтернатива) у односу на промене </a:t>
            </a:r>
            <a:r>
              <a:rPr lang="sr-Cyrl-RS" dirty="0"/>
              <a:t>важности (</a:t>
            </a:r>
            <a:r>
              <a:rPr lang="sr-Cyrl-RS" dirty="0" smtClean="0"/>
              <a:t>тежинских </a:t>
            </a:r>
            <a:r>
              <a:rPr lang="sr-Cyrl-RS" dirty="0"/>
              <a:t>коефицијената) </a:t>
            </a:r>
            <a:r>
              <a:rPr lang="ru-RU" dirty="0"/>
              <a:t>утицајних критеријума, као што је приказано на слици 1.</a:t>
            </a:r>
            <a:endParaRPr lang="en-US" dirty="0"/>
          </a:p>
        </p:txBody>
      </p:sp>
    </p:spTree>
    <p:extLst>
      <p:ext uri="{BB962C8B-B14F-4D97-AF65-F5344CB8AC3E}">
        <p14:creationId xmlns:p14="http://schemas.microsoft.com/office/powerpoint/2010/main" val="330500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473"/>
            <a:ext cx="10515600" cy="5650490"/>
          </a:xfrm>
        </p:spPr>
        <p:txBody>
          <a:bodyPr/>
          <a:lstStyle/>
          <a:p>
            <a:r>
              <a:rPr lang="en-US" dirty="0"/>
              <a:t>X</a:t>
            </a:r>
            <a:r>
              <a:rPr lang="ru-RU" dirty="0"/>
              <a:t>-оса приказује вредност приоритета (функцију тежине), а </a:t>
            </a:r>
            <a:r>
              <a:rPr lang="en-US" dirty="0"/>
              <a:t>Y</a:t>
            </a:r>
            <a:r>
              <a:rPr lang="ru-RU" dirty="0"/>
              <a:t>-оса је резултат одлуке.</a:t>
            </a:r>
            <a:endParaRPr lang="en-US" dirty="0"/>
          </a:p>
          <a:p>
            <a:r>
              <a:rPr lang="ru-RU" dirty="0"/>
              <a:t>Хоризонталне линије представљају алтернативе (пет алтернатива на примеру са </a:t>
            </a:r>
            <a:r>
              <a:rPr lang="ru-RU" dirty="0" smtClean="0"/>
              <a:t>слике 1</a:t>
            </a:r>
            <a:r>
              <a:rPr lang="ru-RU" dirty="0"/>
              <a:t>). Црвена линија и пресек са </a:t>
            </a:r>
            <a:r>
              <a:rPr lang="ru-RU" dirty="0" smtClean="0"/>
              <a:t>правама алтернативнивних решења </a:t>
            </a:r>
            <a:r>
              <a:rPr lang="ru-RU" dirty="0"/>
              <a:t>дају резултате одлуке за тренутни скуп пондера (скуп тежинских коефицијената утицајних критеријума).</a:t>
            </a:r>
            <a:endParaRPr lang="en-US" dirty="0"/>
          </a:p>
          <a:p>
            <a:pPr marL="0" indent="0">
              <a:buNone/>
            </a:pPr>
            <a:r>
              <a:rPr lang="sr-Cyrl-RS" dirty="0" smtClean="0"/>
              <a:t>. </a:t>
            </a:r>
            <a:endParaRPr lang="en-US" dirty="0"/>
          </a:p>
          <a:p>
            <a:endParaRPr lang="en-US" dirty="0"/>
          </a:p>
        </p:txBody>
      </p:sp>
      <p:pic>
        <p:nvPicPr>
          <p:cNvPr id="4" name="Picture 3"/>
          <p:cNvPicPr/>
          <p:nvPr/>
        </p:nvPicPr>
        <p:blipFill>
          <a:blip r:embed="rId2" cstate="print"/>
          <a:srcRect r="12862"/>
          <a:stretch>
            <a:fillRect/>
          </a:stretch>
        </p:blipFill>
        <p:spPr bwMode="auto">
          <a:xfrm>
            <a:off x="2978728" y="2991744"/>
            <a:ext cx="6981594" cy="3700001"/>
          </a:xfrm>
          <a:prstGeom prst="rect">
            <a:avLst/>
          </a:prstGeom>
          <a:noFill/>
          <a:ln w="9525">
            <a:noFill/>
            <a:miter lim="800000"/>
            <a:headEnd/>
            <a:tailEnd/>
          </a:ln>
        </p:spPr>
      </p:pic>
      <p:sp>
        <p:nvSpPr>
          <p:cNvPr id="5" name="Rectangle 4"/>
          <p:cNvSpPr/>
          <p:nvPr/>
        </p:nvSpPr>
        <p:spPr>
          <a:xfrm>
            <a:off x="4374292" y="6322413"/>
            <a:ext cx="391446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err="1">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Слика</a:t>
            </a:r>
            <a:r>
              <a:rPr kumimoji="0" lang="sr-Cyrl-R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1</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Приказ</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сензибилног</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решења</a:t>
            </a:r>
            <a:endParaRPr kumimoji="0" lang="en-US" sz="16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791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327"/>
            <a:ext cx="10515600" cy="5636636"/>
          </a:xfrm>
        </p:spPr>
        <p:txBody>
          <a:bodyPr/>
          <a:lstStyle/>
          <a:p>
            <a:r>
              <a:rPr lang="ru-RU" dirty="0"/>
              <a:t>Вертикална црвена права на дијаграму сензитивности се назива </a:t>
            </a:r>
            <a:r>
              <a:rPr lang="sr-Cyrl-RS" b="1" dirty="0"/>
              <a:t>приотетна вредност</a:t>
            </a:r>
            <a:r>
              <a:rPr lang="sr-Cyrl-RS" dirty="0"/>
              <a:t> за дате тежинске коефицијенте критеријума</a:t>
            </a:r>
            <a:r>
              <a:rPr lang="sr-Cyrl-RS" dirty="0" smtClean="0"/>
              <a:t>.</a:t>
            </a:r>
          </a:p>
          <a:p>
            <a:endParaRPr lang="en-US" dirty="0"/>
          </a:p>
          <a:p>
            <a:endParaRPr lang="en-US" dirty="0"/>
          </a:p>
        </p:txBody>
      </p:sp>
      <p:pic>
        <p:nvPicPr>
          <p:cNvPr id="5" name="Picture 4"/>
          <p:cNvPicPr/>
          <p:nvPr/>
        </p:nvPicPr>
        <p:blipFill>
          <a:blip r:embed="rId2" cstate="print"/>
          <a:srcRect/>
          <a:stretch>
            <a:fillRect/>
          </a:stretch>
        </p:blipFill>
        <p:spPr bwMode="auto">
          <a:xfrm>
            <a:off x="2327564" y="2053049"/>
            <a:ext cx="8007927" cy="3754582"/>
          </a:xfrm>
          <a:prstGeom prst="rect">
            <a:avLst/>
          </a:prstGeom>
          <a:noFill/>
          <a:ln w="9525">
            <a:noFill/>
            <a:miter lim="800000"/>
            <a:headEnd/>
            <a:tailEnd/>
          </a:ln>
        </p:spPr>
      </p:pic>
      <p:sp>
        <p:nvSpPr>
          <p:cNvPr id="6" name="Rectangle 5"/>
          <p:cNvSpPr/>
          <p:nvPr/>
        </p:nvSpPr>
        <p:spPr>
          <a:xfrm>
            <a:off x="3866941" y="5807631"/>
            <a:ext cx="415331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ru-RU"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Слика </a:t>
            </a:r>
            <a:r>
              <a:rPr kumimoji="0" lang="sr-Cyrl-R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2</a:t>
            </a:r>
            <a:r>
              <a:rPr kumimoji="0" lang="ru-RU"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Приказ несензибилног решења</a:t>
            </a:r>
            <a:endParaRPr kumimoji="0" lang="en-US" sz="16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321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u-RU" dirty="0"/>
              <a:t>На дијаграму осетљивости, градијент </a:t>
            </a:r>
            <a:r>
              <a:rPr lang="ru-RU" dirty="0" smtClean="0"/>
              <a:t>праве </a:t>
            </a:r>
            <a:r>
              <a:rPr lang="ru-RU" dirty="0"/>
              <a:t>за алтенативу указује на ефекат који параметар има на поузданост решења (ранг алтернатива).</a:t>
            </a:r>
            <a:r>
              <a:rPr lang="en-US" dirty="0"/>
              <a:t> </a:t>
            </a:r>
            <a:r>
              <a:rPr lang="ru-RU" dirty="0"/>
              <a:t>Стрмије (узлазне или опадајуће) </a:t>
            </a:r>
            <a:r>
              <a:rPr lang="ru-RU" dirty="0" smtClean="0"/>
              <a:t>праве </a:t>
            </a:r>
            <a:r>
              <a:rPr lang="ru-RU" dirty="0"/>
              <a:t>указују на већи утицај на поузданост решења (ранга алтернатива).</a:t>
            </a:r>
            <a:r>
              <a:rPr lang="en-US" dirty="0"/>
              <a:t> </a:t>
            </a:r>
            <a:r>
              <a:rPr lang="ru-RU" dirty="0"/>
              <a:t>Релативно „равна“ </a:t>
            </a:r>
            <a:r>
              <a:rPr lang="ru-RU" dirty="0" smtClean="0"/>
              <a:t>права </a:t>
            </a:r>
            <a:r>
              <a:rPr lang="ru-RU" dirty="0"/>
              <a:t>указује да променљива има мали утицај на поузданост решења (ранг алтернатива).</a:t>
            </a:r>
            <a:r>
              <a:rPr lang="en-US" dirty="0"/>
              <a:t> </a:t>
            </a:r>
            <a:r>
              <a:rPr lang="ru-RU" dirty="0"/>
              <a:t>Потпуно равна крива указује да променљива нема утицаја на поузданост решења </a:t>
            </a:r>
            <a:r>
              <a:rPr lang="ru-RU"/>
              <a:t>(</a:t>
            </a:r>
            <a:r>
              <a:rPr lang="ru-RU" smtClean="0"/>
              <a:t>ранг </a:t>
            </a:r>
            <a:r>
              <a:rPr lang="ru-RU" dirty="0"/>
              <a:t>алтернатива). </a:t>
            </a:r>
            <a:endParaRPr lang="en-US" dirty="0"/>
          </a:p>
          <a:p>
            <a:endParaRPr lang="en-US" dirty="0"/>
          </a:p>
        </p:txBody>
      </p:sp>
    </p:spTree>
    <p:extLst>
      <p:ext uri="{BB962C8B-B14F-4D97-AF65-F5344CB8AC3E}">
        <p14:creationId xmlns:p14="http://schemas.microsoft.com/office/powerpoint/2010/main" val="207526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Дијаграм доприноса (</a:t>
            </a:r>
            <a:r>
              <a:rPr lang="en-US" b="1" dirty="0"/>
              <a:t>Contribution</a:t>
            </a:r>
            <a:r>
              <a:rPr lang="ru-RU" b="1" dirty="0"/>
              <a:t>)</a:t>
            </a:r>
            <a:endParaRPr lang="en-US" b="1" dirty="0"/>
          </a:p>
        </p:txBody>
      </p:sp>
      <p:sp>
        <p:nvSpPr>
          <p:cNvPr id="3" name="Content Placeholder 2"/>
          <p:cNvSpPr>
            <a:spLocks noGrp="1"/>
          </p:cNvSpPr>
          <p:nvPr>
            <p:ph idx="1"/>
          </p:nvPr>
        </p:nvSpPr>
        <p:spPr/>
        <p:txBody>
          <a:bodyPr/>
          <a:lstStyle/>
          <a:p>
            <a:r>
              <a:rPr lang="ru-RU" dirty="0"/>
              <a:t>Дијаграм доприноса“ даје увид у структуру утицајних критеријума у финалном рангирању алтернативних решења. Овај дијаграм омогућава да закључимо који су утицајни критеријуми највишe/најмање допринели у евалуацији алтернативних решења и њиховом финалном рангирању.</a:t>
            </a:r>
            <a:endParaRPr lang="en-US" dirty="0"/>
          </a:p>
          <a:p>
            <a:r>
              <a:rPr lang="ru-RU" dirty="0"/>
              <a:t>Дијаграм доприноса можемо посматрати за критеријуме на првом нивоу у хијераријској струтури модела одлучивања, са или без структурирања за остале нивое критеријума, посебно за било који други ниво критеријума.</a:t>
            </a:r>
            <a:endParaRPr lang="en-US" dirty="0"/>
          </a:p>
          <a:p>
            <a:endParaRPr lang="en-US" dirty="0"/>
          </a:p>
        </p:txBody>
      </p:sp>
    </p:spTree>
    <p:extLst>
      <p:ext uri="{BB962C8B-B14F-4D97-AF65-F5344CB8AC3E}">
        <p14:creationId xmlns:p14="http://schemas.microsoft.com/office/powerpoint/2010/main" val="217235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9709"/>
            <a:ext cx="10515600" cy="5387254"/>
          </a:xfrm>
        </p:spPr>
        <p:txBody>
          <a:bodyPr/>
          <a:lstStyle/>
          <a:p>
            <a:r>
              <a:rPr lang="ru-RU" dirty="0" smtClean="0"/>
              <a:t>Дијаграм </a:t>
            </a:r>
            <a:r>
              <a:rPr lang="ru-RU" dirty="0"/>
              <a:t>доприноса олакшава одлучивање доносиоцу одлуке процес олучивања нудећи му увид у ниво утицаја критеријума и подкритеријума на рангирање алтернативних решења.</a:t>
            </a:r>
            <a:endParaRPr lang="en-US" dirty="0"/>
          </a:p>
          <a:p>
            <a:endParaRPr lang="en-US" dirty="0"/>
          </a:p>
        </p:txBody>
      </p:sp>
      <p:pic>
        <p:nvPicPr>
          <p:cNvPr id="4" name="Picture 3"/>
          <p:cNvPicPr/>
          <p:nvPr/>
        </p:nvPicPr>
        <p:blipFill>
          <a:blip r:embed="rId2" cstate="print"/>
          <a:srcRect/>
          <a:stretch>
            <a:fillRect/>
          </a:stretch>
        </p:blipFill>
        <p:spPr bwMode="auto">
          <a:xfrm>
            <a:off x="1981200" y="1939636"/>
            <a:ext cx="8534400" cy="3890963"/>
          </a:xfrm>
          <a:prstGeom prst="rect">
            <a:avLst/>
          </a:prstGeom>
          <a:noFill/>
          <a:ln w="9525">
            <a:noFill/>
            <a:miter lim="800000"/>
            <a:headEnd/>
            <a:tailEnd/>
          </a:ln>
        </p:spPr>
      </p:pic>
      <p:sp>
        <p:nvSpPr>
          <p:cNvPr id="5" name="Rectangle 4"/>
          <p:cNvSpPr/>
          <p:nvPr/>
        </p:nvSpPr>
        <p:spPr>
          <a:xfrm>
            <a:off x="4095709" y="5992297"/>
            <a:ext cx="400058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ru-RU"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Слика 3. Пример дијаграма доприноса</a:t>
            </a:r>
            <a:endParaRPr kumimoji="0" lang="en-US" sz="16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48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Dodavanje skala u sistemu za podršku odlučivanju</a:t>
            </a:r>
            <a:endParaRPr lang="en-US" dirty="0"/>
          </a:p>
        </p:txBody>
      </p:sp>
      <p:sp>
        <p:nvSpPr>
          <p:cNvPr id="3" name="Content Placeholder 2"/>
          <p:cNvSpPr>
            <a:spLocks noGrp="1"/>
          </p:cNvSpPr>
          <p:nvPr>
            <p:ph idx="1"/>
          </p:nvPr>
        </p:nvSpPr>
        <p:spPr/>
        <p:txBody>
          <a:bodyPr/>
          <a:lstStyle/>
          <a:p>
            <a:r>
              <a:rPr lang="sr-Latn-RS" dirty="0" smtClean="0"/>
              <a:t>Z</a:t>
            </a:r>
            <a:r>
              <a:rPr lang="en-US" dirty="0" smtClean="0"/>
              <a:t>a </a:t>
            </a:r>
            <a:r>
              <a:rPr lang="en-US" dirty="0" err="1"/>
              <a:t>svaki</a:t>
            </a:r>
            <a:r>
              <a:rPr lang="en-US" dirty="0"/>
              <a:t> </a:t>
            </a:r>
            <a:r>
              <a:rPr lang="en-US" dirty="0" err="1"/>
              <a:t>kriterijum</a:t>
            </a:r>
            <a:r>
              <a:rPr lang="en-US" dirty="0"/>
              <a:t> se </a:t>
            </a:r>
            <a:r>
              <a:rPr lang="en-US" dirty="0" err="1"/>
              <a:t>moraju</a:t>
            </a:r>
            <a:r>
              <a:rPr lang="en-US" dirty="0"/>
              <a:t> </a:t>
            </a:r>
            <a:r>
              <a:rPr lang="en-US" dirty="0" err="1"/>
              <a:t>razviti</a:t>
            </a:r>
            <a:r>
              <a:rPr lang="en-US" dirty="0"/>
              <a:t> </a:t>
            </a:r>
            <a:r>
              <a:rPr lang="en-US" dirty="0" err="1"/>
              <a:t>skale</a:t>
            </a:r>
            <a:r>
              <a:rPr lang="en-US" dirty="0"/>
              <a:t> da bi se </a:t>
            </a:r>
            <a:r>
              <a:rPr lang="en-US" dirty="0" err="1"/>
              <a:t>proizvela</a:t>
            </a:r>
            <a:r>
              <a:rPr lang="en-US" dirty="0"/>
              <a:t> </a:t>
            </a:r>
            <a:r>
              <a:rPr lang="en-US" dirty="0" err="1"/>
              <a:t>numerička</a:t>
            </a:r>
            <a:r>
              <a:rPr lang="en-US" dirty="0"/>
              <a:t> </a:t>
            </a:r>
            <a:r>
              <a:rPr lang="en-US" dirty="0" err="1" smtClean="0"/>
              <a:t>ocena</a:t>
            </a:r>
            <a:r>
              <a:rPr lang="sr-Latn-RS" dirty="0" smtClean="0"/>
              <a:t> </a:t>
            </a:r>
            <a:r>
              <a:rPr lang="en-US" dirty="0" err="1" smtClean="0"/>
              <a:t>performansi</a:t>
            </a:r>
            <a:r>
              <a:rPr lang="en-US" dirty="0" smtClean="0"/>
              <a:t> </a:t>
            </a:r>
            <a:r>
              <a:rPr lang="en-US" dirty="0" err="1"/>
              <a:t>alternativa</a:t>
            </a:r>
            <a:r>
              <a:rPr lang="en-US" dirty="0"/>
              <a:t>. </a:t>
            </a:r>
            <a:r>
              <a:rPr lang="en-US" dirty="0" err="1"/>
              <a:t>Skale</a:t>
            </a:r>
            <a:r>
              <a:rPr lang="en-US" dirty="0"/>
              <a:t> </a:t>
            </a:r>
            <a:r>
              <a:rPr lang="en-US" dirty="0" err="1"/>
              <a:t>mogu</a:t>
            </a:r>
            <a:r>
              <a:rPr lang="en-US" dirty="0"/>
              <a:t> </a:t>
            </a:r>
            <a:r>
              <a:rPr lang="en-US" dirty="0" err="1"/>
              <a:t>biti</a:t>
            </a:r>
            <a:r>
              <a:rPr lang="en-US" dirty="0"/>
              <a:t> </a:t>
            </a:r>
            <a:r>
              <a:rPr lang="en-US" dirty="0" err="1"/>
              <a:t>kvantitativne</a:t>
            </a:r>
            <a:r>
              <a:rPr lang="en-US" dirty="0"/>
              <a:t> </a:t>
            </a:r>
            <a:r>
              <a:rPr lang="en-US" dirty="0" err="1"/>
              <a:t>ili</a:t>
            </a:r>
            <a:r>
              <a:rPr lang="en-US" dirty="0"/>
              <a:t> </a:t>
            </a:r>
            <a:r>
              <a:rPr lang="en-US" dirty="0" err="1"/>
              <a:t>kvalitativne</a:t>
            </a:r>
            <a:r>
              <a:rPr lang="en-US" dirty="0"/>
              <a:t>.</a:t>
            </a:r>
          </a:p>
        </p:txBody>
      </p:sp>
      <p:pic>
        <p:nvPicPr>
          <p:cNvPr id="4" name="Picture 3"/>
          <p:cNvPicPr>
            <a:picLocks noChangeAspect="1"/>
          </p:cNvPicPr>
          <p:nvPr/>
        </p:nvPicPr>
        <p:blipFill>
          <a:blip r:embed="rId2"/>
          <a:stretch>
            <a:fillRect/>
          </a:stretch>
        </p:blipFill>
        <p:spPr>
          <a:xfrm>
            <a:off x="2483500" y="3031784"/>
            <a:ext cx="6724668" cy="3947087"/>
          </a:xfrm>
          <a:prstGeom prst="rect">
            <a:avLst/>
          </a:prstGeom>
        </p:spPr>
      </p:pic>
    </p:spTree>
    <p:extLst>
      <p:ext uri="{BB962C8B-B14F-4D97-AF65-F5344CB8AC3E}">
        <p14:creationId xmlns:p14="http://schemas.microsoft.com/office/powerpoint/2010/main" val="382382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otalTime>21</TotalTime>
  <Words>1119</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Times New Roman</vt:lpstr>
      <vt:lpstr>Office Theme</vt:lpstr>
      <vt:lpstr>ie 16 9</vt:lpstr>
      <vt:lpstr>Dodatna pitanja</vt:lpstr>
      <vt:lpstr>Produkciona pravila (Rules)</vt:lpstr>
      <vt:lpstr>Анализа осетљивост/сензитивности</vt:lpstr>
      <vt:lpstr>PowerPoint Presentation</vt:lpstr>
      <vt:lpstr>PowerPoint Presentation</vt:lpstr>
      <vt:lpstr>PowerPoint Presentation</vt:lpstr>
      <vt:lpstr>Дијаграм доприноса (Contribution)</vt:lpstr>
      <vt:lpstr>PowerPoint Presentation</vt:lpstr>
      <vt:lpstr>Dodavanje skala u sistemu za podršku odlučivanju</vt:lpstr>
      <vt:lpstr>PowerPoint Presentation</vt:lpstr>
      <vt:lpstr>PowerPoint Presentation</vt:lpstr>
      <vt:lpstr>ИСТЕМ ИЗВРШЕЊА ПРОИЗВОДЊЕ - (Manufacturing Execution System -МЕС)</vt:lpstr>
      <vt:lpstr>Arhitektura MES sistema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Dodatna pitanja</dc:title>
  <dc:creator>Mira</dc:creator>
  <cp:lastModifiedBy>Mira</cp:lastModifiedBy>
  <cp:revision>4</cp:revision>
  <dcterms:created xsi:type="dcterms:W3CDTF">2024-01-15T13:49:42Z</dcterms:created>
  <dcterms:modified xsi:type="dcterms:W3CDTF">2024-01-15T14:11:13Z</dcterms:modified>
</cp:coreProperties>
</file>