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 id="284" r:id="rId30"/>
    <p:sldId id="285" r:id="rId31"/>
    <p:sldId id="286" r:id="rId32"/>
    <p:sldId id="287" r:id="rId33"/>
    <p:sldId id="288" r:id="rId34"/>
    <p:sldId id="289" r:id="rId35"/>
    <p:sldId id="336" r:id="rId36"/>
    <p:sldId id="290" r:id="rId37"/>
    <p:sldId id="319" r:id="rId38"/>
    <p:sldId id="320" r:id="rId39"/>
    <p:sldId id="321" r:id="rId40"/>
    <p:sldId id="322" r:id="rId41"/>
    <p:sldId id="323" r:id="rId42"/>
    <p:sldId id="324" r:id="rId43"/>
    <p:sldId id="325" r:id="rId44"/>
    <p:sldId id="326" r:id="rId45"/>
    <p:sldId id="327" r:id="rId46"/>
    <p:sldId id="328" r:id="rId47"/>
    <p:sldId id="29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snapToGrid="0">
      <p:cViewPr varScale="1">
        <p:scale>
          <a:sx n="122" d="100"/>
          <a:sy n="122"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31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4305-0B1A-4CDC-90DC-EBD803CC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7D62F-8A63-49C0-8CF8-B23AB7AD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F16FD-7EA2-4F30-AB62-2E6A4A9A01C0}"/>
              </a:ext>
            </a:extLst>
          </p:cNvPr>
          <p:cNvSpPr>
            <a:spLocks noGrp="1"/>
          </p:cNvSpPr>
          <p:nvPr>
            <p:ph type="dt" sz="half" idx="10"/>
          </p:nvPr>
        </p:nvSpPr>
        <p:spPr/>
        <p:txBody>
          <a:bodyPr/>
          <a:lstStyle/>
          <a:p>
            <a:fld id="{3373BA34-2549-4266-B4E3-CA1BCE104F7A}" type="datetimeFigureOut">
              <a:rPr lang="en-US" smtClean="0"/>
              <a:t>14-Dec-23</a:t>
            </a:fld>
            <a:endParaRPr lang="en-US"/>
          </a:p>
        </p:txBody>
      </p:sp>
      <p:sp>
        <p:nvSpPr>
          <p:cNvPr id="5" name="Footer Placeholder 4">
            <a:extLst>
              <a:ext uri="{FF2B5EF4-FFF2-40B4-BE49-F238E27FC236}">
                <a16:creationId xmlns:a16="http://schemas.microsoft.com/office/drawing/2014/main" id="{0627338B-353A-48C1-9B2B-5B24B7BD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5CC2-4409-4FCC-99CF-50F2FD1BEC25}"/>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79649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CE41-8B33-46D0-809C-A281962A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6F7B6-4885-4CC2-B40D-4ABE60C78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EC7CE-F6B5-4EE8-ABC4-0CF88C821D57}"/>
              </a:ext>
            </a:extLst>
          </p:cNvPr>
          <p:cNvSpPr>
            <a:spLocks noGrp="1"/>
          </p:cNvSpPr>
          <p:nvPr>
            <p:ph type="dt" sz="half" idx="10"/>
          </p:nvPr>
        </p:nvSpPr>
        <p:spPr/>
        <p:txBody>
          <a:bodyPr/>
          <a:lstStyle/>
          <a:p>
            <a:fld id="{3373BA34-2549-4266-B4E3-CA1BCE104F7A}" type="datetimeFigureOut">
              <a:rPr lang="en-US" smtClean="0"/>
              <a:t>14-Dec-23</a:t>
            </a:fld>
            <a:endParaRPr lang="en-US"/>
          </a:p>
        </p:txBody>
      </p:sp>
      <p:sp>
        <p:nvSpPr>
          <p:cNvPr id="5" name="Footer Placeholder 4">
            <a:extLst>
              <a:ext uri="{FF2B5EF4-FFF2-40B4-BE49-F238E27FC236}">
                <a16:creationId xmlns:a16="http://schemas.microsoft.com/office/drawing/2014/main" id="{E8235458-CB04-4A90-B826-E6C930AB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5760-36ED-477F-BF43-C5184028CE8B}"/>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2455930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14-Dec-23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370763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ipma.rs/" TargetMode="External"/><Relationship Id="rId2" Type="http://schemas.openxmlformats.org/officeDocument/2006/relationships/hyperlink" Target="https://www.ipma.world/" TargetMode="External"/><Relationship Id="rId1" Type="http://schemas.openxmlformats.org/officeDocument/2006/relationships/slideLayout" Target="../slideLayouts/slideLayout3.xml"/><Relationship Id="rId5" Type="http://schemas.openxmlformats.org/officeDocument/2006/relationships/hyperlink" Target="https://pmi-serbia.rs/" TargetMode="External"/><Relationship Id="rId4" Type="http://schemas.openxmlformats.org/officeDocument/2006/relationships/hyperlink" Target="https://www.pm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EAB64-A5C5-4BD3-BD9A-97626E312A6F}"/>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561B1F59-C41A-4B50-B7FB-1784C66322F4}"/>
              </a:ext>
            </a:extLst>
          </p:cNvPr>
          <p:cNvSpPr>
            <a:spLocks noGrp="1"/>
          </p:cNvSpPr>
          <p:nvPr>
            <p:ph idx="1"/>
          </p:nvPr>
        </p:nvSpPr>
        <p:spPr/>
        <p:txBody>
          <a:bodyPr>
            <a:normAutofit fontScale="85000" lnSpcReduction="10000"/>
          </a:bodyPr>
          <a:lstStyle/>
          <a:p>
            <a:r>
              <a:rPr lang="sr-Latn-RS" dirty="0"/>
              <a:t>U najopštijem slučaju, može se napraviti gruba klasifikacija projekata – kao industrijskih poduhvata, na dve osnovne grupe:</a:t>
            </a:r>
          </a:p>
          <a:p>
            <a:pPr lvl="1"/>
            <a:r>
              <a:rPr lang="sr-Latn-RS" dirty="0"/>
              <a:t>Investicioni projekti</a:t>
            </a:r>
          </a:p>
          <a:p>
            <a:pPr lvl="1"/>
            <a:r>
              <a:rPr lang="sr-Latn-RS" dirty="0"/>
              <a:t>Poslovni (business) projekti</a:t>
            </a:r>
          </a:p>
          <a:p>
            <a:r>
              <a:rPr lang="sr-Latn-RS" dirty="0"/>
              <a:t>Glavne karakteristike INVESTICIONIH PROJEKATA su:</a:t>
            </a:r>
          </a:p>
          <a:p>
            <a:pPr lvl="1"/>
            <a:r>
              <a:rPr lang="sr-Latn-RS" dirty="0"/>
              <a:t>Dugotrajnost, vreme realizacije može se meriti i godinama;</a:t>
            </a:r>
          </a:p>
          <a:p>
            <a:pPr lvl="1"/>
            <a:r>
              <a:rPr lang="sr-Latn-RS" dirty="0"/>
              <a:t>Velika tehnološka složenost u realizaciji – često su multidisciplinarni i uključuju eksperte i znanja iz brojnih naučnih i praktičnih disciplina;</a:t>
            </a:r>
          </a:p>
          <a:p>
            <a:pPr lvl="1"/>
            <a:r>
              <a:rPr lang="sr-Latn-RS" dirty="0"/>
              <a:t>Veliki broj učesnika, često uključuju veći broj izvođača i podizvođača projektnih aktivnosti;</a:t>
            </a:r>
          </a:p>
          <a:p>
            <a:pPr lvl="1"/>
            <a:r>
              <a:rPr lang="sr-Latn-RS" dirty="0"/>
              <a:t>Realizacija projekta je obično mnogo duža od faze pripreme;</a:t>
            </a:r>
          </a:p>
          <a:p>
            <a:pPr lvl="1"/>
            <a:r>
              <a:rPr lang="sr-Latn-RS" dirty="0"/>
              <a:t>Obavezna je primena adekvatnih softverskih rešenja kao podrška za planiranje i praćenje realizacije projekta;</a:t>
            </a:r>
          </a:p>
          <a:p>
            <a:pPr lvl="1"/>
            <a:r>
              <a:rPr lang="sr-Latn-RS" dirty="0"/>
              <a:t>Projektni tim -  na čelu sa menadžerom projekta – planiraju i upravljaju projektom, dok realizaciju poslova na pojedinim aktivnostima obično izvršavaju drugi.</a:t>
            </a:r>
          </a:p>
          <a:p>
            <a:endParaRPr lang="en-US" dirty="0"/>
          </a:p>
        </p:txBody>
      </p:sp>
    </p:spTree>
    <p:extLst>
      <p:ext uri="{BB962C8B-B14F-4D97-AF65-F5344CB8AC3E}">
        <p14:creationId xmlns:p14="http://schemas.microsoft.com/office/powerpoint/2010/main" val="89137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FCAF-DDBB-4517-ABB8-932A113E7AA7}"/>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A6B362D8-CE8B-4CD0-91EA-349CC5A74D8B}"/>
              </a:ext>
            </a:extLst>
          </p:cNvPr>
          <p:cNvSpPr>
            <a:spLocks noGrp="1"/>
          </p:cNvSpPr>
          <p:nvPr>
            <p:ph idx="1"/>
          </p:nvPr>
        </p:nvSpPr>
        <p:spPr/>
        <p:txBody>
          <a:bodyPr/>
          <a:lstStyle/>
          <a:p>
            <a:r>
              <a:rPr lang="sr-Latn-RS" dirty="0"/>
              <a:t>Primeri investicionih projekata su:</a:t>
            </a:r>
          </a:p>
          <a:p>
            <a:pPr lvl="1"/>
            <a:r>
              <a:rPr lang="sr-Latn-RS" dirty="0"/>
              <a:t>Instalacija proizvodnih linija u pogonima;</a:t>
            </a:r>
          </a:p>
          <a:p>
            <a:pPr lvl="1"/>
            <a:r>
              <a:rPr lang="sr-Latn-RS" dirty="0"/>
              <a:t>Izgradnja novih objekata (zgrade, mostovi, putevi, ....);</a:t>
            </a:r>
          </a:p>
          <a:p>
            <a:pPr lvl="1"/>
            <a:r>
              <a:rPr lang="sr-Latn-RS" dirty="0"/>
              <a:t>Rekosntrukcija postojećih objekata;</a:t>
            </a:r>
          </a:p>
          <a:p>
            <a:pPr lvl="1"/>
            <a:r>
              <a:rPr lang="sr-Latn-RS" dirty="0"/>
              <a:t>Projekti gasifikacije, uvođenja grejanja u naseljima; digitalizacija čitavih gradova i opština, ....</a:t>
            </a:r>
            <a:endParaRPr lang="en-US" dirty="0"/>
          </a:p>
          <a:p>
            <a:endParaRPr lang="en-US" dirty="0"/>
          </a:p>
        </p:txBody>
      </p:sp>
    </p:spTree>
    <p:extLst>
      <p:ext uri="{BB962C8B-B14F-4D97-AF65-F5344CB8AC3E}">
        <p14:creationId xmlns:p14="http://schemas.microsoft.com/office/powerpoint/2010/main" val="354763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495A-3F96-46AD-B024-FF04D65FE8D1}"/>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6682C681-7C9C-425E-BD63-EC9BEB7B98E9}"/>
              </a:ext>
            </a:extLst>
          </p:cNvPr>
          <p:cNvSpPr>
            <a:spLocks noGrp="1"/>
          </p:cNvSpPr>
          <p:nvPr>
            <p:ph idx="1"/>
          </p:nvPr>
        </p:nvSpPr>
        <p:spPr/>
        <p:txBody>
          <a:bodyPr>
            <a:normAutofit fontScale="70000" lnSpcReduction="20000"/>
          </a:bodyPr>
          <a:lstStyle/>
          <a:p>
            <a:r>
              <a:rPr lang="sr-Latn-RS" dirty="0"/>
              <a:t>Glavne karakteristike POSLOVNIH PROJEKATA su:</a:t>
            </a:r>
          </a:p>
          <a:p>
            <a:pPr lvl="1"/>
            <a:r>
              <a:rPr lang="sr-Latn-RS" dirty="0"/>
              <a:t>Manji broj učesnika;</a:t>
            </a:r>
          </a:p>
          <a:p>
            <a:pPr lvl="1"/>
            <a:r>
              <a:rPr lang="sr-Latn-RS" dirty="0"/>
              <a:t>Manji opseg neophodnih resursa za realizaciju;</a:t>
            </a:r>
          </a:p>
          <a:p>
            <a:pPr lvl="1"/>
            <a:r>
              <a:rPr lang="sr-Latn-RS" dirty="0"/>
              <a:t>Složenost poslova na realizaciji aktivnosti je manja, često u oblasti jedne naučne/poslovne discipline;</a:t>
            </a:r>
          </a:p>
          <a:p>
            <a:pPr lvl="1"/>
            <a:r>
              <a:rPr lang="sr-Latn-RS" dirty="0"/>
              <a:t>Priprema projekta je značajno duža od realizacije (npr. priprema filmskog festivala može da traje 3 meseca dok se sama realizacija festivala može da okonča za 7 dana);</a:t>
            </a:r>
          </a:p>
          <a:p>
            <a:pPr lvl="1"/>
            <a:r>
              <a:rPr lang="sr-Latn-RS" dirty="0"/>
              <a:t>Projektni tim učestvuje u pripremi ali i u realizaciji projekta, pri čemu tokom realizacije projektni tim i projektni menadžer paraleln,o rade na upravljanju projektom i na realizaciji samih poslovnih aktivnosti na poejdinim aktivnostima projekta.</a:t>
            </a:r>
          </a:p>
          <a:p>
            <a:r>
              <a:rPr lang="sr-Latn-RS" dirty="0"/>
              <a:t>Primeri poslovnih projekata:</a:t>
            </a:r>
          </a:p>
          <a:p>
            <a:pPr lvl="1"/>
            <a:r>
              <a:rPr lang="sr-Latn-RS" dirty="0"/>
              <a:t>Projekat reklamne kampanje;</a:t>
            </a:r>
          </a:p>
          <a:p>
            <a:pPr lvl="1"/>
            <a:r>
              <a:rPr lang="sr-Latn-RS" dirty="0"/>
              <a:t>Priprema sajamske izložbe, pozorišnog/filmskog festivala, naučne konferencije ....</a:t>
            </a:r>
          </a:p>
          <a:p>
            <a:pPr lvl="1"/>
            <a:r>
              <a:rPr lang="sr-Latn-RS" dirty="0"/>
              <a:t>Snimanje spota, reklame;</a:t>
            </a:r>
          </a:p>
          <a:p>
            <a:pPr lvl="1"/>
            <a:r>
              <a:rPr lang="sr-Latn-RS" dirty="0"/>
              <a:t>Izrada business plana firme;</a:t>
            </a:r>
          </a:p>
          <a:p>
            <a:pPr lvl="1"/>
            <a:r>
              <a:rPr lang="sr-Latn-RS" dirty="0"/>
              <a:t>Nabavka računarske opreme za preduzeće;</a:t>
            </a:r>
          </a:p>
          <a:p>
            <a:pPr lvl="1"/>
            <a:r>
              <a:rPr lang="sr-Latn-RS" dirty="0"/>
              <a:t>Instalacija računarske mreže u MSP-u.</a:t>
            </a:r>
          </a:p>
          <a:p>
            <a:endParaRPr lang="en-US" dirty="0"/>
          </a:p>
        </p:txBody>
      </p:sp>
    </p:spTree>
    <p:extLst>
      <p:ext uri="{BB962C8B-B14F-4D97-AF65-F5344CB8AC3E}">
        <p14:creationId xmlns:p14="http://schemas.microsoft.com/office/powerpoint/2010/main" val="403073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2B47-C49D-47AB-851F-B6439B960780}"/>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B409A1A4-8C22-4D51-A694-D74CE0D8BE62}"/>
              </a:ext>
            </a:extLst>
          </p:cNvPr>
          <p:cNvSpPr>
            <a:spLocks noGrp="1"/>
          </p:cNvSpPr>
          <p:nvPr>
            <p:ph idx="1"/>
          </p:nvPr>
        </p:nvSpPr>
        <p:spPr/>
        <p:txBody>
          <a:bodyPr>
            <a:normAutofit lnSpcReduction="10000"/>
          </a:bodyPr>
          <a:lstStyle/>
          <a:p>
            <a:r>
              <a:rPr lang="sr-Latn-RS" dirty="0"/>
              <a:t>Razlika između projekata i programa:</a:t>
            </a:r>
          </a:p>
          <a:p>
            <a:pPr lvl="1"/>
            <a:r>
              <a:rPr lang="sr-Latn-RS" b="1" dirty="0"/>
              <a:t>Programi</a:t>
            </a:r>
            <a:r>
              <a:rPr lang="sr-Latn-RS" dirty="0"/>
              <a:t> – kao što su na primer programi kontinualnog unapređenja, nemaju unapred definisani termin završetka. To je najčešće tekući proces promene. Pojedinačni projekti pri tome mogu biti sastavni delovi programa. Npr. program može biti „Prekvalifikacija nezaposlenih lica sa evidencije Nacionalne službe za zapošljavanje“. Pri tome, jedan projekata koji može biti deo ovog programa može biti „Obuka nezaposlenih lica za izradu i održavanje web sajtova“.</a:t>
            </a:r>
          </a:p>
          <a:p>
            <a:r>
              <a:rPr lang="sr-Latn-RS" dirty="0"/>
              <a:t>Portfolio projekata:</a:t>
            </a:r>
          </a:p>
          <a:p>
            <a:pPr lvl="1"/>
            <a:r>
              <a:rPr lang="sr-Latn-RS" dirty="0"/>
              <a:t>Pored programa, projekti mogu biti deo „</a:t>
            </a:r>
            <a:r>
              <a:rPr lang="sr-Latn-RS" b="1" dirty="0"/>
              <a:t>portfolia projekata</a:t>
            </a:r>
            <a:r>
              <a:rPr lang="sr-Latn-RS" dirty="0"/>
              <a:t>“. To je skup većeg broja pojedinačnih projekata, koje preduzeće realizuje u određenom programskom periodu, pri čemu projekti koji nakon selekcije uđu u portfolio, svi konkurišu za iste resurse i imaju oređeno preklapanje svojih aktivnosti.</a:t>
            </a:r>
          </a:p>
          <a:p>
            <a:endParaRPr lang="en-US" dirty="0"/>
          </a:p>
        </p:txBody>
      </p:sp>
    </p:spTree>
    <p:extLst>
      <p:ext uri="{BB962C8B-B14F-4D97-AF65-F5344CB8AC3E}">
        <p14:creationId xmlns:p14="http://schemas.microsoft.com/office/powerpoint/2010/main" val="3004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8123-67CA-4517-BCE0-4DFA2E7816B3}"/>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6032C59E-98CC-4D8D-B05C-68C45CF0CB6B}"/>
              </a:ext>
            </a:extLst>
          </p:cNvPr>
          <p:cNvSpPr>
            <a:spLocks noGrp="1"/>
          </p:cNvSpPr>
          <p:nvPr>
            <p:ph idx="1"/>
          </p:nvPr>
        </p:nvSpPr>
        <p:spPr/>
        <p:txBody>
          <a:bodyPr>
            <a:normAutofit fontScale="85000" lnSpcReduction="10000"/>
          </a:bodyPr>
          <a:lstStyle/>
          <a:p>
            <a:r>
              <a:rPr lang="sr-Latn-RS" dirty="0"/>
              <a:t>Na osnovu nevedenih karakteristika projekata, mogu se istaći karakteristike savremenih industrijskih projekata:</a:t>
            </a:r>
          </a:p>
          <a:p>
            <a:pPr lvl="1"/>
            <a:r>
              <a:rPr lang="sr-Latn-RS" dirty="0"/>
              <a:t>Veliki obim i široka struktura, kompleksnost, veliki broj podprojekata, faza i aktivnosti, </a:t>
            </a:r>
          </a:p>
          <a:p>
            <a:pPr lvl="1"/>
            <a:r>
              <a:rPr lang="sr-Latn-RS" dirty="0"/>
              <a:t>Dugo vremensko trajanje projekata, koje je istovremeno i ograničeno,</a:t>
            </a:r>
          </a:p>
          <a:p>
            <a:pPr lvl="1"/>
            <a:r>
              <a:rPr lang="sr-Latn-RS" dirty="0"/>
              <a:t>Veliki broj učesnika,</a:t>
            </a:r>
          </a:p>
          <a:p>
            <a:pPr lvl="1"/>
            <a:r>
              <a:rPr lang="sr-Latn-RS" dirty="0"/>
              <a:t>Korišćenje velikog broja različitih resursa, koji su ograničeni,</a:t>
            </a:r>
          </a:p>
          <a:p>
            <a:pPr lvl="1"/>
            <a:r>
              <a:rPr lang="sr-Latn-RS" dirty="0"/>
              <a:t>Veliki budžet	</a:t>
            </a:r>
            <a:endParaRPr lang="en-US" dirty="0"/>
          </a:p>
          <a:p>
            <a:r>
              <a:rPr lang="sr-Latn-RS" dirty="0"/>
              <a:t>Sve navedeno, uzimajući u obzir složenost, dinamičnost i neizvesnost, zahteva neophodnost organizovanog vođenja i upravljanja, pri čemu je dokazano najbolji metod: koncept </a:t>
            </a:r>
            <a:r>
              <a:rPr lang="sr-Latn-RS" b="1" dirty="0"/>
              <a:t>Upravljanja projektom – Project management</a:t>
            </a:r>
          </a:p>
          <a:p>
            <a:r>
              <a:rPr lang="sr-Latn-RS" dirty="0"/>
              <a:t>Prema PMI: „</a:t>
            </a:r>
            <a:r>
              <a:rPr lang="sr-Latn-RS" b="1" dirty="0"/>
              <a:t>Upravljanje projektom je primena stručnih znanja,  veštima, alata i metoda na aktivnostima projekta, da bi se zadovoljile ili prevazišle potrebe i očekivanja finansijera projekta</a:t>
            </a:r>
            <a:r>
              <a:rPr lang="sr-Latn-RS" dirty="0"/>
              <a:t>.“</a:t>
            </a:r>
          </a:p>
          <a:p>
            <a:endParaRPr lang="en-US" dirty="0"/>
          </a:p>
        </p:txBody>
      </p:sp>
    </p:spTree>
    <p:extLst>
      <p:ext uri="{BB962C8B-B14F-4D97-AF65-F5344CB8AC3E}">
        <p14:creationId xmlns:p14="http://schemas.microsoft.com/office/powerpoint/2010/main" val="183531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46E0-1FB5-4202-BCE3-AA9B73B20841}"/>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11CC27F4-2385-4E75-B8FD-188EEB35D753}"/>
              </a:ext>
            </a:extLst>
          </p:cNvPr>
          <p:cNvSpPr>
            <a:spLocks noGrp="1"/>
          </p:cNvSpPr>
          <p:nvPr>
            <p:ph idx="1"/>
          </p:nvPr>
        </p:nvSpPr>
        <p:spPr/>
        <p:txBody>
          <a:bodyPr/>
          <a:lstStyle/>
          <a:p>
            <a:r>
              <a:rPr lang="sr-Latn-RS" b="1" i="1" dirty="0"/>
              <a:t>„Upravljanje projektom se može posmatrati kao žongliranje sa tri loptice: troškovi, kvalitet i vreme .... Upravljanje programom se može posmatrati kao organizovanje ekipe žonglera, pri čemu svi oni žongliraju sa svoje tri loptice ali takođe, s vremena na vreme, vrše prebacianje loptica između sebe“ </a:t>
            </a:r>
            <a:r>
              <a:rPr lang="sr-Latn-RS" i="1" dirty="0"/>
              <a:t>(Nigel Slack, Stuart Chambers, Robert Johnston, Operations management, Prentice Hall, 2010)</a:t>
            </a:r>
            <a:endParaRPr lang="en-US" i="1" dirty="0"/>
          </a:p>
          <a:p>
            <a:endParaRPr lang="en-US" dirty="0"/>
          </a:p>
        </p:txBody>
      </p:sp>
    </p:spTree>
    <p:extLst>
      <p:ext uri="{BB962C8B-B14F-4D97-AF65-F5344CB8AC3E}">
        <p14:creationId xmlns:p14="http://schemas.microsoft.com/office/powerpoint/2010/main" val="51243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574C-5846-40EB-90C7-9EA0884CE9FF}"/>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6D8C3B8F-7452-44E2-8A7B-6EB5656B88F7}"/>
              </a:ext>
            </a:extLst>
          </p:cNvPr>
          <p:cNvSpPr>
            <a:spLocks noGrp="1"/>
          </p:cNvSpPr>
          <p:nvPr>
            <p:ph idx="1"/>
          </p:nvPr>
        </p:nvSpPr>
        <p:spPr/>
        <p:txBody>
          <a:bodyPr>
            <a:normAutofit fontScale="85000" lnSpcReduction="20000"/>
          </a:bodyPr>
          <a:lstStyle/>
          <a:p>
            <a:r>
              <a:rPr lang="en-US" dirty="0"/>
              <a:t>Na </a:t>
            </a:r>
            <a:r>
              <a:rPr lang="en-US" dirty="0" err="1"/>
              <a:t>početku</a:t>
            </a:r>
            <a:r>
              <a:rPr lang="en-US" dirty="0"/>
              <a:t> </a:t>
            </a:r>
            <a:r>
              <a:rPr lang="en-US" dirty="0" err="1"/>
              <a:t>svakog</a:t>
            </a:r>
            <a:r>
              <a:rPr lang="en-US" dirty="0"/>
              <a:t> </a:t>
            </a:r>
            <a:r>
              <a:rPr lang="en-US" dirty="0" err="1"/>
              <a:t>projekta</a:t>
            </a:r>
            <a:r>
              <a:rPr lang="en-US" dirty="0"/>
              <a:t> </a:t>
            </a:r>
            <a:r>
              <a:rPr lang="en-US" dirty="0" err="1"/>
              <a:t>važno</a:t>
            </a:r>
            <a:r>
              <a:rPr lang="en-US" dirty="0"/>
              <a:t> je </a:t>
            </a:r>
            <a:r>
              <a:rPr lang="en-US" dirty="0" err="1"/>
              <a:t>razumeti</a:t>
            </a:r>
            <a:r>
              <a:rPr lang="en-US" dirty="0"/>
              <a:t> </a:t>
            </a:r>
            <a:r>
              <a:rPr lang="en-US" dirty="0" err="1"/>
              <a:t>stepen</a:t>
            </a:r>
            <a:r>
              <a:rPr lang="en-US" dirty="0"/>
              <a:t> </a:t>
            </a:r>
            <a:r>
              <a:rPr lang="en-US" dirty="0" err="1"/>
              <a:t>slobode</a:t>
            </a:r>
            <a:r>
              <a:rPr lang="en-US" dirty="0"/>
              <a:t>, </a:t>
            </a:r>
            <a:r>
              <a:rPr lang="en-US" dirty="0" err="1"/>
              <a:t>vezan</a:t>
            </a:r>
            <a:r>
              <a:rPr lang="en-US" dirty="0"/>
              <a:t> za</a:t>
            </a:r>
            <a:br>
              <a:rPr lang="en-US" dirty="0"/>
            </a:br>
            <a:r>
              <a:rPr lang="en-US" dirty="0" err="1"/>
              <a:t>svaku</a:t>
            </a:r>
            <a:r>
              <a:rPr lang="en-US" dirty="0"/>
              <a:t> od </a:t>
            </a:r>
            <a:r>
              <a:rPr lang="en-US" dirty="0" err="1"/>
              <a:t>promenjivih</a:t>
            </a:r>
            <a:r>
              <a:rPr lang="sr-Latn-RS" dirty="0"/>
              <a:t> (</a:t>
            </a:r>
            <a:r>
              <a:rPr lang="sr-Latn-RS" b="1" dirty="0"/>
              <a:t>troškovi, kvalitet i vreme</a:t>
            </a:r>
            <a:r>
              <a:rPr lang="sr-Latn-RS" dirty="0"/>
              <a:t>)</a:t>
            </a:r>
            <a:r>
              <a:rPr lang="en-US" dirty="0"/>
              <a:t>, </a:t>
            </a:r>
            <a:r>
              <a:rPr lang="en-US" dirty="0" err="1"/>
              <a:t>i</a:t>
            </a:r>
            <a:r>
              <a:rPr lang="en-US" dirty="0"/>
              <a:t> </a:t>
            </a:r>
            <a:r>
              <a:rPr lang="en-US" dirty="0" err="1"/>
              <a:t>prioritete</a:t>
            </a:r>
            <a:r>
              <a:rPr lang="en-US" dirty="0"/>
              <a:t> </a:t>
            </a:r>
            <a:r>
              <a:rPr lang="en-US" dirty="0" err="1"/>
              <a:t>projekta</a:t>
            </a:r>
            <a:r>
              <a:rPr lang="en-US" dirty="0"/>
              <a:t>.</a:t>
            </a:r>
            <a:endParaRPr lang="sr-Latn-RS" dirty="0"/>
          </a:p>
          <a:p>
            <a:r>
              <a:rPr lang="en-US" dirty="0"/>
              <a:t> </a:t>
            </a:r>
            <a:r>
              <a:rPr lang="en-US" dirty="0" err="1"/>
              <a:t>Postoji</a:t>
            </a:r>
            <a:r>
              <a:rPr lang="en-US" dirty="0"/>
              <a:t> </a:t>
            </a:r>
            <a:r>
              <a:rPr lang="en-US" dirty="0" err="1"/>
              <a:t>jedna</a:t>
            </a:r>
            <a:r>
              <a:rPr lang="en-US" dirty="0"/>
              <a:t> </a:t>
            </a:r>
            <a:r>
              <a:rPr lang="en-US" dirty="0" err="1"/>
              <a:t>stara</a:t>
            </a:r>
            <a:r>
              <a:rPr lang="en-US" dirty="0"/>
              <a:t> </a:t>
            </a:r>
            <a:r>
              <a:rPr lang="en-US" dirty="0" err="1"/>
              <a:t>izreka</a:t>
            </a:r>
            <a:r>
              <a:rPr lang="en-US" dirty="0"/>
              <a:t> </a:t>
            </a:r>
            <a:r>
              <a:rPr lang="en-US" dirty="0" err="1"/>
              <a:t>koja</a:t>
            </a:r>
            <a:r>
              <a:rPr lang="sr-Latn-RS" dirty="0"/>
              <a:t> </a:t>
            </a:r>
            <a:r>
              <a:rPr lang="en-US" dirty="0" err="1"/>
              <a:t>opisuje</a:t>
            </a:r>
            <a:r>
              <a:rPr lang="en-US" dirty="0"/>
              <a:t> </a:t>
            </a:r>
            <a:r>
              <a:rPr lang="en-US" dirty="0" err="1"/>
              <a:t>opcije</a:t>
            </a:r>
            <a:r>
              <a:rPr lang="en-US" dirty="0"/>
              <a:t> </a:t>
            </a:r>
            <a:r>
              <a:rPr lang="en-US" dirty="0" err="1"/>
              <a:t>naručioca</a:t>
            </a:r>
            <a:r>
              <a:rPr lang="en-US" dirty="0"/>
              <a:t> </a:t>
            </a:r>
            <a:r>
              <a:rPr lang="en-US" dirty="0" err="1"/>
              <a:t>projekta</a:t>
            </a:r>
            <a:r>
              <a:rPr lang="en-US" dirty="0"/>
              <a:t> </a:t>
            </a:r>
            <a:r>
              <a:rPr lang="en-US" dirty="0" err="1"/>
              <a:t>na</a:t>
            </a:r>
            <a:r>
              <a:rPr lang="en-US" dirty="0"/>
              <a:t> </a:t>
            </a:r>
            <a:r>
              <a:rPr lang="en-US" dirty="0" err="1"/>
              <a:t>početku</a:t>
            </a:r>
            <a:r>
              <a:rPr lang="en-US" dirty="0"/>
              <a:t> </a:t>
            </a:r>
            <a:r>
              <a:rPr lang="en-US" dirty="0" err="1"/>
              <a:t>projekta</a:t>
            </a:r>
            <a:r>
              <a:rPr lang="en-US" dirty="0"/>
              <a:t>:</a:t>
            </a:r>
            <a:r>
              <a:rPr lang="sr-Latn-RS" dirty="0"/>
              <a:t> </a:t>
            </a:r>
            <a:r>
              <a:rPr lang="en-US" i="1" dirty="0"/>
              <a:t>«</a:t>
            </a:r>
            <a:r>
              <a:rPr lang="sr-Latn-RS" i="1" dirty="0"/>
              <a:t>Ishod projekta možete dobiti</a:t>
            </a:r>
            <a:r>
              <a:rPr lang="en-US" i="1" dirty="0"/>
              <a:t> </a:t>
            </a:r>
            <a:r>
              <a:rPr lang="en-US" i="1" dirty="0" err="1"/>
              <a:t>dobiti</a:t>
            </a:r>
            <a:r>
              <a:rPr lang="en-US" i="1" dirty="0"/>
              <a:t> </a:t>
            </a:r>
            <a:r>
              <a:rPr lang="en-US" i="1" dirty="0" err="1"/>
              <a:t>brzo</a:t>
            </a:r>
            <a:r>
              <a:rPr lang="en-US" i="1" dirty="0"/>
              <a:t>; </a:t>
            </a:r>
            <a:r>
              <a:rPr lang="en-US" i="1" dirty="0" err="1"/>
              <a:t>možete</a:t>
            </a:r>
            <a:r>
              <a:rPr lang="en-US" i="1" dirty="0"/>
              <a:t> </a:t>
            </a:r>
            <a:r>
              <a:rPr lang="en-US" i="1" dirty="0" err="1"/>
              <a:t>ga</a:t>
            </a:r>
            <a:r>
              <a:rPr lang="en-US" i="1" dirty="0"/>
              <a:t> </a:t>
            </a:r>
            <a:r>
              <a:rPr lang="en-US" i="1" dirty="0" err="1"/>
              <a:t>dobiti</a:t>
            </a:r>
            <a:r>
              <a:rPr lang="en-US" i="1" dirty="0"/>
              <a:t> </a:t>
            </a:r>
            <a:r>
              <a:rPr lang="en-US" i="1" dirty="0" err="1"/>
              <a:t>jeftino</a:t>
            </a:r>
            <a:r>
              <a:rPr lang="en-US" i="1" dirty="0"/>
              <a:t>;</a:t>
            </a:r>
            <a:r>
              <a:rPr lang="sr-Latn-RS" i="1" dirty="0"/>
              <a:t> </a:t>
            </a:r>
            <a:r>
              <a:rPr lang="en-US" i="1" dirty="0" err="1"/>
              <a:t>ili</a:t>
            </a:r>
            <a:r>
              <a:rPr lang="en-US" i="1" dirty="0"/>
              <a:t> </a:t>
            </a:r>
            <a:r>
              <a:rPr lang="en-US" i="1" dirty="0" err="1"/>
              <a:t>ga</a:t>
            </a:r>
            <a:r>
              <a:rPr lang="en-US" i="1" dirty="0"/>
              <a:t> </a:t>
            </a:r>
            <a:r>
              <a:rPr lang="en-US" i="1" dirty="0" err="1"/>
              <a:t>možete</a:t>
            </a:r>
            <a:r>
              <a:rPr lang="en-US" i="1" dirty="0"/>
              <a:t> </a:t>
            </a:r>
            <a:r>
              <a:rPr lang="en-US" i="1" dirty="0" err="1"/>
              <a:t>dobiti</a:t>
            </a:r>
            <a:r>
              <a:rPr lang="en-US" i="1" dirty="0"/>
              <a:t> </a:t>
            </a:r>
            <a:r>
              <a:rPr lang="en-US" i="1" dirty="0" err="1"/>
              <a:t>kvalitetno</a:t>
            </a:r>
            <a:r>
              <a:rPr lang="en-US" i="1" dirty="0"/>
              <a:t>»</a:t>
            </a:r>
            <a:r>
              <a:rPr lang="sr-Latn-RS" i="1" dirty="0"/>
              <a:t>  ----- </a:t>
            </a:r>
            <a:r>
              <a:rPr lang="en-US" i="1" dirty="0" err="1"/>
              <a:t>Izaberite</a:t>
            </a:r>
            <a:r>
              <a:rPr lang="en-US" i="1" dirty="0"/>
              <a:t> dv</a:t>
            </a:r>
            <a:r>
              <a:rPr lang="sr-Latn-RS" i="1" dirty="0"/>
              <a:t>a</a:t>
            </a:r>
            <a:r>
              <a:rPr lang="en-US" i="1" dirty="0"/>
              <a:t>.</a:t>
            </a:r>
            <a:endParaRPr lang="sr-Latn-RS" i="1" dirty="0"/>
          </a:p>
          <a:p>
            <a:pPr marL="0" indent="0">
              <a:buNone/>
            </a:pPr>
            <a:br>
              <a:rPr lang="en-US" i="1" dirty="0"/>
            </a:br>
            <a:br>
              <a:rPr lang="en-US" i="1" dirty="0"/>
            </a:br>
            <a:r>
              <a:rPr lang="en-US" dirty="0" err="1"/>
              <a:t>Naime</a:t>
            </a:r>
            <a:r>
              <a:rPr lang="en-US" dirty="0"/>
              <a:t>, </a:t>
            </a:r>
            <a:r>
              <a:rPr lang="en-US" dirty="0" err="1"/>
              <a:t>dve</a:t>
            </a:r>
            <a:r>
              <a:rPr lang="en-US" dirty="0"/>
              <a:t> </a:t>
            </a:r>
            <a:r>
              <a:rPr lang="en-US" dirty="0" err="1"/>
              <a:t>važne</a:t>
            </a:r>
            <a:r>
              <a:rPr lang="en-US" dirty="0"/>
              <a:t> </a:t>
            </a:r>
            <a:r>
              <a:rPr lang="en-US" dirty="0" err="1"/>
              <a:t>činjenice</a:t>
            </a:r>
            <a:r>
              <a:rPr lang="en-US" dirty="0"/>
              <a:t> </a:t>
            </a:r>
            <a:r>
              <a:rPr lang="en-US" dirty="0" err="1"/>
              <a:t>su</a:t>
            </a:r>
            <a:r>
              <a:rPr lang="en-US" dirty="0"/>
              <a:t>: </a:t>
            </a:r>
            <a:endParaRPr lang="sr-Latn-RS" dirty="0"/>
          </a:p>
          <a:p>
            <a:pPr marL="514350" indent="-514350">
              <a:buAutoNum type="arabicParenBoth"/>
            </a:pPr>
            <a:r>
              <a:rPr lang="en-US" dirty="0"/>
              <a:t>ne </a:t>
            </a:r>
            <a:r>
              <a:rPr lang="en-US" dirty="0" err="1"/>
              <a:t>možete</a:t>
            </a:r>
            <a:r>
              <a:rPr lang="en-US" dirty="0"/>
              <a:t> </a:t>
            </a:r>
            <a:r>
              <a:rPr lang="en-US" dirty="0" err="1"/>
              <a:t>maksimizirati</a:t>
            </a:r>
            <a:r>
              <a:rPr lang="en-US" dirty="0"/>
              <a:t> </a:t>
            </a:r>
            <a:r>
              <a:rPr lang="en-US" dirty="0" err="1"/>
              <a:t>sva</a:t>
            </a:r>
            <a:r>
              <a:rPr lang="sr-Latn-RS" dirty="0"/>
              <a:t> </a:t>
            </a:r>
            <a:r>
              <a:rPr lang="en-US" dirty="0" err="1"/>
              <a:t>ograničenja</a:t>
            </a:r>
            <a:r>
              <a:rPr lang="en-US" dirty="0"/>
              <a:t>(</a:t>
            </a:r>
            <a:r>
              <a:rPr lang="en-US" dirty="0" err="1"/>
              <a:t>uslove</a:t>
            </a:r>
            <a:r>
              <a:rPr lang="en-US" dirty="0"/>
              <a:t>), </a:t>
            </a:r>
            <a:r>
              <a:rPr lang="en-US" dirty="0" err="1"/>
              <a:t>koja</a:t>
            </a:r>
            <a:r>
              <a:rPr lang="en-US" dirty="0"/>
              <a:t> </a:t>
            </a:r>
            <a:r>
              <a:rPr lang="en-US" dirty="0" err="1"/>
              <a:t>zavise</a:t>
            </a:r>
            <a:r>
              <a:rPr lang="en-US" dirty="0"/>
              <a:t> od </a:t>
            </a:r>
            <a:r>
              <a:rPr lang="en-US" dirty="0" err="1"/>
              <a:t>brojnih</a:t>
            </a:r>
            <a:r>
              <a:rPr lang="en-US" dirty="0"/>
              <a:t> </a:t>
            </a:r>
            <a:r>
              <a:rPr lang="en-US" dirty="0" err="1"/>
              <a:t>međusono</a:t>
            </a:r>
            <a:r>
              <a:rPr lang="en-US" dirty="0"/>
              <a:t> </a:t>
            </a:r>
            <a:r>
              <a:rPr lang="en-US" dirty="0" err="1"/>
              <a:t>suprotnih</a:t>
            </a:r>
            <a:r>
              <a:rPr lang="sr-Latn-RS" dirty="0"/>
              <a:t> </a:t>
            </a:r>
            <a:r>
              <a:rPr lang="en-US" dirty="0" err="1"/>
              <a:t>promenjivih</a:t>
            </a:r>
            <a:r>
              <a:rPr lang="en-US" dirty="0"/>
              <a:t>, </a:t>
            </a:r>
            <a:r>
              <a:rPr lang="en-US" dirty="0" err="1"/>
              <a:t>i</a:t>
            </a:r>
            <a:r>
              <a:rPr lang="en-US" dirty="0"/>
              <a:t> </a:t>
            </a:r>
            <a:endParaRPr lang="sr-Latn-RS" dirty="0"/>
          </a:p>
          <a:p>
            <a:pPr marL="514350" indent="-514350">
              <a:buAutoNum type="arabicParenBoth"/>
            </a:pPr>
            <a:r>
              <a:rPr lang="en-US" dirty="0" err="1"/>
              <a:t>naručioc</a:t>
            </a:r>
            <a:r>
              <a:rPr lang="en-US" dirty="0"/>
              <a:t> </a:t>
            </a:r>
            <a:r>
              <a:rPr lang="en-US" dirty="0" err="1"/>
              <a:t>projekta</a:t>
            </a:r>
            <a:r>
              <a:rPr lang="en-US" dirty="0"/>
              <a:t> ne </a:t>
            </a:r>
            <a:r>
              <a:rPr lang="en-US" dirty="0" err="1"/>
              <a:t>može</a:t>
            </a:r>
            <a:r>
              <a:rPr lang="en-US" dirty="0"/>
              <a:t> </a:t>
            </a:r>
            <a:r>
              <a:rPr lang="en-US" dirty="0" err="1"/>
              <a:t>kontrolisati</a:t>
            </a:r>
            <a:r>
              <a:rPr lang="en-US" dirty="0"/>
              <a:t> </a:t>
            </a:r>
            <a:r>
              <a:rPr lang="en-US" dirty="0" err="1"/>
              <a:t>sva</a:t>
            </a:r>
            <a:r>
              <a:rPr lang="sr-Latn-RS" dirty="0"/>
              <a:t> </a:t>
            </a:r>
            <a:r>
              <a:rPr lang="en-US" dirty="0" err="1"/>
              <a:t>ograničenja</a:t>
            </a:r>
            <a:r>
              <a:rPr lang="en-US" dirty="0"/>
              <a:t>(</a:t>
            </a:r>
            <a:r>
              <a:rPr lang="en-US" dirty="0" err="1"/>
              <a:t>uslove</a:t>
            </a:r>
            <a:r>
              <a:rPr lang="en-US" dirty="0"/>
              <a:t>).</a:t>
            </a:r>
            <a:endParaRPr lang="sr-Latn-RS" dirty="0"/>
          </a:p>
          <a:p>
            <a:pPr marL="0" indent="0">
              <a:buNone/>
            </a:pPr>
            <a:br>
              <a:rPr lang="en-US" dirty="0"/>
            </a:br>
            <a:r>
              <a:rPr lang="en-US" dirty="0" err="1"/>
              <a:t>Ukoliko</a:t>
            </a:r>
            <a:r>
              <a:rPr lang="en-US" dirty="0"/>
              <a:t> </a:t>
            </a:r>
            <a:r>
              <a:rPr lang="en-US" dirty="0" err="1"/>
              <a:t>naručioc</a:t>
            </a:r>
            <a:r>
              <a:rPr lang="en-US" dirty="0"/>
              <a:t> ne </a:t>
            </a:r>
            <a:r>
              <a:rPr lang="en-US" dirty="0" err="1"/>
              <a:t>može</a:t>
            </a:r>
            <a:r>
              <a:rPr lang="en-US" dirty="0"/>
              <a:t> da </a:t>
            </a:r>
            <a:r>
              <a:rPr lang="en-US" dirty="0" err="1"/>
              <a:t>odredi</a:t>
            </a:r>
            <a:r>
              <a:rPr lang="en-US" dirty="0"/>
              <a:t> </a:t>
            </a:r>
            <a:r>
              <a:rPr lang="en-US" dirty="0" err="1"/>
              <a:t>prioritete</a:t>
            </a:r>
            <a:r>
              <a:rPr lang="en-US" dirty="0"/>
              <a:t> </a:t>
            </a:r>
            <a:r>
              <a:rPr lang="en-US" dirty="0" err="1"/>
              <a:t>između</a:t>
            </a:r>
            <a:r>
              <a:rPr lang="en-US" dirty="0"/>
              <a:t> </a:t>
            </a:r>
            <a:r>
              <a:rPr lang="en-US" dirty="0" err="1"/>
              <a:t>ponuđenih</a:t>
            </a:r>
            <a:r>
              <a:rPr lang="sr-Latn-RS" dirty="0"/>
              <a:t> </a:t>
            </a:r>
            <a:r>
              <a:rPr lang="en-US" dirty="0" err="1"/>
              <a:t>ograničenja</a:t>
            </a:r>
            <a:r>
              <a:rPr lang="en-US" dirty="0"/>
              <a:t>, to mora da </a:t>
            </a:r>
            <a:r>
              <a:rPr lang="en-US" dirty="0" err="1"/>
              <a:t>uradi</a:t>
            </a:r>
            <a:r>
              <a:rPr lang="en-US" dirty="0"/>
              <a:t> Project Manager.</a:t>
            </a:r>
          </a:p>
        </p:txBody>
      </p:sp>
    </p:spTree>
    <p:extLst>
      <p:ext uri="{BB962C8B-B14F-4D97-AF65-F5344CB8AC3E}">
        <p14:creationId xmlns:p14="http://schemas.microsoft.com/office/powerpoint/2010/main" val="73896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A7DE-1648-4342-AAD4-5CE65D128BB9}"/>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93BEB024-211C-4154-A0A9-9456E9659FD7}"/>
              </a:ext>
            </a:extLst>
          </p:cNvPr>
          <p:cNvSpPr>
            <a:spLocks noGrp="1"/>
          </p:cNvSpPr>
          <p:nvPr>
            <p:ph idx="1"/>
          </p:nvPr>
        </p:nvSpPr>
        <p:spPr/>
        <p:txBody>
          <a:bodyPr>
            <a:normAutofit fontScale="92500" lnSpcReduction="20000"/>
          </a:bodyPr>
          <a:lstStyle/>
          <a:p>
            <a:r>
              <a:rPr lang="sr-Latn-RS" dirty="0"/>
              <a:t>Koncept Upravljanja projektom je razvijen </a:t>
            </a:r>
            <a:r>
              <a:rPr lang="en-GB" dirty="0" err="1"/>
              <a:t>kao</a:t>
            </a:r>
            <a:r>
              <a:rPr lang="en-GB" dirty="0"/>
              <a:t> deo </a:t>
            </a:r>
            <a:r>
              <a:rPr lang="en-GB" dirty="0" err="1"/>
              <a:t>klasi</a:t>
            </a:r>
            <a:r>
              <a:rPr lang="sr-Latn-RS" dirty="0"/>
              <a:t>č</a:t>
            </a:r>
            <a:r>
              <a:rPr lang="en-GB" dirty="0"/>
              <a:t>ne </a:t>
            </a:r>
            <a:r>
              <a:rPr lang="sr-Latn-RS" dirty="0"/>
              <a:t>š</a:t>
            </a:r>
            <a:r>
              <a:rPr lang="en-GB" dirty="0" err="1"/>
              <a:t>kole</a:t>
            </a:r>
            <a:r>
              <a:rPr lang="en-GB" dirty="0"/>
              <a:t> </a:t>
            </a:r>
            <a:r>
              <a:rPr lang="en-GB" dirty="0" err="1"/>
              <a:t>menad</a:t>
            </a:r>
            <a:r>
              <a:rPr lang="sr-Latn-RS" dirty="0"/>
              <a:t>žmenta – odnosno preciznije – naučnog menadžmenta. Osnivač naučnog menadžmenta, u okviru klasične škole menadžmenta bio je </a:t>
            </a:r>
            <a:r>
              <a:rPr lang="en-US" b="1" i="1" dirty="0"/>
              <a:t>Frederick W. Taylor </a:t>
            </a:r>
            <a:r>
              <a:rPr lang="en-US" dirty="0"/>
              <a:t>(1856–1915), </a:t>
            </a:r>
            <a:r>
              <a:rPr lang="en-US" dirty="0" err="1"/>
              <a:t>inženjer</a:t>
            </a:r>
            <a:r>
              <a:rPr lang="en-US" dirty="0"/>
              <a:t> </a:t>
            </a:r>
            <a:r>
              <a:rPr lang="en-US" dirty="0" err="1"/>
              <a:t>sa</a:t>
            </a:r>
            <a:r>
              <a:rPr lang="en-US" dirty="0"/>
              <a:t> </a:t>
            </a:r>
            <a:r>
              <a:rPr lang="en-US" dirty="0" err="1"/>
              <a:t>dugom</a:t>
            </a:r>
            <a:r>
              <a:rPr lang="en-US" dirty="0"/>
              <a:t> </a:t>
            </a:r>
            <a:r>
              <a:rPr lang="en-US" dirty="0" err="1"/>
              <a:t>poslovnom</a:t>
            </a:r>
            <a:r>
              <a:rPr lang="en-US" dirty="0"/>
              <a:t> </a:t>
            </a:r>
            <a:r>
              <a:rPr lang="en-US" dirty="0" err="1"/>
              <a:t>karijerom</a:t>
            </a:r>
            <a:r>
              <a:rPr lang="en-US" dirty="0"/>
              <a:t>. Autor je </a:t>
            </a:r>
            <a:r>
              <a:rPr lang="en-US" dirty="0" err="1"/>
              <a:t>značajnih</a:t>
            </a:r>
            <a:r>
              <a:rPr lang="en-US" dirty="0"/>
              <a:t> </a:t>
            </a:r>
            <a:r>
              <a:rPr lang="en-US" dirty="0" err="1"/>
              <a:t>radova</a:t>
            </a:r>
            <a:r>
              <a:rPr lang="en-US" dirty="0"/>
              <a:t>: „</a:t>
            </a:r>
            <a:r>
              <a:rPr lang="en-US" dirty="0" err="1"/>
              <a:t>Upravljanje</a:t>
            </a:r>
            <a:r>
              <a:rPr lang="en-US" dirty="0"/>
              <a:t> </a:t>
            </a:r>
            <a:r>
              <a:rPr lang="en-US" dirty="0" err="1"/>
              <a:t>pogonom</a:t>
            </a:r>
            <a:r>
              <a:rPr lang="en-US" dirty="0"/>
              <a:t>” (1903); „</a:t>
            </a:r>
            <a:r>
              <a:rPr lang="en-US" dirty="0" err="1"/>
              <a:t>Principi</a:t>
            </a:r>
            <a:r>
              <a:rPr lang="en-US" dirty="0"/>
              <a:t> </a:t>
            </a:r>
            <a:r>
              <a:rPr lang="en-US" dirty="0" err="1"/>
              <a:t>naučnog</a:t>
            </a:r>
            <a:r>
              <a:rPr lang="en-US" dirty="0"/>
              <a:t> </a:t>
            </a:r>
            <a:r>
              <a:rPr lang="en-US" dirty="0" err="1"/>
              <a:t>upravljanja</a:t>
            </a:r>
            <a:r>
              <a:rPr lang="en-US" dirty="0"/>
              <a:t>” (1911).</a:t>
            </a:r>
            <a:endParaRPr lang="sr-Latn-RS" dirty="0"/>
          </a:p>
          <a:p>
            <a:r>
              <a:rPr lang="sr-Latn-RS" dirty="0"/>
              <a:t>Jedan od njegovih dugogodišnjih saradnika bio je </a:t>
            </a:r>
            <a:r>
              <a:rPr lang="en-US" b="1" i="1" dirty="0"/>
              <a:t>Henry Gantt</a:t>
            </a:r>
            <a:r>
              <a:rPr lang="sr-Latn-RS" b="1" i="1" dirty="0"/>
              <a:t>. </a:t>
            </a:r>
            <a:r>
              <a:rPr lang="en-US" dirty="0"/>
              <a:t>On je </a:t>
            </a:r>
            <a:r>
              <a:rPr lang="en-US" dirty="0" err="1"/>
              <a:t>naglašavao</a:t>
            </a:r>
            <a:r>
              <a:rPr lang="en-US" dirty="0"/>
              <a:t> </a:t>
            </a:r>
            <a:r>
              <a:rPr lang="en-US" dirty="0" err="1"/>
              <a:t>potrebu</a:t>
            </a:r>
            <a:r>
              <a:rPr lang="en-US" dirty="0"/>
              <a:t> za </a:t>
            </a:r>
            <a:r>
              <a:rPr lang="en-US" dirty="0" err="1"/>
              <a:t>razvijanjem</a:t>
            </a:r>
            <a:r>
              <a:rPr lang="en-US" dirty="0"/>
              <a:t> </a:t>
            </a:r>
            <a:r>
              <a:rPr lang="en-US" dirty="0" err="1"/>
              <a:t>uzajamnih</a:t>
            </a:r>
            <a:r>
              <a:rPr lang="en-US" dirty="0"/>
              <a:t> </a:t>
            </a:r>
            <a:r>
              <a:rPr lang="en-US" dirty="0" err="1"/>
              <a:t>interesa</a:t>
            </a:r>
            <a:r>
              <a:rPr lang="en-US" dirty="0"/>
              <a:t> </a:t>
            </a:r>
            <a:r>
              <a:rPr lang="en-US" dirty="0" err="1"/>
              <a:t>uprave</a:t>
            </a:r>
            <a:r>
              <a:rPr lang="en-US" dirty="0"/>
              <a:t> </a:t>
            </a:r>
            <a:r>
              <a:rPr lang="en-US" dirty="0" err="1"/>
              <a:t>i</a:t>
            </a:r>
            <a:r>
              <a:rPr lang="en-US" dirty="0"/>
              <a:t> </a:t>
            </a:r>
            <a:r>
              <a:rPr lang="en-US" dirty="0" err="1"/>
              <a:t>radnika</a:t>
            </a:r>
            <a:r>
              <a:rPr lang="en-US" dirty="0"/>
              <a:t>, </a:t>
            </a:r>
            <a:r>
              <a:rPr lang="en-US" dirty="0" err="1"/>
              <a:t>odnosno</a:t>
            </a:r>
            <a:r>
              <a:rPr lang="en-US" dirty="0"/>
              <a:t> </a:t>
            </a:r>
            <a:r>
              <a:rPr lang="en-US" dirty="0" err="1"/>
              <a:t>razvijanja</a:t>
            </a:r>
            <a:r>
              <a:rPr lang="en-US" dirty="0"/>
              <a:t> </a:t>
            </a:r>
            <a:r>
              <a:rPr lang="en-US" dirty="0" err="1"/>
              <a:t>atmosfere</a:t>
            </a:r>
            <a:r>
              <a:rPr lang="en-US" dirty="0"/>
              <a:t> „</a:t>
            </a:r>
            <a:r>
              <a:rPr lang="en-US" dirty="0" err="1"/>
              <a:t>harmonične</a:t>
            </a:r>
            <a:r>
              <a:rPr lang="en-US" dirty="0"/>
              <a:t> </a:t>
            </a:r>
            <a:r>
              <a:rPr lang="en-US" dirty="0" err="1"/>
              <a:t>saradnje</a:t>
            </a:r>
            <a:r>
              <a:rPr lang="en-US" dirty="0"/>
              <a:t>”. </a:t>
            </a:r>
            <a:r>
              <a:rPr lang="en-US" dirty="0" err="1"/>
              <a:t>Naglašavao</a:t>
            </a:r>
            <a:r>
              <a:rPr lang="en-US" dirty="0"/>
              <a:t> je </a:t>
            </a:r>
            <a:r>
              <a:rPr lang="en-US" dirty="0" err="1"/>
              <a:t>važnost</a:t>
            </a:r>
            <a:r>
              <a:rPr lang="en-US" dirty="0"/>
              <a:t> </a:t>
            </a:r>
            <a:r>
              <a:rPr lang="en-US" dirty="0" err="1"/>
              <a:t>podučavanja</a:t>
            </a:r>
            <a:r>
              <a:rPr lang="en-US" dirty="0"/>
              <a:t> </a:t>
            </a:r>
            <a:r>
              <a:rPr lang="en-US" dirty="0" err="1"/>
              <a:t>radnika</a:t>
            </a:r>
            <a:r>
              <a:rPr lang="en-US" dirty="0"/>
              <a:t> </a:t>
            </a:r>
            <a:r>
              <a:rPr lang="en-US" dirty="0" err="1"/>
              <a:t>i</a:t>
            </a:r>
            <a:r>
              <a:rPr lang="en-US" dirty="0"/>
              <a:t> </a:t>
            </a:r>
            <a:r>
              <a:rPr lang="en-US" dirty="0" err="1"/>
              <a:t>upravljača</a:t>
            </a:r>
            <a:r>
              <a:rPr lang="en-US" dirty="0"/>
              <a:t> </a:t>
            </a:r>
            <a:r>
              <a:rPr lang="en-US" dirty="0" err="1"/>
              <a:t>te</a:t>
            </a:r>
            <a:r>
              <a:rPr lang="en-US" dirty="0"/>
              <a:t> je </a:t>
            </a:r>
            <a:r>
              <a:rPr lang="en-US" dirty="0" err="1"/>
              <a:t>dodatno</a:t>
            </a:r>
            <a:r>
              <a:rPr lang="en-US" dirty="0"/>
              <a:t> </a:t>
            </a:r>
            <a:r>
              <a:rPr lang="en-US" dirty="0" err="1"/>
              <a:t>demokratizovao</a:t>
            </a:r>
            <a:r>
              <a:rPr lang="en-US" dirty="0"/>
              <a:t> </a:t>
            </a:r>
            <a:r>
              <a:rPr lang="en-US" dirty="0" err="1"/>
              <a:t>i</a:t>
            </a:r>
            <a:r>
              <a:rPr lang="en-US" dirty="0"/>
              <a:t> </a:t>
            </a:r>
            <a:r>
              <a:rPr lang="en-US" dirty="0" err="1"/>
              <a:t>humanizovao</a:t>
            </a:r>
            <a:r>
              <a:rPr lang="en-US" dirty="0"/>
              <a:t> </a:t>
            </a:r>
            <a:r>
              <a:rPr lang="en-US" dirty="0" err="1"/>
              <a:t>Tejlorov</a:t>
            </a:r>
            <a:r>
              <a:rPr lang="en-US" dirty="0"/>
              <a:t> </a:t>
            </a:r>
            <a:r>
              <a:rPr lang="en-US" dirty="0" err="1"/>
              <a:t>način</a:t>
            </a:r>
            <a:r>
              <a:rPr lang="en-US" dirty="0"/>
              <a:t> </a:t>
            </a:r>
            <a:r>
              <a:rPr lang="en-US" dirty="0" err="1"/>
              <a:t>upravljanja</a:t>
            </a:r>
            <a:r>
              <a:rPr lang="en-US" dirty="0"/>
              <a:t>. </a:t>
            </a:r>
            <a:endParaRPr lang="sr-Latn-RS" dirty="0"/>
          </a:p>
          <a:p>
            <a:r>
              <a:rPr lang="sr-Latn-RS" dirty="0"/>
              <a:t>Međutim, n</a:t>
            </a:r>
            <a:r>
              <a:rPr lang="en-US" dirty="0" err="1"/>
              <a:t>ajpoznatiji</a:t>
            </a:r>
            <a:r>
              <a:rPr lang="en-US" dirty="0"/>
              <a:t> je po </a:t>
            </a:r>
            <a:r>
              <a:rPr lang="en-US" dirty="0" err="1"/>
              <a:t>razvijanju</a:t>
            </a:r>
            <a:r>
              <a:rPr lang="en-US" dirty="0"/>
              <a:t> </a:t>
            </a:r>
            <a:r>
              <a:rPr lang="en-US" dirty="0" err="1"/>
              <a:t>grafičkih</a:t>
            </a:r>
            <a:r>
              <a:rPr lang="en-US" dirty="0"/>
              <a:t> </a:t>
            </a:r>
            <a:r>
              <a:rPr lang="en-US" dirty="0" err="1"/>
              <a:t>načina</a:t>
            </a:r>
            <a:r>
              <a:rPr lang="en-US" dirty="0"/>
              <a:t> </a:t>
            </a:r>
            <a:r>
              <a:rPr lang="en-US" dirty="0" err="1"/>
              <a:t>opisivanja</a:t>
            </a:r>
            <a:r>
              <a:rPr lang="en-US" dirty="0"/>
              <a:t> </a:t>
            </a:r>
            <a:r>
              <a:rPr lang="en-US" dirty="0" err="1"/>
              <a:t>menadžerskih</a:t>
            </a:r>
            <a:r>
              <a:rPr lang="en-US" dirty="0"/>
              <a:t> </a:t>
            </a:r>
            <a:r>
              <a:rPr lang="en-US" dirty="0" err="1"/>
              <a:t>planova</a:t>
            </a:r>
            <a:r>
              <a:rPr lang="en-US" dirty="0"/>
              <a:t>, </a:t>
            </a:r>
            <a:r>
              <a:rPr lang="en-US" dirty="0" err="1"/>
              <a:t>poznatih</a:t>
            </a:r>
            <a:r>
              <a:rPr lang="en-US" dirty="0"/>
              <a:t> </a:t>
            </a:r>
            <a:r>
              <a:rPr lang="en-US" dirty="0" err="1"/>
              <a:t>kao</a:t>
            </a:r>
            <a:r>
              <a:rPr lang="en-US" dirty="0"/>
              <a:t> </a:t>
            </a:r>
            <a:r>
              <a:rPr lang="en-US" dirty="0" err="1"/>
              <a:t>Ganttov</a:t>
            </a:r>
            <a:r>
              <a:rPr lang="en-US" dirty="0"/>
              <a:t> </a:t>
            </a:r>
            <a:r>
              <a:rPr lang="en-US" dirty="0" err="1"/>
              <a:t>grafikon</a:t>
            </a:r>
            <a:r>
              <a:rPr lang="en-US" dirty="0"/>
              <a:t> (</a:t>
            </a:r>
            <a:r>
              <a:rPr lang="en-US" dirty="0" err="1"/>
              <a:t>gantogram</a:t>
            </a:r>
            <a:r>
              <a:rPr lang="en-US" dirty="0"/>
              <a:t>). </a:t>
            </a:r>
            <a:r>
              <a:rPr lang="sr-Latn-RS" dirty="0"/>
              <a:t>Ovi grafikoni se i danas smatraju osnovnim alatom za upravljanje projektom.   </a:t>
            </a:r>
            <a:endParaRPr lang="en-US" dirty="0">
              <a:solidFill>
                <a:srgbClr val="FF0000"/>
              </a:solidFill>
            </a:endParaRPr>
          </a:p>
          <a:p>
            <a:endParaRPr lang="en-US" dirty="0"/>
          </a:p>
        </p:txBody>
      </p:sp>
    </p:spTree>
    <p:extLst>
      <p:ext uri="{BB962C8B-B14F-4D97-AF65-F5344CB8AC3E}">
        <p14:creationId xmlns:p14="http://schemas.microsoft.com/office/powerpoint/2010/main" val="136190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95D2-A586-4286-90EB-45FC906BFC04}"/>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pic>
        <p:nvPicPr>
          <p:cNvPr id="4" name="Picture 2" descr="Gantt Chart Example by ProductPlan">
            <a:extLst>
              <a:ext uri="{FF2B5EF4-FFF2-40B4-BE49-F238E27FC236}">
                <a16:creationId xmlns:a16="http://schemas.microsoft.com/office/drawing/2014/main" id="{1B53438E-FB67-47CA-A3C3-2B5A3C5A4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76" y="1419962"/>
            <a:ext cx="7605656" cy="507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0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C9EC-45CB-46CD-9320-F87E538A7EB8}"/>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30D737B8-F58D-4410-A88A-CF010EDAC442}"/>
              </a:ext>
            </a:extLst>
          </p:cNvPr>
          <p:cNvSpPr>
            <a:spLocks noGrp="1"/>
          </p:cNvSpPr>
          <p:nvPr>
            <p:ph idx="1"/>
          </p:nvPr>
        </p:nvSpPr>
        <p:spPr/>
        <p:txBody>
          <a:bodyPr>
            <a:normAutofit fontScale="62500" lnSpcReduction="20000"/>
          </a:bodyPr>
          <a:lstStyle/>
          <a:p>
            <a:r>
              <a:rPr lang="sr-Latn-RS" dirty="0"/>
              <a:t>Potom u periodu 1950 – 1960. godine Ministarstvo odbrane USA, kao i NASA su razvili CPM (Critical Path Method) i PERT (Program Evaluation and Review Technique), koje se smatraju osnovama mrežnog planiranja i široko se primenjuju i danas.</a:t>
            </a:r>
          </a:p>
          <a:p>
            <a:r>
              <a:rPr lang="sr-Latn-RS" dirty="0"/>
              <a:t>Potom je razvijen i PDM (Precedence Diagramming Method) – koji svoju punu ekspanziju dobija tek sa razvojem adekvatnih softverskih rešenja za njegovu primenu.</a:t>
            </a:r>
          </a:p>
          <a:p>
            <a:r>
              <a:rPr lang="sr-Latn-RS" dirty="0"/>
              <a:t>Takođe, značajni stadijum u razvoju projektnog menadžmenta je i razvoj tehnike WBS (Work Breakdown Structure), kao i počeci primene matrične i projektne organizacione strukture – prvenstveno u okviru programa NASA a potom i u širokoj svetskoj zajednici projektnih menadžera.</a:t>
            </a:r>
          </a:p>
          <a:p>
            <a:r>
              <a:rPr lang="sr-Latn-RS" dirty="0"/>
              <a:t>Svakako, nakon svog inicijalnog razvoja, upravljanje projektom dobija sve veći značaj i javljaju se brojni istraživači u ovoj oblasti ali i brojne asocijacije za razvoj teorije i prakse projekt menadžmenta. Najznačajnije asocijacije za oblast upravljanja projektom su: IPMA – International Project Management Association (</a:t>
            </a:r>
            <a:r>
              <a:rPr lang="sr-Latn-RS" dirty="0">
                <a:hlinkClick r:id="rId2"/>
              </a:rPr>
              <a:t>https://www.ipma.world/</a:t>
            </a:r>
            <a:r>
              <a:rPr lang="sr-Latn-RS" dirty="0"/>
              <a:t> ), koja ima i svoju podružnicu u Srbiji (</a:t>
            </a:r>
            <a:r>
              <a:rPr lang="sr-Latn-RS" dirty="0">
                <a:hlinkClick r:id="rId3"/>
              </a:rPr>
              <a:t>https://ipma.rs/</a:t>
            </a:r>
            <a:r>
              <a:rPr lang="sr-Latn-RS" dirty="0"/>
              <a:t>). Takođe, PMI – Project Management Institute (</a:t>
            </a:r>
            <a:r>
              <a:rPr lang="sr-Latn-RS" dirty="0">
                <a:hlinkClick r:id="rId4"/>
              </a:rPr>
              <a:t>https://www.pmi.org/</a:t>
            </a:r>
            <a:r>
              <a:rPr lang="sr-Latn-RS" dirty="0"/>
              <a:t>), takođe sa sedištem u Srbiji (</a:t>
            </a:r>
            <a:r>
              <a:rPr lang="sr-Latn-RS" dirty="0">
                <a:hlinkClick r:id="rId5"/>
              </a:rPr>
              <a:t>https://pmi-serbia.rs/</a:t>
            </a:r>
            <a:r>
              <a:rPr lang="sr-Latn-RS" dirty="0"/>
              <a:t>).</a:t>
            </a:r>
          </a:p>
          <a:p>
            <a:r>
              <a:rPr lang="sr-Latn-RS" dirty="0"/>
              <a:t>Disciplina projektnog menadžmenta se i dalje razvija. Savremene tendencije upravljanja projektima uključuju održivost kao bitan element savremenog koncepta upravljanja, odnosno – tendencija savremenog projektnog menadžmenta, pored integracije Kvaliteta, Troškova i Vremena datog  Obima projekta – uključuje i ekološke parametre, energetsku efikasnost i postizanje ciljeva održivosti u projekt menadžmentu.</a:t>
            </a:r>
          </a:p>
        </p:txBody>
      </p:sp>
    </p:spTree>
    <p:extLst>
      <p:ext uri="{BB962C8B-B14F-4D97-AF65-F5344CB8AC3E}">
        <p14:creationId xmlns:p14="http://schemas.microsoft.com/office/powerpoint/2010/main" val="3082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30768"/>
            <a:ext cx="11436274" cy="5427232"/>
          </a:xfrm>
        </p:spPr>
        <p:txBody>
          <a:bodyPr>
            <a:normAutofit fontScale="700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b="1"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4D6D-82BC-4FD8-87AD-E497733E87E3}"/>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68295114-71BA-42CC-A7C6-4A2DF5A6CD63}"/>
              </a:ext>
            </a:extLst>
          </p:cNvPr>
          <p:cNvSpPr>
            <a:spLocks noGrp="1"/>
          </p:cNvSpPr>
          <p:nvPr>
            <p:ph idx="1"/>
          </p:nvPr>
        </p:nvSpPr>
        <p:spPr/>
        <p:txBody>
          <a:bodyPr>
            <a:normAutofit fontScale="77500" lnSpcReduction="20000"/>
          </a:bodyPr>
          <a:lstStyle/>
          <a:p>
            <a:r>
              <a:rPr lang="sr-Latn-RS" dirty="0"/>
              <a:t>Koncept upravljanja projektom u novije vreme, sve više prodire u industriju i koristi se za upravljanje realizoacijom velikih industrijskih i drugih investicionih projekata. Takođe, sve je češća primena ovog koncepta u oblasti projekata u okviru malih i srednjih preduzeća.</a:t>
            </a:r>
          </a:p>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Upravljanje projektom predstavlja naučno zasnovan i u praksi potvrđen koncept, kojim se uz pomoć odgovarajućih metoda organizacije, planiranja i kontrole,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organizacione forme koja omogućuje najefikasniju realizaciju projekta, odnosno najefikasnije korišćenje raspoloživih metoda, resursa i ljudstva za postizanje optimalnih rezultata u njegovoj realizaciji.</a:t>
            </a:r>
            <a:endParaRPr lang="en-US" dirty="0"/>
          </a:p>
          <a:p>
            <a:r>
              <a:rPr lang="sr-Latn-RS" dirty="0"/>
              <a:t>U suštini, kod upravljanja industrijskim projektima, najčešća je primena matrične i projektne organizacione strukture.</a:t>
            </a:r>
            <a:endParaRPr lang="en-US" dirty="0"/>
          </a:p>
        </p:txBody>
      </p:sp>
    </p:spTree>
    <p:extLst>
      <p:ext uri="{BB962C8B-B14F-4D97-AF65-F5344CB8AC3E}">
        <p14:creationId xmlns:p14="http://schemas.microsoft.com/office/powerpoint/2010/main" val="408296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76C3-706D-4BBB-9BD9-3FEC57F76826}"/>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4" name="Content Placeholder 2">
            <a:extLst>
              <a:ext uri="{FF2B5EF4-FFF2-40B4-BE49-F238E27FC236}">
                <a16:creationId xmlns:a16="http://schemas.microsoft.com/office/drawing/2014/main" id="{28881B45-537D-4261-802E-E0D2ECF9E0A2}"/>
              </a:ext>
            </a:extLst>
          </p:cNvPr>
          <p:cNvSpPr txBox="1">
            <a:spLocks/>
          </p:cNvSpPr>
          <p:nvPr/>
        </p:nvSpPr>
        <p:spPr>
          <a:xfrm>
            <a:off x="184639" y="1922341"/>
            <a:ext cx="333328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a:t>Kod koncepta upravljanja projektom razlikuju se osnovni i pomoćni procesi. </a:t>
            </a:r>
          </a:p>
          <a:p>
            <a:r>
              <a:rPr lang="sr-Latn-RS"/>
              <a:t>Na sledećoj slici predstavljene su njihove međusobne veze. </a:t>
            </a:r>
          </a:p>
          <a:p>
            <a:r>
              <a:rPr lang="sr-Latn-RS"/>
              <a:t>Površina pojedinih oblasti na dijagramu, odgovara opsegu angažmana projektnog tima tokom realizacije samih procesa.</a:t>
            </a:r>
            <a:endParaRPr lang="en-US" dirty="0"/>
          </a:p>
        </p:txBody>
      </p:sp>
      <p:pic>
        <p:nvPicPr>
          <p:cNvPr id="5" name="Picture 4">
            <a:extLst>
              <a:ext uri="{FF2B5EF4-FFF2-40B4-BE49-F238E27FC236}">
                <a16:creationId xmlns:a16="http://schemas.microsoft.com/office/drawing/2014/main" id="{49E4A56E-8477-4131-90BA-2B23764C812C}"/>
              </a:ext>
            </a:extLst>
          </p:cNvPr>
          <p:cNvPicPr>
            <a:picLocks noChangeAspect="1"/>
          </p:cNvPicPr>
          <p:nvPr/>
        </p:nvPicPr>
        <p:blipFill>
          <a:blip r:embed="rId2"/>
          <a:stretch>
            <a:fillRect/>
          </a:stretch>
        </p:blipFill>
        <p:spPr>
          <a:xfrm>
            <a:off x="3396704" y="1240629"/>
            <a:ext cx="10332901" cy="6671367"/>
          </a:xfrm>
          <a:prstGeom prst="rect">
            <a:avLst/>
          </a:prstGeom>
        </p:spPr>
      </p:pic>
    </p:spTree>
    <p:extLst>
      <p:ext uri="{BB962C8B-B14F-4D97-AF65-F5344CB8AC3E}">
        <p14:creationId xmlns:p14="http://schemas.microsoft.com/office/powerpoint/2010/main" val="177458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48AA-2042-4A70-9A71-C2935136BA31}"/>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D8D9C85E-5361-49FC-9568-2695FC468226}"/>
              </a:ext>
            </a:extLst>
          </p:cNvPr>
          <p:cNvSpPr>
            <a:spLocks noGrp="1"/>
          </p:cNvSpPr>
          <p:nvPr>
            <p:ph idx="1"/>
          </p:nvPr>
        </p:nvSpPr>
        <p:spPr/>
        <p:txBody>
          <a:bodyPr>
            <a:normAutofit fontScale="92500" lnSpcReduction="10000"/>
          </a:bodyPr>
          <a:lstStyle/>
          <a:p>
            <a:r>
              <a:rPr lang="sr-Latn-RS" dirty="0"/>
              <a:t>Prema PMI – </a:t>
            </a:r>
            <a:r>
              <a:rPr lang="sr-Latn-RS" b="1" dirty="0"/>
              <a:t>Upravljanje projektom se posmatra kao usmeravanje i koordinacija ljudskih i materijalnih resursa da bi se projekat realizovao u planiranom vremenu, sa planiranim kvalitetom i planiranim troškovima</a:t>
            </a:r>
            <a:r>
              <a:rPr lang="sr-Latn-RS" dirty="0"/>
              <a:t>, pri čemu se razlikuju sledeće funkcionalne oblasti:</a:t>
            </a:r>
          </a:p>
          <a:p>
            <a:pPr lvl="1"/>
            <a:r>
              <a:rPr lang="sr-Latn-RS" dirty="0"/>
              <a:t>Upravljanje obimom projekta;</a:t>
            </a:r>
          </a:p>
          <a:p>
            <a:pPr lvl="1"/>
            <a:r>
              <a:rPr lang="sr-Latn-RS" dirty="0"/>
              <a:t>Upravljanje troškovima;</a:t>
            </a:r>
          </a:p>
          <a:p>
            <a:pPr lvl="1"/>
            <a:r>
              <a:rPr lang="sr-Latn-RS" dirty="0"/>
              <a:t>Upravljanje vremenom;</a:t>
            </a:r>
          </a:p>
          <a:p>
            <a:pPr lvl="1"/>
            <a:r>
              <a:rPr lang="sr-Latn-RS" dirty="0"/>
              <a:t>Upravljanje kvalitetom;</a:t>
            </a:r>
          </a:p>
          <a:p>
            <a:pPr lvl="1"/>
            <a:r>
              <a:rPr lang="sr-Latn-RS" dirty="0"/>
              <a:t>Upravljanje ljudskim resursima;</a:t>
            </a:r>
          </a:p>
          <a:p>
            <a:pPr lvl="1"/>
            <a:r>
              <a:rPr lang="sr-Latn-RS" dirty="0"/>
              <a:t>Upravljanje komunikacijama;</a:t>
            </a:r>
          </a:p>
          <a:p>
            <a:pPr lvl="1"/>
            <a:r>
              <a:rPr lang="sr-Latn-RS" dirty="0"/>
              <a:t>Upravljanje ugovaranjem;</a:t>
            </a:r>
          </a:p>
          <a:p>
            <a:pPr lvl="1"/>
            <a:r>
              <a:rPr lang="sr-Latn-RS" dirty="0"/>
              <a:t>Upravljanje rizikom projekta.</a:t>
            </a:r>
          </a:p>
          <a:p>
            <a:endParaRPr lang="en-US" dirty="0"/>
          </a:p>
        </p:txBody>
      </p:sp>
    </p:spTree>
    <p:extLst>
      <p:ext uri="{BB962C8B-B14F-4D97-AF65-F5344CB8AC3E}">
        <p14:creationId xmlns:p14="http://schemas.microsoft.com/office/powerpoint/2010/main" val="282487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5D07-6491-49B6-8636-9C1DAF9B363D}"/>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518440CF-EB73-4741-88C8-960A16CA7E9E}"/>
              </a:ext>
            </a:extLst>
          </p:cNvPr>
          <p:cNvSpPr>
            <a:spLocks noGrp="1"/>
          </p:cNvSpPr>
          <p:nvPr>
            <p:ph idx="1"/>
          </p:nvPr>
        </p:nvSpPr>
        <p:spPr/>
        <p:txBody>
          <a:bodyPr>
            <a:normAutofit fontScale="92500"/>
          </a:bodyPr>
          <a:lstStyle/>
          <a:p>
            <a:r>
              <a:rPr lang="en-US" dirty="0"/>
              <a:t>U </a:t>
            </a:r>
            <a:r>
              <a:rPr lang="en-US" dirty="0" err="1"/>
              <a:t>cilju</a:t>
            </a:r>
            <a:r>
              <a:rPr lang="en-US" dirty="0"/>
              <a:t> </a:t>
            </a:r>
            <a:r>
              <a:rPr lang="en-US" dirty="0" err="1"/>
              <a:t>koordinacije</a:t>
            </a:r>
            <a:r>
              <a:rPr lang="en-US" dirty="0"/>
              <a:t> </a:t>
            </a:r>
            <a:r>
              <a:rPr lang="en-US" dirty="0" err="1"/>
              <a:t>napora</a:t>
            </a:r>
            <a:r>
              <a:rPr lang="en-US" dirty="0"/>
              <a:t> </a:t>
            </a:r>
            <a:r>
              <a:rPr lang="en-US" dirty="0" err="1"/>
              <a:t>mnogih</a:t>
            </a:r>
            <a:r>
              <a:rPr lang="en-US" dirty="0"/>
              <a:t> </a:t>
            </a:r>
            <a:r>
              <a:rPr lang="en-US" dirty="0" err="1"/>
              <a:t>ljudi</a:t>
            </a:r>
            <a:r>
              <a:rPr lang="en-US" dirty="0"/>
              <a:t> u </a:t>
            </a:r>
            <a:r>
              <a:rPr lang="en-US" dirty="0" err="1"/>
              <a:t>različitim</a:t>
            </a:r>
            <a:r>
              <a:rPr lang="en-US" dirty="0"/>
              <a:t> </a:t>
            </a:r>
            <a:r>
              <a:rPr lang="en-US" dirty="0" err="1"/>
              <a:t>delovima</a:t>
            </a:r>
            <a:r>
              <a:rPr lang="en-US" dirty="0"/>
              <a:t> </a:t>
            </a:r>
            <a:r>
              <a:rPr lang="en-US" dirty="0" err="1"/>
              <a:t>organizacije</a:t>
            </a:r>
            <a:r>
              <a:rPr lang="en-US" dirty="0"/>
              <a:t> (I </a:t>
            </a:r>
            <a:r>
              <a:rPr lang="en-US" dirty="0" err="1"/>
              <a:t>često</a:t>
            </a:r>
            <a:r>
              <a:rPr lang="en-US" dirty="0"/>
              <a:t> </a:t>
            </a:r>
            <a:r>
              <a:rPr lang="en-US" dirty="0" err="1"/>
              <a:t>i</a:t>
            </a:r>
            <a:r>
              <a:rPr lang="en-US" dirty="0"/>
              <a:t> van </a:t>
            </a:r>
            <a:r>
              <a:rPr lang="en-US" dirty="0" err="1"/>
              <a:t>nje</a:t>
            </a:r>
            <a:r>
              <a:rPr lang="en-US" dirty="0"/>
              <a:t>), </a:t>
            </a:r>
            <a:r>
              <a:rPr lang="en-US" dirty="0" err="1"/>
              <a:t>svim</a:t>
            </a:r>
            <a:r>
              <a:rPr lang="en-US" dirty="0"/>
              <a:t> </a:t>
            </a:r>
            <a:r>
              <a:rPr lang="en-US" dirty="0" err="1"/>
              <a:t>projektima</a:t>
            </a:r>
            <a:r>
              <a:rPr lang="en-US" dirty="0"/>
              <a:t> je </a:t>
            </a:r>
            <a:r>
              <a:rPr lang="en-US" dirty="0" err="1"/>
              <a:t>potreban</a:t>
            </a:r>
            <a:r>
              <a:rPr lang="en-US" dirty="0"/>
              <a:t> </a:t>
            </a:r>
            <a:r>
              <a:rPr lang="en-US" b="1" dirty="0" err="1"/>
              <a:t>projektni</a:t>
            </a:r>
            <a:r>
              <a:rPr lang="en-US" b="1" dirty="0"/>
              <a:t> </a:t>
            </a:r>
            <a:r>
              <a:rPr lang="en-US" b="1" dirty="0" err="1"/>
              <a:t>menadžer</a:t>
            </a:r>
            <a:r>
              <a:rPr lang="en-US" dirty="0"/>
              <a:t>. </a:t>
            </a:r>
            <a:r>
              <a:rPr lang="en-US" dirty="0" err="1"/>
              <a:t>Mnoge</a:t>
            </a:r>
            <a:r>
              <a:rPr lang="en-US" dirty="0"/>
              <a:t> od </a:t>
            </a:r>
            <a:r>
              <a:rPr lang="en-US" dirty="0" err="1"/>
              <a:t>aktivnosti</a:t>
            </a:r>
            <a:r>
              <a:rPr lang="en-US" dirty="0"/>
              <a:t> </a:t>
            </a:r>
            <a:r>
              <a:rPr lang="en-US" dirty="0" err="1"/>
              <a:t>menadžera</a:t>
            </a:r>
            <a:r>
              <a:rPr lang="en-US" dirty="0"/>
              <a:t> </a:t>
            </a:r>
            <a:r>
              <a:rPr lang="en-US" dirty="0" err="1"/>
              <a:t>projekta</a:t>
            </a:r>
            <a:r>
              <a:rPr lang="en-US" dirty="0"/>
              <a:t> se </a:t>
            </a:r>
            <a:r>
              <a:rPr lang="en-US" dirty="0" err="1"/>
              <a:t>tiču</a:t>
            </a:r>
            <a:r>
              <a:rPr lang="en-US" dirty="0"/>
              <a:t> </a:t>
            </a:r>
            <a:r>
              <a:rPr lang="en-US" dirty="0" err="1"/>
              <a:t>upravljanjem</a:t>
            </a:r>
            <a:r>
              <a:rPr lang="en-US" dirty="0"/>
              <a:t> </a:t>
            </a:r>
            <a:r>
              <a:rPr lang="en-US" dirty="0" err="1"/>
              <a:t>ljudskim</a:t>
            </a:r>
            <a:r>
              <a:rPr lang="en-US" dirty="0"/>
              <a:t> </a:t>
            </a:r>
            <a:r>
              <a:rPr lang="en-US" dirty="0" err="1"/>
              <a:t>resursima</a:t>
            </a:r>
            <a:r>
              <a:rPr lang="en-US" dirty="0"/>
              <a:t>. </a:t>
            </a:r>
            <a:r>
              <a:rPr lang="en-US" dirty="0" err="1"/>
              <a:t>Ljudima</a:t>
            </a:r>
            <a:r>
              <a:rPr lang="en-US" dirty="0"/>
              <a:t> </a:t>
            </a:r>
            <a:r>
              <a:rPr lang="en-US" dirty="0" err="1"/>
              <a:t>koji</a:t>
            </a:r>
            <a:r>
              <a:rPr lang="en-US" dirty="0"/>
              <a:t> </a:t>
            </a:r>
            <a:r>
              <a:rPr lang="en-US" dirty="0" err="1"/>
              <a:t>rade</a:t>
            </a:r>
            <a:r>
              <a:rPr lang="en-US" dirty="0"/>
              <a:t> u </a:t>
            </a:r>
            <a:r>
              <a:rPr lang="en-US" dirty="0" err="1"/>
              <a:t>projektnom</a:t>
            </a:r>
            <a:r>
              <a:rPr lang="en-US" dirty="0"/>
              <a:t> </a:t>
            </a:r>
            <a:r>
              <a:rPr lang="en-US" dirty="0" err="1"/>
              <a:t>timu</a:t>
            </a:r>
            <a:r>
              <a:rPr lang="en-US" dirty="0"/>
              <a:t> </a:t>
            </a:r>
            <a:r>
              <a:rPr lang="en-US" dirty="0" err="1"/>
              <a:t>potrebno</a:t>
            </a:r>
            <a:r>
              <a:rPr lang="en-US" dirty="0"/>
              <a:t> je </a:t>
            </a:r>
            <a:r>
              <a:rPr lang="en-US" dirty="0" err="1"/>
              <a:t>jasno</a:t>
            </a:r>
            <a:r>
              <a:rPr lang="en-US" dirty="0"/>
              <a:t> </a:t>
            </a:r>
            <a:r>
              <a:rPr lang="en-US" dirty="0" err="1"/>
              <a:t>razumevanje</a:t>
            </a:r>
            <a:r>
              <a:rPr lang="en-US" dirty="0"/>
              <a:t> </a:t>
            </a:r>
            <a:r>
              <a:rPr lang="en-US" dirty="0" err="1"/>
              <a:t>njihovih</a:t>
            </a:r>
            <a:r>
              <a:rPr lang="en-US" dirty="0"/>
              <a:t> </a:t>
            </a:r>
            <a:r>
              <a:rPr lang="en-US" dirty="0" err="1"/>
              <a:t>uloga</a:t>
            </a:r>
            <a:r>
              <a:rPr lang="en-US" dirty="0"/>
              <a:t> u (</a:t>
            </a:r>
            <a:r>
              <a:rPr lang="en-US" dirty="0" err="1"/>
              <a:t>obično</a:t>
            </a:r>
            <a:r>
              <a:rPr lang="en-US" dirty="0"/>
              <a:t> </a:t>
            </a:r>
            <a:r>
              <a:rPr lang="en-US" dirty="0" err="1"/>
              <a:t>privremenoj</a:t>
            </a:r>
            <a:r>
              <a:rPr lang="en-US" dirty="0"/>
              <a:t>) </a:t>
            </a:r>
            <a:r>
              <a:rPr lang="en-US" dirty="0" err="1"/>
              <a:t>organizaciji</a:t>
            </a:r>
            <a:r>
              <a:rPr lang="en-US" dirty="0"/>
              <a:t>.</a:t>
            </a:r>
          </a:p>
          <a:p>
            <a:r>
              <a:rPr lang="en-US" dirty="0" err="1"/>
              <a:t>Kontrola</a:t>
            </a:r>
            <a:r>
              <a:rPr lang="en-US" dirty="0"/>
              <a:t> </a:t>
            </a:r>
            <a:r>
              <a:rPr lang="en-US" dirty="0" err="1"/>
              <a:t>neizvesnog</a:t>
            </a:r>
            <a:r>
              <a:rPr lang="en-US" dirty="0"/>
              <a:t> </a:t>
            </a:r>
            <a:r>
              <a:rPr lang="en-US" dirty="0" err="1"/>
              <a:t>projektnog</a:t>
            </a:r>
            <a:r>
              <a:rPr lang="en-US" dirty="0"/>
              <a:t> </a:t>
            </a:r>
            <a:r>
              <a:rPr lang="en-US" dirty="0" err="1"/>
              <a:t>okruženja</a:t>
            </a:r>
            <a:r>
              <a:rPr lang="en-US" dirty="0"/>
              <a:t> </a:t>
            </a:r>
            <a:r>
              <a:rPr lang="en-US" dirty="0" err="1"/>
              <a:t>zahteva</a:t>
            </a:r>
            <a:r>
              <a:rPr lang="en-US" dirty="0"/>
              <a:t> </a:t>
            </a:r>
            <a:r>
              <a:rPr lang="en-US" dirty="0" err="1"/>
              <a:t>brzu</a:t>
            </a:r>
            <a:r>
              <a:rPr lang="en-US" dirty="0"/>
              <a:t> </a:t>
            </a:r>
            <a:r>
              <a:rPr lang="en-US" dirty="0" err="1"/>
              <a:t>razmenu</a:t>
            </a:r>
            <a:r>
              <a:rPr lang="en-US" dirty="0"/>
              <a:t> </a:t>
            </a:r>
            <a:r>
              <a:rPr lang="en-US" dirty="0" err="1"/>
              <a:t>relevantnih</a:t>
            </a:r>
            <a:r>
              <a:rPr lang="en-US" dirty="0"/>
              <a:t> </a:t>
            </a:r>
            <a:r>
              <a:rPr lang="en-US" dirty="0" err="1"/>
              <a:t>informacije</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a:t>
            </a:r>
            <a:r>
              <a:rPr lang="en-US" dirty="0" err="1"/>
              <a:t>kako</a:t>
            </a:r>
            <a:r>
              <a:rPr lang="en-US" dirty="0"/>
              <a:t> </a:t>
            </a:r>
            <a:r>
              <a:rPr lang="en-US" dirty="0" err="1"/>
              <a:t>unutar</a:t>
            </a:r>
            <a:r>
              <a:rPr lang="en-US" dirty="0"/>
              <a:t> </a:t>
            </a:r>
            <a:r>
              <a:rPr lang="en-US" dirty="0" err="1"/>
              <a:t>tako</a:t>
            </a:r>
            <a:r>
              <a:rPr lang="en-US" dirty="0"/>
              <a:t> </a:t>
            </a:r>
            <a:r>
              <a:rPr lang="en-US" dirty="0" err="1"/>
              <a:t>i</a:t>
            </a:r>
            <a:r>
              <a:rPr lang="en-US" dirty="0"/>
              <a:t> van </a:t>
            </a:r>
            <a:r>
              <a:rPr lang="en-US" dirty="0" err="1"/>
              <a:t>organizacije</a:t>
            </a:r>
            <a:r>
              <a:rPr lang="en-US" dirty="0"/>
              <a:t>. </a:t>
            </a:r>
          </a:p>
          <a:p>
            <a:r>
              <a:rPr lang="en-US" dirty="0" err="1"/>
              <a:t>Ljudi</a:t>
            </a:r>
            <a:r>
              <a:rPr lang="en-US" dirty="0"/>
              <a:t>, </a:t>
            </a:r>
            <a:r>
              <a:rPr lang="en-US" dirty="0" err="1"/>
              <a:t>oprema</a:t>
            </a:r>
            <a:r>
              <a:rPr lang="en-US" dirty="0"/>
              <a:t> </a:t>
            </a:r>
            <a:r>
              <a:rPr lang="en-US" dirty="0" err="1"/>
              <a:t>i</a:t>
            </a:r>
            <a:r>
              <a:rPr lang="en-US" dirty="0"/>
              <a:t> </a:t>
            </a:r>
            <a:r>
              <a:rPr lang="en-US" dirty="0" err="1"/>
              <a:t>drugi</a:t>
            </a:r>
            <a:r>
              <a:rPr lang="en-US" dirty="0"/>
              <a:t> </a:t>
            </a:r>
            <a:r>
              <a:rPr lang="en-US" dirty="0" err="1"/>
              <a:t>resursi</a:t>
            </a:r>
            <a:r>
              <a:rPr lang="en-US" dirty="0"/>
              <a:t> </a:t>
            </a:r>
            <a:r>
              <a:rPr lang="en-US" dirty="0" err="1"/>
              <a:t>moraju</a:t>
            </a:r>
            <a:r>
              <a:rPr lang="en-US" dirty="0"/>
              <a:t> </a:t>
            </a:r>
            <a:r>
              <a:rPr lang="en-US" dirty="0" err="1"/>
              <a:t>biti</a:t>
            </a:r>
            <a:r>
              <a:rPr lang="en-US" dirty="0"/>
              <a:t> </a:t>
            </a:r>
            <a:r>
              <a:rPr lang="en-US" dirty="0" err="1"/>
              <a:t>identifikovani</a:t>
            </a:r>
            <a:r>
              <a:rPr lang="en-US" dirty="0"/>
              <a:t> </a:t>
            </a:r>
            <a:r>
              <a:rPr lang="en-US" dirty="0" err="1"/>
              <a:t>i</a:t>
            </a:r>
            <a:r>
              <a:rPr lang="en-US" dirty="0"/>
              <a:t> </a:t>
            </a:r>
            <a:r>
              <a:rPr lang="en-US" dirty="0" err="1"/>
              <a:t>raspoređeni</a:t>
            </a:r>
            <a:r>
              <a:rPr lang="en-US" dirty="0"/>
              <a:t> za </a:t>
            </a:r>
            <a:r>
              <a:rPr lang="en-US" dirty="0" err="1"/>
              <a:t>različite</a:t>
            </a:r>
            <a:r>
              <a:rPr lang="en-US" dirty="0"/>
              <a:t> </a:t>
            </a:r>
            <a:r>
              <a:rPr lang="en-US" dirty="0" err="1"/>
              <a:t>zadatke</a:t>
            </a:r>
            <a:r>
              <a:rPr lang="en-US" dirty="0"/>
              <a:t>. </a:t>
            </a:r>
            <a:r>
              <a:rPr lang="en-US" dirty="0" err="1"/>
              <a:t>Uspešno</a:t>
            </a:r>
            <a:r>
              <a:rPr lang="en-US" dirty="0"/>
              <a:t> </a:t>
            </a:r>
            <a:r>
              <a:rPr lang="en-US" dirty="0" err="1"/>
              <a:t>preduzimanje</a:t>
            </a:r>
            <a:r>
              <a:rPr lang="en-US" dirty="0"/>
              <a:t> </a:t>
            </a:r>
            <a:r>
              <a:rPr lang="en-US" dirty="0" err="1"/>
              <a:t>ovih</a:t>
            </a:r>
            <a:r>
              <a:rPr lang="en-US" dirty="0"/>
              <a:t> </a:t>
            </a:r>
            <a:r>
              <a:rPr lang="en-US" dirty="0" err="1"/>
              <a:t>zadataka</a:t>
            </a:r>
            <a:r>
              <a:rPr lang="en-US" dirty="0"/>
              <a:t> </a:t>
            </a:r>
            <a:r>
              <a:rPr lang="en-US" dirty="0" err="1"/>
              <a:t>čini</a:t>
            </a:r>
            <a:r>
              <a:rPr lang="en-US" dirty="0"/>
              <a:t> </a:t>
            </a:r>
            <a:r>
              <a:rPr lang="en-US" dirty="0" err="1"/>
              <a:t>upravljanje</a:t>
            </a:r>
            <a:r>
              <a:rPr lang="en-US" dirty="0"/>
              <a:t> </a:t>
            </a:r>
            <a:r>
              <a:rPr lang="en-US" dirty="0" err="1"/>
              <a:t>projektom</a:t>
            </a:r>
            <a:r>
              <a:rPr lang="en-US" dirty="0"/>
              <a:t> </a:t>
            </a:r>
            <a:r>
              <a:rPr lang="en-US" dirty="0" err="1"/>
              <a:t>posebno</a:t>
            </a:r>
            <a:r>
              <a:rPr lang="en-US" dirty="0"/>
              <a:t> </a:t>
            </a:r>
            <a:r>
              <a:rPr lang="en-US" dirty="0" err="1"/>
              <a:t>izazovnom</a:t>
            </a:r>
            <a:r>
              <a:rPr lang="en-US" dirty="0"/>
              <a:t> </a:t>
            </a:r>
            <a:r>
              <a:rPr lang="en-US" dirty="0" err="1"/>
              <a:t>operativnom</a:t>
            </a:r>
            <a:r>
              <a:rPr lang="en-US" dirty="0"/>
              <a:t> </a:t>
            </a:r>
            <a:r>
              <a:rPr lang="en-US" dirty="0" err="1"/>
              <a:t>aktivnosti</a:t>
            </a:r>
            <a:r>
              <a:rPr lang="en-US" dirty="0"/>
              <a:t>. </a:t>
            </a:r>
          </a:p>
          <a:p>
            <a:endParaRPr lang="en-US" dirty="0"/>
          </a:p>
        </p:txBody>
      </p:sp>
    </p:spTree>
    <p:extLst>
      <p:ext uri="{BB962C8B-B14F-4D97-AF65-F5344CB8AC3E}">
        <p14:creationId xmlns:p14="http://schemas.microsoft.com/office/powerpoint/2010/main" val="138488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96B8-5153-49A9-9E9D-1FB50F068C54}"/>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1A0D0302-2FDA-4A12-98C1-03A5A3A8E881}"/>
              </a:ext>
            </a:extLst>
          </p:cNvPr>
          <p:cNvSpPr>
            <a:spLocks noGrp="1"/>
          </p:cNvSpPr>
          <p:nvPr>
            <p:ph idx="1"/>
          </p:nvPr>
        </p:nvSpPr>
        <p:spPr/>
        <p:txBody>
          <a:bodyPr>
            <a:normAutofit lnSpcReduction="10000"/>
          </a:bodyPr>
          <a:lstStyle/>
          <a:p>
            <a:r>
              <a:rPr lang="en-US" dirty="0" err="1"/>
              <a:t>Posebno</a:t>
            </a:r>
            <a:r>
              <a:rPr lang="en-US" dirty="0"/>
              <a:t> se pet </a:t>
            </a:r>
            <a:r>
              <a:rPr lang="en-US" dirty="0" err="1"/>
              <a:t>karakteristika</a:t>
            </a:r>
            <a:r>
              <a:rPr lang="en-US" dirty="0"/>
              <a:t> </a:t>
            </a:r>
            <a:r>
              <a:rPr lang="en-US" dirty="0" err="1"/>
              <a:t>smatra</a:t>
            </a:r>
            <a:r>
              <a:rPr lang="en-US" dirty="0"/>
              <a:t> </a:t>
            </a:r>
            <a:r>
              <a:rPr lang="en-US" dirty="0" err="1"/>
              <a:t>važnim</a:t>
            </a:r>
            <a:r>
              <a:rPr lang="en-US" dirty="0"/>
              <a:t> u </a:t>
            </a:r>
            <a:r>
              <a:rPr lang="en-US" dirty="0" err="1"/>
              <a:t>efektivnom</a:t>
            </a:r>
            <a:r>
              <a:rPr lang="en-US" dirty="0"/>
              <a:t> </a:t>
            </a:r>
            <a:r>
              <a:rPr lang="en-US" dirty="0" err="1"/>
              <a:t>vođstvu</a:t>
            </a:r>
            <a:r>
              <a:rPr lang="en-US" dirty="0"/>
              <a:t> </a:t>
            </a:r>
            <a:r>
              <a:rPr lang="en-US" dirty="0" err="1"/>
              <a:t>projekta</a:t>
            </a:r>
            <a:r>
              <a:rPr lang="en-US" dirty="0"/>
              <a:t>:</a:t>
            </a:r>
          </a:p>
          <a:p>
            <a:pPr lvl="1"/>
            <a:r>
              <a:rPr lang="en-US" b="1" dirty="0" err="1"/>
              <a:t>Trening</a:t>
            </a:r>
            <a:r>
              <a:rPr lang="en-US" b="1" dirty="0"/>
              <a:t>, </a:t>
            </a:r>
            <a:r>
              <a:rPr lang="en-US" b="1" dirty="0" err="1"/>
              <a:t>edukacija</a:t>
            </a:r>
            <a:r>
              <a:rPr lang="en-US" b="1" dirty="0"/>
              <a:t> </a:t>
            </a:r>
            <a:r>
              <a:rPr lang="en-US" b="1" dirty="0" err="1"/>
              <a:t>i</a:t>
            </a:r>
            <a:r>
              <a:rPr lang="en-US" b="1" dirty="0"/>
              <a:t> </a:t>
            </a:r>
            <a:r>
              <a:rPr lang="en-US" b="1" dirty="0" err="1"/>
              <a:t>iskustvo</a:t>
            </a:r>
            <a:r>
              <a:rPr lang="en-US" b="1" dirty="0"/>
              <a:t> </a:t>
            </a:r>
            <a:r>
              <a:rPr lang="en-US" dirty="0" err="1"/>
              <a:t>koje</a:t>
            </a:r>
            <a:r>
              <a:rPr lang="en-US" dirty="0"/>
              <a:t> </a:t>
            </a:r>
            <a:r>
              <a:rPr lang="en-US" dirty="0" err="1"/>
              <a:t>su</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projekta</a:t>
            </a:r>
            <a:r>
              <a:rPr lang="en-US" dirty="0"/>
              <a:t>;</a:t>
            </a:r>
          </a:p>
          <a:p>
            <a:pPr lvl="1"/>
            <a:r>
              <a:rPr lang="en-US" b="1" dirty="0" err="1"/>
              <a:t>Liderstvo</a:t>
            </a:r>
            <a:r>
              <a:rPr lang="en-US" dirty="0"/>
              <a:t> </a:t>
            </a:r>
            <a:r>
              <a:rPr lang="en-US" dirty="0" err="1"/>
              <a:t>i</a:t>
            </a:r>
            <a:r>
              <a:rPr lang="en-US" dirty="0"/>
              <a:t> </a:t>
            </a:r>
            <a:r>
              <a:rPr lang="en-US" dirty="0" err="1"/>
              <a:t>strateška</a:t>
            </a:r>
            <a:r>
              <a:rPr lang="en-US" dirty="0"/>
              <a:t> </a:t>
            </a:r>
            <a:r>
              <a:rPr lang="en-US" dirty="0" err="1"/>
              <a:t>stručnost</a:t>
            </a:r>
            <a:r>
              <a:rPr lang="en-US" dirty="0"/>
              <a:t>, </a:t>
            </a:r>
            <a:r>
              <a:rPr lang="en-US" dirty="0" err="1"/>
              <a:t>kako</a:t>
            </a:r>
            <a:r>
              <a:rPr lang="en-US" dirty="0"/>
              <a:t> bi se </a:t>
            </a:r>
            <a:r>
              <a:rPr lang="en-US" dirty="0" err="1"/>
              <a:t>održalo</a:t>
            </a:r>
            <a:r>
              <a:rPr lang="en-US" dirty="0"/>
              <a:t> </a:t>
            </a:r>
            <a:r>
              <a:rPr lang="en-US" dirty="0" err="1"/>
              <a:t>razumevanje</a:t>
            </a:r>
            <a:r>
              <a:rPr lang="en-US" dirty="0"/>
              <a:t> </a:t>
            </a:r>
            <a:r>
              <a:rPr lang="en-US" dirty="0" err="1"/>
              <a:t>sveukupnog</a:t>
            </a:r>
            <a:r>
              <a:rPr lang="en-US" dirty="0"/>
              <a:t> </a:t>
            </a:r>
            <a:r>
              <a:rPr lang="en-US" dirty="0" err="1"/>
              <a:t>projekta</a:t>
            </a:r>
            <a:r>
              <a:rPr lang="en-US" dirty="0"/>
              <a:t> </a:t>
            </a:r>
            <a:r>
              <a:rPr lang="en-US" dirty="0" err="1"/>
              <a:t>i</a:t>
            </a:r>
            <a:r>
              <a:rPr lang="en-US" dirty="0"/>
              <a:t> </a:t>
            </a:r>
            <a:r>
              <a:rPr lang="en-US" dirty="0" err="1"/>
              <a:t>njegovog</a:t>
            </a:r>
            <a:r>
              <a:rPr lang="en-US" dirty="0"/>
              <a:t> </a:t>
            </a:r>
            <a:r>
              <a:rPr lang="en-US" dirty="0" err="1"/>
              <a:t>okruženje</a:t>
            </a:r>
            <a:r>
              <a:rPr lang="en-US" dirty="0"/>
              <a:t>, </a:t>
            </a:r>
            <a:r>
              <a:rPr lang="en-US" dirty="0" err="1"/>
              <a:t>uz</a:t>
            </a:r>
            <a:r>
              <a:rPr lang="en-US" dirty="0"/>
              <a:t> </a:t>
            </a:r>
            <a:r>
              <a:rPr lang="en-US" dirty="0" err="1"/>
              <a:t>istovremeni</a:t>
            </a:r>
            <a:r>
              <a:rPr lang="en-US" dirty="0"/>
              <a:t> rad </a:t>
            </a:r>
            <a:r>
              <a:rPr lang="en-US" dirty="0" err="1"/>
              <a:t>na</a:t>
            </a:r>
            <a:r>
              <a:rPr lang="en-US" dirty="0"/>
              <a:t> </a:t>
            </a:r>
            <a:r>
              <a:rPr lang="en-US" dirty="0" err="1"/>
              <a:t>detaljima</a:t>
            </a:r>
            <a:r>
              <a:rPr lang="en-US" dirty="0"/>
              <a:t> </a:t>
            </a:r>
            <a:r>
              <a:rPr lang="en-US" dirty="0" err="1"/>
              <a:t>projekta</a:t>
            </a:r>
            <a:r>
              <a:rPr lang="en-US" dirty="0"/>
              <a:t>;</a:t>
            </a:r>
          </a:p>
          <a:p>
            <a:pPr lvl="1"/>
            <a:r>
              <a:rPr lang="en-US" b="1" dirty="0" err="1"/>
              <a:t>Tehnička</a:t>
            </a:r>
            <a:r>
              <a:rPr lang="en-US" b="1" dirty="0"/>
              <a:t> </a:t>
            </a:r>
            <a:r>
              <a:rPr lang="en-US" b="1" dirty="0" err="1"/>
              <a:t>ekspertiza</a:t>
            </a:r>
            <a:r>
              <a:rPr lang="en-US" b="1" dirty="0"/>
              <a:t> </a:t>
            </a:r>
            <a:r>
              <a:rPr lang="en-US" dirty="0"/>
              <a:t>u </a:t>
            </a:r>
            <a:r>
              <a:rPr lang="en-US" dirty="0" err="1"/>
              <a:t>oblasti</a:t>
            </a:r>
            <a:r>
              <a:rPr lang="en-US" dirty="0"/>
              <a:t> </a:t>
            </a:r>
            <a:r>
              <a:rPr lang="en-US" dirty="0" err="1"/>
              <a:t>projekta</a:t>
            </a:r>
            <a:r>
              <a:rPr lang="en-US" dirty="0"/>
              <a:t> u </a:t>
            </a:r>
            <a:r>
              <a:rPr lang="en-US" dirty="0" err="1"/>
              <a:t>cilju</a:t>
            </a:r>
            <a:r>
              <a:rPr lang="en-US" dirty="0"/>
              <a:t> </a:t>
            </a:r>
            <a:r>
              <a:rPr lang="en-US" dirty="0" err="1"/>
              <a:t>donošenja</a:t>
            </a:r>
            <a:r>
              <a:rPr lang="en-US" dirty="0"/>
              <a:t> </a:t>
            </a:r>
            <a:r>
              <a:rPr lang="en-US" dirty="0" err="1"/>
              <a:t>ispravnih</a:t>
            </a:r>
            <a:r>
              <a:rPr lang="en-US" dirty="0"/>
              <a:t> </a:t>
            </a:r>
            <a:r>
              <a:rPr lang="en-US" dirty="0" err="1"/>
              <a:t>tehničkih</a:t>
            </a:r>
            <a:r>
              <a:rPr lang="en-US" dirty="0"/>
              <a:t> </a:t>
            </a:r>
            <a:r>
              <a:rPr lang="en-US" dirty="0" err="1"/>
              <a:t>odluka</a:t>
            </a:r>
            <a:r>
              <a:rPr lang="en-US" dirty="0"/>
              <a:t>;</a:t>
            </a:r>
          </a:p>
          <a:p>
            <a:pPr lvl="1"/>
            <a:r>
              <a:rPr lang="en-US" b="1" dirty="0" err="1"/>
              <a:t>Međuljudske</a:t>
            </a:r>
            <a:r>
              <a:rPr lang="en-US" b="1" dirty="0"/>
              <a:t> </a:t>
            </a:r>
            <a:r>
              <a:rPr lang="en-US" b="1" dirty="0" err="1"/>
              <a:t>kompetencije</a:t>
            </a:r>
            <a:r>
              <a:rPr lang="en-US" b="1" dirty="0"/>
              <a:t> </a:t>
            </a:r>
            <a:r>
              <a:rPr lang="en-US" b="1" dirty="0" err="1"/>
              <a:t>i</a:t>
            </a:r>
            <a:r>
              <a:rPr lang="en-US" b="1" dirty="0"/>
              <a:t> </a:t>
            </a:r>
            <a:r>
              <a:rPr lang="en-US" b="1" dirty="0" err="1"/>
              <a:t>veštine</a:t>
            </a:r>
            <a:r>
              <a:rPr lang="sr-Latn-RS" b="1" dirty="0"/>
              <a:t> motivisanja</a:t>
            </a:r>
            <a:r>
              <a:rPr lang="en-US" b="1" dirty="0"/>
              <a:t> </a:t>
            </a:r>
            <a:r>
              <a:rPr lang="en-US" dirty="0" err="1"/>
              <a:t>ljudi</a:t>
            </a:r>
            <a:r>
              <a:rPr lang="en-US" dirty="0"/>
              <a:t> da </a:t>
            </a:r>
            <a:r>
              <a:rPr lang="sr-Latn-RS" dirty="0"/>
              <a:t>daju svoj maksimum na projektu. Iz tog razloga projektni menadžeri trebaju da </a:t>
            </a:r>
            <a:r>
              <a:rPr lang="en-US" dirty="0" err="1"/>
              <a:t>preuzmu</a:t>
            </a:r>
            <a:r>
              <a:rPr lang="en-US" dirty="0"/>
              <a:t> </a:t>
            </a:r>
            <a:r>
              <a:rPr lang="en-US" dirty="0" err="1"/>
              <a:t>uloge</a:t>
            </a:r>
            <a:r>
              <a:rPr lang="en-US" dirty="0"/>
              <a:t> </a:t>
            </a:r>
            <a:r>
              <a:rPr lang="en-US" dirty="0" err="1"/>
              <a:t>kao</a:t>
            </a:r>
            <a:r>
              <a:rPr lang="en-US" dirty="0"/>
              <a:t> </a:t>
            </a:r>
            <a:r>
              <a:rPr lang="sr-Latn-RS" dirty="0"/>
              <a:t>š</a:t>
            </a:r>
            <a:r>
              <a:rPr lang="en-US" dirty="0"/>
              <a:t>to </a:t>
            </a:r>
            <a:r>
              <a:rPr lang="en-US" dirty="0" err="1"/>
              <a:t>su</a:t>
            </a:r>
            <a:r>
              <a:rPr lang="sr-Latn-RS" dirty="0"/>
              <a:t>:</a:t>
            </a:r>
            <a:r>
              <a:rPr lang="en-US" dirty="0"/>
              <a:t> </a:t>
            </a:r>
            <a:r>
              <a:rPr lang="en-US" dirty="0" err="1"/>
              <a:t>šampion</a:t>
            </a:r>
            <a:r>
              <a:rPr lang="en-US" dirty="0"/>
              <a:t> </a:t>
            </a:r>
            <a:r>
              <a:rPr lang="en-US" dirty="0" err="1"/>
              <a:t>projekta</a:t>
            </a:r>
            <a:r>
              <a:rPr lang="en-US" dirty="0"/>
              <a:t>, motivator, </a:t>
            </a:r>
            <a:r>
              <a:rPr lang="en-US" dirty="0" err="1"/>
              <a:t>komunikator</a:t>
            </a:r>
            <a:r>
              <a:rPr lang="en-US" dirty="0"/>
              <a:t>, facilitator </a:t>
            </a:r>
            <a:r>
              <a:rPr lang="en-US" dirty="0" err="1"/>
              <a:t>i</a:t>
            </a:r>
            <a:r>
              <a:rPr lang="en-US" dirty="0"/>
              <a:t> </a:t>
            </a:r>
            <a:r>
              <a:rPr lang="en-US" dirty="0" err="1"/>
              <a:t>političar</a:t>
            </a:r>
            <a:r>
              <a:rPr lang="en-US" dirty="0"/>
              <a:t>;</a:t>
            </a:r>
          </a:p>
          <a:p>
            <a:pPr lvl="1"/>
            <a:r>
              <a:rPr lang="en-US" dirty="0" err="1"/>
              <a:t>Dokazana</a:t>
            </a:r>
            <a:r>
              <a:rPr lang="en-US" dirty="0"/>
              <a:t> </a:t>
            </a:r>
            <a:r>
              <a:rPr lang="en-US" b="1" dirty="0" err="1"/>
              <a:t>menadžerska</a:t>
            </a:r>
            <a:r>
              <a:rPr lang="en-US" b="1" dirty="0"/>
              <a:t> </a:t>
            </a:r>
            <a:r>
              <a:rPr lang="en-US" b="1" dirty="0" err="1"/>
              <a:t>sposobnost</a:t>
            </a:r>
            <a:r>
              <a:rPr lang="en-US" b="1" dirty="0"/>
              <a:t> </a:t>
            </a:r>
            <a:r>
              <a:rPr lang="en-US" dirty="0"/>
              <a:t>u </a:t>
            </a:r>
            <a:r>
              <a:rPr lang="en-US" dirty="0" err="1"/>
              <a:t>smislu</a:t>
            </a:r>
            <a:r>
              <a:rPr lang="en-US" dirty="0"/>
              <a:t> </a:t>
            </a:r>
            <a:r>
              <a:rPr lang="en-US" dirty="0" err="1"/>
              <a:t>evidencije</a:t>
            </a:r>
            <a:r>
              <a:rPr lang="en-US" dirty="0"/>
              <a:t> </a:t>
            </a:r>
            <a:r>
              <a:rPr lang="en-US" dirty="0" err="1"/>
              <a:t>obavljanja</a:t>
            </a:r>
            <a:r>
              <a:rPr lang="en-US" dirty="0"/>
              <a:t> </a:t>
            </a:r>
            <a:r>
              <a:rPr lang="en-US" dirty="0" err="1"/>
              <a:t>stvari</a:t>
            </a:r>
            <a:r>
              <a:rPr lang="en-US" dirty="0"/>
              <a:t>.</a:t>
            </a:r>
          </a:p>
          <a:p>
            <a:endParaRPr lang="en-US" dirty="0"/>
          </a:p>
        </p:txBody>
      </p:sp>
    </p:spTree>
    <p:extLst>
      <p:ext uri="{BB962C8B-B14F-4D97-AF65-F5344CB8AC3E}">
        <p14:creationId xmlns:p14="http://schemas.microsoft.com/office/powerpoint/2010/main" val="340050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FFE0-CD4F-4494-AFA7-D0239282C4E8}"/>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D196CE22-ED43-4279-B07E-8DE3F746D0C1}"/>
              </a:ext>
            </a:extLst>
          </p:cNvPr>
          <p:cNvSpPr>
            <a:spLocks noGrp="1"/>
          </p:cNvSpPr>
          <p:nvPr>
            <p:ph idx="1"/>
          </p:nvPr>
        </p:nvSpPr>
        <p:spPr/>
        <p:txBody>
          <a:bodyPr>
            <a:normAutofit fontScale="92500" lnSpcReduction="10000"/>
          </a:bodyPr>
          <a:lstStyle/>
          <a:p>
            <a:r>
              <a:rPr lang="sr-Latn-RS" b="1" dirty="0"/>
              <a:t>Projektni tim:</a:t>
            </a:r>
            <a:r>
              <a:rPr lang="sr-Latn-RS" dirty="0"/>
              <a:t> </a:t>
            </a:r>
            <a:r>
              <a:rPr lang="en-US" dirty="0" err="1"/>
              <a:t>Nijedan</a:t>
            </a:r>
            <a:r>
              <a:rPr lang="en-US" dirty="0"/>
              <a:t> </a:t>
            </a:r>
            <a:r>
              <a:rPr lang="en-US" dirty="0" err="1"/>
              <a:t>projekat</a:t>
            </a:r>
            <a:r>
              <a:rPr lang="en-US" dirty="0"/>
              <a:t> se ne </a:t>
            </a:r>
            <a:r>
              <a:rPr lang="en-US" dirty="0" err="1"/>
              <a:t>može</a:t>
            </a:r>
            <a:r>
              <a:rPr lang="en-US" dirty="0"/>
              <a:t> </a:t>
            </a:r>
            <a:r>
              <a:rPr lang="en-US" dirty="0" err="1"/>
              <a:t>započeti</a:t>
            </a:r>
            <a:r>
              <a:rPr lang="en-US" dirty="0"/>
              <a:t> bez </a:t>
            </a:r>
            <a:r>
              <a:rPr lang="en-US" dirty="0" err="1"/>
              <a:t>projektnog</a:t>
            </a:r>
            <a:r>
              <a:rPr lang="en-US" dirty="0"/>
              <a:t> </a:t>
            </a:r>
            <a:r>
              <a:rPr lang="en-US" dirty="0" err="1"/>
              <a:t>tima</a:t>
            </a:r>
            <a:r>
              <a:rPr lang="en-US" dirty="0"/>
              <a:t>. </a:t>
            </a:r>
            <a:r>
              <a:rPr lang="en-US" dirty="0" err="1"/>
              <a:t>Okupljanje</a:t>
            </a:r>
            <a:r>
              <a:rPr lang="en-US" dirty="0"/>
              <a:t> </a:t>
            </a:r>
            <a:r>
              <a:rPr lang="en-US" dirty="0" err="1"/>
              <a:t>radnog</a:t>
            </a:r>
            <a:r>
              <a:rPr lang="en-US" dirty="0"/>
              <a:t> </a:t>
            </a:r>
            <a:r>
              <a:rPr lang="en-US" dirty="0" err="1"/>
              <a:t>projektnog</a:t>
            </a:r>
            <a:r>
              <a:rPr lang="en-US" dirty="0"/>
              <a:t> </a:t>
            </a:r>
            <a:r>
              <a:rPr lang="en-US" dirty="0" err="1"/>
              <a:t>tima</a:t>
            </a:r>
            <a:r>
              <a:rPr lang="en-US" dirty="0"/>
              <a:t> </a:t>
            </a:r>
            <a:r>
              <a:rPr lang="en-US" dirty="0" err="1"/>
              <a:t>i</a:t>
            </a:r>
            <a:r>
              <a:rPr lang="en-US" dirty="0"/>
              <a:t> </a:t>
            </a:r>
            <a:r>
              <a:rPr lang="en-US" dirty="0" err="1"/>
              <a:t>dodela</a:t>
            </a:r>
            <a:r>
              <a:rPr lang="en-US" dirty="0"/>
              <a:t> </a:t>
            </a:r>
            <a:r>
              <a:rPr lang="en-US" dirty="0" err="1"/>
              <a:t>uloga</a:t>
            </a:r>
            <a:r>
              <a:rPr lang="en-US" dirty="0"/>
              <a:t> </a:t>
            </a:r>
            <a:r>
              <a:rPr lang="en-US" dirty="0" err="1"/>
              <a:t>i</a:t>
            </a:r>
            <a:r>
              <a:rPr lang="en-US" dirty="0"/>
              <a:t> </a:t>
            </a:r>
            <a:r>
              <a:rPr lang="en-US" dirty="0" err="1"/>
              <a:t>odgovornosti</a:t>
            </a:r>
            <a:r>
              <a:rPr lang="en-US" dirty="0"/>
              <a:t> je </a:t>
            </a:r>
            <a:r>
              <a:rPr lang="en-US" dirty="0" err="1"/>
              <a:t>vitalni</a:t>
            </a:r>
            <a:r>
              <a:rPr lang="en-US" dirty="0"/>
              <a:t> deo faze </a:t>
            </a:r>
            <a:r>
              <a:rPr lang="en-US" dirty="0" err="1"/>
              <a:t>pokretanja</a:t>
            </a:r>
            <a:r>
              <a:rPr lang="en-US" dirty="0"/>
              <a:t> </a:t>
            </a:r>
            <a:r>
              <a:rPr lang="en-US" dirty="0" err="1"/>
              <a:t>projekta</a:t>
            </a:r>
            <a:r>
              <a:rPr lang="en-US" dirty="0"/>
              <a:t>. </a:t>
            </a:r>
            <a:endParaRPr lang="sr-Latn-RS" dirty="0"/>
          </a:p>
          <a:p>
            <a:r>
              <a:rPr lang="en-US" dirty="0" err="1"/>
              <a:t>Rano</a:t>
            </a:r>
            <a:r>
              <a:rPr lang="en-US" dirty="0"/>
              <a:t> </a:t>
            </a:r>
            <a:r>
              <a:rPr lang="en-US" dirty="0" err="1"/>
              <a:t>dodeljivanje</a:t>
            </a:r>
            <a:r>
              <a:rPr lang="en-US" dirty="0"/>
              <a:t> </a:t>
            </a:r>
            <a:r>
              <a:rPr lang="en-US" dirty="0" err="1"/>
              <a:t>uloga</a:t>
            </a:r>
            <a:r>
              <a:rPr lang="en-US" dirty="0"/>
              <a:t> </a:t>
            </a:r>
            <a:r>
              <a:rPr lang="en-US" dirty="0" err="1"/>
              <a:t>i</a:t>
            </a:r>
            <a:r>
              <a:rPr lang="en-US" dirty="0"/>
              <a:t> </a:t>
            </a:r>
            <a:r>
              <a:rPr lang="en-US" dirty="0" err="1"/>
              <a:t>odgovornosti</a:t>
            </a:r>
            <a:r>
              <a:rPr lang="en-US" dirty="0"/>
              <a:t> </a:t>
            </a:r>
            <a:r>
              <a:rPr lang="en-US" dirty="0" err="1"/>
              <a:t>takođe</a:t>
            </a:r>
            <a:r>
              <a:rPr lang="en-US" dirty="0"/>
              <a:t> </a:t>
            </a:r>
            <a:r>
              <a:rPr lang="en-US" dirty="0" err="1"/>
              <a:t>povećava</a:t>
            </a:r>
            <a:r>
              <a:rPr lang="en-US" dirty="0"/>
              <a:t> </a:t>
            </a:r>
            <a:r>
              <a:rPr lang="en-US" dirty="0" err="1"/>
              <a:t>ukupnu</a:t>
            </a:r>
            <a:r>
              <a:rPr lang="en-US" dirty="0"/>
              <a:t> </a:t>
            </a:r>
            <a:r>
              <a:rPr lang="en-US" dirty="0" err="1"/>
              <a:t>odgovornost</a:t>
            </a:r>
            <a:r>
              <a:rPr lang="en-US" dirty="0"/>
              <a:t> </a:t>
            </a:r>
            <a:r>
              <a:rPr lang="en-US" dirty="0" err="1"/>
              <a:t>celog</a:t>
            </a:r>
            <a:r>
              <a:rPr lang="en-US" dirty="0"/>
              <a:t> </a:t>
            </a:r>
            <a:r>
              <a:rPr lang="en-US" dirty="0" err="1"/>
              <a:t>tima</a:t>
            </a:r>
            <a:r>
              <a:rPr lang="en-US" dirty="0"/>
              <a:t> </a:t>
            </a:r>
            <a:r>
              <a:rPr lang="en-US" dirty="0" err="1"/>
              <a:t>i</a:t>
            </a:r>
            <a:r>
              <a:rPr lang="en-US" dirty="0"/>
              <a:t> </a:t>
            </a:r>
            <a:r>
              <a:rPr lang="en-US" dirty="0" err="1"/>
              <a:t>može</a:t>
            </a:r>
            <a:r>
              <a:rPr lang="en-US" dirty="0"/>
              <a:t> </a:t>
            </a:r>
            <a:r>
              <a:rPr lang="en-US" dirty="0" err="1"/>
              <a:t>pomoći</a:t>
            </a:r>
            <a:r>
              <a:rPr lang="en-US" dirty="0"/>
              <a:t> </a:t>
            </a:r>
            <a:r>
              <a:rPr lang="en-US" dirty="0" err="1"/>
              <a:t>menadžeru</a:t>
            </a:r>
            <a:r>
              <a:rPr lang="en-US" dirty="0"/>
              <a:t> u </a:t>
            </a:r>
            <a:r>
              <a:rPr lang="en-US" dirty="0" err="1"/>
              <a:t>kasnijim</a:t>
            </a:r>
            <a:r>
              <a:rPr lang="en-US" dirty="0"/>
              <a:t> </a:t>
            </a:r>
            <a:r>
              <a:rPr lang="en-US" dirty="0" err="1"/>
              <a:t>fazama</a:t>
            </a:r>
            <a:r>
              <a:rPr lang="en-US" dirty="0"/>
              <a:t> </a:t>
            </a:r>
            <a:r>
              <a:rPr lang="en-US" dirty="0" err="1"/>
              <a:t>životnog</a:t>
            </a:r>
            <a:r>
              <a:rPr lang="en-US" dirty="0"/>
              <a:t> </a:t>
            </a:r>
            <a:r>
              <a:rPr lang="en-US" dirty="0" err="1"/>
              <a:t>ciklusa</a:t>
            </a:r>
            <a:r>
              <a:rPr lang="en-US" dirty="0"/>
              <a:t> </a:t>
            </a:r>
            <a:r>
              <a:rPr lang="en-US" dirty="0" err="1"/>
              <a:t>projekta</a:t>
            </a:r>
            <a:r>
              <a:rPr lang="en-US" dirty="0"/>
              <a:t>.</a:t>
            </a:r>
            <a:endParaRPr lang="sr-Latn-RS" dirty="0"/>
          </a:p>
          <a:p>
            <a:pPr>
              <a:defRPr lang="en-US"/>
            </a:pPr>
            <a:r>
              <a:rPr lang="en-US" dirty="0"/>
              <a:t>Pod </a:t>
            </a:r>
            <a:r>
              <a:rPr lang="en-US" dirty="0" err="1"/>
              <a:t>timom</a:t>
            </a:r>
            <a:r>
              <a:rPr lang="en-US" dirty="0"/>
              <a:t> se </a:t>
            </a:r>
            <a:r>
              <a:rPr lang="en-US" dirty="0" err="1"/>
              <a:t>podrazumeva</a:t>
            </a:r>
            <a:r>
              <a:rPr lang="en-US" dirty="0"/>
              <a:t> </a:t>
            </a:r>
            <a:r>
              <a:rPr lang="en-US" dirty="0" err="1"/>
              <a:t>poseban</a:t>
            </a:r>
            <a:r>
              <a:rPr lang="en-US" dirty="0"/>
              <a:t> </a:t>
            </a:r>
            <a:r>
              <a:rPr lang="en-US" dirty="0" err="1"/>
              <a:t>oblik</a:t>
            </a:r>
            <a:r>
              <a:rPr lang="en-US" dirty="0"/>
              <a:t> </a:t>
            </a:r>
            <a:r>
              <a:rPr lang="en-US" dirty="0" err="1"/>
              <a:t>formalne</a:t>
            </a:r>
            <a:r>
              <a:rPr lang="en-US" dirty="0"/>
              <a:t> </a:t>
            </a:r>
            <a:r>
              <a:rPr lang="en-US" dirty="0" err="1"/>
              <a:t>organizacije</a:t>
            </a:r>
            <a:r>
              <a:rPr lang="en-US" dirty="0"/>
              <a:t> </a:t>
            </a:r>
            <a:r>
              <a:rPr lang="en-US" dirty="0" err="1"/>
              <a:t>zajedničkog</a:t>
            </a:r>
            <a:r>
              <a:rPr lang="en-US" dirty="0"/>
              <a:t> </a:t>
            </a:r>
            <a:r>
              <a:rPr lang="en-US" dirty="0" err="1"/>
              <a:t>rada</a:t>
            </a:r>
            <a:r>
              <a:rPr lang="en-US" dirty="0"/>
              <a:t> </a:t>
            </a:r>
            <a:r>
              <a:rPr lang="en-US" dirty="0" err="1"/>
              <a:t>manjeg</a:t>
            </a:r>
            <a:r>
              <a:rPr lang="en-US" dirty="0"/>
              <a:t> </a:t>
            </a:r>
            <a:r>
              <a:rPr lang="en-US" dirty="0" err="1"/>
              <a:t>ili</a:t>
            </a:r>
            <a:r>
              <a:rPr lang="en-US" dirty="0"/>
              <a:t> </a:t>
            </a:r>
            <a:r>
              <a:rPr lang="en-US" dirty="0" err="1"/>
              <a:t>većeg</a:t>
            </a:r>
            <a:r>
              <a:rPr lang="en-US" dirty="0"/>
              <a:t> </a:t>
            </a:r>
            <a:r>
              <a:rPr lang="en-US" dirty="0" err="1"/>
              <a:t>broja</a:t>
            </a:r>
            <a:r>
              <a:rPr lang="en-US" dirty="0"/>
              <a:t> </a:t>
            </a:r>
            <a:r>
              <a:rPr lang="en-US" dirty="0" err="1"/>
              <a:t>ljudi</a:t>
            </a:r>
            <a:r>
              <a:rPr lang="en-US" dirty="0"/>
              <a:t>, </a:t>
            </a:r>
            <a:r>
              <a:rPr lang="en-US" dirty="0" err="1"/>
              <a:t>koje</a:t>
            </a:r>
            <a:r>
              <a:rPr lang="en-US" dirty="0"/>
              <a:t> </a:t>
            </a:r>
            <a:r>
              <a:rPr lang="en-US" dirty="0" err="1"/>
              <a:t>povezuju</a:t>
            </a:r>
            <a:r>
              <a:rPr lang="en-US" dirty="0"/>
              <a:t> </a:t>
            </a:r>
            <a:r>
              <a:rPr lang="en-US" dirty="0" err="1"/>
              <a:t>postavljeni</a:t>
            </a:r>
            <a:r>
              <a:rPr lang="en-US" dirty="0"/>
              <a:t> </a:t>
            </a:r>
            <a:r>
              <a:rPr lang="en-US" dirty="0" err="1"/>
              <a:t>zadaci</a:t>
            </a:r>
            <a:r>
              <a:rPr lang="en-US" dirty="0"/>
              <a:t> </a:t>
            </a:r>
            <a:r>
              <a:rPr lang="en-US" dirty="0" err="1"/>
              <a:t>i</a:t>
            </a:r>
            <a:r>
              <a:rPr lang="en-US" dirty="0"/>
              <a:t> </a:t>
            </a:r>
            <a:r>
              <a:rPr lang="en-US" dirty="0" err="1"/>
              <a:t>ciljevi</a:t>
            </a:r>
            <a:r>
              <a:rPr lang="en-US" dirty="0"/>
              <a:t>, </a:t>
            </a:r>
            <a:r>
              <a:rPr lang="en-US" dirty="0" err="1"/>
              <a:t>planirani</a:t>
            </a:r>
            <a:r>
              <a:rPr lang="en-US" dirty="0"/>
              <a:t> </a:t>
            </a:r>
            <a:r>
              <a:rPr lang="en-US" dirty="0" err="1"/>
              <a:t>poslovi</a:t>
            </a:r>
            <a:r>
              <a:rPr lang="en-US" dirty="0"/>
              <a:t> </a:t>
            </a:r>
            <a:r>
              <a:rPr lang="en-US" dirty="0" err="1"/>
              <a:t>i</a:t>
            </a:r>
            <a:r>
              <a:rPr lang="en-US" dirty="0"/>
              <a:t> </a:t>
            </a:r>
            <a:r>
              <a:rPr lang="en-US" dirty="0" err="1"/>
              <a:t>isti</a:t>
            </a:r>
            <a:r>
              <a:rPr lang="en-US" dirty="0"/>
              <a:t> </a:t>
            </a:r>
            <a:r>
              <a:rPr lang="en-US" dirty="0" err="1"/>
              <a:t>ili</a:t>
            </a:r>
            <a:r>
              <a:rPr lang="en-US" dirty="0"/>
              <a:t> </a:t>
            </a:r>
            <a:r>
              <a:rPr lang="en-US" dirty="0" err="1"/>
              <a:t>približno</a:t>
            </a:r>
            <a:r>
              <a:rPr lang="en-US" dirty="0"/>
              <a:t> </a:t>
            </a:r>
            <a:r>
              <a:rPr lang="en-US" dirty="0" err="1"/>
              <a:t>isti</a:t>
            </a:r>
            <a:r>
              <a:rPr lang="en-US" dirty="0"/>
              <a:t> </a:t>
            </a:r>
            <a:r>
              <a:rPr lang="en-US" dirty="0" err="1"/>
              <a:t>motivi</a:t>
            </a:r>
            <a:r>
              <a:rPr lang="en-US" dirty="0"/>
              <a:t> </a:t>
            </a:r>
            <a:r>
              <a:rPr lang="en-US" dirty="0" err="1"/>
              <a:t>i</a:t>
            </a:r>
            <a:r>
              <a:rPr lang="en-US" dirty="0"/>
              <a:t> </a:t>
            </a:r>
            <a:r>
              <a:rPr lang="en-US" dirty="0" err="1"/>
              <a:t>interesi</a:t>
            </a:r>
            <a:r>
              <a:rPr lang="en-US" dirty="0"/>
              <a:t>. </a:t>
            </a:r>
            <a:endParaRPr lang="sr-Latn-RS" dirty="0"/>
          </a:p>
          <a:p>
            <a:pPr>
              <a:defRPr lang="en-US"/>
            </a:pPr>
            <a:r>
              <a:rPr lang="en-US" dirty="0" err="1"/>
              <a:t>Organizuju</a:t>
            </a:r>
            <a:r>
              <a:rPr lang="en-US" dirty="0"/>
              <a:t> se po </a:t>
            </a:r>
            <a:r>
              <a:rPr lang="en-US" dirty="0" err="1"/>
              <a:t>unapred</a:t>
            </a:r>
            <a:r>
              <a:rPr lang="en-US" dirty="0"/>
              <a:t> </a:t>
            </a:r>
            <a:r>
              <a:rPr lang="en-US" dirty="0" err="1"/>
              <a:t>utvrđenim</a:t>
            </a:r>
            <a:r>
              <a:rPr lang="en-US" dirty="0"/>
              <a:t> </a:t>
            </a:r>
            <a:r>
              <a:rPr lang="en-US" dirty="0" err="1"/>
              <a:t>principima</a:t>
            </a:r>
            <a:r>
              <a:rPr lang="en-US" dirty="0"/>
              <a:t> </a:t>
            </a:r>
            <a:r>
              <a:rPr lang="en-US" dirty="0" err="1"/>
              <a:t>i</a:t>
            </a:r>
            <a:r>
              <a:rPr lang="en-US" dirty="0"/>
              <a:t> </a:t>
            </a:r>
            <a:r>
              <a:rPr lang="en-US" dirty="0" err="1"/>
              <a:t>pravilima</a:t>
            </a:r>
            <a:r>
              <a:rPr lang="en-US" dirty="0"/>
              <a:t>.</a:t>
            </a:r>
            <a:r>
              <a:rPr lang="sr-Latn-RS" dirty="0"/>
              <a:t> </a:t>
            </a:r>
          </a:p>
          <a:p>
            <a:pPr>
              <a:defRPr lang="en-US"/>
            </a:pPr>
            <a:r>
              <a:rPr lang="sr-Latn-RS" dirty="0"/>
              <a:t>Za projektne timove, od značaja je koncept </a:t>
            </a:r>
            <a:r>
              <a:rPr lang="sr-Latn-RS" b="1" dirty="0"/>
              <a:t>sinergetskog efekta</a:t>
            </a:r>
            <a:r>
              <a:rPr lang="sr-Latn-RS" dirty="0"/>
              <a:t>.</a:t>
            </a:r>
            <a:endParaRPr lang="en-US" dirty="0"/>
          </a:p>
          <a:p>
            <a:endParaRPr lang="en-US" dirty="0"/>
          </a:p>
        </p:txBody>
      </p:sp>
    </p:spTree>
    <p:extLst>
      <p:ext uri="{BB962C8B-B14F-4D97-AF65-F5344CB8AC3E}">
        <p14:creationId xmlns:p14="http://schemas.microsoft.com/office/powerpoint/2010/main" val="162033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7489-605E-4EC7-A72A-13F118083291}"/>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D831DF58-7B59-4122-90C8-364301CEF8AA}"/>
              </a:ext>
            </a:extLst>
          </p:cNvPr>
          <p:cNvSpPr>
            <a:spLocks noGrp="1"/>
          </p:cNvSpPr>
          <p:nvPr>
            <p:ph idx="1"/>
          </p:nvPr>
        </p:nvSpPr>
        <p:spPr/>
        <p:txBody>
          <a:bodyPr>
            <a:normAutofit fontScale="92500" lnSpcReduction="10000"/>
          </a:bodyPr>
          <a:lstStyle/>
          <a:p>
            <a:r>
              <a:rPr lang="en-US" dirty="0" err="1"/>
              <a:t>Razvoj</a:t>
            </a:r>
            <a:r>
              <a:rPr lang="en-US" dirty="0"/>
              <a:t> </a:t>
            </a:r>
            <a:r>
              <a:rPr lang="en-US" dirty="0" err="1"/>
              <a:t>timova</a:t>
            </a:r>
            <a:r>
              <a:rPr lang="en-US" dirty="0"/>
              <a:t> </a:t>
            </a:r>
            <a:r>
              <a:rPr lang="en-US" dirty="0" err="1"/>
              <a:t>i</a:t>
            </a:r>
            <a:r>
              <a:rPr lang="en-US" dirty="0"/>
              <a:t> </a:t>
            </a:r>
            <a:r>
              <a:rPr lang="en-US" dirty="0" err="1"/>
              <a:t>timskog</a:t>
            </a:r>
            <a:r>
              <a:rPr lang="en-US" dirty="0"/>
              <a:t> </a:t>
            </a:r>
            <a:r>
              <a:rPr lang="en-US" dirty="0" err="1"/>
              <a:t>rada</a:t>
            </a:r>
            <a:r>
              <a:rPr lang="en-US" dirty="0"/>
              <a:t> je </a:t>
            </a:r>
            <a:r>
              <a:rPr lang="en-US" dirty="0" err="1"/>
              <a:t>veoma</a:t>
            </a:r>
            <a:r>
              <a:rPr lang="en-US" dirty="0"/>
              <a:t> </a:t>
            </a:r>
            <a:r>
              <a:rPr lang="en-US" dirty="0" err="1"/>
              <a:t>dinamičan</a:t>
            </a:r>
            <a:r>
              <a:rPr lang="en-US" dirty="0"/>
              <a:t> </a:t>
            </a:r>
            <a:r>
              <a:rPr lang="en-US" dirty="0" err="1"/>
              <a:t>i</a:t>
            </a:r>
            <a:r>
              <a:rPr lang="en-US" dirty="0"/>
              <a:t> </a:t>
            </a:r>
            <a:r>
              <a:rPr lang="en-US" dirty="0" err="1"/>
              <a:t>odvija</a:t>
            </a:r>
            <a:r>
              <a:rPr lang="en-US" dirty="0"/>
              <a:t> se u </a:t>
            </a:r>
            <a:r>
              <a:rPr lang="en-US" dirty="0" err="1"/>
              <a:t>nekoliko</a:t>
            </a:r>
            <a:r>
              <a:rPr lang="en-US" dirty="0"/>
              <a:t> </a:t>
            </a:r>
            <a:r>
              <a:rPr lang="en-US" dirty="0" err="1"/>
              <a:t>faza</a:t>
            </a:r>
            <a:r>
              <a:rPr lang="en-US" dirty="0"/>
              <a:t> (</a:t>
            </a:r>
            <a:r>
              <a:rPr lang="en-US" dirty="0" err="1"/>
              <a:t>nulta</a:t>
            </a:r>
            <a:r>
              <a:rPr lang="en-US" dirty="0"/>
              <a:t> </a:t>
            </a:r>
            <a:r>
              <a:rPr lang="en-US" dirty="0" err="1"/>
              <a:t>faza</a:t>
            </a:r>
            <a:r>
              <a:rPr lang="en-US" dirty="0"/>
              <a:t> je </a:t>
            </a:r>
            <a:r>
              <a:rPr lang="en-US" dirty="0" err="1"/>
              <a:t>informisanje</a:t>
            </a:r>
            <a:r>
              <a:rPr lang="en-US" dirty="0"/>
              <a:t>):</a:t>
            </a:r>
            <a:endParaRPr lang="sr-Latn-RS" dirty="0"/>
          </a:p>
          <a:p>
            <a:pPr lvl="1"/>
            <a:r>
              <a:rPr lang="en-US" i="1" u="sng" dirty="0"/>
              <a:t>Forming </a:t>
            </a:r>
            <a:r>
              <a:rPr lang="en-US" u="sng" dirty="0"/>
              <a:t>(</a:t>
            </a:r>
            <a:r>
              <a:rPr lang="en-US" u="sng" dirty="0" err="1"/>
              <a:t>Formiranje</a:t>
            </a:r>
            <a:r>
              <a:rPr lang="en-US" u="sng" dirty="0"/>
              <a:t>)</a:t>
            </a:r>
            <a:r>
              <a:rPr lang="sr-Latn-RS" u="sng" dirty="0"/>
              <a:t>: </a:t>
            </a:r>
            <a:r>
              <a:rPr lang="en-US" dirty="0" err="1"/>
              <a:t>Pojedinci</a:t>
            </a:r>
            <a:r>
              <a:rPr lang="en-US" dirty="0"/>
              <a:t> </a:t>
            </a:r>
            <a:r>
              <a:rPr lang="en-US" dirty="0" err="1"/>
              <a:t>često</a:t>
            </a:r>
            <a:r>
              <a:rPr lang="en-US" dirty="0"/>
              <a:t> </a:t>
            </a:r>
            <a:r>
              <a:rPr lang="en-US" dirty="0" err="1"/>
              <a:t>imaju</a:t>
            </a:r>
            <a:r>
              <a:rPr lang="en-US" dirty="0"/>
              <a:t> </a:t>
            </a:r>
            <a:r>
              <a:rPr lang="en-US" dirty="0" err="1"/>
              <a:t>različite</a:t>
            </a:r>
            <a:r>
              <a:rPr lang="en-US" dirty="0"/>
              <a:t> </a:t>
            </a:r>
            <a:r>
              <a:rPr lang="en-US" dirty="0" err="1"/>
              <a:t>ideje</a:t>
            </a:r>
            <a:r>
              <a:rPr lang="en-US" dirty="0"/>
              <a:t> o </a:t>
            </a:r>
            <a:r>
              <a:rPr lang="en-US" dirty="0" err="1"/>
              <a:t>cilju</a:t>
            </a:r>
            <a:r>
              <a:rPr lang="en-US" dirty="0"/>
              <a:t>. </a:t>
            </a:r>
            <a:r>
              <a:rPr lang="en-US" dirty="0" err="1"/>
              <a:t>Nema</a:t>
            </a:r>
            <a:r>
              <a:rPr lang="en-US" dirty="0"/>
              <a:t> </a:t>
            </a:r>
            <a:r>
              <a:rPr lang="en-US" dirty="0" err="1"/>
              <a:t>dovoljno</a:t>
            </a:r>
            <a:r>
              <a:rPr lang="en-US" dirty="0"/>
              <a:t> </a:t>
            </a:r>
            <a:r>
              <a:rPr lang="en-US" dirty="0" err="1"/>
              <a:t>poverenja</a:t>
            </a:r>
            <a:r>
              <a:rPr lang="en-US" dirty="0"/>
              <a:t>, </a:t>
            </a:r>
            <a:r>
              <a:rPr lang="en-US" dirty="0" err="1"/>
              <a:t>veoma</a:t>
            </a:r>
            <a:r>
              <a:rPr lang="en-US" dirty="0"/>
              <a:t> se </a:t>
            </a:r>
            <a:r>
              <a:rPr lang="en-US" dirty="0" err="1"/>
              <a:t>pazi</a:t>
            </a:r>
            <a:r>
              <a:rPr lang="en-US" dirty="0"/>
              <a:t> </a:t>
            </a:r>
            <a:r>
              <a:rPr lang="en-US" dirty="0" err="1"/>
              <a:t>na</a:t>
            </a:r>
            <a:r>
              <a:rPr lang="en-US" dirty="0"/>
              <a:t> ono </a:t>
            </a:r>
            <a:r>
              <a:rPr lang="en-US" dirty="0" err="1"/>
              <a:t>što</a:t>
            </a:r>
            <a:r>
              <a:rPr lang="en-US" dirty="0"/>
              <a:t> se </a:t>
            </a:r>
            <a:r>
              <a:rPr lang="en-US" dirty="0" err="1"/>
              <a:t>govori</a:t>
            </a:r>
            <a:r>
              <a:rPr lang="en-US" dirty="0"/>
              <a:t>. </a:t>
            </a:r>
            <a:r>
              <a:rPr lang="en-US" dirty="0" err="1"/>
              <a:t>Svi</a:t>
            </a:r>
            <a:r>
              <a:rPr lang="en-US" dirty="0"/>
              <a:t> </a:t>
            </a:r>
            <a:r>
              <a:rPr lang="en-US" dirty="0" err="1"/>
              <a:t>su</a:t>
            </a:r>
            <a:r>
              <a:rPr lang="en-US" dirty="0"/>
              <a:t> </a:t>
            </a:r>
            <a:r>
              <a:rPr lang="en-US" dirty="0" err="1"/>
              <a:t>veoma</a:t>
            </a:r>
            <a:r>
              <a:rPr lang="en-US" dirty="0"/>
              <a:t> </a:t>
            </a:r>
            <a:r>
              <a:rPr lang="en-US" dirty="0" err="1"/>
              <a:t>oprezni</a:t>
            </a:r>
            <a:r>
              <a:rPr lang="en-US" dirty="0"/>
              <a:t> </a:t>
            </a:r>
            <a:r>
              <a:rPr lang="en-US" dirty="0" err="1"/>
              <a:t>i</a:t>
            </a:r>
            <a:r>
              <a:rPr lang="en-US" dirty="0"/>
              <a:t> </a:t>
            </a:r>
            <a:r>
              <a:rPr lang="en-US" dirty="0" err="1"/>
              <a:t>međusobno</a:t>
            </a:r>
            <a:r>
              <a:rPr lang="en-US" dirty="0"/>
              <a:t> se </a:t>
            </a:r>
            <a:r>
              <a:rPr lang="en-US" dirty="0" err="1"/>
              <a:t>proveravaju</a:t>
            </a:r>
            <a:r>
              <a:rPr lang="en-US" dirty="0"/>
              <a:t>.</a:t>
            </a:r>
            <a:endParaRPr lang="sr-Latn-RS" dirty="0"/>
          </a:p>
          <a:p>
            <a:pPr lvl="1"/>
            <a:r>
              <a:rPr lang="en-US" i="1" u="sng" dirty="0"/>
              <a:t>Storming </a:t>
            </a:r>
            <a:r>
              <a:rPr lang="en-US" u="sng" dirty="0"/>
              <a:t>(</a:t>
            </a:r>
            <a:r>
              <a:rPr lang="en-US" u="sng" dirty="0" err="1"/>
              <a:t>Previranje</a:t>
            </a:r>
            <a:r>
              <a:rPr lang="en-US" u="sng" dirty="0"/>
              <a:t>)</a:t>
            </a:r>
            <a:r>
              <a:rPr lang="sr-Latn-RS" u="sng" dirty="0"/>
              <a:t>: </a:t>
            </a:r>
            <a:r>
              <a:rPr lang="en-US" dirty="0" err="1"/>
              <a:t>Mogući</a:t>
            </a:r>
            <a:r>
              <a:rPr lang="en-US" dirty="0"/>
              <a:t> </a:t>
            </a:r>
            <a:r>
              <a:rPr lang="en-US" dirty="0" err="1"/>
              <a:t>su</a:t>
            </a:r>
            <a:r>
              <a:rPr lang="en-US" dirty="0"/>
              <a:t> </a:t>
            </a:r>
            <a:r>
              <a:rPr lang="en-US" dirty="0" err="1"/>
              <a:t>početne</a:t>
            </a:r>
            <a:r>
              <a:rPr lang="en-US" dirty="0"/>
              <a:t> </a:t>
            </a:r>
            <a:r>
              <a:rPr lang="en-US" dirty="0" err="1"/>
              <a:t>napetosti</a:t>
            </a:r>
            <a:r>
              <a:rPr lang="en-US" dirty="0"/>
              <a:t> </a:t>
            </a:r>
            <a:r>
              <a:rPr lang="en-US" dirty="0" err="1"/>
              <a:t>i</a:t>
            </a:r>
            <a:r>
              <a:rPr lang="en-US" dirty="0"/>
              <a:t> </a:t>
            </a:r>
            <a:r>
              <a:rPr lang="en-US" dirty="0" err="1"/>
              <a:t>konflikti</a:t>
            </a:r>
            <a:r>
              <a:rPr lang="en-US" dirty="0"/>
              <a:t> </a:t>
            </a:r>
            <a:r>
              <a:rPr lang="en-US" dirty="0" err="1"/>
              <a:t>oko</a:t>
            </a:r>
            <a:r>
              <a:rPr lang="en-US" dirty="0"/>
              <a:t> </a:t>
            </a:r>
            <a:r>
              <a:rPr lang="en-US" dirty="0" err="1"/>
              <a:t>cilja</a:t>
            </a:r>
            <a:r>
              <a:rPr lang="en-US" dirty="0"/>
              <a:t>, </a:t>
            </a:r>
            <a:r>
              <a:rPr lang="en-US" dirty="0" err="1"/>
              <a:t>vodstva</a:t>
            </a:r>
            <a:r>
              <a:rPr lang="en-US" dirty="0"/>
              <a:t> </a:t>
            </a:r>
            <a:r>
              <a:rPr lang="en-US" dirty="0" err="1"/>
              <a:t>i</a:t>
            </a:r>
            <a:r>
              <a:rPr lang="en-US" dirty="0"/>
              <a:t> </a:t>
            </a:r>
            <a:r>
              <a:rPr lang="en-US" dirty="0" err="1"/>
              <a:t>radnih</a:t>
            </a:r>
            <a:r>
              <a:rPr lang="en-US" dirty="0"/>
              <a:t> </a:t>
            </a:r>
            <a:r>
              <a:rPr lang="en-US" dirty="0" err="1"/>
              <a:t>procedura</a:t>
            </a:r>
            <a:r>
              <a:rPr lang="en-US" dirty="0"/>
              <a:t>. Ima se </a:t>
            </a:r>
            <a:r>
              <a:rPr lang="en-US" dirty="0" err="1"/>
              <a:t>osećaj</a:t>
            </a:r>
            <a:r>
              <a:rPr lang="en-US" dirty="0"/>
              <a:t> da </a:t>
            </a:r>
            <a:r>
              <a:rPr lang="en-US" dirty="0" err="1"/>
              <a:t>grupa</a:t>
            </a:r>
            <a:r>
              <a:rPr lang="en-US" dirty="0"/>
              <a:t> </a:t>
            </a:r>
            <a:r>
              <a:rPr lang="en-US" dirty="0" err="1"/>
              <a:t>nikada</a:t>
            </a:r>
            <a:r>
              <a:rPr lang="en-US" dirty="0"/>
              <a:t> </a:t>
            </a:r>
            <a:r>
              <a:rPr lang="en-US" dirty="0" err="1"/>
              <a:t>neće</a:t>
            </a:r>
            <a:r>
              <a:rPr lang="en-US" dirty="0"/>
              <a:t> </a:t>
            </a:r>
            <a:r>
              <a:rPr lang="en-US" dirty="0" err="1"/>
              <a:t>postati</a:t>
            </a:r>
            <a:r>
              <a:rPr lang="en-US" dirty="0"/>
              <a:t> </a:t>
            </a:r>
            <a:r>
              <a:rPr lang="en-US" dirty="0" err="1"/>
              <a:t>pravi</a:t>
            </a:r>
            <a:r>
              <a:rPr lang="en-US" dirty="0"/>
              <a:t> </a:t>
            </a:r>
            <a:r>
              <a:rPr lang="en-US" dirty="0" err="1"/>
              <a:t>tim</a:t>
            </a:r>
            <a:r>
              <a:rPr lang="en-US" dirty="0"/>
              <a:t> </a:t>
            </a:r>
            <a:r>
              <a:rPr lang="en-US" dirty="0" err="1"/>
              <a:t>i</a:t>
            </a:r>
            <a:r>
              <a:rPr lang="en-US" dirty="0"/>
              <a:t> </a:t>
            </a:r>
            <a:r>
              <a:rPr lang="en-US" dirty="0" err="1"/>
              <a:t>uspeti</a:t>
            </a:r>
            <a:r>
              <a:rPr lang="en-US" dirty="0"/>
              <a:t>.</a:t>
            </a:r>
            <a:r>
              <a:rPr lang="en-US" i="1" u="sng" dirty="0"/>
              <a:t> </a:t>
            </a:r>
            <a:endParaRPr lang="sr-Latn-RS" sz="2800" i="1" u="sng" dirty="0"/>
          </a:p>
          <a:p>
            <a:pPr lvl="1"/>
            <a:r>
              <a:rPr lang="en-US" i="1" u="sng" dirty="0"/>
              <a:t>Norming </a:t>
            </a:r>
            <a:r>
              <a:rPr lang="en-US" u="sng" dirty="0"/>
              <a:t>(</a:t>
            </a:r>
            <a:r>
              <a:rPr lang="sr-Latn-RS" u="sng" dirty="0"/>
              <a:t>Postavljanje</a:t>
            </a:r>
            <a:r>
              <a:rPr lang="en-US" u="sng" dirty="0"/>
              <a:t> </a:t>
            </a:r>
            <a:r>
              <a:rPr lang="en-US" u="sng" dirty="0" err="1"/>
              <a:t>grupnih</a:t>
            </a:r>
            <a:r>
              <a:rPr lang="en-US" u="sng" dirty="0"/>
              <a:t> </a:t>
            </a:r>
            <a:r>
              <a:rPr lang="en-US" u="sng" dirty="0" err="1"/>
              <a:t>normi</a:t>
            </a:r>
            <a:r>
              <a:rPr lang="en-US" u="sng" dirty="0"/>
              <a:t>)</a:t>
            </a:r>
            <a:r>
              <a:rPr lang="sr-Latn-RS" u="sng" dirty="0"/>
              <a:t>: </a:t>
            </a:r>
            <a:r>
              <a:rPr lang="en-US" dirty="0" err="1"/>
              <a:t>Razvija</a:t>
            </a:r>
            <a:r>
              <a:rPr lang="en-US" dirty="0"/>
              <a:t> se </a:t>
            </a:r>
            <a:r>
              <a:rPr lang="en-US" dirty="0" err="1"/>
              <a:t>zajednička</a:t>
            </a:r>
            <a:r>
              <a:rPr lang="en-US" dirty="0"/>
              <a:t> </a:t>
            </a:r>
            <a:r>
              <a:rPr lang="en-US" dirty="0" err="1"/>
              <a:t>vizija</a:t>
            </a:r>
            <a:r>
              <a:rPr lang="en-US" dirty="0"/>
              <a:t> </a:t>
            </a:r>
            <a:r>
              <a:rPr lang="en-US" dirty="0" err="1"/>
              <a:t>i</a:t>
            </a:r>
            <a:r>
              <a:rPr lang="en-US" dirty="0"/>
              <a:t> </a:t>
            </a:r>
            <a:r>
              <a:rPr lang="en-US" dirty="0" err="1"/>
              <a:t>postavljaju</a:t>
            </a:r>
            <a:r>
              <a:rPr lang="en-US" dirty="0"/>
              <a:t> se </a:t>
            </a:r>
            <a:r>
              <a:rPr lang="en-US" dirty="0" err="1"/>
              <a:t>zajednički</a:t>
            </a:r>
            <a:r>
              <a:rPr lang="en-US" dirty="0"/>
              <a:t> </a:t>
            </a:r>
            <a:r>
              <a:rPr lang="en-US" dirty="0" err="1"/>
              <a:t>ciljevi</a:t>
            </a:r>
            <a:r>
              <a:rPr lang="en-US" dirty="0"/>
              <a:t>. </a:t>
            </a:r>
            <a:r>
              <a:rPr lang="en-US" dirty="0" err="1"/>
              <a:t>Članovi</a:t>
            </a:r>
            <a:r>
              <a:rPr lang="en-US" dirty="0"/>
              <a:t> </a:t>
            </a:r>
            <a:r>
              <a:rPr lang="en-US" dirty="0" err="1"/>
              <a:t>grupe</a:t>
            </a:r>
            <a:r>
              <a:rPr lang="en-US" dirty="0"/>
              <a:t> </a:t>
            </a:r>
            <a:r>
              <a:rPr lang="en-US" dirty="0" err="1"/>
              <a:t>uče</a:t>
            </a:r>
            <a:r>
              <a:rPr lang="en-US" dirty="0"/>
              <a:t> </a:t>
            </a:r>
            <a:r>
              <a:rPr lang="en-US" dirty="0" err="1"/>
              <a:t>kako</a:t>
            </a:r>
            <a:r>
              <a:rPr lang="en-US" dirty="0"/>
              <a:t> </a:t>
            </a:r>
            <a:r>
              <a:rPr lang="en-US" dirty="0" err="1"/>
              <a:t>najbolje</a:t>
            </a:r>
            <a:r>
              <a:rPr lang="en-US" dirty="0"/>
              <a:t> </a:t>
            </a:r>
            <a:r>
              <a:rPr lang="en-US" dirty="0" err="1"/>
              <a:t>raditi</a:t>
            </a:r>
            <a:r>
              <a:rPr lang="en-US" dirty="0"/>
              <a:t> </a:t>
            </a:r>
            <a:r>
              <a:rPr lang="en-US" dirty="0" err="1"/>
              <a:t>zajedno</a:t>
            </a:r>
            <a:r>
              <a:rPr lang="en-US" dirty="0"/>
              <a:t>.</a:t>
            </a:r>
            <a:endParaRPr lang="sr-Latn-RS" dirty="0"/>
          </a:p>
          <a:p>
            <a:pPr lvl="1"/>
            <a:r>
              <a:rPr lang="en-US" i="1" u="sng" dirty="0"/>
              <a:t>Performing </a:t>
            </a:r>
            <a:r>
              <a:rPr lang="en-US" u="sng" dirty="0"/>
              <a:t>(Rad </a:t>
            </a:r>
            <a:r>
              <a:rPr lang="en-US" u="sng" dirty="0" err="1"/>
              <a:t>na</a:t>
            </a:r>
            <a:r>
              <a:rPr lang="en-US" u="sng" dirty="0"/>
              <a:t> </a:t>
            </a:r>
            <a:r>
              <a:rPr lang="en-US" u="sng" dirty="0" err="1"/>
              <a:t>zadatku</a:t>
            </a:r>
            <a:r>
              <a:rPr lang="en-US" u="sng" dirty="0"/>
              <a:t>)</a:t>
            </a:r>
            <a:r>
              <a:rPr lang="sr-Latn-RS" u="sng" dirty="0"/>
              <a:t>: </a:t>
            </a:r>
            <a:r>
              <a:rPr lang="en-US" dirty="0" err="1"/>
              <a:t>Postoji</a:t>
            </a:r>
            <a:r>
              <a:rPr lang="en-US" dirty="0"/>
              <a:t> </a:t>
            </a:r>
            <a:r>
              <a:rPr lang="en-US" dirty="0" err="1"/>
              <a:t>jasna</a:t>
            </a:r>
            <a:r>
              <a:rPr lang="en-US" dirty="0"/>
              <a:t>, </a:t>
            </a:r>
            <a:r>
              <a:rPr lang="en-US" dirty="0" err="1"/>
              <a:t>zajednička</a:t>
            </a:r>
            <a:r>
              <a:rPr lang="en-US" dirty="0"/>
              <a:t> </a:t>
            </a:r>
            <a:r>
              <a:rPr lang="en-US" dirty="0" err="1"/>
              <a:t>vizija</a:t>
            </a:r>
            <a:r>
              <a:rPr lang="en-US" dirty="0"/>
              <a:t>, </a:t>
            </a:r>
            <a:r>
              <a:rPr lang="en-US" dirty="0" err="1"/>
              <a:t>visok</a:t>
            </a:r>
            <a:r>
              <a:rPr lang="en-US" dirty="0"/>
              <a:t> </a:t>
            </a:r>
            <a:r>
              <a:rPr lang="en-US" dirty="0" err="1"/>
              <a:t>stepen</a:t>
            </a:r>
            <a:r>
              <a:rPr lang="en-US" dirty="0"/>
              <a:t> </a:t>
            </a:r>
            <a:r>
              <a:rPr lang="en-US" dirty="0" err="1"/>
              <a:t>poverenja</a:t>
            </a:r>
            <a:r>
              <a:rPr lang="en-US" dirty="0"/>
              <a:t> </a:t>
            </a:r>
            <a:r>
              <a:rPr lang="en-US" dirty="0" err="1"/>
              <a:t>i</a:t>
            </a:r>
            <a:r>
              <a:rPr lang="en-US" dirty="0"/>
              <a:t> </a:t>
            </a:r>
            <a:r>
              <a:rPr lang="en-US" dirty="0" err="1"/>
              <a:t>otvorena</a:t>
            </a:r>
            <a:r>
              <a:rPr lang="en-US" dirty="0"/>
              <a:t> </a:t>
            </a:r>
            <a:r>
              <a:rPr lang="en-US" dirty="0" err="1"/>
              <a:t>komunikacija</a:t>
            </a:r>
            <a:r>
              <a:rPr lang="en-US" dirty="0"/>
              <a:t>. </a:t>
            </a:r>
            <a:r>
              <a:rPr lang="sr-Latn-RS" dirty="0"/>
              <a:t>Tim</a:t>
            </a:r>
            <a:r>
              <a:rPr lang="en-US" dirty="0"/>
              <a:t> je </a:t>
            </a:r>
            <a:r>
              <a:rPr lang="en-US" dirty="0" err="1"/>
              <a:t>efikas</a:t>
            </a:r>
            <a:r>
              <a:rPr lang="sr-Latn-RS" dirty="0"/>
              <a:t>an</a:t>
            </a:r>
            <a:r>
              <a:rPr lang="en-US" dirty="0"/>
              <a:t> </a:t>
            </a:r>
            <a:r>
              <a:rPr lang="en-US" dirty="0" err="1"/>
              <a:t>unutar</a:t>
            </a:r>
            <a:r>
              <a:rPr lang="en-US" dirty="0"/>
              <a:t> </a:t>
            </a:r>
            <a:r>
              <a:rPr lang="en-US" dirty="0" err="1"/>
              <a:t>postavljenih</a:t>
            </a:r>
            <a:r>
              <a:rPr lang="en-US" dirty="0"/>
              <a:t> </a:t>
            </a:r>
            <a:r>
              <a:rPr lang="en-US" dirty="0" err="1"/>
              <a:t>parametara</a:t>
            </a:r>
            <a:r>
              <a:rPr lang="en-US" dirty="0"/>
              <a:t>.</a:t>
            </a:r>
            <a:endParaRPr lang="sr-Latn-RS" dirty="0"/>
          </a:p>
          <a:p>
            <a:pPr lvl="1"/>
            <a:r>
              <a:rPr lang="en-US" i="1" u="sng" dirty="0"/>
              <a:t>Transforming </a:t>
            </a:r>
            <a:r>
              <a:rPr lang="en-US" u="sng" dirty="0"/>
              <a:t>(</a:t>
            </a:r>
            <a:r>
              <a:rPr lang="en-US" u="sng" dirty="0" err="1"/>
              <a:t>Transformisanje</a:t>
            </a:r>
            <a:r>
              <a:rPr lang="en-US" u="sng" dirty="0"/>
              <a:t> </a:t>
            </a:r>
            <a:r>
              <a:rPr lang="en-US" u="sng" dirty="0" err="1"/>
              <a:t>grupe</a:t>
            </a:r>
            <a:r>
              <a:rPr lang="en-US" u="sng" dirty="0"/>
              <a:t>)</a:t>
            </a:r>
            <a:r>
              <a:rPr lang="sr-Latn-RS" u="sng" dirty="0"/>
              <a:t>: </a:t>
            </a:r>
            <a:r>
              <a:rPr lang="sr-Latn-RS" dirty="0"/>
              <a:t>Tim</a:t>
            </a:r>
            <a:r>
              <a:rPr lang="en-US" dirty="0"/>
              <a:t> </a:t>
            </a:r>
            <a:r>
              <a:rPr lang="en-US" dirty="0" err="1"/>
              <a:t>može</a:t>
            </a:r>
            <a:r>
              <a:rPr lang="en-US" dirty="0"/>
              <a:t> </a:t>
            </a:r>
            <a:r>
              <a:rPr lang="en-US" dirty="0" err="1"/>
              <a:t>redefinisati</a:t>
            </a:r>
            <a:r>
              <a:rPr lang="en-US" dirty="0"/>
              <a:t> </a:t>
            </a:r>
            <a:r>
              <a:rPr lang="en-US" dirty="0" err="1"/>
              <a:t>svoje</a:t>
            </a:r>
            <a:r>
              <a:rPr lang="en-US" dirty="0"/>
              <a:t> </a:t>
            </a:r>
            <a:r>
              <a:rPr lang="en-US" dirty="0" err="1"/>
              <a:t>zajedničke</a:t>
            </a:r>
            <a:r>
              <a:rPr lang="en-US" dirty="0"/>
              <a:t> </a:t>
            </a:r>
            <a:r>
              <a:rPr lang="en-US" dirty="0" err="1"/>
              <a:t>ciljeve</a:t>
            </a:r>
            <a:r>
              <a:rPr lang="en-US" dirty="0"/>
              <a:t> </a:t>
            </a:r>
            <a:r>
              <a:rPr lang="en-US" dirty="0" err="1"/>
              <a:t>i</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u </a:t>
            </a:r>
            <a:r>
              <a:rPr lang="en-US" dirty="0" err="1"/>
              <a:t>okruženju</a:t>
            </a:r>
            <a:r>
              <a:rPr lang="en-US" dirty="0"/>
              <a:t>. </a:t>
            </a:r>
            <a:r>
              <a:rPr lang="en-US" dirty="0" err="1"/>
              <a:t>Pri</a:t>
            </a:r>
            <a:r>
              <a:rPr lang="en-US" dirty="0"/>
              <a:t> tome, </a:t>
            </a:r>
            <a:r>
              <a:rPr lang="en-US" dirty="0" err="1"/>
              <a:t>vodstvo</a:t>
            </a:r>
            <a:r>
              <a:rPr lang="en-US" dirty="0"/>
              <a:t> </a:t>
            </a:r>
            <a:r>
              <a:rPr lang="en-US" dirty="0" err="1"/>
              <a:t>ostaje</a:t>
            </a:r>
            <a:r>
              <a:rPr lang="en-US" dirty="0"/>
              <a:t> </a:t>
            </a:r>
            <a:r>
              <a:rPr lang="en-US" dirty="0" err="1"/>
              <a:t>zajedničko</a:t>
            </a:r>
            <a:r>
              <a:rPr lang="en-US" dirty="0"/>
              <a:t>, </a:t>
            </a:r>
            <a:r>
              <a:rPr lang="en-US" dirty="0" err="1"/>
              <a:t>poverenje</a:t>
            </a:r>
            <a:r>
              <a:rPr lang="en-US" dirty="0"/>
              <a:t> je </a:t>
            </a:r>
            <a:r>
              <a:rPr lang="en-US" dirty="0" err="1"/>
              <a:t>i</a:t>
            </a:r>
            <a:r>
              <a:rPr lang="en-US" dirty="0"/>
              <a:t> </a:t>
            </a:r>
            <a:r>
              <a:rPr lang="en-US" dirty="0" err="1"/>
              <a:t>dalje</a:t>
            </a:r>
            <a:r>
              <a:rPr lang="en-US" dirty="0"/>
              <a:t> </a:t>
            </a:r>
            <a:r>
              <a:rPr lang="en-US" dirty="0" err="1"/>
              <a:t>veoma</a:t>
            </a:r>
            <a:r>
              <a:rPr lang="en-US" dirty="0"/>
              <a:t> </a:t>
            </a:r>
            <a:r>
              <a:rPr lang="en-US" dirty="0" err="1"/>
              <a:t>visoko</a:t>
            </a:r>
            <a:r>
              <a:rPr lang="en-US" dirty="0"/>
              <a:t>, a </a:t>
            </a:r>
            <a:r>
              <a:rPr lang="en-US" dirty="0" err="1"/>
              <a:t>komunikacija</a:t>
            </a:r>
            <a:r>
              <a:rPr lang="en-US" dirty="0"/>
              <a:t> je </a:t>
            </a:r>
            <a:r>
              <a:rPr lang="en-US" dirty="0" err="1"/>
              <a:t>otvorena</a:t>
            </a:r>
            <a:r>
              <a:rPr lang="en-US" dirty="0"/>
              <a:t>.</a:t>
            </a:r>
          </a:p>
          <a:p>
            <a:endParaRPr lang="en-US" dirty="0"/>
          </a:p>
        </p:txBody>
      </p:sp>
    </p:spTree>
    <p:extLst>
      <p:ext uri="{BB962C8B-B14F-4D97-AF65-F5344CB8AC3E}">
        <p14:creationId xmlns:p14="http://schemas.microsoft.com/office/powerpoint/2010/main" val="400258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250D1-66CC-4CE3-96AF-990B4A287E0A}"/>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08490D6C-18E2-4F31-B099-AABF30812035}"/>
              </a:ext>
            </a:extLst>
          </p:cNvPr>
          <p:cNvSpPr>
            <a:spLocks noGrp="1"/>
          </p:cNvSpPr>
          <p:nvPr>
            <p:ph idx="1"/>
          </p:nvPr>
        </p:nvSpPr>
        <p:spPr/>
        <p:txBody>
          <a:bodyPr>
            <a:normAutofit fontScale="92500" lnSpcReduction="20000"/>
          </a:bodyPr>
          <a:lstStyle/>
          <a:p>
            <a:r>
              <a:rPr lang="sr-Latn-RS" dirty="0"/>
              <a:t>Vrlo važan element upravljanja projetima je </a:t>
            </a:r>
            <a:r>
              <a:rPr lang="sr-Latn-RS" b="1" dirty="0"/>
              <a:t>Upravljanje vremenom na projektu</a:t>
            </a:r>
            <a:r>
              <a:rPr lang="sr-Latn-RS" dirty="0"/>
              <a:t>, koje uključuje procese potrebne da bi se projekat pravovremeno završio. Faze u okviru procesa upravljanja vremenom na projektu uključuju:</a:t>
            </a:r>
          </a:p>
          <a:p>
            <a:pPr lvl="1"/>
            <a:r>
              <a:rPr lang="sr-Latn-RS" b="1" dirty="0"/>
              <a:t>Definisanje aktivnosti </a:t>
            </a:r>
            <a:r>
              <a:rPr lang="sr-Latn-RS" dirty="0"/>
              <a:t>– proces određivanja akcija koje treba sprovesti kako bi se realizovali ishodi projekta</a:t>
            </a:r>
          </a:p>
          <a:p>
            <a:pPr lvl="1"/>
            <a:r>
              <a:rPr lang="sr-Latn-RS" b="1" dirty="0"/>
              <a:t>Slaganje/raspoređivanje aktivnosti </a:t>
            </a:r>
            <a:r>
              <a:rPr lang="sr-Latn-RS" dirty="0"/>
              <a:t>– proces određivanja i dokumentovanja odnosa između projektnih aktivnosti</a:t>
            </a:r>
          </a:p>
          <a:p>
            <a:pPr lvl="1"/>
            <a:r>
              <a:rPr lang="sr-Latn-RS" b="1" dirty="0"/>
              <a:t>Procena resursa za aktivnosti </a:t>
            </a:r>
            <a:r>
              <a:rPr lang="sr-Latn-RS" dirty="0"/>
              <a:t>– proces procene vrste i količine materijala, izbor ljudi, opreme ili određivanje novca potrebnog za svaku aktivnost</a:t>
            </a:r>
          </a:p>
          <a:p>
            <a:pPr lvl="1"/>
            <a:r>
              <a:rPr lang="sr-Latn-RS" b="1" dirty="0"/>
              <a:t>Procena trajanja aktivnosti </a:t>
            </a:r>
            <a:r>
              <a:rPr lang="sr-Latn-RS" dirty="0"/>
              <a:t>– proces određivanja broja radnih sati potrebnih za izvršenje svake aktivnosti uz pomoć planirani resursa</a:t>
            </a:r>
          </a:p>
          <a:p>
            <a:pPr lvl="1"/>
            <a:r>
              <a:rPr lang="sr-Latn-RS" b="1" dirty="0"/>
              <a:t>Razvoj termin plana </a:t>
            </a:r>
            <a:r>
              <a:rPr lang="sr-Latn-RS" dirty="0"/>
              <a:t>– proces analize redosleda, trajanja, potrebnih resursa i vremenskih ograničenja kako bi se razvio termin plan projekta</a:t>
            </a:r>
          </a:p>
          <a:p>
            <a:pPr lvl="1"/>
            <a:r>
              <a:rPr lang="sr-Latn-RS" b="1" dirty="0"/>
              <a:t>Kontrola termin plana </a:t>
            </a:r>
            <a:r>
              <a:rPr lang="sr-Latn-RS" dirty="0"/>
              <a:t>– proces nadgledanja statusa projekta u cilju ažuriranja napretka projekta i upravljanja promenama osnove termin plana.</a:t>
            </a:r>
          </a:p>
          <a:p>
            <a:endParaRPr lang="en-US" dirty="0"/>
          </a:p>
        </p:txBody>
      </p:sp>
    </p:spTree>
    <p:extLst>
      <p:ext uri="{BB962C8B-B14F-4D97-AF65-F5344CB8AC3E}">
        <p14:creationId xmlns:p14="http://schemas.microsoft.com/office/powerpoint/2010/main" val="282944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0211-3144-439F-9009-1AA61572D805}"/>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77C1F1AD-63DD-4EAF-8880-CB5C183F91F5}"/>
              </a:ext>
            </a:extLst>
          </p:cNvPr>
          <p:cNvSpPr>
            <a:spLocks noGrp="1"/>
          </p:cNvSpPr>
          <p:nvPr>
            <p:ph idx="1"/>
          </p:nvPr>
        </p:nvSpPr>
        <p:spPr/>
        <p:txBody>
          <a:bodyPr/>
          <a:lstStyle/>
          <a:p>
            <a:r>
              <a:rPr lang="sr-Latn-RS" b="1" dirty="0"/>
              <a:t>Definisanje aktivnosti </a:t>
            </a:r>
            <a:r>
              <a:rPr lang="sr-Latn-RS" dirty="0"/>
              <a:t>je proces određivanja detaljnih akcija koje treba sprovesti kako bi se realizovali ciljevi projekta. Proces dekompozicije rada na projektu – na međusobno povezane aktivnosti naziva se proces </a:t>
            </a:r>
            <a:r>
              <a:rPr lang="sr-Latn-RS" b="1" dirty="0"/>
              <a:t>WBS (Work Breakdown Structure)</a:t>
            </a:r>
            <a:r>
              <a:rPr lang="sr-Latn-RS" dirty="0"/>
              <a:t>.</a:t>
            </a:r>
          </a:p>
          <a:p>
            <a:r>
              <a:rPr lang="sr-Latn-RS" dirty="0"/>
              <a:t>U okviru dekompozicije ukupnog rada na projektu, najčešće se ukupan projkat deli na međusovno povezane radne pakete (WP) a potom se vrši dalja dekompozicija radnih paketa do nivoa pojedinačnih aktivnosti.</a:t>
            </a:r>
            <a:endParaRPr lang="en-US" dirty="0"/>
          </a:p>
          <a:p>
            <a:endParaRPr lang="en-US" dirty="0"/>
          </a:p>
        </p:txBody>
      </p:sp>
    </p:spTree>
    <p:extLst>
      <p:ext uri="{BB962C8B-B14F-4D97-AF65-F5344CB8AC3E}">
        <p14:creationId xmlns:p14="http://schemas.microsoft.com/office/powerpoint/2010/main" val="140500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CBCCF1-745F-45ED-B5E9-2AD25914D428}"/>
              </a:ext>
            </a:extLst>
          </p:cNvPr>
          <p:cNvPicPr>
            <a:picLocks noChangeAspect="1"/>
          </p:cNvPicPr>
          <p:nvPr/>
        </p:nvPicPr>
        <p:blipFill>
          <a:blip r:embed="rId2"/>
          <a:stretch>
            <a:fillRect/>
          </a:stretch>
        </p:blipFill>
        <p:spPr>
          <a:xfrm>
            <a:off x="1825806" y="0"/>
            <a:ext cx="8540387" cy="6858000"/>
          </a:xfrm>
          <a:prstGeom prst="rect">
            <a:avLst/>
          </a:prstGeom>
        </p:spPr>
      </p:pic>
      <p:sp>
        <p:nvSpPr>
          <p:cNvPr id="5" name="TextBox 4">
            <a:extLst>
              <a:ext uri="{FF2B5EF4-FFF2-40B4-BE49-F238E27FC236}">
                <a16:creationId xmlns:a16="http://schemas.microsoft.com/office/drawing/2014/main" id="{08EEA261-DC04-4E58-8CA9-688A4EB0FDF0}"/>
              </a:ext>
            </a:extLst>
          </p:cNvPr>
          <p:cNvSpPr txBox="1"/>
          <p:nvPr/>
        </p:nvSpPr>
        <p:spPr>
          <a:xfrm>
            <a:off x="727788" y="5309118"/>
            <a:ext cx="2332653" cy="369332"/>
          </a:xfrm>
          <a:prstGeom prst="rect">
            <a:avLst/>
          </a:prstGeom>
          <a:noFill/>
        </p:spPr>
        <p:txBody>
          <a:bodyPr wrap="square" rtlCol="0">
            <a:spAutoFit/>
          </a:bodyPr>
          <a:lstStyle/>
          <a:p>
            <a:r>
              <a:rPr lang="sr-Latn-RS" dirty="0"/>
              <a:t>Primer WBS</a:t>
            </a:r>
            <a:endParaRPr lang="en-US" dirty="0"/>
          </a:p>
        </p:txBody>
      </p:sp>
    </p:spTree>
    <p:extLst>
      <p:ext uri="{BB962C8B-B14F-4D97-AF65-F5344CB8AC3E}">
        <p14:creationId xmlns:p14="http://schemas.microsoft.com/office/powerpoint/2010/main" val="327175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EFC2-8E29-4E8D-85F7-56E139C4B497}"/>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3AC61C36-F143-4E08-B23D-905C9199B6FE}"/>
              </a:ext>
            </a:extLst>
          </p:cNvPr>
          <p:cNvSpPr>
            <a:spLocks noGrp="1"/>
          </p:cNvSpPr>
          <p:nvPr>
            <p:ph idx="1"/>
          </p:nvPr>
        </p:nvSpPr>
        <p:spPr/>
        <p:txBody>
          <a:bodyPr>
            <a:normAutofit lnSpcReduction="10000"/>
          </a:bodyPr>
          <a:lstStyle/>
          <a:p>
            <a:r>
              <a:rPr lang="sr-Latn-RS" dirty="0"/>
              <a:t>Različiti autori daju brojne definicije projekata. U ovom delu teksta će biti predstavljene definicije Project Management Instituta (PMI) i jedna od najčešće korišćenih definicija u literaturi.</a:t>
            </a:r>
          </a:p>
          <a:p>
            <a:r>
              <a:rPr lang="sr-Latn-RS" dirty="0"/>
              <a:t>Prema PMI, definicija projekta je: „</a:t>
            </a:r>
            <a:r>
              <a:rPr lang="sr-Latn-RS" b="1" i="1" dirty="0"/>
              <a:t>Projekat je privremeni jedinstveni poduhvat koji je preduzet radi stvaranja jedinstvenog proizvoda ili usluge</a:t>
            </a:r>
            <a:r>
              <a:rPr lang="sr-Latn-RS" dirty="0"/>
              <a:t>“ </a:t>
            </a:r>
          </a:p>
          <a:p>
            <a:r>
              <a:rPr lang="sr-Latn-RS" dirty="0"/>
              <a:t>Takođe, jedna od često korišćenih definicija projekata glasi: </a:t>
            </a:r>
            <a:r>
              <a:rPr lang="sr-Latn-RS" b="1" dirty="0"/>
              <a:t>„</a:t>
            </a:r>
            <a:r>
              <a:rPr lang="en-US" b="1" i="1" dirty="0" err="1"/>
              <a:t>Projekat</a:t>
            </a:r>
            <a:r>
              <a:rPr lang="en-US" b="1" i="1" dirty="0"/>
              <a:t> je </a:t>
            </a:r>
            <a:r>
              <a:rPr lang="en-US" b="1" i="1" dirty="0" err="1"/>
              <a:t>jedinstveni</a:t>
            </a:r>
            <a:r>
              <a:rPr lang="en-US" b="1" i="1" dirty="0"/>
              <a:t> </a:t>
            </a:r>
            <a:r>
              <a:rPr lang="en-US" b="1" i="1" dirty="0" err="1"/>
              <a:t>proces</a:t>
            </a:r>
            <a:r>
              <a:rPr lang="en-US" b="1" i="1" dirty="0"/>
              <a:t>, </a:t>
            </a:r>
            <a:r>
              <a:rPr lang="en-US" b="1" i="1" dirty="0" err="1"/>
              <a:t>sastavljen</a:t>
            </a:r>
            <a:r>
              <a:rPr lang="en-US" b="1" i="1" dirty="0"/>
              <a:t> </a:t>
            </a:r>
            <a:r>
              <a:rPr lang="en-US" b="1" i="1" dirty="0" err="1"/>
              <a:t>iz</a:t>
            </a:r>
            <a:r>
              <a:rPr lang="en-US" b="1" i="1" dirty="0"/>
              <a:t> </a:t>
            </a:r>
            <a:r>
              <a:rPr lang="en-US" b="1" i="1" dirty="0" err="1"/>
              <a:t>niza</a:t>
            </a:r>
            <a:r>
              <a:rPr lang="en-US" b="1" i="1" dirty="0"/>
              <a:t> </a:t>
            </a:r>
            <a:r>
              <a:rPr lang="en-US" b="1" i="1" dirty="0" err="1"/>
              <a:t>aktivnosti</a:t>
            </a:r>
            <a:r>
              <a:rPr lang="en-US" b="1" i="1" dirty="0"/>
              <a:t> </a:t>
            </a:r>
            <a:r>
              <a:rPr lang="en-US" b="1" i="1" dirty="0" err="1"/>
              <a:t>definisanih</a:t>
            </a:r>
            <a:r>
              <a:rPr lang="en-US" b="1" i="1" dirty="0"/>
              <a:t> </a:t>
            </a:r>
            <a:r>
              <a:rPr lang="en-US" b="1" i="1" dirty="0" err="1"/>
              <a:t>početkom</a:t>
            </a:r>
            <a:r>
              <a:rPr lang="en-US" b="1" i="1" dirty="0"/>
              <a:t> </a:t>
            </a:r>
            <a:r>
              <a:rPr lang="en-US" b="1" i="1" dirty="0" err="1"/>
              <a:t>i</a:t>
            </a:r>
            <a:r>
              <a:rPr lang="en-US" b="1" i="1" dirty="0"/>
              <a:t> </a:t>
            </a:r>
            <a:r>
              <a:rPr lang="en-US" b="1" i="1" dirty="0" err="1"/>
              <a:t>krajem</a:t>
            </a:r>
            <a:r>
              <a:rPr lang="en-US" b="1" i="1" dirty="0"/>
              <a:t>, </a:t>
            </a:r>
            <a:r>
              <a:rPr lang="en-US" b="1" i="1" dirty="0" err="1"/>
              <a:t>kao</a:t>
            </a:r>
            <a:r>
              <a:rPr lang="en-US" b="1" i="1" dirty="0"/>
              <a:t> </a:t>
            </a:r>
            <a:r>
              <a:rPr lang="en-US" b="1" i="1" dirty="0" err="1"/>
              <a:t>i</a:t>
            </a:r>
            <a:r>
              <a:rPr lang="en-US" b="1" i="1" dirty="0"/>
              <a:t> </a:t>
            </a:r>
            <a:r>
              <a:rPr lang="sr-Latn-RS" b="1" i="1" dirty="0"/>
              <a:t>ograičenim </a:t>
            </a:r>
            <a:r>
              <a:rPr lang="en-US" b="1" i="1" dirty="0" err="1"/>
              <a:t>ljudskim</a:t>
            </a:r>
            <a:r>
              <a:rPr lang="en-US" b="1" i="1" dirty="0"/>
              <a:t>, </a:t>
            </a:r>
            <a:r>
              <a:rPr lang="en-US" b="1" i="1" dirty="0" err="1"/>
              <a:t>finansijskim</a:t>
            </a:r>
            <a:r>
              <a:rPr lang="en-US" b="1" i="1" dirty="0"/>
              <a:t> </a:t>
            </a:r>
            <a:r>
              <a:rPr lang="en-US" b="1" i="1" dirty="0" err="1"/>
              <a:t>i</a:t>
            </a:r>
            <a:r>
              <a:rPr lang="en-US" b="1" i="1" dirty="0"/>
              <a:t> </a:t>
            </a:r>
            <a:r>
              <a:rPr lang="en-US" b="1" i="1" dirty="0" err="1"/>
              <a:t>drugim</a:t>
            </a:r>
            <a:r>
              <a:rPr lang="en-US" b="1" i="1" dirty="0"/>
              <a:t> </a:t>
            </a:r>
            <a:r>
              <a:rPr lang="en-US" b="1" i="1" dirty="0" err="1"/>
              <a:t>resursima</a:t>
            </a:r>
            <a:r>
              <a:rPr lang="en-US" b="1" i="1" dirty="0"/>
              <a:t>, </a:t>
            </a:r>
            <a:r>
              <a:rPr lang="en-US" b="1" i="1" dirty="0" err="1"/>
              <a:t>koji</a:t>
            </a:r>
            <a:r>
              <a:rPr lang="en-US" b="1" i="1" dirty="0"/>
              <a:t> </a:t>
            </a:r>
            <a:r>
              <a:rPr lang="en-US" b="1" i="1" dirty="0" err="1"/>
              <a:t>ispunjava</a:t>
            </a:r>
            <a:r>
              <a:rPr lang="en-US" b="1" i="1" dirty="0"/>
              <a:t> </a:t>
            </a:r>
            <a:r>
              <a:rPr lang="en-US" b="1" i="1" dirty="0" err="1"/>
              <a:t>određene</a:t>
            </a:r>
            <a:r>
              <a:rPr lang="sr-Latn-RS" b="1" i="1" dirty="0"/>
              <a:t> unapred definisane</a:t>
            </a:r>
            <a:r>
              <a:rPr lang="en-US" b="1" i="1" dirty="0"/>
              <a:t> </a:t>
            </a:r>
            <a:r>
              <a:rPr lang="sr-Latn-RS" b="1" i="1" dirty="0"/>
              <a:t>ciljeve</a:t>
            </a:r>
            <a:r>
              <a:rPr lang="en-US" b="1" i="1" dirty="0"/>
              <a:t>. </a:t>
            </a:r>
            <a:r>
              <a:rPr lang="sr-Latn-RS" b="1" dirty="0"/>
              <a:t>“</a:t>
            </a:r>
            <a:endParaRPr lang="en-US" b="1" dirty="0"/>
          </a:p>
          <a:p>
            <a:endParaRPr lang="en-US" dirty="0"/>
          </a:p>
        </p:txBody>
      </p:sp>
    </p:spTree>
    <p:extLst>
      <p:ext uri="{BB962C8B-B14F-4D97-AF65-F5344CB8AC3E}">
        <p14:creationId xmlns:p14="http://schemas.microsoft.com/office/powerpoint/2010/main" val="404134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01DF-B152-4086-B7B0-5B370999BD91}"/>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D9F27F9D-7F65-4BCF-88D5-F10056F3B4EE}"/>
              </a:ext>
            </a:extLst>
          </p:cNvPr>
          <p:cNvSpPr>
            <a:spLocks noGrp="1"/>
          </p:cNvSpPr>
          <p:nvPr>
            <p:ph idx="1"/>
          </p:nvPr>
        </p:nvSpPr>
        <p:spPr/>
        <p:txBody>
          <a:bodyPr/>
          <a:lstStyle/>
          <a:p>
            <a:r>
              <a:rPr lang="sr-Latn-RS" b="1" dirty="0"/>
              <a:t>Slaganje/raspoređivanje aktivnosti </a:t>
            </a:r>
            <a:r>
              <a:rPr lang="sr-Latn-RS" dirty="0"/>
              <a:t>predstavlja proces određivanja odnosa između pojedinih aktivnosti. Aktivnosti se slažu koristeći logičke odnose. Svaka aktivnost, osim prve i poslednje, povezana je sa najmanje jednom prethodnom i jednom narednom aktivnošču. Ponekda je neophodno da postoji rani start i/ili kašnjenje aktivnosti kako bi se omogućilo kreiranje realnog termin plana projekta. Raspoređivanje aktivnosti može da se uradi primenom adekvatnih softverskih alata (MS Project i slično) ili ručno.</a:t>
            </a:r>
          </a:p>
          <a:p>
            <a:r>
              <a:rPr lang="sr-Latn-RS" dirty="0"/>
              <a:t>Alati koji se mogu koristiti kod raspoređivanja aktivnosti su </a:t>
            </a:r>
            <a:r>
              <a:rPr lang="sr-Latn-RS" b="1" dirty="0"/>
              <a:t>CPM (Critical Path Method) </a:t>
            </a:r>
            <a:r>
              <a:rPr lang="sr-Latn-RS" dirty="0"/>
              <a:t>ili</a:t>
            </a:r>
            <a:r>
              <a:rPr lang="sr-Latn-RS" b="1" dirty="0"/>
              <a:t> PDM (Precedence Dependency Method).</a:t>
            </a:r>
            <a:endParaRPr lang="en-US" b="1" dirty="0"/>
          </a:p>
        </p:txBody>
      </p:sp>
    </p:spTree>
    <p:extLst>
      <p:ext uri="{BB962C8B-B14F-4D97-AF65-F5344CB8AC3E}">
        <p14:creationId xmlns:p14="http://schemas.microsoft.com/office/powerpoint/2010/main" val="247422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7905-2D0F-4569-9A99-79B32758EF6C}"/>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pic>
        <p:nvPicPr>
          <p:cNvPr id="4" name="Picture 3">
            <a:extLst>
              <a:ext uri="{FF2B5EF4-FFF2-40B4-BE49-F238E27FC236}">
                <a16:creationId xmlns:a16="http://schemas.microsoft.com/office/drawing/2014/main" id="{7508403C-CE85-43BF-879F-054E488C1EAD}"/>
              </a:ext>
            </a:extLst>
          </p:cNvPr>
          <p:cNvPicPr>
            <a:picLocks noChangeAspect="1"/>
          </p:cNvPicPr>
          <p:nvPr/>
        </p:nvPicPr>
        <p:blipFill>
          <a:blip r:embed="rId2"/>
          <a:stretch>
            <a:fillRect/>
          </a:stretch>
        </p:blipFill>
        <p:spPr>
          <a:xfrm>
            <a:off x="1428750" y="1397875"/>
            <a:ext cx="8411255" cy="5200227"/>
          </a:xfrm>
          <a:prstGeom prst="rect">
            <a:avLst/>
          </a:prstGeom>
        </p:spPr>
      </p:pic>
    </p:spTree>
    <p:extLst>
      <p:ext uri="{BB962C8B-B14F-4D97-AF65-F5344CB8AC3E}">
        <p14:creationId xmlns:p14="http://schemas.microsoft.com/office/powerpoint/2010/main" val="372546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BBF8-A170-470F-901A-9BF61AB9F2C6}"/>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2F121B33-8B74-4FB7-847A-882DB0943E53}"/>
              </a:ext>
            </a:extLst>
          </p:cNvPr>
          <p:cNvSpPr>
            <a:spLocks noGrp="1"/>
          </p:cNvSpPr>
          <p:nvPr>
            <p:ph idx="1"/>
          </p:nvPr>
        </p:nvSpPr>
        <p:spPr/>
        <p:txBody>
          <a:bodyPr/>
          <a:lstStyle/>
          <a:p>
            <a:r>
              <a:rPr lang="sr-Latn-RS" b="1" dirty="0"/>
              <a:t>Procena resursa za aktivnosti</a:t>
            </a:r>
            <a:r>
              <a:rPr lang="sr-Latn-RS" dirty="0"/>
              <a:t> predstavalja poces procene vrste i količine materijala, ljudi, opreme ili novca potrebnog za svaku aktivnost. Proces proračuna resursa aktivnosti se koordinira sa procesom procene troškova – odnosno sa budžetom projekta.</a:t>
            </a:r>
          </a:p>
          <a:p>
            <a:r>
              <a:rPr lang="sr-Latn-RS" dirty="0"/>
              <a:t>Kod ovog dela pripreme projekta, iskustvo i znajje članova projektnog tima često nije dovoljno već je neophodno angažovanje procene od strane stručnjaka koji se angažuju kao eksterni konsultanti. </a:t>
            </a:r>
            <a:endParaRPr lang="en-US" dirty="0"/>
          </a:p>
          <a:p>
            <a:endParaRPr lang="en-US" dirty="0"/>
          </a:p>
        </p:txBody>
      </p:sp>
    </p:spTree>
    <p:extLst>
      <p:ext uri="{BB962C8B-B14F-4D97-AF65-F5344CB8AC3E}">
        <p14:creationId xmlns:p14="http://schemas.microsoft.com/office/powerpoint/2010/main" val="3289795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C35C-D493-494E-A074-E0221EDEF19A}"/>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D129326C-95D0-4E75-9056-3ABAEE6FED45}"/>
              </a:ext>
            </a:extLst>
          </p:cNvPr>
          <p:cNvSpPr>
            <a:spLocks noGrp="1"/>
          </p:cNvSpPr>
          <p:nvPr>
            <p:ph idx="1"/>
          </p:nvPr>
        </p:nvSpPr>
        <p:spPr/>
        <p:txBody>
          <a:bodyPr/>
          <a:lstStyle/>
          <a:p>
            <a:r>
              <a:rPr lang="sr-Latn-RS" b="1" dirty="0"/>
              <a:t>Procena trajanja aktivnosti </a:t>
            </a:r>
            <a:r>
              <a:rPr lang="sr-Latn-RS" dirty="0"/>
              <a:t>je proces određivanja broja radnih sati potrebnih za izvršenje svake aktivnosti uz pomoć planiranih resursa. Proračun trajanja aktivnosti koristi informacije iz definisanih aktivnosti u okviru radnih paketa (iz WBS-a), potrebnih vrsta resursa, raspoloživosti resursa.</a:t>
            </a:r>
          </a:p>
          <a:p>
            <a:r>
              <a:rPr lang="sr-Latn-RS" dirty="0"/>
              <a:t>Pošto je procena trajanja aktivnosti najčešće skopčana sa velikom neizvesnošću, u cilju analize većeg broja scenarija – može se koristiti metoda PERT (Program Evaluation and Review Technique).</a:t>
            </a:r>
            <a:endParaRPr lang="en-US" dirty="0"/>
          </a:p>
          <a:p>
            <a:endParaRPr lang="en-US" dirty="0"/>
          </a:p>
        </p:txBody>
      </p:sp>
    </p:spTree>
    <p:extLst>
      <p:ext uri="{BB962C8B-B14F-4D97-AF65-F5344CB8AC3E}">
        <p14:creationId xmlns:p14="http://schemas.microsoft.com/office/powerpoint/2010/main" val="420956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EA0A-5AE4-4F2E-BB80-41C9EAE4FD38}"/>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896F1634-3429-4808-AA42-87C2BAFB3D77}"/>
              </a:ext>
            </a:extLst>
          </p:cNvPr>
          <p:cNvSpPr>
            <a:spLocks noGrp="1"/>
          </p:cNvSpPr>
          <p:nvPr>
            <p:ph idx="1"/>
          </p:nvPr>
        </p:nvSpPr>
        <p:spPr/>
        <p:txBody>
          <a:bodyPr>
            <a:normAutofit fontScale="92500" lnSpcReduction="20000"/>
          </a:bodyPr>
          <a:lstStyle/>
          <a:p>
            <a:r>
              <a:rPr lang="sr-Latn-RS" b="1" dirty="0"/>
              <a:t>Razvoj termin plana </a:t>
            </a:r>
            <a:r>
              <a:rPr lang="sr-Latn-RS" dirty="0"/>
              <a:t>je proces analize redosleda, trajanja, potrebnih resursa i vremenskih ograničenja aktivnosti u cilju ostvarenja definisanih ciljeva projekta. Razvoj prihvatljivog termin plana projekta je obično iterativni proces. On definiše planirani datum za početak i kraj projektnih aktivnosti, kao i ključne događaje. Tokom realizacije projekta može doći i do naknadnog usaglašavanja i revizije definisanih termin planova, shodno promeni raspoloživosti resursa i/ili eventualnim kašnjenjima u realizaciji pojedinih aktivnosti projekta.</a:t>
            </a:r>
          </a:p>
          <a:p>
            <a:r>
              <a:rPr lang="sr-Latn-RS" dirty="0"/>
              <a:t>Jeda od alata koji se može koristiti u razvoju termin planova je metod kritičnog puta, u kombinaciji sa metodama mrežnog planiranja.</a:t>
            </a:r>
          </a:p>
          <a:p>
            <a:r>
              <a:rPr lang="sr-Latn-RS" b="1" dirty="0"/>
              <a:t>Kontrola termin plana </a:t>
            </a:r>
            <a:r>
              <a:rPr lang="sr-Latn-RS" dirty="0"/>
              <a:t>je proces praćenja i nadgledanja statusa projekta u cilju ažuriranja napredtka projekta i upravljanja promenama osnovnog – polaznog termin plana. </a:t>
            </a:r>
            <a:endParaRPr lang="en-US" dirty="0"/>
          </a:p>
          <a:p>
            <a:endParaRPr lang="en-US" dirty="0"/>
          </a:p>
        </p:txBody>
      </p:sp>
    </p:spTree>
    <p:extLst>
      <p:ext uri="{BB962C8B-B14F-4D97-AF65-F5344CB8AC3E}">
        <p14:creationId xmlns:p14="http://schemas.microsoft.com/office/powerpoint/2010/main" val="367346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Alati koji se koriste kod izrade i razvoja termi planova, uključujući CPM, PDM i PERT svi spadaju u grupaciju alata takozvanog </a:t>
            </a:r>
            <a:r>
              <a:rPr lang="sr-Latn-RS" b="1" dirty="0"/>
              <a:t>mrežnog planiranja</a:t>
            </a:r>
            <a:r>
              <a:rPr lang="sr-Latn-RS" dirty="0"/>
              <a:t>.</a:t>
            </a:r>
          </a:p>
          <a:p>
            <a:r>
              <a:rPr lang="en-US" dirty="0" err="1"/>
              <a:t>Tehnika</a:t>
            </a:r>
            <a:r>
              <a:rPr lang="en-US" dirty="0"/>
              <a:t> </a:t>
            </a:r>
            <a:r>
              <a:rPr lang="en-US" dirty="0" err="1"/>
              <a:t>primene</a:t>
            </a:r>
            <a:r>
              <a:rPr lang="en-US" dirty="0"/>
              <a:t> </a:t>
            </a:r>
            <a:r>
              <a:rPr lang="en-US" dirty="0" err="1"/>
              <a:t>mrežnog</a:t>
            </a:r>
            <a:r>
              <a:rPr lang="en-US" dirty="0"/>
              <a:t> </a:t>
            </a:r>
            <a:r>
              <a:rPr lang="en-US" dirty="0" err="1"/>
              <a:t>planiranja</a:t>
            </a:r>
            <a:r>
              <a:rPr lang="en-US" dirty="0"/>
              <a:t> se </a:t>
            </a:r>
            <a:r>
              <a:rPr lang="en-US" dirty="0" err="1"/>
              <a:t>sastoji</a:t>
            </a:r>
            <a:r>
              <a:rPr lang="en-US" dirty="0"/>
              <a:t> </a:t>
            </a:r>
            <a:r>
              <a:rPr lang="en-US" dirty="0" err="1"/>
              <a:t>iz</a:t>
            </a:r>
            <a:r>
              <a:rPr lang="en-US" dirty="0"/>
              <a:t> </a:t>
            </a:r>
            <a:r>
              <a:rPr lang="en-US" dirty="0" err="1"/>
              <a:t>zasebnih</a:t>
            </a:r>
            <a:r>
              <a:rPr lang="en-US" dirty="0"/>
              <a:t> </a:t>
            </a:r>
            <a:r>
              <a:rPr lang="en-US" dirty="0" err="1"/>
              <a:t>faza</a:t>
            </a:r>
            <a:r>
              <a:rPr lang="en-US" dirty="0"/>
              <a:t> </a:t>
            </a:r>
            <a:r>
              <a:rPr lang="sr-Latn-RS" dirty="0"/>
              <a:t>a</a:t>
            </a:r>
            <a:r>
              <a:rPr lang="en-US" dirty="0" err="1"/>
              <a:t>nalize</a:t>
            </a:r>
            <a:r>
              <a:rPr lang="en-US" dirty="0"/>
              <a:t>:</a:t>
            </a:r>
            <a:endParaRPr lang="sr-Latn-RS" dirty="0"/>
          </a:p>
          <a:p>
            <a:pPr lvl="1"/>
            <a:r>
              <a:rPr lang="en-US" dirty="0" err="1"/>
              <a:t>analiza</a:t>
            </a:r>
            <a:r>
              <a:rPr lang="en-US" dirty="0"/>
              <a:t> </a:t>
            </a:r>
            <a:r>
              <a:rPr lang="en-US" dirty="0" err="1"/>
              <a:t>stru</a:t>
            </a:r>
            <a:r>
              <a:rPr lang="sr-Latn-RS" dirty="0"/>
              <a:t>k</a:t>
            </a:r>
            <a:r>
              <a:rPr lang="en-US" dirty="0" err="1"/>
              <a:t>ture</a:t>
            </a:r>
            <a:endParaRPr lang="sr-Latn-RS" dirty="0"/>
          </a:p>
          <a:p>
            <a:pPr lvl="1"/>
            <a:r>
              <a:rPr lang="en-US" dirty="0" err="1"/>
              <a:t>analiza</a:t>
            </a:r>
            <a:r>
              <a:rPr lang="en-US" dirty="0"/>
              <a:t> </a:t>
            </a:r>
            <a:r>
              <a:rPr lang="en-US" dirty="0" err="1"/>
              <a:t>vremena</a:t>
            </a:r>
            <a:endParaRPr lang="sr-Latn-RS" dirty="0"/>
          </a:p>
          <a:p>
            <a:pPr lvl="1"/>
            <a:r>
              <a:rPr lang="en-US" dirty="0" err="1"/>
              <a:t>analiza</a:t>
            </a:r>
            <a:r>
              <a:rPr lang="en-US" dirty="0"/>
              <a:t> </a:t>
            </a:r>
            <a:r>
              <a:rPr lang="en-US" dirty="0" err="1"/>
              <a:t>troškova</a:t>
            </a:r>
            <a:r>
              <a:rPr lang="en-US" dirty="0"/>
              <a:t> </a:t>
            </a:r>
            <a:r>
              <a:rPr lang="sr-Latn-RS" dirty="0"/>
              <a:t>i</a:t>
            </a:r>
          </a:p>
          <a:p>
            <a:pPr lvl="1"/>
            <a:r>
              <a:rPr lang="en-US" dirty="0" err="1"/>
              <a:t>raspodela</a:t>
            </a:r>
            <a:r>
              <a:rPr lang="en-US" dirty="0"/>
              <a:t> </a:t>
            </a:r>
            <a:r>
              <a:rPr lang="en-US" dirty="0" err="1"/>
              <a:t>resursa</a:t>
            </a:r>
            <a:r>
              <a:rPr lang="en-US" dirty="0"/>
              <a:t> </a:t>
            </a:r>
            <a:endParaRPr lang="sr-Latn-RS" dirty="0"/>
          </a:p>
          <a:p>
            <a:r>
              <a:rPr lang="en-US" dirty="0" err="1"/>
              <a:t>Analiza</a:t>
            </a:r>
            <a:r>
              <a:rPr lang="en-US" dirty="0"/>
              <a:t> </a:t>
            </a:r>
            <a:r>
              <a:rPr lang="en-US" dirty="0" err="1"/>
              <a:t>strukture</a:t>
            </a:r>
            <a:r>
              <a:rPr lang="en-US" dirty="0"/>
              <a:t> se </a:t>
            </a:r>
            <a:r>
              <a:rPr lang="en-US" dirty="0" err="1"/>
              <a:t>uvok</a:t>
            </a:r>
            <a:r>
              <a:rPr lang="en-US" dirty="0"/>
              <a:t> </a:t>
            </a:r>
            <a:r>
              <a:rPr lang="en-US" dirty="0" err="1"/>
              <a:t>izvodi</a:t>
            </a:r>
            <a:r>
              <a:rPr lang="en-US" dirty="0"/>
              <a:t>, </a:t>
            </a:r>
            <a:r>
              <a:rPr lang="en-US" dirty="0" err="1"/>
              <a:t>dok</a:t>
            </a:r>
            <a:r>
              <a:rPr lang="en-US" dirty="0"/>
              <a:t> se </a:t>
            </a:r>
            <a:r>
              <a:rPr lang="en-US" dirty="0" err="1"/>
              <a:t>ostale</a:t>
            </a:r>
            <a:r>
              <a:rPr lang="en-US" dirty="0"/>
              <a:t> faze </a:t>
            </a:r>
            <a:r>
              <a:rPr lang="en-US" dirty="0" err="1"/>
              <a:t>rade</a:t>
            </a:r>
            <a:r>
              <a:rPr lang="en-US" dirty="0"/>
              <a:t> </a:t>
            </a:r>
            <a:r>
              <a:rPr lang="en-US" dirty="0" err="1"/>
              <a:t>prema</a:t>
            </a:r>
            <a:r>
              <a:rPr lang="en-US" dirty="0"/>
              <a:t> </a:t>
            </a:r>
            <a:r>
              <a:rPr lang="en-US" dirty="0" err="1"/>
              <a:t>potrebi</a:t>
            </a:r>
            <a:r>
              <a:rPr lang="en-US" dirty="0"/>
              <a:t>.</a:t>
            </a:r>
            <a:endParaRPr lang="sr-Latn-RS" dirty="0"/>
          </a:p>
          <a:p>
            <a:r>
              <a:rPr lang="sr-Latn-RS" dirty="0"/>
              <a:t>A</a:t>
            </a:r>
            <a:r>
              <a:rPr lang="en-US" dirty="0" err="1"/>
              <a:t>naliza</a:t>
            </a:r>
            <a:r>
              <a:rPr lang="en-US" dirty="0"/>
              <a:t> </a:t>
            </a:r>
            <a:r>
              <a:rPr lang="en-US" dirty="0" err="1"/>
              <a:t>vremena</a:t>
            </a:r>
            <a:r>
              <a:rPr lang="en-US" dirty="0"/>
              <a:t> se ne </a:t>
            </a:r>
            <a:r>
              <a:rPr lang="en-US" dirty="0" err="1"/>
              <a:t>može</a:t>
            </a:r>
            <a:r>
              <a:rPr lang="en-US" dirty="0"/>
              <a:t> </a:t>
            </a:r>
            <a:r>
              <a:rPr lang="en-US" dirty="0" err="1"/>
              <a:t>izvršiti</a:t>
            </a:r>
            <a:r>
              <a:rPr lang="en-US" dirty="0"/>
              <a:t> </a:t>
            </a:r>
            <a:r>
              <a:rPr lang="en-US" dirty="0" err="1"/>
              <a:t>dok</a:t>
            </a:r>
            <a:r>
              <a:rPr lang="en-US" dirty="0"/>
              <a:t> se ne </a:t>
            </a:r>
            <a:r>
              <a:rPr lang="en-US" dirty="0" err="1"/>
              <a:t>izvrši</a:t>
            </a:r>
            <a:r>
              <a:rPr lang="en-US" dirty="0"/>
              <a:t> </a:t>
            </a:r>
            <a:r>
              <a:rPr lang="en-US" dirty="0" err="1"/>
              <a:t>analiza</a:t>
            </a:r>
            <a:r>
              <a:rPr lang="en-US" dirty="0"/>
              <a:t> </a:t>
            </a:r>
            <a:r>
              <a:rPr lang="en-US" dirty="0" err="1"/>
              <a:t>strukture</a:t>
            </a:r>
            <a:r>
              <a:rPr lang="sr-Latn-RS" dirty="0"/>
              <a:t> </a:t>
            </a:r>
            <a:r>
              <a:rPr lang="en-US" dirty="0"/>
              <a:t>a </a:t>
            </a:r>
            <a:r>
              <a:rPr lang="en-US" dirty="0" err="1"/>
              <a:t>analiza</a:t>
            </a:r>
            <a:r>
              <a:rPr lang="en-US" dirty="0"/>
              <a:t> </a:t>
            </a:r>
            <a:r>
              <a:rPr lang="en-US" dirty="0" err="1"/>
              <a:t>troškova</a:t>
            </a:r>
            <a:r>
              <a:rPr lang="en-US" dirty="0"/>
              <a:t> </a:t>
            </a:r>
            <a:r>
              <a:rPr lang="en-US" dirty="0" err="1"/>
              <a:t>i</a:t>
            </a:r>
            <a:r>
              <a:rPr lang="en-US" dirty="0"/>
              <a:t> </a:t>
            </a:r>
            <a:r>
              <a:rPr lang="en-US" dirty="0" err="1"/>
              <a:t>resursa</a:t>
            </a:r>
            <a:r>
              <a:rPr lang="en-US" dirty="0"/>
              <a:t> </a:t>
            </a:r>
            <a:r>
              <a:rPr lang="en-US" dirty="0" err="1"/>
              <a:t>povezana</a:t>
            </a:r>
            <a:r>
              <a:rPr lang="en-US" dirty="0"/>
              <a:t> je </a:t>
            </a:r>
            <a:r>
              <a:rPr lang="en-US" dirty="0" err="1"/>
              <a:t>sa</a:t>
            </a:r>
            <a:r>
              <a:rPr lang="en-US" dirty="0"/>
              <a:t> </a:t>
            </a:r>
            <a:r>
              <a:rPr lang="en-US" dirty="0" err="1"/>
              <a:t>analizom</a:t>
            </a:r>
            <a:r>
              <a:rPr lang="en-US" dirty="0"/>
              <a:t> </a:t>
            </a:r>
            <a:r>
              <a:rPr lang="en-US" dirty="0" err="1"/>
              <a:t>vremena</a:t>
            </a:r>
            <a:r>
              <a:rPr lang="en-US" dirty="0"/>
              <a:t>. </a:t>
            </a:r>
            <a:br>
              <a:rPr lang="en-US" dirty="0"/>
            </a:br>
            <a:endParaRPr lang="sr-Latn-RS" dirty="0"/>
          </a:p>
          <a:p>
            <a:endParaRPr lang="en-US" dirty="0"/>
          </a:p>
        </p:txBody>
      </p:sp>
    </p:spTree>
    <p:extLst>
      <p:ext uri="{BB962C8B-B14F-4D97-AF65-F5344CB8AC3E}">
        <p14:creationId xmlns:p14="http://schemas.microsoft.com/office/powerpoint/2010/main" val="211548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B486-94C3-4975-9B11-48EE269C09E5}"/>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23082886-01E1-4118-BA85-0333F6D0C382}"/>
              </a:ext>
            </a:extLst>
          </p:cNvPr>
          <p:cNvSpPr>
            <a:spLocks noGrp="1"/>
          </p:cNvSpPr>
          <p:nvPr>
            <p:ph idx="1"/>
          </p:nvPr>
        </p:nvSpPr>
        <p:spPr/>
        <p:txBody>
          <a:bodyPr/>
          <a:lstStyle/>
          <a:p>
            <a:r>
              <a:rPr lang="en-US" b="1" dirty="0" err="1"/>
              <a:t>Analiza</a:t>
            </a:r>
            <a:r>
              <a:rPr lang="en-US" b="1" dirty="0"/>
              <a:t> </a:t>
            </a:r>
            <a:r>
              <a:rPr lang="en-US" b="1" dirty="0" err="1"/>
              <a:t>strukture</a:t>
            </a:r>
            <a:r>
              <a:rPr lang="en-US" dirty="0"/>
              <a:t>, </a:t>
            </a:r>
            <a:r>
              <a:rPr lang="en-US" dirty="0" err="1"/>
              <a:t>tj</a:t>
            </a:r>
            <a:r>
              <a:rPr lang="en-US" dirty="0"/>
              <a:t>., </a:t>
            </a:r>
            <a:r>
              <a:rPr lang="en-US" dirty="0" err="1"/>
              <a:t>određivanje</a:t>
            </a:r>
            <a:r>
              <a:rPr lang="en-US" dirty="0"/>
              <a:t> </a:t>
            </a:r>
            <a:r>
              <a:rPr lang="en-US" dirty="0" err="1"/>
              <a:t>tehnološke</a:t>
            </a:r>
            <a:r>
              <a:rPr lang="en-US" dirty="0"/>
              <a:t> </a:t>
            </a:r>
            <a:r>
              <a:rPr lang="en-US" dirty="0" err="1"/>
              <a:t>i</a:t>
            </a:r>
            <a:r>
              <a:rPr lang="en-US" dirty="0"/>
              <a:t> </a:t>
            </a:r>
            <a:r>
              <a:rPr lang="en-US" dirty="0" err="1"/>
              <a:t>logičke</a:t>
            </a:r>
            <a:r>
              <a:rPr lang="en-US" dirty="0"/>
              <a:t> </a:t>
            </a:r>
            <a:r>
              <a:rPr lang="en-US" dirty="0" err="1"/>
              <a:t>međuzavisnosti</a:t>
            </a:r>
            <a:br>
              <a:rPr lang="en-US" dirty="0"/>
            </a:br>
            <a:r>
              <a:rPr lang="en-US" dirty="0" err="1"/>
              <a:t>aktivnosti</a:t>
            </a:r>
            <a:r>
              <a:rPr lang="en-US" dirty="0"/>
              <a:t> u </a:t>
            </a:r>
            <a:r>
              <a:rPr lang="en-US" dirty="0" err="1"/>
              <a:t>mrežnom</a:t>
            </a:r>
            <a:r>
              <a:rPr lang="en-US" dirty="0"/>
              <a:t> </a:t>
            </a:r>
            <a:r>
              <a:rPr lang="en-US" dirty="0" err="1"/>
              <a:t>planiranju</a:t>
            </a:r>
            <a:r>
              <a:rPr lang="en-US" dirty="0"/>
              <a:t> </a:t>
            </a:r>
            <a:r>
              <a:rPr lang="en-US" dirty="0" err="1"/>
              <a:t>predstavlja</a:t>
            </a:r>
            <a:r>
              <a:rPr lang="en-US" dirty="0"/>
              <a:t> </a:t>
            </a:r>
            <a:r>
              <a:rPr lang="en-US" dirty="0" err="1"/>
              <a:t>početnu</a:t>
            </a:r>
            <a:r>
              <a:rPr lang="en-US" dirty="0"/>
              <a:t> </a:t>
            </a:r>
            <a:r>
              <a:rPr lang="en-US" dirty="0" err="1"/>
              <a:t>i</a:t>
            </a:r>
            <a:r>
              <a:rPr lang="en-US" dirty="0"/>
              <a:t> </a:t>
            </a:r>
            <a:r>
              <a:rPr lang="en-US" dirty="0" err="1"/>
              <a:t>osnovnu</a:t>
            </a:r>
            <a:r>
              <a:rPr lang="en-US" dirty="0"/>
              <a:t> </a:t>
            </a:r>
            <a:r>
              <a:rPr lang="en-US" dirty="0" err="1"/>
              <a:t>fazu</a:t>
            </a:r>
            <a:r>
              <a:rPr lang="en-US" dirty="0"/>
              <a:t> </a:t>
            </a:r>
            <a:r>
              <a:rPr lang="en-US" dirty="0" err="1"/>
              <a:t>rada</a:t>
            </a:r>
            <a:r>
              <a:rPr lang="en-US" dirty="0"/>
              <a:t>. </a:t>
            </a:r>
            <a:endParaRPr lang="sr-Latn-RS" dirty="0"/>
          </a:p>
          <a:p>
            <a:r>
              <a:rPr lang="en-US" dirty="0"/>
              <a:t>U</a:t>
            </a:r>
            <a:r>
              <a:rPr lang="sr-Latn-RS" dirty="0"/>
              <a:t> </a:t>
            </a:r>
            <a:r>
              <a:rPr lang="en-US" dirty="0" err="1"/>
              <a:t>realizaciji</a:t>
            </a:r>
            <a:r>
              <a:rPr lang="en-US" dirty="0"/>
              <a:t> </a:t>
            </a:r>
            <a:r>
              <a:rPr lang="en-US" dirty="0" err="1"/>
              <a:t>ove</a:t>
            </a:r>
            <a:r>
              <a:rPr lang="en-US" dirty="0"/>
              <a:t> faze </a:t>
            </a:r>
            <a:r>
              <a:rPr lang="en-US" dirty="0" err="1"/>
              <a:t>mrežnog</a:t>
            </a:r>
            <a:r>
              <a:rPr lang="en-US" dirty="0"/>
              <a:t> </a:t>
            </a:r>
            <a:r>
              <a:rPr lang="en-US" dirty="0" err="1"/>
              <a:t>planiranja</a:t>
            </a:r>
            <a:r>
              <a:rPr lang="en-US" dirty="0"/>
              <a:t> </a:t>
            </a:r>
            <a:r>
              <a:rPr lang="en-US" dirty="0" err="1"/>
              <a:t>moraju</a:t>
            </a:r>
            <a:r>
              <a:rPr lang="en-US" dirty="0"/>
              <a:t> </a:t>
            </a:r>
            <a:r>
              <a:rPr lang="en-US" dirty="0" err="1"/>
              <a:t>učestvovati</a:t>
            </a:r>
            <a:r>
              <a:rPr lang="en-US" dirty="0"/>
              <a:t> </a:t>
            </a:r>
            <a:r>
              <a:rPr lang="en-US" dirty="0" err="1"/>
              <a:t>odgovarajući</a:t>
            </a:r>
            <a:r>
              <a:rPr lang="sr-Latn-RS" dirty="0"/>
              <a:t> </a:t>
            </a:r>
            <a:r>
              <a:rPr lang="en-US" dirty="0" err="1"/>
              <a:t>menadžeri</a:t>
            </a:r>
            <a:r>
              <a:rPr lang="en-US" dirty="0"/>
              <a:t> </a:t>
            </a:r>
            <a:r>
              <a:rPr lang="en-US" dirty="0" err="1"/>
              <a:t>i</a:t>
            </a:r>
            <a:r>
              <a:rPr lang="en-US" dirty="0"/>
              <a:t> </a:t>
            </a:r>
            <a:r>
              <a:rPr lang="en-US" dirty="0" err="1"/>
              <a:t>tehnolozi</a:t>
            </a:r>
            <a:r>
              <a:rPr lang="en-US" dirty="0"/>
              <a:t> </a:t>
            </a:r>
            <a:r>
              <a:rPr lang="en-US" dirty="0" err="1"/>
              <a:t>posmatranog</a:t>
            </a:r>
            <a:r>
              <a:rPr lang="en-US" dirty="0"/>
              <a:t> </a:t>
            </a:r>
            <a:r>
              <a:rPr lang="en-US" dirty="0" err="1"/>
              <a:t>projekta</a:t>
            </a:r>
            <a:r>
              <a:rPr lang="en-US" dirty="0"/>
              <a:t>. </a:t>
            </a:r>
            <a:endParaRPr lang="sr-Latn-RS" dirty="0"/>
          </a:p>
          <a:p>
            <a:r>
              <a:rPr lang="en-US" dirty="0" err="1"/>
              <a:t>Ovo</a:t>
            </a:r>
            <a:r>
              <a:rPr lang="en-US" dirty="0"/>
              <a:t> </a:t>
            </a:r>
            <a:r>
              <a:rPr lang="en-US" dirty="0" err="1"/>
              <a:t>nije</a:t>
            </a:r>
            <a:r>
              <a:rPr lang="en-US" dirty="0"/>
              <a:t> </a:t>
            </a:r>
            <a:r>
              <a:rPr lang="en-US" dirty="0" err="1"/>
              <a:t>rutinski</a:t>
            </a:r>
            <a:r>
              <a:rPr lang="en-US" dirty="0"/>
              <a:t> </a:t>
            </a:r>
            <a:r>
              <a:rPr lang="en-US" dirty="0" err="1"/>
              <a:t>posao</a:t>
            </a:r>
            <a:r>
              <a:rPr lang="en-US" dirty="0"/>
              <a:t>, </a:t>
            </a:r>
            <a:r>
              <a:rPr lang="en-US" dirty="0" err="1"/>
              <a:t>mada</a:t>
            </a:r>
            <a:r>
              <a:rPr lang="sr-Latn-RS" dirty="0"/>
              <a:t> </a:t>
            </a:r>
            <a:r>
              <a:rPr lang="en-US" dirty="0" err="1"/>
              <a:t>na</a:t>
            </a:r>
            <a:r>
              <a:rPr lang="en-US" dirty="0"/>
              <a:t> </a:t>
            </a:r>
            <a:r>
              <a:rPr lang="en-US" dirty="0" err="1"/>
              <a:t>prvi</a:t>
            </a:r>
            <a:r>
              <a:rPr lang="en-US" dirty="0"/>
              <a:t> </a:t>
            </a:r>
            <a:r>
              <a:rPr lang="en-US" dirty="0" err="1"/>
              <a:t>pogled</a:t>
            </a:r>
            <a:r>
              <a:rPr lang="en-US" dirty="0"/>
              <a:t> </a:t>
            </a:r>
            <a:r>
              <a:rPr lang="en-US" dirty="0" err="1"/>
              <a:t>izgleda</a:t>
            </a:r>
            <a:r>
              <a:rPr lang="en-US" dirty="0"/>
              <a:t> </a:t>
            </a:r>
            <a:r>
              <a:rPr lang="en-US" dirty="0" err="1"/>
              <a:t>jednostavan</a:t>
            </a:r>
            <a:r>
              <a:rPr lang="en-US" dirty="0"/>
              <a:t>, </a:t>
            </a:r>
            <a:r>
              <a:rPr lang="en-US" dirty="0" err="1"/>
              <a:t>treba</a:t>
            </a:r>
            <a:r>
              <a:rPr lang="en-US" dirty="0"/>
              <a:t> mu </a:t>
            </a:r>
            <a:r>
              <a:rPr lang="en-US" dirty="0" err="1"/>
              <a:t>posvetiti</a:t>
            </a:r>
            <a:r>
              <a:rPr lang="en-US" dirty="0"/>
              <a:t> </a:t>
            </a:r>
            <a:r>
              <a:rPr lang="en-US" dirty="0" err="1"/>
              <a:t>veliku</a:t>
            </a:r>
            <a:r>
              <a:rPr lang="en-US" dirty="0"/>
              <a:t> </a:t>
            </a:r>
            <a:r>
              <a:rPr lang="en-US" dirty="0" err="1"/>
              <a:t>pažnju</a:t>
            </a:r>
            <a:r>
              <a:rPr lang="en-US" dirty="0"/>
              <a:t> </a:t>
            </a:r>
            <a:r>
              <a:rPr lang="en-US" dirty="0" err="1"/>
              <a:t>jer</a:t>
            </a:r>
            <a:r>
              <a:rPr lang="sr-Latn-RS" dirty="0"/>
              <a:t> </a:t>
            </a:r>
            <a:r>
              <a:rPr lang="en-US" dirty="0" err="1"/>
              <a:t>greške</a:t>
            </a:r>
            <a:r>
              <a:rPr lang="en-US" dirty="0"/>
              <a:t> </a:t>
            </a:r>
            <a:r>
              <a:rPr lang="en-US" dirty="0" err="1"/>
              <a:t>napravljene</a:t>
            </a:r>
            <a:r>
              <a:rPr lang="en-US" dirty="0"/>
              <a:t> </a:t>
            </a:r>
            <a:r>
              <a:rPr lang="en-US" dirty="0" err="1"/>
              <a:t>ovoj</a:t>
            </a:r>
            <a:r>
              <a:rPr lang="en-US" dirty="0"/>
              <a:t> </a:t>
            </a:r>
            <a:r>
              <a:rPr lang="en-US" dirty="0" err="1"/>
              <a:t>fazi</a:t>
            </a:r>
            <a:r>
              <a:rPr lang="en-US" dirty="0"/>
              <a:t> </a:t>
            </a:r>
            <a:r>
              <a:rPr lang="en-US" dirty="0" err="1"/>
              <a:t>projekta</a:t>
            </a:r>
            <a:r>
              <a:rPr lang="en-US" dirty="0"/>
              <a:t> </a:t>
            </a:r>
            <a:r>
              <a:rPr lang="en-US" dirty="0" err="1"/>
              <a:t>mogu</a:t>
            </a:r>
            <a:r>
              <a:rPr lang="en-US" dirty="0"/>
              <a:t> </a:t>
            </a:r>
            <a:r>
              <a:rPr lang="en-US" dirty="0" err="1"/>
              <a:t>uticati</a:t>
            </a:r>
            <a:r>
              <a:rPr lang="en-US" dirty="0"/>
              <a:t> </a:t>
            </a:r>
            <a:r>
              <a:rPr lang="en-US" dirty="0" err="1"/>
              <a:t>na</a:t>
            </a:r>
            <a:r>
              <a:rPr lang="en-US" dirty="0"/>
              <a:t> </a:t>
            </a:r>
            <a:r>
              <a:rPr lang="en-US" dirty="0" err="1"/>
              <a:t>rezultate</a:t>
            </a:r>
            <a:r>
              <a:rPr lang="en-US" dirty="0"/>
              <a:t> </a:t>
            </a:r>
            <a:r>
              <a:rPr lang="en-US" dirty="0" err="1"/>
              <a:t>rada</a:t>
            </a:r>
            <a:r>
              <a:rPr lang="en-US" dirty="0"/>
              <a:t> u </a:t>
            </a:r>
            <a:r>
              <a:rPr lang="en-US" dirty="0" err="1"/>
              <a:t>svim</a:t>
            </a:r>
            <a:r>
              <a:rPr lang="sr-Latn-RS" dirty="0"/>
              <a:t> </a:t>
            </a:r>
            <a:r>
              <a:rPr lang="en-US" dirty="0" err="1"/>
              <a:t>ostalim</a:t>
            </a:r>
            <a:r>
              <a:rPr lang="en-US" dirty="0"/>
              <a:t> </a:t>
            </a:r>
            <a:r>
              <a:rPr lang="en-US" dirty="0" err="1"/>
              <a:t>fazama</a:t>
            </a:r>
            <a:r>
              <a:rPr lang="en-US" dirty="0"/>
              <a:t> </a:t>
            </a:r>
            <a:r>
              <a:rPr lang="en-US" dirty="0" err="1"/>
              <a:t>primene</a:t>
            </a:r>
            <a:r>
              <a:rPr lang="en-US" dirty="0"/>
              <a:t> </a:t>
            </a:r>
            <a:r>
              <a:rPr lang="en-US" dirty="0" err="1"/>
              <a:t>mrežnog</a:t>
            </a:r>
            <a:r>
              <a:rPr lang="en-US" dirty="0"/>
              <a:t> </a:t>
            </a:r>
            <a:r>
              <a:rPr lang="en-US" dirty="0" err="1"/>
              <a:t>planiranja</a:t>
            </a:r>
            <a:r>
              <a:rPr lang="en-US" dirty="0"/>
              <a:t> u </a:t>
            </a:r>
            <a:r>
              <a:rPr lang="en-US" dirty="0" err="1"/>
              <a:t>projektu</a:t>
            </a:r>
            <a:r>
              <a:rPr lang="en-US" dirty="0"/>
              <a:t>.</a:t>
            </a:r>
          </a:p>
        </p:txBody>
      </p:sp>
    </p:spTree>
    <p:extLst>
      <p:ext uri="{BB962C8B-B14F-4D97-AF65-F5344CB8AC3E}">
        <p14:creationId xmlns:p14="http://schemas.microsoft.com/office/powerpoint/2010/main" val="1021170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normAutofit fontScale="92500" lnSpcReduction="20000"/>
          </a:bodyPr>
          <a:lstStyle/>
          <a:p>
            <a:r>
              <a:rPr lang="it-IT" b="1" i="1" dirty="0"/>
              <a:t>Analiza vremena po PERT metodi</a:t>
            </a:r>
            <a:r>
              <a:rPr lang="it-IT" dirty="0"/>
              <a:t> </a:t>
            </a:r>
            <a:endParaRPr lang="sr-Latn-RS" dirty="0"/>
          </a:p>
          <a:p>
            <a:r>
              <a:rPr lang="en-US" dirty="0" err="1"/>
              <a:t>Najznačajnija</a:t>
            </a:r>
            <a:r>
              <a:rPr lang="en-US" dirty="0"/>
              <a:t> </a:t>
            </a:r>
            <a:r>
              <a:rPr lang="en-US" dirty="0" err="1"/>
              <a:t>razlika</a:t>
            </a:r>
            <a:r>
              <a:rPr lang="en-US" dirty="0"/>
              <a:t> </a:t>
            </a:r>
            <a:r>
              <a:rPr lang="en-US" dirty="0" err="1"/>
              <a:t>između</a:t>
            </a:r>
            <a:r>
              <a:rPr lang="en-US" dirty="0"/>
              <a:t> CPM </a:t>
            </a:r>
            <a:r>
              <a:rPr lang="en-US" dirty="0" err="1"/>
              <a:t>i</a:t>
            </a:r>
            <a:r>
              <a:rPr lang="en-US" dirty="0"/>
              <a:t> PERT je u tome </a:t>
            </a:r>
            <a:r>
              <a:rPr lang="en-US" dirty="0" err="1"/>
              <a:t>što</a:t>
            </a:r>
            <a:r>
              <a:rPr lang="en-US" dirty="0"/>
              <a:t> PERT </a:t>
            </a:r>
            <a:r>
              <a:rPr lang="en-US" dirty="0" err="1"/>
              <a:t>metoda</a:t>
            </a:r>
            <a:br>
              <a:rPr lang="en-US" dirty="0"/>
            </a:br>
            <a:r>
              <a:rPr lang="en-US" dirty="0" err="1"/>
              <a:t>uzima</a:t>
            </a:r>
            <a:r>
              <a:rPr lang="en-US" dirty="0"/>
              <a:t> u </a:t>
            </a:r>
            <a:r>
              <a:rPr lang="en-US" dirty="0" err="1"/>
              <a:t>obzir</a:t>
            </a:r>
            <a:r>
              <a:rPr lang="en-US" dirty="0"/>
              <a:t> </a:t>
            </a:r>
            <a:r>
              <a:rPr lang="en-US" dirty="0" err="1"/>
              <a:t>nesigurnost</a:t>
            </a:r>
            <a:r>
              <a:rPr lang="en-US" dirty="0"/>
              <a:t> u </a:t>
            </a:r>
            <a:r>
              <a:rPr lang="en-US" dirty="0" err="1"/>
              <a:t>proceni</a:t>
            </a:r>
            <a:r>
              <a:rPr lang="en-US" dirty="0"/>
              <a:t> </a:t>
            </a:r>
            <a:r>
              <a:rPr lang="en-US" dirty="0" err="1"/>
              <a:t>vremena</a:t>
            </a:r>
            <a:r>
              <a:rPr lang="en-US" dirty="0"/>
              <a:t> </a:t>
            </a:r>
            <a:r>
              <a:rPr lang="en-US" dirty="0" err="1"/>
              <a:t>trajanja</a:t>
            </a:r>
            <a:r>
              <a:rPr lang="en-US" dirty="0"/>
              <a:t> </a:t>
            </a:r>
            <a:r>
              <a:rPr lang="en-US" dirty="0" err="1"/>
              <a:t>pojedinih</a:t>
            </a:r>
            <a:r>
              <a:rPr lang="en-US" dirty="0"/>
              <a:t> </a:t>
            </a:r>
            <a:r>
              <a:rPr lang="en-US" dirty="0" err="1"/>
              <a:t>aktivnosti</a:t>
            </a:r>
            <a:r>
              <a:rPr lang="en-US" dirty="0"/>
              <a:t>.</a:t>
            </a:r>
            <a:endParaRPr lang="sr-Latn-RS" dirty="0"/>
          </a:p>
          <a:p>
            <a:r>
              <a:rPr lang="en-US" dirty="0" err="1"/>
              <a:t>Polazi</a:t>
            </a:r>
            <a:r>
              <a:rPr lang="en-US" dirty="0"/>
              <a:t> se od toga da </a:t>
            </a:r>
            <a:r>
              <a:rPr lang="en-US" dirty="0" err="1"/>
              <a:t>nije</a:t>
            </a:r>
            <a:r>
              <a:rPr lang="en-US" dirty="0"/>
              <a:t> </a:t>
            </a:r>
            <a:r>
              <a:rPr lang="en-US" dirty="0" err="1"/>
              <a:t>moguće</a:t>
            </a:r>
            <a:r>
              <a:rPr lang="en-US" dirty="0"/>
              <a:t> </a:t>
            </a:r>
            <a:r>
              <a:rPr lang="en-US" dirty="0" err="1"/>
              <a:t>unapred</a:t>
            </a:r>
            <a:r>
              <a:rPr lang="en-US" dirty="0"/>
              <a:t> </a:t>
            </a:r>
            <a:r>
              <a:rPr lang="en-US" dirty="0" err="1"/>
              <a:t>precizno</a:t>
            </a:r>
            <a:r>
              <a:rPr lang="en-US" dirty="0"/>
              <a:t> </a:t>
            </a:r>
            <a:r>
              <a:rPr lang="en-US" dirty="0" err="1"/>
              <a:t>odrediti</a:t>
            </a:r>
            <a:r>
              <a:rPr lang="en-US" dirty="0"/>
              <a:t> </a:t>
            </a:r>
            <a:r>
              <a:rPr lang="en-US" dirty="0" err="1"/>
              <a:t>trajanje</a:t>
            </a:r>
            <a:br>
              <a:rPr lang="en-US" dirty="0"/>
            </a:br>
            <a:r>
              <a:rPr lang="en-US" dirty="0" err="1"/>
              <a:t>pojedinih</a:t>
            </a:r>
            <a:r>
              <a:rPr lang="en-US" dirty="0"/>
              <a:t> </a:t>
            </a:r>
            <a:r>
              <a:rPr lang="en-US" dirty="0" err="1"/>
              <a:t>aktivnosti</a:t>
            </a:r>
            <a:r>
              <a:rPr lang="en-US" dirty="0"/>
              <a:t>, pa se ono </a:t>
            </a:r>
            <a:r>
              <a:rPr lang="en-US" dirty="0" err="1"/>
              <a:t>primenjuje</a:t>
            </a:r>
            <a:r>
              <a:rPr lang="en-US" dirty="0"/>
              <a:t> </a:t>
            </a:r>
            <a:r>
              <a:rPr lang="en-US" dirty="0" err="1"/>
              <a:t>uz</a:t>
            </a:r>
            <a:r>
              <a:rPr lang="en-US" dirty="0"/>
              <a:t> </a:t>
            </a:r>
            <a:r>
              <a:rPr lang="en-US" dirty="0" err="1"/>
              <a:t>primenu</a:t>
            </a:r>
            <a:r>
              <a:rPr lang="en-US" dirty="0"/>
              <a:t> </a:t>
            </a:r>
            <a:r>
              <a:rPr lang="en-US" dirty="0" err="1"/>
              <a:t>ststističkih</a:t>
            </a:r>
            <a:r>
              <a:rPr lang="en-US" dirty="0"/>
              <a:t> </a:t>
            </a:r>
            <a:r>
              <a:rPr lang="en-US" dirty="0" err="1"/>
              <a:t>metoda</a:t>
            </a:r>
            <a:r>
              <a:rPr lang="en-US" dirty="0"/>
              <a:t>.</a:t>
            </a:r>
            <a:br>
              <a:rPr lang="en-US" dirty="0"/>
            </a:br>
            <a:r>
              <a:rPr lang="en-US" dirty="0" err="1"/>
              <a:t>Zato</a:t>
            </a:r>
            <a:r>
              <a:rPr lang="en-US" dirty="0"/>
              <a:t> se </a:t>
            </a:r>
            <a:r>
              <a:rPr lang="en-US" dirty="0" err="1"/>
              <a:t>za</a:t>
            </a:r>
            <a:r>
              <a:rPr lang="en-US" dirty="0"/>
              <a:t> PERT </a:t>
            </a:r>
            <a:r>
              <a:rPr lang="en-US" dirty="0" err="1"/>
              <a:t>metodu</a:t>
            </a:r>
            <a:r>
              <a:rPr lang="en-US" dirty="0"/>
              <a:t> </a:t>
            </a:r>
            <a:r>
              <a:rPr lang="en-US" dirty="0" err="1"/>
              <a:t>kaže</a:t>
            </a:r>
            <a:r>
              <a:rPr lang="en-US" dirty="0"/>
              <a:t> da je </a:t>
            </a:r>
            <a:r>
              <a:rPr lang="en-US" dirty="0" err="1"/>
              <a:t>stohastička</a:t>
            </a:r>
            <a:r>
              <a:rPr lang="en-US" dirty="0"/>
              <a:t> </a:t>
            </a:r>
            <a:r>
              <a:rPr lang="en-US" dirty="0" err="1"/>
              <a:t>metoda</a:t>
            </a:r>
            <a:r>
              <a:rPr lang="en-US" dirty="0"/>
              <a:t>.</a:t>
            </a:r>
            <a:endParaRPr lang="sr-Latn-RS" dirty="0"/>
          </a:p>
          <a:p>
            <a:r>
              <a:rPr lang="en-US" dirty="0" err="1"/>
              <a:t>Zbog</a:t>
            </a:r>
            <a:r>
              <a:rPr lang="en-US" dirty="0"/>
              <a:t> </a:t>
            </a:r>
            <a:r>
              <a:rPr lang="en-US" dirty="0" err="1"/>
              <a:t>tih</a:t>
            </a:r>
            <a:r>
              <a:rPr lang="en-US" dirty="0"/>
              <a:t> </a:t>
            </a:r>
            <a:r>
              <a:rPr lang="en-US" dirty="0" err="1"/>
              <a:t>karakteristika</a:t>
            </a:r>
            <a:r>
              <a:rPr lang="en-US" dirty="0"/>
              <a:t> ova </a:t>
            </a:r>
            <a:r>
              <a:rPr lang="en-US" dirty="0" err="1"/>
              <a:t>metoda</a:t>
            </a:r>
            <a:r>
              <a:rPr lang="en-US" dirty="0"/>
              <a:t> je </a:t>
            </a:r>
            <a:r>
              <a:rPr lang="en-US" dirty="0" err="1"/>
              <a:t>našla</a:t>
            </a:r>
            <a:r>
              <a:rPr lang="en-US" dirty="0"/>
              <a:t> </a:t>
            </a:r>
            <a:r>
              <a:rPr lang="en-US" dirty="0" err="1"/>
              <a:t>primenu</a:t>
            </a:r>
            <a:r>
              <a:rPr lang="en-US" dirty="0"/>
              <a:t> </a:t>
            </a:r>
            <a:r>
              <a:rPr lang="en-US" dirty="0" err="1"/>
              <a:t>uglavnom</a:t>
            </a:r>
            <a:r>
              <a:rPr lang="en-US" dirty="0"/>
              <a:t> </a:t>
            </a:r>
            <a:r>
              <a:rPr lang="en-US" dirty="0" err="1"/>
              <a:t>kod</a:t>
            </a:r>
            <a:br>
              <a:rPr lang="en-US" dirty="0"/>
            </a:br>
            <a:r>
              <a:rPr lang="en-US" dirty="0" err="1"/>
              <a:t>istraživačkih</a:t>
            </a:r>
            <a:r>
              <a:rPr lang="en-US" dirty="0"/>
              <a:t> </a:t>
            </a:r>
            <a:r>
              <a:rPr lang="en-US" dirty="0" err="1"/>
              <a:t>i</a:t>
            </a:r>
            <a:r>
              <a:rPr lang="en-US" dirty="0"/>
              <a:t> </a:t>
            </a:r>
            <a:r>
              <a:rPr lang="en-US" dirty="0" err="1"/>
              <a:t>razvojnih</a:t>
            </a:r>
            <a:r>
              <a:rPr lang="en-US" dirty="0"/>
              <a:t> </a:t>
            </a:r>
            <a:r>
              <a:rPr lang="en-US" dirty="0" err="1"/>
              <a:t>projekata</a:t>
            </a:r>
            <a:r>
              <a:rPr lang="en-US" dirty="0"/>
              <a:t>.</a:t>
            </a:r>
            <a:endParaRPr lang="sr-Latn-RS" dirty="0"/>
          </a:p>
          <a:p>
            <a:r>
              <a:rPr lang="en-US" dirty="0" err="1"/>
              <a:t>Kod</a:t>
            </a:r>
            <a:r>
              <a:rPr lang="en-US" dirty="0"/>
              <a:t> PERT </a:t>
            </a:r>
            <a:r>
              <a:rPr lang="en-US" dirty="0" err="1"/>
              <a:t>metode</a:t>
            </a:r>
            <a:r>
              <a:rPr lang="en-US" dirty="0"/>
              <a:t> </a:t>
            </a:r>
            <a:r>
              <a:rPr lang="en-US" dirty="0" err="1"/>
              <a:t>za</a:t>
            </a:r>
            <a:r>
              <a:rPr lang="en-US" dirty="0"/>
              <a:t> </a:t>
            </a:r>
            <a:r>
              <a:rPr lang="en-US" dirty="0" err="1"/>
              <a:t>svaku</a:t>
            </a:r>
            <a:r>
              <a:rPr lang="en-US" dirty="0"/>
              <a:t> </a:t>
            </a:r>
            <a:r>
              <a:rPr lang="en-US" dirty="0" err="1"/>
              <a:t>aktivnost</a:t>
            </a:r>
            <a:r>
              <a:rPr lang="en-US" dirty="0"/>
              <a:t> u </a:t>
            </a:r>
            <a:r>
              <a:rPr lang="en-US" dirty="0" err="1"/>
              <a:t>okviru</a:t>
            </a:r>
            <a:r>
              <a:rPr lang="en-US" dirty="0"/>
              <a:t> </a:t>
            </a:r>
            <a:r>
              <a:rPr lang="en-US" dirty="0" err="1"/>
              <a:t>projekta</a:t>
            </a:r>
            <a:r>
              <a:rPr lang="en-US" dirty="0"/>
              <a:t> </a:t>
            </a:r>
            <a:r>
              <a:rPr lang="en-US" dirty="0" err="1"/>
              <a:t>utvrđuju</a:t>
            </a:r>
            <a:r>
              <a:rPr lang="en-US" dirty="0"/>
              <a:t> se tri</a:t>
            </a:r>
            <a:br>
              <a:rPr lang="en-US" dirty="0"/>
            </a:br>
            <a:r>
              <a:rPr lang="en-US" dirty="0" err="1"/>
              <a:t>različite</a:t>
            </a:r>
            <a:r>
              <a:rPr lang="en-US" dirty="0"/>
              <a:t> </a:t>
            </a:r>
            <a:r>
              <a:rPr lang="en-US" dirty="0" err="1"/>
              <a:t>procene</a:t>
            </a:r>
            <a:r>
              <a:rPr lang="en-US" dirty="0"/>
              <a:t> </a:t>
            </a:r>
            <a:r>
              <a:rPr lang="en-US" dirty="0" err="1"/>
              <a:t>vremena</a:t>
            </a:r>
            <a:r>
              <a:rPr lang="en-US" dirty="0"/>
              <a:t> </a:t>
            </a:r>
            <a:r>
              <a:rPr lang="en-US" dirty="0" err="1"/>
              <a:t>trajanja</a:t>
            </a:r>
            <a:r>
              <a:rPr lang="sr-Latn-RS" dirty="0"/>
              <a:t>:</a:t>
            </a:r>
            <a:r>
              <a:rPr lang="en-US" dirty="0"/>
              <a:t> </a:t>
            </a:r>
            <a:br>
              <a:rPr lang="en-US" dirty="0"/>
            </a:br>
            <a:br>
              <a:rPr lang="it-IT" dirty="0"/>
            </a:br>
            <a:endParaRPr lang="en-US" dirty="0"/>
          </a:p>
        </p:txBody>
      </p:sp>
    </p:spTree>
    <p:extLst>
      <p:ext uri="{BB962C8B-B14F-4D97-AF65-F5344CB8AC3E}">
        <p14:creationId xmlns:p14="http://schemas.microsoft.com/office/powerpoint/2010/main" val="538561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err="1"/>
              <a:t>Optimističko</a:t>
            </a:r>
            <a:r>
              <a:rPr lang="en-US" u="sng" dirty="0"/>
              <a:t> </a:t>
            </a:r>
            <a:r>
              <a:rPr lang="en-US" u="sng" dirty="0" err="1"/>
              <a:t>vreme</a:t>
            </a:r>
            <a:r>
              <a:rPr lang="en-US" u="sng" dirty="0"/>
              <a:t> </a:t>
            </a:r>
            <a:r>
              <a:rPr lang="en-US" u="sng" dirty="0" err="1"/>
              <a:t>trajanja</a:t>
            </a:r>
            <a:r>
              <a:rPr lang="en-US" u="sng" dirty="0"/>
              <a:t> </a:t>
            </a:r>
            <a:r>
              <a:rPr lang="en-US" u="sng" dirty="0" err="1"/>
              <a:t>aktivnosti</a:t>
            </a:r>
            <a:r>
              <a:rPr lang="en-US" u="sng" dirty="0"/>
              <a:t> (</a:t>
            </a:r>
            <a:r>
              <a:rPr lang="en-US" dirty="0" err="1"/>
              <a:t>a</a:t>
            </a:r>
            <a:r>
              <a:rPr lang="en-US" baseline="-25000" dirty="0" err="1"/>
              <a:t>ij</a:t>
            </a:r>
            <a:r>
              <a:rPr lang="en-US" u="sng" dirty="0"/>
              <a:t>)</a:t>
            </a:r>
            <a:r>
              <a:rPr lang="en-US" dirty="0"/>
              <a:t> je ono </a:t>
            </a:r>
            <a:r>
              <a:rPr lang="en-US" dirty="0" err="1"/>
              <a:t>vreme</a:t>
            </a:r>
            <a:r>
              <a:rPr lang="en-US" dirty="0"/>
              <a:t> </a:t>
            </a:r>
            <a:r>
              <a:rPr lang="en-US" dirty="0" err="1"/>
              <a:t>koje</a:t>
            </a:r>
            <a:r>
              <a:rPr lang="en-US" dirty="0"/>
              <a:t> se </a:t>
            </a:r>
            <a:r>
              <a:rPr lang="en-US" dirty="0" err="1"/>
              <a:t>može</a:t>
            </a:r>
            <a:br>
              <a:rPr lang="en-US" dirty="0"/>
            </a:br>
            <a:r>
              <a:rPr lang="en-US" dirty="0" err="1"/>
              <a:t>ostvariti</a:t>
            </a:r>
            <a:r>
              <a:rPr lang="en-US" dirty="0"/>
              <a:t> pod </a:t>
            </a:r>
            <a:r>
              <a:rPr lang="en-US" dirty="0" err="1"/>
              <a:t>posebno</a:t>
            </a:r>
            <a:r>
              <a:rPr lang="en-US" dirty="0"/>
              <a:t> </a:t>
            </a:r>
            <a:r>
              <a:rPr lang="en-US" dirty="0" err="1"/>
              <a:t>povoljnim</a:t>
            </a:r>
            <a:r>
              <a:rPr lang="en-US" dirty="0"/>
              <a:t> </a:t>
            </a:r>
            <a:r>
              <a:rPr lang="en-US" dirty="0" err="1"/>
              <a:t>uslovima</a:t>
            </a:r>
            <a:r>
              <a:rPr lang="en-US" dirty="0"/>
              <a:t>. </a:t>
            </a:r>
            <a:r>
              <a:rPr lang="en-US" dirty="0" err="1"/>
              <a:t>Malo</a:t>
            </a:r>
            <a:r>
              <a:rPr lang="en-US" dirty="0"/>
              <a:t> je </a:t>
            </a:r>
            <a:r>
              <a:rPr lang="en-US" dirty="0" err="1"/>
              <a:t>realna</a:t>
            </a:r>
            <a:r>
              <a:rPr lang="en-US" dirty="0"/>
              <a:t> </a:t>
            </a:r>
            <a:r>
              <a:rPr lang="en-US" dirty="0" err="1"/>
              <a:t>mogućnost</a:t>
            </a:r>
            <a:r>
              <a:rPr lang="en-US" dirty="0"/>
              <a:t> da se</a:t>
            </a:r>
            <a:br>
              <a:rPr lang="en-US" dirty="0"/>
            </a:br>
            <a:r>
              <a:rPr lang="en-US" dirty="0" err="1"/>
              <a:t>aktivno</a:t>
            </a:r>
            <a:r>
              <a:rPr lang="sr-Latn-RS" dirty="0"/>
              <a:t>s</a:t>
            </a:r>
            <a:r>
              <a:rPr lang="en-US" dirty="0"/>
              <a:t>t </a:t>
            </a:r>
            <a:r>
              <a:rPr lang="en-US" dirty="0" err="1"/>
              <a:t>izvrši</a:t>
            </a:r>
            <a:r>
              <a:rPr lang="en-US" dirty="0"/>
              <a:t> </a:t>
            </a:r>
            <a:r>
              <a:rPr lang="en-US" dirty="0" err="1"/>
              <a:t>za</a:t>
            </a:r>
            <a:r>
              <a:rPr lang="en-US" dirty="0"/>
              <a:t> </a:t>
            </a:r>
            <a:r>
              <a:rPr lang="en-US" dirty="0" err="1"/>
              <a:t>ovo</a:t>
            </a:r>
            <a:r>
              <a:rPr lang="en-US" dirty="0"/>
              <a:t> </a:t>
            </a:r>
            <a:r>
              <a:rPr lang="en-US" dirty="0" err="1"/>
              <a:t>vreme</a:t>
            </a:r>
            <a:r>
              <a:rPr lang="en-US" dirty="0"/>
              <a:t>, </a:t>
            </a:r>
            <a:r>
              <a:rPr lang="en-US" dirty="0" err="1"/>
              <a:t>ali</a:t>
            </a:r>
            <a:r>
              <a:rPr lang="en-US" dirty="0"/>
              <a:t> je ono </a:t>
            </a:r>
            <a:r>
              <a:rPr lang="en-US" dirty="0" err="1"/>
              <a:t>teoretski</a:t>
            </a:r>
            <a:r>
              <a:rPr lang="en-US" dirty="0"/>
              <a:t> </a:t>
            </a:r>
            <a:r>
              <a:rPr lang="en-US" dirty="0" err="1"/>
              <a:t>moguće</a:t>
            </a:r>
            <a:r>
              <a:rPr lang="en-US" dirty="0"/>
              <a:t>. </a:t>
            </a:r>
            <a:br>
              <a:rPr lang="en-US" dirty="0"/>
            </a:br>
            <a:r>
              <a:rPr lang="en-US" u="sng" dirty="0" err="1"/>
              <a:t>Najverovatnije</a:t>
            </a:r>
            <a:r>
              <a:rPr lang="en-US" u="sng" dirty="0"/>
              <a:t> </a:t>
            </a:r>
            <a:r>
              <a:rPr lang="en-US" u="sng" dirty="0" err="1"/>
              <a:t>vreme</a:t>
            </a:r>
            <a:r>
              <a:rPr lang="en-US" u="sng" dirty="0"/>
              <a:t> </a:t>
            </a:r>
            <a:r>
              <a:rPr lang="en-US" u="sng" dirty="0" err="1"/>
              <a:t>izvršenja</a:t>
            </a:r>
            <a:r>
              <a:rPr lang="en-US" u="sng" dirty="0"/>
              <a:t> </a:t>
            </a:r>
            <a:r>
              <a:rPr lang="en-US" u="sng" dirty="0" err="1"/>
              <a:t>aktivnosti</a:t>
            </a:r>
            <a:r>
              <a:rPr lang="en-US" u="sng" dirty="0"/>
              <a:t> (</a:t>
            </a:r>
            <a:r>
              <a:rPr lang="en-US" dirty="0" err="1"/>
              <a:t>m</a:t>
            </a:r>
            <a:r>
              <a:rPr lang="en-US" baseline="-25000" dirty="0" err="1"/>
              <a:t>ij</a:t>
            </a:r>
            <a:r>
              <a:rPr lang="en-US" u="sng" dirty="0"/>
              <a:t>)</a:t>
            </a:r>
            <a:r>
              <a:rPr lang="en-US" dirty="0"/>
              <a:t> je </a:t>
            </a:r>
            <a:r>
              <a:rPr lang="en-US" dirty="0" err="1"/>
              <a:t>vreme</a:t>
            </a:r>
            <a:r>
              <a:rPr lang="en-US" dirty="0"/>
              <a:t> </a:t>
            </a:r>
            <a:r>
              <a:rPr lang="en-US" dirty="0" err="1"/>
              <a:t>koje</a:t>
            </a:r>
            <a:r>
              <a:rPr lang="en-US" dirty="0"/>
              <a:t> bi se </a:t>
            </a:r>
            <a:r>
              <a:rPr lang="en-US" dirty="0" err="1"/>
              <a:t>najčešće</a:t>
            </a:r>
            <a:br>
              <a:rPr lang="en-US" dirty="0"/>
            </a:br>
            <a:r>
              <a:rPr lang="en-US" dirty="0" err="1"/>
              <a:t>javljalo</a:t>
            </a:r>
            <a:r>
              <a:rPr lang="en-US" dirty="0"/>
              <a:t> </a:t>
            </a:r>
            <a:r>
              <a:rPr lang="en-US" dirty="0" err="1"/>
              <a:t>kad</a:t>
            </a:r>
            <a:r>
              <a:rPr lang="en-US" dirty="0"/>
              <a:t> bi se </a:t>
            </a:r>
            <a:r>
              <a:rPr lang="en-US" dirty="0" err="1"/>
              <a:t>aktivnost</a:t>
            </a:r>
            <a:r>
              <a:rPr lang="en-US" dirty="0"/>
              <a:t> </a:t>
            </a:r>
            <a:r>
              <a:rPr lang="en-US" dirty="0" err="1"/>
              <a:t>više</a:t>
            </a:r>
            <a:r>
              <a:rPr lang="en-US" dirty="0"/>
              <a:t> puta </a:t>
            </a:r>
            <a:r>
              <a:rPr lang="en-US" dirty="0" err="1"/>
              <a:t>izvodila</a:t>
            </a:r>
            <a:r>
              <a:rPr lang="en-US" dirty="0"/>
              <a:t>, pod </a:t>
            </a:r>
            <a:r>
              <a:rPr lang="en-US" dirty="0" err="1"/>
              <a:t>istim</a:t>
            </a:r>
            <a:r>
              <a:rPr lang="en-US" dirty="0"/>
              <a:t> </a:t>
            </a:r>
            <a:r>
              <a:rPr lang="en-US" dirty="0" err="1"/>
              <a:t>uslovima</a:t>
            </a:r>
            <a:r>
              <a:rPr lang="en-US" dirty="0"/>
              <a:t>.</a:t>
            </a:r>
            <a:br>
              <a:rPr lang="en-US" dirty="0"/>
            </a:br>
            <a:r>
              <a:rPr lang="en-US" dirty="0" err="1"/>
              <a:t>Verovatnoća</a:t>
            </a:r>
            <a:r>
              <a:rPr lang="en-US" dirty="0"/>
              <a:t> </a:t>
            </a:r>
            <a:r>
              <a:rPr lang="en-US" dirty="0" err="1"/>
              <a:t>izvršenja</a:t>
            </a:r>
            <a:r>
              <a:rPr lang="en-US" dirty="0"/>
              <a:t> </a:t>
            </a:r>
            <a:r>
              <a:rPr lang="en-US" dirty="0" err="1"/>
              <a:t>neke</a:t>
            </a:r>
            <a:r>
              <a:rPr lang="en-US" dirty="0"/>
              <a:t> </a:t>
            </a:r>
            <a:r>
              <a:rPr lang="en-US" dirty="0" err="1"/>
              <a:t>aktivnosti</a:t>
            </a:r>
            <a:r>
              <a:rPr lang="en-US" dirty="0"/>
              <a:t> </a:t>
            </a:r>
            <a:r>
              <a:rPr lang="en-US" dirty="0" err="1"/>
              <a:t>za</a:t>
            </a:r>
            <a:r>
              <a:rPr lang="en-US" dirty="0"/>
              <a:t> </a:t>
            </a:r>
            <a:r>
              <a:rPr lang="en-US" dirty="0" err="1"/>
              <a:t>ovo</a:t>
            </a:r>
            <a:r>
              <a:rPr lang="en-US" dirty="0"/>
              <a:t> </a:t>
            </a:r>
            <a:r>
              <a:rPr lang="en-US" dirty="0" err="1"/>
              <a:t>vreme</a:t>
            </a:r>
            <a:r>
              <a:rPr lang="en-US" dirty="0"/>
              <a:t> je </a:t>
            </a:r>
            <a:r>
              <a:rPr lang="en-US" dirty="0" err="1"/>
              <a:t>najveća</a:t>
            </a:r>
            <a:r>
              <a:rPr lang="en-US" dirty="0"/>
              <a:t>.</a:t>
            </a:r>
            <a:br>
              <a:rPr lang="en-US" dirty="0"/>
            </a:br>
            <a:r>
              <a:rPr lang="en-US" u="sng" dirty="0" err="1"/>
              <a:t>Pesimističko</a:t>
            </a:r>
            <a:r>
              <a:rPr lang="en-US" u="sng" dirty="0"/>
              <a:t> </a:t>
            </a:r>
            <a:r>
              <a:rPr lang="en-US" u="sng" dirty="0" err="1"/>
              <a:t>vreme</a:t>
            </a:r>
            <a:r>
              <a:rPr lang="en-US" u="sng" dirty="0"/>
              <a:t> </a:t>
            </a:r>
            <a:r>
              <a:rPr lang="en-US" u="sng" dirty="0" err="1"/>
              <a:t>izvršenja</a:t>
            </a:r>
            <a:r>
              <a:rPr lang="en-US" u="sng" dirty="0"/>
              <a:t> </a:t>
            </a:r>
            <a:r>
              <a:rPr lang="en-US" u="sng" dirty="0" err="1"/>
              <a:t>aktivnosti</a:t>
            </a:r>
            <a:r>
              <a:rPr lang="en-US" u="sng" dirty="0"/>
              <a:t> </a:t>
            </a:r>
            <a:r>
              <a:rPr lang="en-US" dirty="0"/>
              <a:t>(</a:t>
            </a:r>
            <a:r>
              <a:rPr lang="en-US" dirty="0" err="1"/>
              <a:t>b</a:t>
            </a:r>
            <a:r>
              <a:rPr lang="en-US" baseline="-25000" dirty="0" err="1"/>
              <a:t>ij</a:t>
            </a:r>
            <a:r>
              <a:rPr lang="en-US" dirty="0"/>
              <a:t>) je </a:t>
            </a:r>
            <a:r>
              <a:rPr lang="en-US" dirty="0" err="1"/>
              <a:t>vreme</a:t>
            </a:r>
            <a:r>
              <a:rPr lang="en-US" dirty="0"/>
              <a:t> </a:t>
            </a:r>
            <a:r>
              <a:rPr lang="en-US" dirty="0" err="1"/>
              <a:t>koje</a:t>
            </a:r>
            <a:r>
              <a:rPr lang="en-US" dirty="0"/>
              <a:t> bi </a:t>
            </a:r>
            <a:r>
              <a:rPr lang="en-US" dirty="0" err="1"/>
              <a:t>bilo</a:t>
            </a:r>
            <a:r>
              <a:rPr lang="en-US" dirty="0"/>
              <a:t> </a:t>
            </a:r>
            <a:r>
              <a:rPr lang="en-US" dirty="0" err="1"/>
              <a:t>potrebno</a:t>
            </a:r>
            <a:br>
              <a:rPr lang="en-US" dirty="0"/>
            </a:br>
            <a:r>
              <a:rPr lang="en-US" dirty="0"/>
              <a:t>da se </a:t>
            </a:r>
            <a:r>
              <a:rPr lang="en-US" dirty="0" err="1"/>
              <a:t>aktivnost</a:t>
            </a:r>
            <a:r>
              <a:rPr lang="en-US" dirty="0"/>
              <a:t> </a:t>
            </a:r>
            <a:r>
              <a:rPr lang="en-US" dirty="0" err="1"/>
              <a:t>izvede</a:t>
            </a:r>
            <a:r>
              <a:rPr lang="en-US" dirty="0"/>
              <a:t> pod </a:t>
            </a:r>
            <a:r>
              <a:rPr lang="en-US" dirty="0" err="1"/>
              <a:t>naročito</a:t>
            </a:r>
            <a:r>
              <a:rPr lang="en-US" dirty="0"/>
              <a:t> </a:t>
            </a:r>
            <a:r>
              <a:rPr lang="en-US" dirty="0" err="1"/>
              <a:t>nepovoljnim</a:t>
            </a:r>
            <a:r>
              <a:rPr lang="en-US" dirty="0"/>
              <a:t> </a:t>
            </a:r>
            <a:r>
              <a:rPr lang="en-US" dirty="0" err="1"/>
              <a:t>uslovima</a:t>
            </a:r>
            <a:r>
              <a:rPr lang="en-US" dirty="0"/>
              <a:t> (</a:t>
            </a:r>
            <a:r>
              <a:rPr lang="en-US" dirty="0" err="1"/>
              <a:t>katastrofe</a:t>
            </a:r>
            <a:r>
              <a:rPr lang="en-US" dirty="0"/>
              <a:t> </a:t>
            </a:r>
            <a:r>
              <a:rPr lang="en-US" dirty="0" err="1"/>
              <a:t>i</a:t>
            </a:r>
            <a:r>
              <a:rPr lang="en-US" dirty="0"/>
              <a:t> </a:t>
            </a:r>
            <a:r>
              <a:rPr lang="en-US" dirty="0" err="1"/>
              <a:t>slična</a:t>
            </a:r>
            <a:r>
              <a:rPr lang="en-US" dirty="0"/>
              <a:t> </a:t>
            </a:r>
            <a:r>
              <a:rPr lang="en-US" dirty="0" err="1"/>
              <a:t>nepredvidiva</a:t>
            </a:r>
            <a:r>
              <a:rPr lang="en-US" dirty="0"/>
              <a:t> </a:t>
            </a:r>
            <a:r>
              <a:rPr lang="en-US" dirty="0" err="1"/>
              <a:t>dejstva</a:t>
            </a:r>
            <a:r>
              <a:rPr lang="en-US" dirty="0"/>
              <a:t> se </a:t>
            </a:r>
            <a:r>
              <a:rPr lang="en-US" dirty="0" err="1"/>
              <a:t>isključuju</a:t>
            </a:r>
            <a:r>
              <a:rPr lang="en-US" dirty="0"/>
              <a:t>). To je </a:t>
            </a:r>
            <a:r>
              <a:rPr lang="en-US" dirty="0" err="1"/>
              <a:t>najduže</a:t>
            </a:r>
            <a:r>
              <a:rPr lang="en-US" dirty="0"/>
              <a:t> </a:t>
            </a:r>
            <a:r>
              <a:rPr lang="en-US" dirty="0" err="1"/>
              <a:t>vreme</a:t>
            </a:r>
            <a:r>
              <a:rPr lang="en-US" dirty="0"/>
              <a:t> </a:t>
            </a:r>
            <a:r>
              <a:rPr lang="en-US" dirty="0" err="1"/>
              <a:t>za</a:t>
            </a:r>
            <a:r>
              <a:rPr lang="en-US" dirty="0"/>
              <a:t> </a:t>
            </a:r>
            <a:r>
              <a:rPr lang="en-US" dirty="0" err="1"/>
              <a:t>izvršenje</a:t>
            </a:r>
            <a:br>
              <a:rPr lang="en-US" dirty="0"/>
            </a:br>
            <a:r>
              <a:rPr lang="en-US" dirty="0" err="1"/>
              <a:t>određene</a:t>
            </a:r>
            <a:r>
              <a:rPr lang="en-US" dirty="0"/>
              <a:t> </a:t>
            </a:r>
            <a:r>
              <a:rPr lang="en-US" dirty="0" err="1"/>
              <a:t>aktivnosti</a:t>
            </a:r>
            <a:r>
              <a:rPr lang="en-US" dirty="0"/>
              <a:t>. </a:t>
            </a:r>
            <a:br>
              <a:rPr lang="en-US" dirty="0"/>
            </a:br>
            <a:r>
              <a:rPr lang="en-US" dirty="0" err="1"/>
              <a:t>Očigledno</a:t>
            </a:r>
            <a:r>
              <a:rPr lang="en-US" dirty="0"/>
              <a:t> je da </a:t>
            </a:r>
            <a:r>
              <a:rPr lang="en-US" dirty="0" err="1"/>
              <a:t>za</a:t>
            </a:r>
            <a:r>
              <a:rPr lang="en-US" dirty="0"/>
              <a:t> </a:t>
            </a:r>
            <a:r>
              <a:rPr lang="en-US" dirty="0" err="1"/>
              <a:t>ove</a:t>
            </a:r>
            <a:r>
              <a:rPr lang="en-US" dirty="0"/>
              <a:t> </a:t>
            </a:r>
            <a:r>
              <a:rPr lang="en-US" dirty="0" err="1"/>
              <a:t>procene</a:t>
            </a:r>
            <a:r>
              <a:rPr lang="en-US" dirty="0"/>
              <a:t> mora da </a:t>
            </a:r>
            <a:r>
              <a:rPr lang="en-US" dirty="0" err="1"/>
              <a:t>važi</a:t>
            </a:r>
            <a:r>
              <a:rPr lang="en-US" dirty="0"/>
              <a:t> </a:t>
            </a:r>
            <a:r>
              <a:rPr lang="en-US" dirty="0" err="1"/>
              <a:t>uslov</a:t>
            </a:r>
            <a:r>
              <a:rPr lang="en-US" dirty="0"/>
              <a:t>: </a:t>
            </a:r>
            <a:r>
              <a:rPr lang="en-US" dirty="0" err="1"/>
              <a:t>a</a:t>
            </a:r>
            <a:r>
              <a:rPr lang="en-US" baseline="-25000" dirty="0" err="1"/>
              <a:t>ij</a:t>
            </a:r>
            <a:r>
              <a:rPr lang="en-US" dirty="0" err="1"/>
              <a:t>≤m</a:t>
            </a:r>
            <a:r>
              <a:rPr lang="en-US" baseline="-25000" dirty="0" err="1"/>
              <a:t>ij</a:t>
            </a:r>
            <a:r>
              <a:rPr lang="en-US" dirty="0" err="1"/>
              <a:t>≤b</a:t>
            </a:r>
            <a:r>
              <a:rPr lang="en-US" baseline="-25000" dirty="0" err="1"/>
              <a:t>ij</a:t>
            </a:r>
            <a:r>
              <a:rPr lang="en-US" dirty="0"/>
              <a:t>. </a:t>
            </a:r>
            <a:br>
              <a:rPr lang="en-US" dirty="0"/>
            </a:br>
            <a:br>
              <a:rPr lang="en-US" dirty="0"/>
            </a:br>
            <a:endParaRPr lang="en-US" dirty="0"/>
          </a:p>
        </p:txBody>
      </p:sp>
    </p:spTree>
    <p:extLst>
      <p:ext uri="{BB962C8B-B14F-4D97-AF65-F5344CB8AC3E}">
        <p14:creationId xmlns:p14="http://schemas.microsoft.com/office/powerpoint/2010/main" val="1403799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lstStyle/>
          <a:p>
            <a:r>
              <a:rPr lang="en-US" b="1" i="1" dirty="0" err="1"/>
              <a:t>Određivanje</a:t>
            </a:r>
            <a:r>
              <a:rPr lang="en-US" b="1" i="1" dirty="0"/>
              <a:t> </a:t>
            </a:r>
            <a:r>
              <a:rPr lang="en-US" b="1" i="1" dirty="0" err="1"/>
              <a:t>očekivanog</a:t>
            </a:r>
            <a:r>
              <a:rPr lang="en-US" b="1" i="1" dirty="0"/>
              <a:t> </a:t>
            </a:r>
            <a:r>
              <a:rPr lang="en-US" b="1" i="1" dirty="0" err="1"/>
              <a:t>vremena</a:t>
            </a:r>
            <a:r>
              <a:rPr lang="en-US" b="1" i="1" dirty="0"/>
              <a:t> </a:t>
            </a:r>
            <a:r>
              <a:rPr lang="en-US" b="1" i="1" dirty="0" err="1"/>
              <a:t>izvršenja</a:t>
            </a:r>
            <a:r>
              <a:rPr lang="en-US" b="1" i="1" dirty="0"/>
              <a:t> </a:t>
            </a:r>
            <a:r>
              <a:rPr lang="en-US" b="1" i="1" dirty="0" err="1"/>
              <a:t>aktivnosti</a:t>
            </a:r>
            <a:r>
              <a:rPr lang="en-US" b="1" i="1" dirty="0"/>
              <a:t> </a:t>
            </a:r>
            <a:r>
              <a:rPr lang="en-US" b="1" i="1" dirty="0" err="1"/>
              <a:t>i</a:t>
            </a:r>
            <a:r>
              <a:rPr lang="en-US" b="1" i="1" dirty="0"/>
              <a:t> </a:t>
            </a:r>
            <a:r>
              <a:rPr lang="en-US" b="1" i="1" dirty="0" err="1"/>
              <a:t>varijanse</a:t>
            </a:r>
            <a:br>
              <a:rPr lang="en-US" b="1" i="1" dirty="0"/>
            </a:br>
            <a:r>
              <a:rPr lang="en-US" dirty="0"/>
              <a:t>Na </a:t>
            </a:r>
            <a:r>
              <a:rPr lang="en-US" dirty="0" err="1"/>
              <a:t>osnovu</a:t>
            </a:r>
            <a:r>
              <a:rPr lang="en-US" dirty="0"/>
              <a:t> </a:t>
            </a:r>
            <a:r>
              <a:rPr lang="en-US" dirty="0" err="1"/>
              <a:t>a</a:t>
            </a:r>
            <a:r>
              <a:rPr lang="en-US" baseline="-25000" dirty="0" err="1"/>
              <a:t>ij</a:t>
            </a:r>
            <a:r>
              <a:rPr lang="en-US" dirty="0"/>
              <a:t>; </a:t>
            </a:r>
            <a:r>
              <a:rPr lang="en-US" dirty="0" err="1"/>
              <a:t>m</a:t>
            </a:r>
            <a:r>
              <a:rPr lang="en-US" baseline="-25000" dirty="0" err="1"/>
              <a:t>ij</a:t>
            </a:r>
            <a:r>
              <a:rPr lang="en-US" dirty="0"/>
              <a:t> </a:t>
            </a:r>
            <a:r>
              <a:rPr lang="en-US" dirty="0" err="1"/>
              <a:t>i</a:t>
            </a:r>
            <a:r>
              <a:rPr lang="en-US" dirty="0"/>
              <a:t> </a:t>
            </a:r>
            <a:r>
              <a:rPr lang="en-US" dirty="0" err="1"/>
              <a:t>b</a:t>
            </a:r>
            <a:r>
              <a:rPr lang="en-US" baseline="-25000" dirty="0" err="1"/>
              <a:t>ij</a:t>
            </a:r>
            <a:r>
              <a:rPr lang="en-US" dirty="0"/>
              <a:t> </a:t>
            </a:r>
            <a:r>
              <a:rPr lang="en-US" dirty="0" err="1"/>
              <a:t>izračunavaju</a:t>
            </a:r>
            <a:r>
              <a:rPr lang="en-US" dirty="0"/>
              <a:t> se </a:t>
            </a:r>
            <a:r>
              <a:rPr lang="en-US" dirty="0" err="1"/>
              <a:t>očekivana</a:t>
            </a:r>
            <a:r>
              <a:rPr lang="en-US" dirty="0"/>
              <a:t> </a:t>
            </a:r>
            <a:r>
              <a:rPr lang="en-US" dirty="0" err="1"/>
              <a:t>vremena</a:t>
            </a:r>
            <a:r>
              <a:rPr lang="en-US" dirty="0"/>
              <a:t> </a:t>
            </a:r>
            <a:r>
              <a:rPr lang="en-US" dirty="0" err="1"/>
              <a:t>izvršenja</a:t>
            </a:r>
            <a:br>
              <a:rPr lang="en-US" dirty="0"/>
            </a:br>
            <a:r>
              <a:rPr lang="en-US" dirty="0" err="1"/>
              <a:t>aktivnosti</a:t>
            </a:r>
            <a:r>
              <a:rPr lang="en-US" dirty="0"/>
              <a:t> (</a:t>
            </a:r>
            <a:r>
              <a:rPr lang="en-US" dirty="0" err="1"/>
              <a:t>t</a:t>
            </a:r>
            <a:r>
              <a:rPr lang="en-US" baseline="-25000" dirty="0" err="1"/>
              <a:t>e</a:t>
            </a:r>
            <a:r>
              <a:rPr lang="en-US" dirty="0"/>
              <a:t>)</a:t>
            </a:r>
            <a:r>
              <a:rPr lang="en-US" baseline="-25000" dirty="0" err="1"/>
              <a:t>ij</a:t>
            </a:r>
            <a:r>
              <a:rPr lang="en-US" dirty="0"/>
              <a:t>, </a:t>
            </a:r>
            <a:r>
              <a:rPr lang="en-US" dirty="0" err="1"/>
              <a:t>prema</a:t>
            </a:r>
            <a:r>
              <a:rPr lang="en-US" dirty="0"/>
              <a:t>: </a:t>
            </a:r>
            <a:endParaRPr lang="sr-Latn-RS" dirty="0"/>
          </a:p>
          <a:p>
            <a:endParaRPr lang="sr-Latn-RS" dirty="0"/>
          </a:p>
          <a:p>
            <a:endParaRPr lang="sr-Latn-RS" dirty="0"/>
          </a:p>
          <a:p>
            <a:r>
              <a:rPr lang="en-US" dirty="0" err="1"/>
              <a:t>Varijansa</a:t>
            </a:r>
            <a:r>
              <a:rPr lang="en-US" dirty="0"/>
              <a:t> </a:t>
            </a:r>
            <a:r>
              <a:rPr lang="en-US" dirty="0" err="1"/>
              <a:t>trajanja</a:t>
            </a:r>
            <a:r>
              <a:rPr lang="en-US" dirty="0"/>
              <a:t> </a:t>
            </a:r>
            <a:r>
              <a:rPr lang="en-US" dirty="0" err="1"/>
              <a:t>aktivnosti</a:t>
            </a:r>
            <a:r>
              <a:rPr lang="en-US" dirty="0"/>
              <a:t>: </a:t>
            </a:r>
            <a:br>
              <a:rPr lang="en-US" dirty="0"/>
            </a:br>
            <a:br>
              <a:rPr lang="en-US" dirty="0"/>
            </a:br>
            <a:endParaRPr lang="en-US" dirty="0"/>
          </a:p>
        </p:txBody>
      </p:sp>
      <p:pic>
        <p:nvPicPr>
          <p:cNvPr id="4" name="Picture 3"/>
          <p:cNvPicPr>
            <a:picLocks noChangeAspect="1"/>
          </p:cNvPicPr>
          <p:nvPr/>
        </p:nvPicPr>
        <p:blipFill>
          <a:blip r:embed="rId2"/>
          <a:stretch>
            <a:fillRect/>
          </a:stretch>
        </p:blipFill>
        <p:spPr>
          <a:xfrm>
            <a:off x="1582607" y="3140140"/>
            <a:ext cx="3148230" cy="937337"/>
          </a:xfrm>
          <a:prstGeom prst="rect">
            <a:avLst/>
          </a:prstGeom>
        </p:spPr>
      </p:pic>
      <p:pic>
        <p:nvPicPr>
          <p:cNvPr id="6" name="Picture 5"/>
          <p:cNvPicPr>
            <a:picLocks noChangeAspect="1"/>
          </p:cNvPicPr>
          <p:nvPr/>
        </p:nvPicPr>
        <p:blipFill>
          <a:blip r:embed="rId3"/>
          <a:stretch>
            <a:fillRect/>
          </a:stretch>
        </p:blipFill>
        <p:spPr>
          <a:xfrm>
            <a:off x="2214951" y="4691256"/>
            <a:ext cx="2238375" cy="1114425"/>
          </a:xfrm>
          <a:prstGeom prst="rect">
            <a:avLst/>
          </a:prstGeom>
        </p:spPr>
      </p:pic>
      <p:sp>
        <p:nvSpPr>
          <p:cNvPr id="7" name="TextBox 6"/>
          <p:cNvSpPr txBox="1"/>
          <p:nvPr/>
        </p:nvSpPr>
        <p:spPr>
          <a:xfrm>
            <a:off x="5840963" y="3247053"/>
            <a:ext cx="933061" cy="369332"/>
          </a:xfrm>
          <a:prstGeom prst="rect">
            <a:avLst/>
          </a:prstGeom>
          <a:noFill/>
        </p:spPr>
        <p:txBody>
          <a:bodyPr wrap="square" rtlCol="0">
            <a:spAutoFit/>
          </a:bodyPr>
          <a:lstStyle/>
          <a:p>
            <a:r>
              <a:rPr lang="sr-Latn-RS" dirty="0"/>
              <a:t>(7.3)</a:t>
            </a:r>
            <a:endParaRPr lang="en-US" dirty="0"/>
          </a:p>
        </p:txBody>
      </p:sp>
      <p:sp>
        <p:nvSpPr>
          <p:cNvPr id="8" name="TextBox 7"/>
          <p:cNvSpPr txBox="1"/>
          <p:nvPr/>
        </p:nvSpPr>
        <p:spPr>
          <a:xfrm>
            <a:off x="5878285" y="5248468"/>
            <a:ext cx="933061" cy="369332"/>
          </a:xfrm>
          <a:prstGeom prst="rect">
            <a:avLst/>
          </a:prstGeom>
          <a:noFill/>
        </p:spPr>
        <p:txBody>
          <a:bodyPr wrap="square" rtlCol="0">
            <a:spAutoFit/>
          </a:bodyPr>
          <a:lstStyle/>
          <a:p>
            <a:r>
              <a:rPr lang="sr-Latn-RS" dirty="0"/>
              <a:t>(7.4)</a:t>
            </a:r>
            <a:endParaRPr lang="en-US" dirty="0"/>
          </a:p>
        </p:txBody>
      </p:sp>
    </p:spTree>
    <p:extLst>
      <p:ext uri="{BB962C8B-B14F-4D97-AF65-F5344CB8AC3E}">
        <p14:creationId xmlns:p14="http://schemas.microsoft.com/office/powerpoint/2010/main" val="4991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F6E4-C1F2-415B-96C5-37B70C0DACC0}"/>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7F7F56EB-E656-4486-A735-5D30BC41D454}"/>
              </a:ext>
            </a:extLst>
          </p:cNvPr>
          <p:cNvSpPr>
            <a:spLocks noGrp="1"/>
          </p:cNvSpPr>
          <p:nvPr>
            <p:ph idx="1"/>
          </p:nvPr>
        </p:nvSpPr>
        <p:spPr/>
        <p:txBody>
          <a:bodyPr/>
          <a:lstStyle/>
          <a:p>
            <a:r>
              <a:rPr lang="sr-Latn-RS" i="1" dirty="0"/>
              <a:t>Najopštije rečeno, projektom se može smatrati svaki poduhvat, zadatak, problem, proces, koji treba planirati i realizovati, pri čemu je svaki projekat jedinstven i njegov ishod se ne može predvideti sa potpunom izvesnošću, što znači da je projekat poduhvat koji podrazumeva i izvesnu stopu rizika.</a:t>
            </a:r>
            <a:endParaRPr lang="en-US" i="1" dirty="0"/>
          </a:p>
          <a:p>
            <a:endParaRPr lang="en-US" dirty="0"/>
          </a:p>
        </p:txBody>
      </p:sp>
    </p:spTree>
    <p:extLst>
      <p:ext uri="{BB962C8B-B14F-4D97-AF65-F5344CB8AC3E}">
        <p14:creationId xmlns:p14="http://schemas.microsoft.com/office/powerpoint/2010/main" val="63677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Može</a:t>
            </a:r>
            <a:r>
              <a:rPr lang="en-US" dirty="0"/>
              <a:t> se </a:t>
            </a:r>
            <a:r>
              <a:rPr lang="en-US" dirty="0" err="1"/>
              <a:t>opaziti</a:t>
            </a:r>
            <a:r>
              <a:rPr lang="en-US" dirty="0"/>
              <a:t> da </a:t>
            </a:r>
            <a:r>
              <a:rPr lang="en-US" dirty="0" err="1"/>
              <a:t>optimističko</a:t>
            </a:r>
            <a:r>
              <a:rPr lang="en-US" dirty="0"/>
              <a:t> </a:t>
            </a:r>
            <a:r>
              <a:rPr lang="en-US" dirty="0" err="1"/>
              <a:t>i</a:t>
            </a:r>
            <a:r>
              <a:rPr lang="en-US" dirty="0"/>
              <a:t> </a:t>
            </a:r>
            <a:r>
              <a:rPr lang="en-US" dirty="0" err="1"/>
              <a:t>pesimističko</a:t>
            </a:r>
            <a:r>
              <a:rPr lang="en-US" dirty="0"/>
              <a:t> </a:t>
            </a:r>
            <a:r>
              <a:rPr lang="en-US" dirty="0" err="1"/>
              <a:t>vreme</a:t>
            </a:r>
            <a:r>
              <a:rPr lang="en-US" dirty="0"/>
              <a:t> </a:t>
            </a:r>
            <a:r>
              <a:rPr lang="en-US" dirty="0" err="1"/>
              <a:t>trajanja</a:t>
            </a:r>
            <a:r>
              <a:rPr lang="en-US" dirty="0"/>
              <a:t> </a:t>
            </a:r>
            <a:r>
              <a:rPr lang="en-US" dirty="0" err="1"/>
              <a:t>aktivnosti</a:t>
            </a:r>
            <a:r>
              <a:rPr lang="sr-Latn-RS" dirty="0"/>
              <a:t> </a:t>
            </a:r>
            <a:r>
              <a:rPr lang="en-US" dirty="0" err="1"/>
              <a:t>figuriše</a:t>
            </a:r>
            <a:r>
              <a:rPr lang="en-US" dirty="0"/>
              <a:t> s </a:t>
            </a:r>
            <a:r>
              <a:rPr lang="en-US" dirty="0" err="1"/>
              <a:t>faktorom</a:t>
            </a:r>
            <a:r>
              <a:rPr lang="en-US" dirty="0"/>
              <a:t> </a:t>
            </a:r>
            <a:r>
              <a:rPr lang="en-US" dirty="0" err="1"/>
              <a:t>jedan</a:t>
            </a:r>
            <a:r>
              <a:rPr lang="en-US" dirty="0"/>
              <a:t>, </a:t>
            </a:r>
            <a:r>
              <a:rPr lang="en-US" dirty="0" err="1"/>
              <a:t>dok</a:t>
            </a:r>
            <a:r>
              <a:rPr lang="en-US" dirty="0"/>
              <a:t> </a:t>
            </a:r>
            <a:r>
              <a:rPr lang="en-US" dirty="0" err="1"/>
              <a:t>najverovatnije</a:t>
            </a:r>
            <a:r>
              <a:rPr lang="en-US" dirty="0"/>
              <a:t> </a:t>
            </a:r>
            <a:r>
              <a:rPr lang="en-US" dirty="0" err="1"/>
              <a:t>vreme</a:t>
            </a:r>
            <a:r>
              <a:rPr lang="en-US" dirty="0"/>
              <a:t> </a:t>
            </a:r>
            <a:r>
              <a:rPr lang="en-US" dirty="0" err="1"/>
              <a:t>figuriše</a:t>
            </a:r>
            <a:r>
              <a:rPr lang="en-US" dirty="0"/>
              <a:t> s </a:t>
            </a:r>
            <a:r>
              <a:rPr lang="en-US" dirty="0" err="1"/>
              <a:t>faktorom</a:t>
            </a:r>
            <a:r>
              <a:rPr lang="sr-Latn-RS" dirty="0"/>
              <a:t> </a:t>
            </a:r>
            <a:r>
              <a:rPr lang="en-US" dirty="0" err="1"/>
              <a:t>četiri</a:t>
            </a:r>
            <a:r>
              <a:rPr lang="en-US" dirty="0"/>
              <a:t>. </a:t>
            </a:r>
            <a:endParaRPr lang="sr-Latn-RS" dirty="0"/>
          </a:p>
          <a:p>
            <a:r>
              <a:rPr lang="en-US" dirty="0" err="1"/>
              <a:t>Zbog</a:t>
            </a:r>
            <a:r>
              <a:rPr lang="en-US" dirty="0"/>
              <a:t> toga </a:t>
            </a:r>
            <a:r>
              <a:rPr lang="en-US" dirty="0" err="1"/>
              <a:t>će</a:t>
            </a:r>
            <a:r>
              <a:rPr lang="en-US" dirty="0"/>
              <a:t> </a:t>
            </a:r>
            <a:r>
              <a:rPr lang="en-US" dirty="0" err="1"/>
              <a:t>očekivano</a:t>
            </a:r>
            <a:r>
              <a:rPr lang="en-US" dirty="0"/>
              <a:t> </a:t>
            </a:r>
            <a:r>
              <a:rPr lang="en-US" dirty="0" err="1"/>
              <a:t>vreme</a:t>
            </a:r>
            <a:r>
              <a:rPr lang="en-US" dirty="0"/>
              <a:t> (</a:t>
            </a:r>
            <a:r>
              <a:rPr lang="en-US" dirty="0" err="1"/>
              <a:t>t</a:t>
            </a:r>
            <a:r>
              <a:rPr lang="en-US" baseline="-25000" dirty="0" err="1"/>
              <a:t>e</a:t>
            </a:r>
            <a:r>
              <a:rPr lang="en-US" dirty="0"/>
              <a:t>)</a:t>
            </a:r>
            <a:r>
              <a:rPr lang="en-US" baseline="-25000" dirty="0" err="1"/>
              <a:t>ij</a:t>
            </a:r>
            <a:r>
              <a:rPr lang="en-US" dirty="0"/>
              <a:t> </a:t>
            </a:r>
            <a:r>
              <a:rPr lang="en-US" dirty="0" err="1"/>
              <a:t>biti</a:t>
            </a:r>
            <a:r>
              <a:rPr lang="en-US" dirty="0"/>
              <a:t> u </a:t>
            </a:r>
            <a:r>
              <a:rPr lang="en-US" dirty="0" err="1"/>
              <a:t>blizini</a:t>
            </a:r>
            <a:r>
              <a:rPr lang="en-US" dirty="0"/>
              <a:t> </a:t>
            </a:r>
            <a:r>
              <a:rPr lang="en-US" dirty="0" err="1"/>
              <a:t>m</a:t>
            </a:r>
            <a:r>
              <a:rPr lang="en-US" baseline="-25000" dirty="0" err="1"/>
              <a:t>ij</a:t>
            </a:r>
            <a:r>
              <a:rPr lang="en-US" dirty="0"/>
              <a:t> </a:t>
            </a:r>
            <a:r>
              <a:rPr lang="en-US" dirty="0" err="1"/>
              <a:t>ili</a:t>
            </a:r>
            <a:r>
              <a:rPr lang="en-US" dirty="0"/>
              <a:t> </a:t>
            </a:r>
            <a:r>
              <a:rPr lang="en-US" dirty="0" err="1"/>
              <a:t>će</a:t>
            </a:r>
            <a:r>
              <a:rPr lang="en-US" dirty="0"/>
              <a:t> se </a:t>
            </a:r>
            <a:r>
              <a:rPr lang="en-US" dirty="0" err="1"/>
              <a:t>poklopiti</a:t>
            </a:r>
            <a:r>
              <a:rPr lang="sr-Latn-RS" dirty="0"/>
              <a:t> </a:t>
            </a:r>
            <a:r>
              <a:rPr lang="en-US" dirty="0"/>
              <a:t>s </a:t>
            </a:r>
            <a:r>
              <a:rPr lang="en-US" dirty="0" err="1"/>
              <a:t>njim</a:t>
            </a:r>
            <a:r>
              <a:rPr lang="en-US" dirty="0"/>
              <a:t>.</a:t>
            </a:r>
            <a:endParaRPr lang="sr-Latn-RS" dirty="0"/>
          </a:p>
          <a:p>
            <a:r>
              <a:rPr lang="en-US" dirty="0" err="1"/>
              <a:t>Varijansa</a:t>
            </a:r>
            <a:r>
              <a:rPr lang="en-US" dirty="0"/>
              <a:t> </a:t>
            </a:r>
            <a:r>
              <a:rPr lang="en-US" dirty="0" err="1"/>
              <a:t>trajanja</a:t>
            </a:r>
            <a:r>
              <a:rPr lang="en-US" dirty="0"/>
              <a:t> </a:t>
            </a:r>
            <a:r>
              <a:rPr lang="en-US" dirty="0" err="1"/>
              <a:t>aktivnosti</a:t>
            </a:r>
            <a:r>
              <a:rPr lang="en-US" dirty="0"/>
              <a:t> </a:t>
            </a:r>
            <a:r>
              <a:rPr lang="en-US" dirty="0" err="1"/>
              <a:t>kod</a:t>
            </a:r>
            <a:r>
              <a:rPr lang="en-US" dirty="0"/>
              <a:t> PERT </a:t>
            </a:r>
            <a:r>
              <a:rPr lang="en-US" dirty="0" err="1"/>
              <a:t>metode</a:t>
            </a:r>
            <a:r>
              <a:rPr lang="en-US" dirty="0"/>
              <a:t> </a:t>
            </a:r>
            <a:r>
              <a:rPr lang="en-US" dirty="0" err="1"/>
              <a:t>predstavlja</a:t>
            </a:r>
            <a:r>
              <a:rPr lang="en-US" dirty="0"/>
              <a:t> </a:t>
            </a:r>
            <a:r>
              <a:rPr lang="en-US" dirty="0" err="1"/>
              <a:t>meru</a:t>
            </a:r>
            <a:r>
              <a:rPr lang="sr-Latn-RS" dirty="0"/>
              <a:t> </a:t>
            </a:r>
            <a:r>
              <a:rPr lang="en-US" dirty="0" err="1"/>
              <a:t>nesigurnosti</a:t>
            </a:r>
            <a:r>
              <a:rPr lang="en-US" dirty="0"/>
              <a:t> </a:t>
            </a:r>
            <a:r>
              <a:rPr lang="en-US" dirty="0" err="1"/>
              <a:t>procene</a:t>
            </a:r>
            <a:r>
              <a:rPr lang="en-US" dirty="0"/>
              <a:t> </a:t>
            </a:r>
            <a:r>
              <a:rPr lang="en-US" dirty="0" err="1"/>
              <a:t>trajanja</a:t>
            </a:r>
            <a:r>
              <a:rPr lang="en-US" dirty="0"/>
              <a:t> </a:t>
            </a:r>
            <a:r>
              <a:rPr lang="en-US" dirty="0" err="1"/>
              <a:t>aktivnosti</a:t>
            </a:r>
            <a:r>
              <a:rPr lang="en-US" dirty="0"/>
              <a:t>, </a:t>
            </a:r>
            <a:r>
              <a:rPr lang="en-US" dirty="0" err="1"/>
              <a:t>odnosno</a:t>
            </a:r>
            <a:r>
              <a:rPr lang="en-US" dirty="0"/>
              <a:t> </a:t>
            </a:r>
            <a:r>
              <a:rPr lang="en-US" dirty="0" err="1"/>
              <a:t>meru</a:t>
            </a:r>
            <a:r>
              <a:rPr lang="en-US" dirty="0"/>
              <a:t> </a:t>
            </a:r>
            <a:r>
              <a:rPr lang="en-US" dirty="0" err="1"/>
              <a:t>grubosti</a:t>
            </a:r>
            <a:r>
              <a:rPr lang="en-US" dirty="0"/>
              <a:t> </a:t>
            </a:r>
            <a:r>
              <a:rPr lang="en-US" dirty="0" err="1"/>
              <a:t>definicije</a:t>
            </a:r>
            <a:r>
              <a:rPr lang="sr-Latn-RS" dirty="0"/>
              <a:t> </a:t>
            </a:r>
            <a:r>
              <a:rPr lang="en-US" dirty="0" err="1"/>
              <a:t>polaznih</a:t>
            </a:r>
            <a:r>
              <a:rPr lang="en-US" dirty="0"/>
              <a:t> </a:t>
            </a:r>
            <a:r>
              <a:rPr lang="en-US" dirty="0" err="1"/>
              <a:t>podataka</a:t>
            </a:r>
            <a:r>
              <a:rPr lang="en-US" dirty="0"/>
              <a:t> (</a:t>
            </a:r>
            <a:r>
              <a:rPr lang="en-US" dirty="0" err="1"/>
              <a:t>a,m</a:t>
            </a:r>
            <a:r>
              <a:rPr lang="en-US" dirty="0"/>
              <a:t> </a:t>
            </a:r>
            <a:r>
              <a:rPr lang="en-US" dirty="0" err="1"/>
              <a:t>i</a:t>
            </a:r>
            <a:r>
              <a:rPr lang="en-US" dirty="0"/>
              <a:t> b) </a:t>
            </a:r>
            <a:r>
              <a:rPr lang="en-US" dirty="0" err="1"/>
              <a:t>za</a:t>
            </a:r>
            <a:r>
              <a:rPr lang="en-US" dirty="0"/>
              <a:t> </a:t>
            </a:r>
            <a:r>
              <a:rPr lang="en-US" dirty="0" err="1"/>
              <a:t>svaku</a:t>
            </a:r>
            <a:r>
              <a:rPr lang="en-US" dirty="0"/>
              <a:t> </a:t>
            </a:r>
            <a:r>
              <a:rPr lang="en-US" dirty="0" err="1"/>
              <a:t>aktivnost</a:t>
            </a:r>
            <a:r>
              <a:rPr lang="en-US" dirty="0"/>
              <a:t>. </a:t>
            </a:r>
            <a:endParaRPr lang="sr-Latn-RS" dirty="0"/>
          </a:p>
          <a:p>
            <a:r>
              <a:rPr lang="en-US" dirty="0" err="1"/>
              <a:t>Ukoliko</a:t>
            </a:r>
            <a:r>
              <a:rPr lang="en-US" dirty="0"/>
              <a:t> je </a:t>
            </a:r>
            <a:r>
              <a:rPr lang="en-US" dirty="0" err="1"/>
              <a:t>varijansa</a:t>
            </a:r>
            <a:r>
              <a:rPr lang="en-US" dirty="0"/>
              <a:t> </a:t>
            </a:r>
            <a:r>
              <a:rPr lang="en-US" dirty="0" err="1"/>
              <a:t>manja</a:t>
            </a:r>
            <a:r>
              <a:rPr lang="en-US" dirty="0"/>
              <a:t>,</a:t>
            </a:r>
            <a:r>
              <a:rPr lang="sr-Latn-RS" dirty="0"/>
              <a:t> </a:t>
            </a:r>
            <a:r>
              <a:rPr lang="en-US" dirty="0" err="1"/>
              <a:t>utoliko</a:t>
            </a:r>
            <a:r>
              <a:rPr lang="en-US" dirty="0"/>
              <a:t> </a:t>
            </a:r>
            <a:r>
              <a:rPr lang="en-US" dirty="0" err="1"/>
              <a:t>su</a:t>
            </a:r>
            <a:r>
              <a:rPr lang="en-US" dirty="0"/>
              <a:t> </a:t>
            </a:r>
            <a:r>
              <a:rPr lang="en-US" dirty="0" err="1"/>
              <a:t>polazni</a:t>
            </a:r>
            <a:r>
              <a:rPr lang="en-US" dirty="0"/>
              <a:t> </a:t>
            </a:r>
            <a:r>
              <a:rPr lang="en-US" dirty="0" err="1"/>
              <a:t>podaci</a:t>
            </a:r>
            <a:r>
              <a:rPr lang="en-US" dirty="0"/>
              <a:t> </a:t>
            </a:r>
            <a:r>
              <a:rPr lang="en-US" dirty="0" err="1"/>
              <a:t>precizniji</a:t>
            </a:r>
            <a:r>
              <a:rPr lang="en-US" dirty="0"/>
              <a:t> </a:t>
            </a:r>
            <a:r>
              <a:rPr lang="en-US" dirty="0" err="1"/>
              <a:t>i</a:t>
            </a:r>
            <a:r>
              <a:rPr lang="en-US" dirty="0"/>
              <a:t> </a:t>
            </a:r>
            <a:r>
              <a:rPr lang="en-US" dirty="0" err="1"/>
              <a:t>rasipanja</a:t>
            </a:r>
            <a:r>
              <a:rPr lang="en-US" dirty="0"/>
              <a:t> </a:t>
            </a:r>
            <a:r>
              <a:rPr lang="en-US" dirty="0" err="1"/>
              <a:t>su</a:t>
            </a:r>
            <a:r>
              <a:rPr lang="en-US" dirty="0"/>
              <a:t> </a:t>
            </a:r>
            <a:r>
              <a:rPr lang="en-US" dirty="0" err="1"/>
              <a:t>manja</a:t>
            </a:r>
            <a:r>
              <a:rPr lang="en-US" dirty="0"/>
              <a:t>. </a:t>
            </a:r>
            <a:endParaRPr lang="sr-Latn-RS" dirty="0"/>
          </a:p>
          <a:p>
            <a:r>
              <a:rPr lang="en-US" dirty="0" err="1"/>
              <a:t>Kod</a:t>
            </a:r>
            <a:r>
              <a:rPr lang="en-US" dirty="0"/>
              <a:t> </a:t>
            </a:r>
            <a:r>
              <a:rPr lang="en-US" dirty="0" err="1"/>
              <a:t>određivanja</a:t>
            </a:r>
            <a:r>
              <a:rPr lang="sr-Latn-RS" dirty="0"/>
              <a:t> </a:t>
            </a:r>
            <a:r>
              <a:rPr lang="en-US" dirty="0" err="1"/>
              <a:t>polaznih</a:t>
            </a:r>
            <a:r>
              <a:rPr lang="en-US" dirty="0"/>
              <a:t> </a:t>
            </a:r>
            <a:r>
              <a:rPr lang="en-US" dirty="0" err="1"/>
              <a:t>podataka</a:t>
            </a:r>
            <a:r>
              <a:rPr lang="en-US" dirty="0"/>
              <a:t> </a:t>
            </a:r>
            <a:r>
              <a:rPr lang="en-US" dirty="0" err="1"/>
              <a:t>treba</a:t>
            </a:r>
            <a:r>
              <a:rPr lang="en-US" dirty="0"/>
              <a:t> </a:t>
            </a:r>
            <a:r>
              <a:rPr lang="en-US" dirty="0" err="1"/>
              <a:t>nastojati</a:t>
            </a:r>
            <a:r>
              <a:rPr lang="en-US" dirty="0"/>
              <a:t> da </a:t>
            </a:r>
            <a:r>
              <a:rPr lang="en-US" dirty="0" err="1"/>
              <a:t>b</a:t>
            </a:r>
            <a:r>
              <a:rPr lang="en-US" baseline="-25000" dirty="0" err="1"/>
              <a:t>ij</a:t>
            </a:r>
            <a:r>
              <a:rPr lang="en-US" dirty="0"/>
              <a:t> ne </a:t>
            </a:r>
            <a:r>
              <a:rPr lang="en-US" dirty="0" err="1"/>
              <a:t>bude</a:t>
            </a:r>
            <a:r>
              <a:rPr lang="en-US" dirty="0"/>
              <a:t> </a:t>
            </a:r>
            <a:r>
              <a:rPr lang="en-US" dirty="0" err="1"/>
              <a:t>mnogo</a:t>
            </a:r>
            <a:r>
              <a:rPr lang="en-US" dirty="0"/>
              <a:t> </a:t>
            </a:r>
            <a:r>
              <a:rPr lang="en-US" dirty="0" err="1"/>
              <a:t>veće</a:t>
            </a:r>
            <a:r>
              <a:rPr lang="en-US" dirty="0"/>
              <a:t> od </a:t>
            </a:r>
            <a:r>
              <a:rPr lang="en-US" dirty="0" err="1"/>
              <a:t>a</a:t>
            </a:r>
            <a:r>
              <a:rPr lang="en-US" baseline="-25000" dirty="0" err="1"/>
              <a:t>ij</a:t>
            </a:r>
            <a:r>
              <a:rPr lang="en-US" dirty="0"/>
              <a:t>, </a:t>
            </a:r>
            <a:r>
              <a:rPr lang="en-US" dirty="0" err="1"/>
              <a:t>kako</a:t>
            </a:r>
            <a:r>
              <a:rPr lang="en-US" dirty="0"/>
              <a:t> bi se</a:t>
            </a:r>
            <a:r>
              <a:rPr lang="sr-Latn-RS" dirty="0"/>
              <a:t> </a:t>
            </a:r>
            <a:r>
              <a:rPr lang="en-US" dirty="0" err="1"/>
              <a:t>povećala</a:t>
            </a:r>
            <a:r>
              <a:rPr lang="en-US" dirty="0"/>
              <a:t> </a:t>
            </a:r>
            <a:r>
              <a:rPr lang="en-US" dirty="0" err="1"/>
              <a:t>tačnost</a:t>
            </a:r>
            <a:r>
              <a:rPr lang="en-US" dirty="0"/>
              <a:t> </a:t>
            </a:r>
            <a:r>
              <a:rPr lang="en-US" dirty="0" err="1"/>
              <a:t>svih</a:t>
            </a:r>
            <a:r>
              <a:rPr lang="en-US" dirty="0"/>
              <a:t> </a:t>
            </a:r>
            <a:r>
              <a:rPr lang="en-US" dirty="0" err="1"/>
              <a:t>ocena</a:t>
            </a:r>
            <a:r>
              <a:rPr lang="en-US" dirty="0"/>
              <a:t> </a:t>
            </a:r>
            <a:r>
              <a:rPr lang="en-US" dirty="0" err="1"/>
              <a:t>koje</a:t>
            </a:r>
            <a:r>
              <a:rPr lang="en-US" dirty="0"/>
              <a:t> se </a:t>
            </a:r>
            <a:r>
              <a:rPr lang="en-US" dirty="0" err="1"/>
              <a:t>dobijaju</a:t>
            </a:r>
            <a:r>
              <a:rPr lang="en-US" dirty="0"/>
              <a:t> </a:t>
            </a:r>
            <a:r>
              <a:rPr lang="en-US" dirty="0" err="1"/>
              <a:t>kao</a:t>
            </a:r>
            <a:r>
              <a:rPr lang="en-US" dirty="0"/>
              <a:t> </a:t>
            </a:r>
            <a:r>
              <a:rPr lang="en-US" dirty="0" err="1"/>
              <a:t>rezultat</a:t>
            </a:r>
            <a:r>
              <a:rPr lang="en-US" dirty="0"/>
              <a:t> </a:t>
            </a:r>
            <a:r>
              <a:rPr lang="en-US" dirty="0" err="1"/>
              <a:t>vremenske</a:t>
            </a:r>
            <a:r>
              <a:rPr lang="en-US" dirty="0"/>
              <a:t> </a:t>
            </a:r>
            <a:r>
              <a:rPr lang="en-US" dirty="0" err="1"/>
              <a:t>obrade</a:t>
            </a:r>
            <a:r>
              <a:rPr lang="sr-Latn-RS" dirty="0"/>
              <a:t> </a:t>
            </a:r>
            <a:r>
              <a:rPr lang="en-US" dirty="0" err="1"/>
              <a:t>mrežnog</a:t>
            </a:r>
            <a:r>
              <a:rPr lang="en-US" dirty="0"/>
              <a:t> </a:t>
            </a:r>
            <a:r>
              <a:rPr lang="en-US" dirty="0" err="1"/>
              <a:t>dijagrama</a:t>
            </a:r>
            <a:r>
              <a:rPr lang="en-US" dirty="0"/>
              <a:t>. </a:t>
            </a:r>
            <a:endParaRPr lang="sr-Latn-RS" dirty="0"/>
          </a:p>
          <a:p>
            <a:r>
              <a:rPr lang="en-US" dirty="0" err="1"/>
              <a:t>Moguće</a:t>
            </a:r>
            <a:r>
              <a:rPr lang="en-US" dirty="0"/>
              <a:t> je, </a:t>
            </a:r>
            <a:r>
              <a:rPr lang="en-US" dirty="0" err="1"/>
              <a:t>za</a:t>
            </a:r>
            <a:r>
              <a:rPr lang="en-US" dirty="0"/>
              <a:t> </a:t>
            </a:r>
            <a:r>
              <a:rPr lang="en-US" dirty="0" err="1"/>
              <a:t>određene</a:t>
            </a:r>
            <a:r>
              <a:rPr lang="en-US" dirty="0"/>
              <a:t> </a:t>
            </a:r>
            <a:r>
              <a:rPr lang="en-US" dirty="0" err="1"/>
              <a:t>projekte</a:t>
            </a:r>
            <a:r>
              <a:rPr lang="en-US" dirty="0"/>
              <a:t>, </a:t>
            </a:r>
            <a:r>
              <a:rPr lang="en-US" dirty="0" err="1"/>
              <a:t>unapred</a:t>
            </a:r>
            <a:r>
              <a:rPr lang="en-US" dirty="0"/>
              <a:t> </a:t>
            </a:r>
            <a:r>
              <a:rPr lang="en-US" dirty="0" err="1"/>
              <a:t>odrediti</a:t>
            </a:r>
            <a:r>
              <a:rPr lang="sr-Latn-RS" dirty="0"/>
              <a:t> </a:t>
            </a:r>
            <a:r>
              <a:rPr lang="en-US" dirty="0" err="1"/>
              <a:t>potrebnu</a:t>
            </a:r>
            <a:r>
              <a:rPr lang="en-US" dirty="0"/>
              <a:t> </a:t>
            </a:r>
            <a:r>
              <a:rPr lang="en-US" dirty="0" err="1"/>
              <a:t>preciznost</a:t>
            </a:r>
            <a:r>
              <a:rPr lang="en-US" dirty="0"/>
              <a:t> </a:t>
            </a:r>
            <a:r>
              <a:rPr lang="en-US" dirty="0" err="1"/>
              <a:t>polaznih</a:t>
            </a:r>
            <a:r>
              <a:rPr lang="en-US" dirty="0"/>
              <a:t> </a:t>
            </a:r>
            <a:r>
              <a:rPr lang="en-US" dirty="0" err="1"/>
              <a:t>podataka</a:t>
            </a:r>
            <a:r>
              <a:rPr lang="en-US" dirty="0"/>
              <a:t> </a:t>
            </a:r>
            <a:r>
              <a:rPr lang="en-US" dirty="0" err="1"/>
              <a:t>i</a:t>
            </a:r>
            <a:r>
              <a:rPr lang="en-US" dirty="0"/>
              <a:t> to </a:t>
            </a:r>
            <a:r>
              <a:rPr lang="en-US" dirty="0" err="1"/>
              <a:t>definisanjem</a:t>
            </a:r>
            <a:r>
              <a:rPr lang="en-US" dirty="0"/>
              <a:t> </a:t>
            </a:r>
            <a:r>
              <a:rPr lang="en-US" dirty="0" err="1"/>
              <a:t>određene</a:t>
            </a:r>
            <a:r>
              <a:rPr lang="en-US" dirty="0"/>
              <a:t> </a:t>
            </a:r>
            <a:r>
              <a:rPr lang="en-US" dirty="0" err="1"/>
              <a:t>konačne</a:t>
            </a:r>
            <a:r>
              <a:rPr lang="sr-Latn-RS" dirty="0"/>
              <a:t> </a:t>
            </a:r>
            <a:r>
              <a:rPr lang="en-US" dirty="0" err="1"/>
              <a:t>vrednosti</a:t>
            </a:r>
            <a:r>
              <a:rPr lang="en-US" dirty="0"/>
              <a:t> </a:t>
            </a:r>
            <a:r>
              <a:rPr lang="en-US" dirty="0" err="1"/>
              <a:t>varijanse</a:t>
            </a:r>
            <a:r>
              <a:rPr lang="en-US" dirty="0"/>
              <a:t>. </a:t>
            </a:r>
            <a:br>
              <a:rPr lang="en-US" dirty="0"/>
            </a:br>
            <a:endParaRPr lang="en-US" dirty="0"/>
          </a:p>
        </p:txBody>
      </p:sp>
    </p:spTree>
    <p:extLst>
      <p:ext uri="{BB962C8B-B14F-4D97-AF65-F5344CB8AC3E}">
        <p14:creationId xmlns:p14="http://schemas.microsoft.com/office/powerpoint/2010/main" val="19515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normAutofit/>
          </a:bodyPr>
          <a:lstStyle/>
          <a:p>
            <a:r>
              <a:rPr lang="en-US" sz="2200" b="1" i="1" dirty="0" err="1"/>
              <a:t>Određivanje</a:t>
            </a:r>
            <a:r>
              <a:rPr lang="en-US" sz="2200" b="1" i="1" dirty="0"/>
              <a:t> </a:t>
            </a:r>
            <a:r>
              <a:rPr lang="en-US" sz="2200" b="1" i="1" dirty="0" err="1"/>
              <a:t>vremena</a:t>
            </a:r>
            <a:r>
              <a:rPr lang="en-US" sz="2200" b="1" i="1" dirty="0"/>
              <a:t> </a:t>
            </a:r>
            <a:r>
              <a:rPr lang="en-US" sz="2200" b="1" i="1" dirty="0" err="1"/>
              <a:t>nastupanja</a:t>
            </a:r>
            <a:r>
              <a:rPr lang="en-US" sz="2200" b="1" i="1" dirty="0"/>
              <a:t> </a:t>
            </a:r>
            <a:r>
              <a:rPr lang="en-US" sz="2200" b="1" i="1" dirty="0" err="1"/>
              <a:t>događaja</a:t>
            </a:r>
            <a:br>
              <a:rPr lang="en-US" sz="2200" b="1" i="1" dirty="0"/>
            </a:br>
            <a:r>
              <a:rPr lang="en-US" sz="2200" dirty="0" err="1"/>
              <a:t>Naredna</a:t>
            </a:r>
            <a:r>
              <a:rPr lang="en-US" sz="2200" dirty="0"/>
              <a:t> </a:t>
            </a:r>
            <a:r>
              <a:rPr lang="en-US" sz="2200" dirty="0" err="1"/>
              <a:t>etapa</a:t>
            </a:r>
            <a:r>
              <a:rPr lang="en-US" sz="2200" dirty="0"/>
              <a:t> u </a:t>
            </a:r>
            <a:r>
              <a:rPr lang="en-US" sz="2200" dirty="0" err="1"/>
              <a:t>analizi</a:t>
            </a:r>
            <a:r>
              <a:rPr lang="en-US" sz="2200" dirty="0"/>
              <a:t> </a:t>
            </a:r>
            <a:r>
              <a:rPr lang="en-US" sz="2200" dirty="0" err="1"/>
              <a:t>vremena</a:t>
            </a:r>
            <a:r>
              <a:rPr lang="en-US" sz="2200" dirty="0"/>
              <a:t> </a:t>
            </a:r>
            <a:r>
              <a:rPr lang="en-US" sz="2200" dirty="0" err="1"/>
              <a:t>po</a:t>
            </a:r>
            <a:r>
              <a:rPr lang="en-US" sz="2200" dirty="0"/>
              <a:t> PERT </a:t>
            </a:r>
            <a:r>
              <a:rPr lang="en-US" sz="2200" dirty="0" err="1"/>
              <a:t>metodi</a:t>
            </a:r>
            <a:r>
              <a:rPr lang="en-US" sz="2200" dirty="0"/>
              <a:t> </a:t>
            </a:r>
            <a:r>
              <a:rPr lang="en-US" sz="2200" dirty="0" err="1"/>
              <a:t>sastoji</a:t>
            </a:r>
            <a:r>
              <a:rPr lang="en-US" sz="2200" dirty="0"/>
              <a:t> se u </a:t>
            </a:r>
            <a:r>
              <a:rPr lang="en-US" sz="2200" dirty="0" err="1"/>
              <a:t>određivanju</a:t>
            </a:r>
            <a:r>
              <a:rPr lang="sr-Latn-RS" sz="2200" dirty="0"/>
              <a:t> </a:t>
            </a:r>
            <a:r>
              <a:rPr lang="en-US" sz="2200" dirty="0" err="1"/>
              <a:t>najranijeg</a:t>
            </a:r>
            <a:r>
              <a:rPr lang="en-US" sz="2200" dirty="0"/>
              <a:t> </a:t>
            </a:r>
            <a:r>
              <a:rPr lang="en-US" sz="2200" dirty="0" err="1"/>
              <a:t>i</a:t>
            </a:r>
            <a:r>
              <a:rPr lang="en-US" sz="2200" dirty="0"/>
              <a:t> </a:t>
            </a:r>
            <a:r>
              <a:rPr lang="en-US" sz="2200" dirty="0" err="1"/>
              <a:t>najkasnijeg</a:t>
            </a:r>
            <a:r>
              <a:rPr lang="en-US" sz="2200" dirty="0"/>
              <a:t> </a:t>
            </a:r>
            <a:r>
              <a:rPr lang="en-US" sz="2200" dirty="0" err="1"/>
              <a:t>vremena</a:t>
            </a:r>
            <a:r>
              <a:rPr lang="en-US" sz="2200" dirty="0"/>
              <a:t> </a:t>
            </a:r>
            <a:r>
              <a:rPr lang="en-US" sz="2200" dirty="0" err="1"/>
              <a:t>nastupanja</a:t>
            </a:r>
            <a:r>
              <a:rPr lang="en-US" sz="2200" dirty="0"/>
              <a:t> </a:t>
            </a:r>
            <a:r>
              <a:rPr lang="en-US" sz="2200" dirty="0" err="1"/>
              <a:t>svakog</a:t>
            </a:r>
            <a:r>
              <a:rPr lang="en-US" sz="2200" dirty="0"/>
              <a:t> </a:t>
            </a:r>
            <a:r>
              <a:rPr lang="en-US" sz="2200" dirty="0" err="1"/>
              <a:t>događaja</a:t>
            </a:r>
            <a:r>
              <a:rPr lang="en-US" sz="2200" dirty="0"/>
              <a:t> u </a:t>
            </a:r>
            <a:r>
              <a:rPr lang="en-US" sz="2200" dirty="0" err="1"/>
              <a:t>mrežnom</a:t>
            </a:r>
            <a:r>
              <a:rPr lang="sr-Latn-RS" sz="2200" dirty="0"/>
              <a:t> </a:t>
            </a:r>
            <a:r>
              <a:rPr lang="en-US" sz="2200" dirty="0" err="1"/>
              <a:t>dijagramu</a:t>
            </a:r>
            <a:r>
              <a:rPr lang="en-US" sz="2200" dirty="0"/>
              <a:t>.</a:t>
            </a:r>
            <a:endParaRPr lang="sr-Latn-RS" sz="2200" dirty="0"/>
          </a:p>
          <a:p>
            <a:r>
              <a:rPr lang="en-US" sz="2200" dirty="0" err="1"/>
              <a:t>Najranije</a:t>
            </a:r>
            <a:r>
              <a:rPr lang="en-US" sz="2200" dirty="0"/>
              <a:t> </a:t>
            </a:r>
            <a:r>
              <a:rPr lang="en-US" sz="2200" dirty="0" err="1"/>
              <a:t>vreme</a:t>
            </a:r>
            <a:r>
              <a:rPr lang="en-US" sz="2200" dirty="0"/>
              <a:t> </a:t>
            </a:r>
            <a:r>
              <a:rPr lang="en-US" sz="2200" dirty="0" err="1"/>
              <a:t>nastupanja</a:t>
            </a:r>
            <a:r>
              <a:rPr lang="en-US" sz="2200" dirty="0"/>
              <a:t> </a:t>
            </a:r>
            <a:r>
              <a:rPr lang="en-US" sz="2200" dirty="0" err="1"/>
              <a:t>događaja</a:t>
            </a:r>
            <a:r>
              <a:rPr lang="en-US" sz="2200" dirty="0"/>
              <a:t> </a:t>
            </a:r>
            <a:r>
              <a:rPr lang="en-US" sz="2200" b="1" dirty="0"/>
              <a:t>(</a:t>
            </a:r>
            <a:r>
              <a:rPr lang="en-US" sz="2200" b="1" dirty="0" err="1"/>
              <a:t>T</a:t>
            </a:r>
            <a:r>
              <a:rPr lang="en-US" sz="2200" b="1" baseline="-25000" dirty="0" err="1"/>
              <a:t>e</a:t>
            </a:r>
            <a:r>
              <a:rPr lang="en-US" sz="2200" b="1" dirty="0"/>
              <a:t>) </a:t>
            </a:r>
            <a:r>
              <a:rPr lang="en-US" sz="2200" dirty="0" err="1"/>
              <a:t>predstavlja</a:t>
            </a:r>
            <a:r>
              <a:rPr lang="en-US" sz="2200" dirty="0"/>
              <a:t> </a:t>
            </a:r>
            <a:r>
              <a:rPr lang="en-US" sz="2200" b="1" dirty="0" err="1"/>
              <a:t>najraniji</a:t>
            </a:r>
            <a:r>
              <a:rPr lang="en-US" sz="2200" b="1" dirty="0"/>
              <a:t> </a:t>
            </a:r>
            <a:r>
              <a:rPr lang="en-US" sz="2200" b="1" dirty="0" err="1"/>
              <a:t>trenutak</a:t>
            </a:r>
            <a:r>
              <a:rPr lang="en-US" sz="2200" b="1" dirty="0"/>
              <a:t> </a:t>
            </a:r>
            <a:r>
              <a:rPr lang="en-US" sz="2200" dirty="0" err="1"/>
              <a:t>kada</a:t>
            </a:r>
            <a:r>
              <a:rPr lang="sr-Latn-RS" sz="2200" dirty="0"/>
              <a:t> </a:t>
            </a:r>
            <a:r>
              <a:rPr lang="en-US" sz="2200" dirty="0"/>
              <a:t>se </a:t>
            </a:r>
            <a:r>
              <a:rPr lang="en-US" sz="2200" dirty="0" err="1"/>
              <a:t>može</a:t>
            </a:r>
            <a:r>
              <a:rPr lang="en-US" sz="2200" dirty="0"/>
              <a:t> </a:t>
            </a:r>
            <a:r>
              <a:rPr lang="en-US" sz="2200" dirty="0" err="1"/>
              <a:t>odigrati</a:t>
            </a:r>
            <a:r>
              <a:rPr lang="en-US" sz="2200" dirty="0"/>
              <a:t> </a:t>
            </a:r>
            <a:r>
              <a:rPr lang="en-US" sz="2200" dirty="0" err="1"/>
              <a:t>određeni</a:t>
            </a:r>
            <a:r>
              <a:rPr lang="en-US" sz="2200" dirty="0"/>
              <a:t> </a:t>
            </a:r>
            <a:r>
              <a:rPr lang="en-US" sz="2200" dirty="0" err="1"/>
              <a:t>događaj</a:t>
            </a:r>
            <a:r>
              <a:rPr lang="en-US" sz="2200" dirty="0"/>
              <a:t>, </a:t>
            </a:r>
            <a:r>
              <a:rPr lang="en-US" sz="2200" dirty="0" err="1"/>
              <a:t>dok</a:t>
            </a:r>
            <a:r>
              <a:rPr lang="en-US" sz="2200" dirty="0"/>
              <a:t> </a:t>
            </a:r>
            <a:r>
              <a:rPr lang="en-US" sz="2200" b="1" dirty="0" err="1"/>
              <a:t>najkasnije</a:t>
            </a:r>
            <a:r>
              <a:rPr lang="en-US" sz="2200" b="1" dirty="0"/>
              <a:t> </a:t>
            </a:r>
            <a:r>
              <a:rPr lang="en-US" sz="2200" b="1" dirty="0" err="1"/>
              <a:t>vreme</a:t>
            </a:r>
            <a:r>
              <a:rPr lang="en-US" sz="2200" b="1" dirty="0"/>
              <a:t> </a:t>
            </a:r>
            <a:r>
              <a:rPr lang="en-US" sz="2200" dirty="0" err="1"/>
              <a:t>nastupanja</a:t>
            </a:r>
            <a:r>
              <a:rPr lang="sr-Latn-RS" sz="2200" dirty="0"/>
              <a:t> </a:t>
            </a:r>
            <a:r>
              <a:rPr lang="en-US" sz="2200" dirty="0" err="1"/>
              <a:t>događaja</a:t>
            </a:r>
            <a:r>
              <a:rPr lang="en-US" sz="2200" dirty="0"/>
              <a:t> </a:t>
            </a:r>
            <a:r>
              <a:rPr lang="en-US" sz="2200" b="1" dirty="0"/>
              <a:t>(T</a:t>
            </a:r>
            <a:r>
              <a:rPr lang="en-US" sz="2200" b="1" baseline="-25000" dirty="0"/>
              <a:t>l</a:t>
            </a:r>
            <a:r>
              <a:rPr lang="en-US" sz="2200" b="1" dirty="0"/>
              <a:t>) </a:t>
            </a:r>
            <a:r>
              <a:rPr lang="en-US" sz="2200" dirty="0" err="1"/>
              <a:t>predstavlja</a:t>
            </a:r>
            <a:r>
              <a:rPr lang="en-US" sz="2200" dirty="0"/>
              <a:t> </a:t>
            </a:r>
            <a:r>
              <a:rPr lang="en-US" sz="2200" dirty="0" err="1"/>
              <a:t>najkasniji</a:t>
            </a:r>
            <a:r>
              <a:rPr lang="en-US" sz="2200" dirty="0"/>
              <a:t> </a:t>
            </a:r>
            <a:r>
              <a:rPr lang="en-US" sz="2200" dirty="0" err="1"/>
              <a:t>rok</a:t>
            </a:r>
            <a:r>
              <a:rPr lang="en-US" sz="2200" dirty="0"/>
              <a:t> do </a:t>
            </a:r>
            <a:r>
              <a:rPr lang="en-US" sz="2200" dirty="0" err="1"/>
              <a:t>koga</a:t>
            </a:r>
            <a:r>
              <a:rPr lang="en-US" sz="2200" dirty="0"/>
              <a:t> se </a:t>
            </a:r>
            <a:r>
              <a:rPr lang="en-US" sz="2200" dirty="0" err="1"/>
              <a:t>može</a:t>
            </a:r>
            <a:r>
              <a:rPr lang="en-US" sz="2200" dirty="0"/>
              <a:t> </a:t>
            </a:r>
            <a:r>
              <a:rPr lang="en-US" sz="2200" dirty="0" err="1"/>
              <a:t>odvijati</a:t>
            </a:r>
            <a:r>
              <a:rPr lang="en-US" sz="2200" dirty="0"/>
              <a:t> </a:t>
            </a:r>
            <a:r>
              <a:rPr lang="en-US" sz="2200" dirty="0" err="1"/>
              <a:t>određeni</a:t>
            </a:r>
            <a:r>
              <a:rPr lang="sr-Latn-RS" sz="2200" dirty="0"/>
              <a:t> </a:t>
            </a:r>
            <a:r>
              <a:rPr lang="en-US" sz="2200" dirty="0" err="1"/>
              <a:t>događaj</a:t>
            </a:r>
            <a:r>
              <a:rPr lang="en-US" sz="2200" dirty="0"/>
              <a:t> </a:t>
            </a:r>
            <a:r>
              <a:rPr lang="en-US" sz="2200" dirty="0" err="1"/>
              <a:t>kako</a:t>
            </a:r>
            <a:r>
              <a:rPr lang="en-US" sz="2200" dirty="0"/>
              <a:t> se </a:t>
            </a:r>
            <a:r>
              <a:rPr lang="en-US" sz="2200" dirty="0" err="1"/>
              <a:t>konačni</a:t>
            </a:r>
            <a:r>
              <a:rPr lang="en-US" sz="2200" dirty="0"/>
              <a:t> </a:t>
            </a:r>
            <a:r>
              <a:rPr lang="en-US" sz="2200" dirty="0" err="1"/>
              <a:t>rok</a:t>
            </a:r>
            <a:r>
              <a:rPr lang="en-US" sz="2200" dirty="0"/>
              <a:t> </a:t>
            </a:r>
            <a:r>
              <a:rPr lang="en-US" sz="2200" dirty="0" err="1"/>
              <a:t>završetka</a:t>
            </a:r>
            <a:r>
              <a:rPr lang="en-US" sz="2200" dirty="0"/>
              <a:t> </a:t>
            </a:r>
            <a:r>
              <a:rPr lang="en-US" sz="2200" dirty="0" err="1"/>
              <a:t>projekta</a:t>
            </a:r>
            <a:r>
              <a:rPr lang="en-US" sz="2200" dirty="0"/>
              <a:t> ne bi </a:t>
            </a:r>
            <a:r>
              <a:rPr lang="en-US" sz="2200" dirty="0" err="1"/>
              <a:t>menjao</a:t>
            </a:r>
            <a:r>
              <a:rPr lang="en-US" sz="2200" dirty="0"/>
              <a:t>.</a:t>
            </a:r>
            <a:endParaRPr lang="sr-Latn-RS" sz="2200" dirty="0"/>
          </a:p>
          <a:p>
            <a:r>
              <a:rPr lang="en-US" sz="2200" dirty="0" err="1"/>
              <a:t>Vremena</a:t>
            </a:r>
            <a:r>
              <a:rPr lang="en-US" sz="2200" dirty="0"/>
              <a:t> </a:t>
            </a:r>
            <a:r>
              <a:rPr lang="en-US" sz="2200" dirty="0" err="1"/>
              <a:t>nastupanja</a:t>
            </a:r>
            <a:r>
              <a:rPr lang="en-US" sz="2200" dirty="0"/>
              <a:t> </a:t>
            </a:r>
            <a:r>
              <a:rPr lang="en-US" sz="2200" dirty="0" err="1"/>
              <a:t>događaja</a:t>
            </a:r>
            <a:r>
              <a:rPr lang="en-US" sz="2200" dirty="0"/>
              <a:t> </a:t>
            </a:r>
            <a:r>
              <a:rPr lang="en-US" sz="2200" dirty="0" err="1"/>
              <a:t>izračunavaju</a:t>
            </a:r>
            <a:r>
              <a:rPr lang="en-US" sz="2200" dirty="0"/>
              <a:t> se </a:t>
            </a:r>
            <a:r>
              <a:rPr lang="en-US" sz="2200" dirty="0" err="1"/>
              <a:t>prema</a:t>
            </a:r>
            <a:r>
              <a:rPr lang="en-US" sz="2200" dirty="0"/>
              <a:t> </a:t>
            </a:r>
            <a:r>
              <a:rPr lang="en-US" sz="2200" dirty="0" err="1"/>
              <a:t>sledećim</a:t>
            </a:r>
            <a:r>
              <a:rPr lang="en-US" sz="2200" dirty="0"/>
              <a:t> </a:t>
            </a:r>
            <a:r>
              <a:rPr lang="en-US" sz="2200" dirty="0" err="1"/>
              <a:t>relacijama</a:t>
            </a:r>
            <a:r>
              <a:rPr lang="en-US" sz="2200" dirty="0"/>
              <a:t>: </a:t>
            </a:r>
            <a:br>
              <a:rPr lang="en-US" dirty="0"/>
            </a:br>
            <a:endParaRPr lang="en-US" dirty="0"/>
          </a:p>
        </p:txBody>
      </p:sp>
      <p:pic>
        <p:nvPicPr>
          <p:cNvPr id="4" name="Picture 3"/>
          <p:cNvPicPr>
            <a:picLocks noChangeAspect="1"/>
          </p:cNvPicPr>
          <p:nvPr/>
        </p:nvPicPr>
        <p:blipFill>
          <a:blip r:embed="rId2"/>
          <a:stretch>
            <a:fillRect/>
          </a:stretch>
        </p:blipFill>
        <p:spPr>
          <a:xfrm>
            <a:off x="2559698" y="4629927"/>
            <a:ext cx="5486400" cy="2095500"/>
          </a:xfrm>
          <a:prstGeom prst="rect">
            <a:avLst/>
          </a:prstGeom>
        </p:spPr>
      </p:pic>
    </p:spTree>
    <p:extLst>
      <p:ext uri="{BB962C8B-B14F-4D97-AF65-F5344CB8AC3E}">
        <p14:creationId xmlns:p14="http://schemas.microsoft.com/office/powerpoint/2010/main" val="1149698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a:xfrm>
            <a:off x="838199" y="1825624"/>
            <a:ext cx="11207621" cy="4855093"/>
          </a:xfrm>
        </p:spPr>
        <p:txBody>
          <a:bodyPr>
            <a:normAutofit fontScale="92500" lnSpcReduction="20000"/>
          </a:bodyPr>
          <a:lstStyle/>
          <a:p>
            <a:r>
              <a:rPr lang="en-US" dirty="0"/>
              <a:t>Sam </a:t>
            </a:r>
            <a:r>
              <a:rPr lang="en-US" dirty="0" err="1"/>
              <a:t>proračun</a:t>
            </a:r>
            <a:r>
              <a:rPr lang="en-US" dirty="0"/>
              <a:t> </a:t>
            </a:r>
            <a:r>
              <a:rPr lang="en-US" dirty="0" err="1"/>
              <a:t>podataka</a:t>
            </a:r>
            <a:r>
              <a:rPr lang="en-US" dirty="0"/>
              <a:t> </a:t>
            </a:r>
            <a:r>
              <a:rPr lang="en-US" dirty="0" err="1"/>
              <a:t>može</a:t>
            </a:r>
            <a:r>
              <a:rPr lang="en-US" dirty="0"/>
              <a:t> se </a:t>
            </a:r>
            <a:r>
              <a:rPr lang="en-US" dirty="0" err="1"/>
              <a:t>izvesti</a:t>
            </a:r>
            <a:r>
              <a:rPr lang="en-US" dirty="0"/>
              <a:t> </a:t>
            </a:r>
            <a:r>
              <a:rPr lang="en-US" dirty="0" err="1"/>
              <a:t>kao</a:t>
            </a:r>
            <a:r>
              <a:rPr lang="en-US" dirty="0"/>
              <a:t> </a:t>
            </a:r>
            <a:r>
              <a:rPr lang="en-US" dirty="0" err="1"/>
              <a:t>i</a:t>
            </a:r>
            <a:r>
              <a:rPr lang="en-US" dirty="0"/>
              <a:t> </a:t>
            </a:r>
            <a:r>
              <a:rPr lang="en-US" dirty="0" err="1"/>
              <a:t>kod</a:t>
            </a:r>
            <a:r>
              <a:rPr lang="en-US" dirty="0"/>
              <a:t> CPM </a:t>
            </a:r>
            <a:r>
              <a:rPr lang="en-US" dirty="0" err="1"/>
              <a:t>metode</a:t>
            </a:r>
            <a:r>
              <a:rPr lang="en-US" dirty="0"/>
              <a:t>, </a:t>
            </a:r>
            <a:r>
              <a:rPr lang="en-US" dirty="0" err="1"/>
              <a:t>postupkom</a:t>
            </a:r>
            <a:br>
              <a:rPr lang="en-US" dirty="0"/>
            </a:br>
            <a:r>
              <a:rPr lang="en-US" dirty="0" err="1"/>
              <a:t>progresivnog</a:t>
            </a:r>
            <a:r>
              <a:rPr lang="en-US" dirty="0"/>
              <a:t> </a:t>
            </a:r>
            <a:r>
              <a:rPr lang="en-US" dirty="0" err="1"/>
              <a:t>i</a:t>
            </a:r>
            <a:r>
              <a:rPr lang="en-US" dirty="0"/>
              <a:t> </a:t>
            </a:r>
            <a:r>
              <a:rPr lang="en-US" dirty="0" err="1"/>
              <a:t>regresivnog</a:t>
            </a:r>
            <a:r>
              <a:rPr lang="en-US" dirty="0"/>
              <a:t> </a:t>
            </a:r>
            <a:r>
              <a:rPr lang="en-US" dirty="0" err="1"/>
              <a:t>računa</a:t>
            </a:r>
            <a:r>
              <a:rPr lang="en-US" dirty="0"/>
              <a:t>, </a:t>
            </a:r>
            <a:r>
              <a:rPr lang="en-US" dirty="0" err="1"/>
              <a:t>na</a:t>
            </a:r>
            <a:r>
              <a:rPr lang="en-US" dirty="0"/>
              <a:t> </a:t>
            </a:r>
            <a:r>
              <a:rPr lang="en-US" dirty="0" err="1"/>
              <a:t>mrežnom</a:t>
            </a:r>
            <a:r>
              <a:rPr lang="en-US" dirty="0"/>
              <a:t> </a:t>
            </a:r>
            <a:r>
              <a:rPr lang="en-US" dirty="0" err="1"/>
              <a:t>dijagramu</a:t>
            </a:r>
            <a:r>
              <a:rPr lang="en-US" dirty="0"/>
              <a:t>.</a:t>
            </a:r>
            <a:br>
              <a:rPr lang="en-US" dirty="0"/>
            </a:br>
            <a:r>
              <a:rPr lang="en-US" dirty="0" err="1"/>
              <a:t>Analogija</a:t>
            </a:r>
            <a:r>
              <a:rPr lang="en-US" dirty="0"/>
              <a:t> PERT </a:t>
            </a:r>
            <a:r>
              <a:rPr lang="en-US" dirty="0" err="1"/>
              <a:t>i</a:t>
            </a:r>
            <a:r>
              <a:rPr lang="en-US" dirty="0"/>
              <a:t> CPM-a je:</a:t>
            </a:r>
            <a:br>
              <a:rPr lang="en-US" dirty="0"/>
            </a:br>
            <a:r>
              <a:rPr lang="en-US" dirty="0"/>
              <a:t>(</a:t>
            </a:r>
            <a:r>
              <a:rPr lang="en-US" dirty="0" err="1"/>
              <a:t>T</a:t>
            </a:r>
            <a:r>
              <a:rPr lang="en-US" baseline="-25000" dirty="0" err="1"/>
              <a:t>e</a:t>
            </a:r>
            <a:r>
              <a:rPr lang="en-US" dirty="0"/>
              <a:t>)</a:t>
            </a:r>
            <a:r>
              <a:rPr lang="en-US" baseline="-25000" dirty="0" err="1"/>
              <a:t>i</a:t>
            </a:r>
            <a:r>
              <a:rPr lang="en-US" dirty="0"/>
              <a:t> : </a:t>
            </a:r>
            <a:r>
              <a:rPr lang="en-US" dirty="0" err="1"/>
              <a:t>t</a:t>
            </a:r>
            <a:r>
              <a:rPr lang="en-US" baseline="-25000" dirty="0" err="1"/>
              <a:t>i</a:t>
            </a:r>
            <a:r>
              <a:rPr lang="en-US" baseline="30000" dirty="0" err="1"/>
              <a:t>o</a:t>
            </a:r>
            <a:br>
              <a:rPr lang="en-US" dirty="0"/>
            </a:br>
            <a:r>
              <a:rPr lang="en-US" dirty="0"/>
              <a:t>(T</a:t>
            </a:r>
            <a:r>
              <a:rPr lang="en-US" baseline="-25000" dirty="0"/>
              <a:t>l</a:t>
            </a:r>
            <a:r>
              <a:rPr lang="en-US" dirty="0"/>
              <a:t>)</a:t>
            </a:r>
            <a:r>
              <a:rPr lang="en-US" baseline="-25000" dirty="0" err="1"/>
              <a:t>i</a:t>
            </a:r>
            <a:r>
              <a:rPr lang="en-US" dirty="0"/>
              <a:t> : t</a:t>
            </a:r>
            <a:r>
              <a:rPr lang="en-US" baseline="-25000" dirty="0"/>
              <a:t>i</a:t>
            </a:r>
            <a:r>
              <a:rPr lang="en-US" baseline="30000" dirty="0"/>
              <a:t>1</a:t>
            </a:r>
            <a:br>
              <a:rPr lang="en-US" dirty="0"/>
            </a:br>
            <a:r>
              <a:rPr lang="en-US" dirty="0"/>
              <a:t>(</a:t>
            </a:r>
            <a:r>
              <a:rPr lang="en-US" dirty="0" err="1"/>
              <a:t>T</a:t>
            </a:r>
            <a:r>
              <a:rPr lang="en-US" baseline="-25000" dirty="0" err="1"/>
              <a:t>e</a:t>
            </a:r>
            <a:r>
              <a:rPr lang="en-US" dirty="0"/>
              <a:t>)</a:t>
            </a:r>
            <a:r>
              <a:rPr lang="en-US" baseline="-25000" dirty="0"/>
              <a:t>j</a:t>
            </a:r>
            <a:r>
              <a:rPr lang="en-US" dirty="0"/>
              <a:t> : </a:t>
            </a:r>
            <a:r>
              <a:rPr lang="en-US" dirty="0" err="1"/>
              <a:t>t</a:t>
            </a:r>
            <a:r>
              <a:rPr lang="en-US" baseline="-25000" dirty="0" err="1"/>
              <a:t>j</a:t>
            </a:r>
            <a:r>
              <a:rPr lang="en-US" baseline="30000" dirty="0" err="1"/>
              <a:t>o</a:t>
            </a:r>
            <a:br>
              <a:rPr lang="en-US" dirty="0"/>
            </a:br>
            <a:r>
              <a:rPr lang="en-US" dirty="0"/>
              <a:t>(T</a:t>
            </a:r>
            <a:r>
              <a:rPr lang="en-US" baseline="-25000" dirty="0"/>
              <a:t>l</a:t>
            </a:r>
            <a:r>
              <a:rPr lang="en-US" dirty="0"/>
              <a:t>)</a:t>
            </a:r>
            <a:r>
              <a:rPr lang="en-US" baseline="-25000" dirty="0"/>
              <a:t>j</a:t>
            </a:r>
            <a:r>
              <a:rPr lang="en-US" dirty="0"/>
              <a:t> : t</a:t>
            </a:r>
            <a:r>
              <a:rPr lang="en-US" baseline="-25000" dirty="0"/>
              <a:t>j</a:t>
            </a:r>
            <a:r>
              <a:rPr lang="en-US" baseline="30000" dirty="0"/>
              <a:t>1</a:t>
            </a:r>
            <a:br>
              <a:rPr lang="en-US" dirty="0"/>
            </a:br>
            <a:r>
              <a:rPr lang="en-US" dirty="0" err="1"/>
              <a:t>i</a:t>
            </a:r>
            <a:r>
              <a:rPr lang="en-US" dirty="0"/>
              <a:t> </a:t>
            </a:r>
            <a:r>
              <a:rPr lang="en-US" dirty="0" err="1"/>
              <a:t>postupci</a:t>
            </a:r>
            <a:r>
              <a:rPr lang="en-US" dirty="0"/>
              <a:t> </a:t>
            </a:r>
            <a:r>
              <a:rPr lang="en-US" dirty="0" err="1"/>
              <a:t>njihovog</a:t>
            </a:r>
            <a:r>
              <a:rPr lang="en-US" dirty="0"/>
              <a:t> </a:t>
            </a:r>
            <a:r>
              <a:rPr lang="en-US" dirty="0" err="1"/>
              <a:t>određivanja</a:t>
            </a:r>
            <a:r>
              <a:rPr lang="en-US" dirty="0"/>
              <a:t> </a:t>
            </a:r>
            <a:r>
              <a:rPr lang="en-US" dirty="0" err="1"/>
              <a:t>su</a:t>
            </a:r>
            <a:r>
              <a:rPr lang="en-US" dirty="0"/>
              <a:t> </a:t>
            </a:r>
            <a:r>
              <a:rPr lang="en-US" dirty="0" err="1"/>
              <a:t>istovetni</a:t>
            </a:r>
            <a:r>
              <a:rPr lang="en-US" dirty="0"/>
              <a:t>.</a:t>
            </a:r>
            <a:br>
              <a:rPr lang="en-US" dirty="0"/>
            </a:br>
            <a:endParaRPr lang="sr-Latn-RS" dirty="0"/>
          </a:p>
          <a:p>
            <a:r>
              <a:rPr lang="en-US" dirty="0"/>
              <a:t>Na </a:t>
            </a:r>
            <a:r>
              <a:rPr lang="en-US" dirty="0" err="1"/>
              <a:t>osnovu</a:t>
            </a:r>
            <a:r>
              <a:rPr lang="en-US" dirty="0"/>
              <a:t> </a:t>
            </a:r>
            <a:r>
              <a:rPr lang="en-US" dirty="0" err="1"/>
              <a:t>teoretskog</a:t>
            </a:r>
            <a:r>
              <a:rPr lang="en-US" dirty="0"/>
              <a:t> </a:t>
            </a:r>
            <a:r>
              <a:rPr lang="en-US" dirty="0" err="1"/>
              <a:t>razmatranja</a:t>
            </a:r>
            <a:r>
              <a:rPr lang="en-US" dirty="0"/>
              <a:t> </a:t>
            </a:r>
            <a:r>
              <a:rPr lang="en-US" dirty="0" err="1"/>
              <a:t>usvojeno</a:t>
            </a:r>
            <a:r>
              <a:rPr lang="en-US" dirty="0"/>
              <a:t> je da </a:t>
            </a:r>
            <a:r>
              <a:rPr lang="en-US" dirty="0" err="1"/>
              <a:t>izračunate</a:t>
            </a:r>
            <a:r>
              <a:rPr lang="en-US" dirty="0"/>
              <a:t> </a:t>
            </a:r>
            <a:r>
              <a:rPr lang="en-US" dirty="0" err="1"/>
              <a:t>vrednosti</a:t>
            </a:r>
            <a:r>
              <a:rPr lang="en-US" dirty="0"/>
              <a:t> </a:t>
            </a:r>
            <a:r>
              <a:rPr lang="en-US" dirty="0" err="1"/>
              <a:t>T</a:t>
            </a:r>
            <a:r>
              <a:rPr lang="en-US" baseline="-25000" dirty="0" err="1"/>
              <a:t>e</a:t>
            </a:r>
            <a:r>
              <a:rPr lang="en-US" dirty="0"/>
              <a:t> </a:t>
            </a:r>
            <a:r>
              <a:rPr lang="en-US" dirty="0" err="1"/>
              <a:t>i</a:t>
            </a:r>
            <a:r>
              <a:rPr lang="en-US" dirty="0"/>
              <a:t> T</a:t>
            </a:r>
            <a:r>
              <a:rPr lang="en-US" baseline="-25000" dirty="0"/>
              <a:t>l</a:t>
            </a:r>
            <a:r>
              <a:rPr lang="sr-Latn-RS" baseline="-25000" dirty="0"/>
              <a:t>  </a:t>
            </a:r>
            <a:r>
              <a:rPr lang="en-US" dirty="0" err="1"/>
              <a:t>odgovaraju</a:t>
            </a:r>
            <a:r>
              <a:rPr lang="en-US" dirty="0"/>
              <a:t> </a:t>
            </a:r>
            <a:r>
              <a:rPr lang="en-US" dirty="0" err="1"/>
              <a:t>normalnoj</a:t>
            </a:r>
            <a:r>
              <a:rPr lang="en-US" dirty="0"/>
              <a:t> </a:t>
            </a:r>
            <a:r>
              <a:rPr lang="en-US" dirty="0" err="1"/>
              <a:t>raspodeli</a:t>
            </a:r>
            <a:r>
              <a:rPr lang="en-US" dirty="0"/>
              <a:t>. </a:t>
            </a:r>
            <a:endParaRPr lang="sr-Latn-RS" dirty="0"/>
          </a:p>
          <a:p>
            <a:r>
              <a:rPr lang="en-US" dirty="0" err="1"/>
              <a:t>Varijansa</a:t>
            </a:r>
            <a:r>
              <a:rPr lang="en-US" dirty="0"/>
              <a:t> </a:t>
            </a:r>
            <a:r>
              <a:rPr lang="en-US" dirty="0" err="1"/>
              <a:t>ovako</a:t>
            </a:r>
            <a:r>
              <a:rPr lang="en-US" dirty="0"/>
              <a:t> </a:t>
            </a:r>
            <a:r>
              <a:rPr lang="en-US" dirty="0" err="1"/>
              <a:t>usvojene</a:t>
            </a:r>
            <a:r>
              <a:rPr lang="en-US" dirty="0"/>
              <a:t> </a:t>
            </a:r>
            <a:r>
              <a:rPr lang="en-US" dirty="0" err="1"/>
              <a:t>raspodele</a:t>
            </a:r>
            <a:r>
              <a:rPr lang="en-US" dirty="0"/>
              <a:t> </a:t>
            </a:r>
            <a:r>
              <a:rPr lang="en-US" dirty="0" err="1"/>
              <a:t>događaja</a:t>
            </a:r>
            <a:r>
              <a:rPr lang="en-US" dirty="0"/>
              <a:t> </a:t>
            </a:r>
            <a:r>
              <a:rPr lang="en-US" dirty="0" err="1"/>
              <a:t>dobija</a:t>
            </a:r>
            <a:r>
              <a:rPr lang="en-US" dirty="0"/>
              <a:t> se </a:t>
            </a:r>
            <a:r>
              <a:rPr lang="en-US" dirty="0" err="1"/>
              <a:t>sabiranjem</a:t>
            </a:r>
            <a:r>
              <a:rPr lang="en-US" dirty="0"/>
              <a:t> </a:t>
            </a:r>
            <a:r>
              <a:rPr lang="en-US" dirty="0" err="1"/>
              <a:t>varijansi</a:t>
            </a:r>
            <a:br>
              <a:rPr lang="en-US" dirty="0"/>
            </a:br>
            <a:r>
              <a:rPr lang="en-US" dirty="0" err="1"/>
              <a:t>svih</a:t>
            </a:r>
            <a:r>
              <a:rPr lang="en-US" dirty="0"/>
              <a:t> </a:t>
            </a:r>
            <a:r>
              <a:rPr lang="en-US" dirty="0" err="1"/>
              <a:t>aktivnosti</a:t>
            </a:r>
            <a:r>
              <a:rPr lang="en-US" dirty="0"/>
              <a:t> </a:t>
            </a:r>
            <a:r>
              <a:rPr lang="en-US" dirty="0" err="1"/>
              <a:t>sa</a:t>
            </a:r>
            <a:r>
              <a:rPr lang="en-US" dirty="0"/>
              <a:t> </a:t>
            </a:r>
            <a:r>
              <a:rPr lang="en-US" dirty="0" err="1"/>
              <a:t>kritičnog</a:t>
            </a:r>
            <a:r>
              <a:rPr lang="en-US" dirty="0"/>
              <a:t> puta, od </a:t>
            </a:r>
            <a:r>
              <a:rPr lang="en-US" dirty="0" err="1"/>
              <a:t>početnog</a:t>
            </a:r>
            <a:r>
              <a:rPr lang="en-US" dirty="0"/>
              <a:t> do </a:t>
            </a:r>
            <a:r>
              <a:rPr lang="en-US" dirty="0" err="1"/>
              <a:t>posmatranog</a:t>
            </a:r>
            <a:r>
              <a:rPr lang="en-US" dirty="0"/>
              <a:t> </a:t>
            </a:r>
            <a:r>
              <a:rPr lang="en-US" dirty="0" err="1"/>
              <a:t>događaja</a:t>
            </a:r>
            <a:r>
              <a:rPr lang="en-US" dirty="0"/>
              <a:t>: </a:t>
            </a:r>
            <a:br>
              <a:rPr lang="en-US" dirty="0"/>
            </a:br>
            <a:br>
              <a:rPr lang="en-US" dirty="0"/>
            </a:br>
            <a:endParaRPr lang="en-US" dirty="0"/>
          </a:p>
        </p:txBody>
      </p:sp>
      <p:pic>
        <p:nvPicPr>
          <p:cNvPr id="5" name="Picture 4"/>
          <p:cNvPicPr>
            <a:picLocks noChangeAspect="1"/>
          </p:cNvPicPr>
          <p:nvPr/>
        </p:nvPicPr>
        <p:blipFill>
          <a:blip r:embed="rId2"/>
          <a:stretch>
            <a:fillRect/>
          </a:stretch>
        </p:blipFill>
        <p:spPr>
          <a:xfrm>
            <a:off x="2342080" y="5782356"/>
            <a:ext cx="1666875" cy="590550"/>
          </a:xfrm>
          <a:prstGeom prst="rect">
            <a:avLst/>
          </a:prstGeom>
        </p:spPr>
      </p:pic>
    </p:spTree>
    <p:extLst>
      <p:ext uri="{BB962C8B-B14F-4D97-AF65-F5344CB8AC3E}">
        <p14:creationId xmlns:p14="http://schemas.microsoft.com/office/powerpoint/2010/main" val="1639304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p:txBody>
          <a:bodyPr/>
          <a:lstStyle/>
          <a:p>
            <a:r>
              <a:rPr lang="en-US" dirty="0" err="1"/>
              <a:t>Često</a:t>
            </a:r>
            <a:r>
              <a:rPr lang="en-US" dirty="0"/>
              <a:t> se, </a:t>
            </a:r>
            <a:r>
              <a:rPr lang="en-US" dirty="0" err="1"/>
              <a:t>kod</a:t>
            </a:r>
            <a:r>
              <a:rPr lang="en-US" dirty="0"/>
              <a:t> </a:t>
            </a:r>
            <a:r>
              <a:rPr lang="en-US" dirty="0" err="1"/>
              <a:t>planiranja</a:t>
            </a:r>
            <a:r>
              <a:rPr lang="en-US" dirty="0"/>
              <a:t> </a:t>
            </a:r>
            <a:r>
              <a:rPr lang="en-US" dirty="0" err="1"/>
              <a:t>realizacije</a:t>
            </a:r>
            <a:r>
              <a:rPr lang="en-US" dirty="0"/>
              <a:t> </a:t>
            </a:r>
            <a:r>
              <a:rPr lang="en-US" dirty="0" err="1"/>
              <a:t>događaja</a:t>
            </a:r>
            <a:r>
              <a:rPr lang="en-US" dirty="0"/>
              <a:t> PERT </a:t>
            </a:r>
            <a:r>
              <a:rPr lang="en-US" dirty="0" err="1"/>
              <a:t>metodom</a:t>
            </a:r>
            <a:r>
              <a:rPr lang="en-US" dirty="0"/>
              <a:t>, </a:t>
            </a:r>
            <a:r>
              <a:rPr lang="en-US" dirty="0" err="1"/>
              <a:t>za</a:t>
            </a:r>
            <a:r>
              <a:rPr lang="en-US" dirty="0"/>
              <a:t> </a:t>
            </a:r>
            <a:r>
              <a:rPr lang="en-US" dirty="0" err="1"/>
              <a:t>neki</a:t>
            </a:r>
            <a:br>
              <a:rPr lang="en-US" dirty="0"/>
            </a:br>
            <a:r>
              <a:rPr lang="en-US" dirty="0" err="1"/>
              <a:t>događaj</a:t>
            </a:r>
            <a:r>
              <a:rPr lang="en-US" dirty="0"/>
              <a:t> u </a:t>
            </a:r>
            <a:r>
              <a:rPr lang="en-US" dirty="0" err="1"/>
              <a:t>mrežnom</a:t>
            </a:r>
            <a:r>
              <a:rPr lang="en-US" dirty="0"/>
              <a:t> </a:t>
            </a:r>
            <a:r>
              <a:rPr lang="en-US" dirty="0" err="1"/>
              <a:t>dijagramu</a:t>
            </a:r>
            <a:r>
              <a:rPr lang="en-US" dirty="0"/>
              <a:t> </a:t>
            </a:r>
            <a:r>
              <a:rPr lang="en-US" dirty="0" err="1"/>
              <a:t>unapred</a:t>
            </a:r>
            <a:r>
              <a:rPr lang="en-US" dirty="0"/>
              <a:t> </a:t>
            </a:r>
            <a:r>
              <a:rPr lang="en-US" dirty="0" err="1"/>
              <a:t>utvrde</a:t>
            </a:r>
            <a:r>
              <a:rPr lang="en-US" dirty="0"/>
              <a:t> </a:t>
            </a:r>
            <a:r>
              <a:rPr lang="en-US" dirty="0" err="1"/>
              <a:t>rokovi</a:t>
            </a:r>
            <a:r>
              <a:rPr lang="en-US" dirty="0"/>
              <a:t> </a:t>
            </a:r>
            <a:r>
              <a:rPr lang="en-US" dirty="0" err="1"/>
              <a:t>njihovog</a:t>
            </a:r>
            <a:r>
              <a:rPr lang="en-US" dirty="0"/>
              <a:t> </a:t>
            </a:r>
            <a:r>
              <a:rPr lang="en-US" dirty="0" err="1"/>
              <a:t>ispunjenja</a:t>
            </a:r>
            <a:r>
              <a:rPr lang="en-US" dirty="0"/>
              <a:t>.</a:t>
            </a:r>
            <a:br>
              <a:rPr lang="en-US" dirty="0"/>
            </a:br>
            <a:r>
              <a:rPr lang="en-US" dirty="0" err="1"/>
              <a:t>Za</a:t>
            </a:r>
            <a:r>
              <a:rPr lang="en-US" dirty="0"/>
              <a:t> </a:t>
            </a:r>
            <a:r>
              <a:rPr lang="en-US" dirty="0" err="1"/>
              <a:t>ovakve</a:t>
            </a:r>
            <a:r>
              <a:rPr lang="en-US" dirty="0"/>
              <a:t> </a:t>
            </a:r>
            <a:r>
              <a:rPr lang="en-US" dirty="0" err="1"/>
              <a:t>događaje</a:t>
            </a:r>
            <a:r>
              <a:rPr lang="en-US" dirty="0"/>
              <a:t> </a:t>
            </a:r>
            <a:r>
              <a:rPr lang="en-US" dirty="0" err="1"/>
              <a:t>značajno</a:t>
            </a:r>
            <a:r>
              <a:rPr lang="en-US" dirty="0"/>
              <a:t> je </a:t>
            </a:r>
            <a:r>
              <a:rPr lang="en-US" dirty="0" err="1"/>
              <a:t>proveriti</a:t>
            </a:r>
            <a:r>
              <a:rPr lang="en-US" dirty="0"/>
              <a:t> </a:t>
            </a:r>
            <a:r>
              <a:rPr lang="en-US" dirty="0" err="1"/>
              <a:t>verovatnoću</a:t>
            </a:r>
            <a:r>
              <a:rPr lang="en-US" dirty="0"/>
              <a:t> </a:t>
            </a:r>
            <a:r>
              <a:rPr lang="en-US" dirty="0" err="1"/>
              <a:t>njihovog</a:t>
            </a:r>
            <a:r>
              <a:rPr lang="sr-Latn-RS" dirty="0"/>
              <a:t> </a:t>
            </a:r>
            <a:r>
              <a:rPr lang="en-US" dirty="0" err="1"/>
              <a:t>odigravanja</a:t>
            </a:r>
            <a:r>
              <a:rPr lang="sr-Latn-RS" dirty="0"/>
              <a:t> </a:t>
            </a:r>
            <a:r>
              <a:rPr lang="en-US" dirty="0"/>
              <a:t>u </a:t>
            </a:r>
            <a:r>
              <a:rPr lang="en-US" dirty="0" err="1"/>
              <a:t>okviru</a:t>
            </a:r>
            <a:r>
              <a:rPr lang="en-US" dirty="0"/>
              <a:t> </a:t>
            </a:r>
            <a:r>
              <a:rPr lang="en-US" dirty="0" err="1"/>
              <a:t>planitanog</a:t>
            </a:r>
            <a:r>
              <a:rPr lang="en-US" dirty="0"/>
              <a:t> </a:t>
            </a:r>
            <a:r>
              <a:rPr lang="en-US" dirty="0" err="1"/>
              <a:t>roka</a:t>
            </a:r>
            <a:r>
              <a:rPr lang="en-US" dirty="0"/>
              <a:t>. </a:t>
            </a:r>
            <a:r>
              <a:rPr lang="en-US" b="1" dirty="0" err="1"/>
              <a:t>Faktor</a:t>
            </a:r>
            <a:r>
              <a:rPr lang="en-US" b="1" dirty="0"/>
              <a:t> </a:t>
            </a:r>
            <a:r>
              <a:rPr lang="en-US" b="1" dirty="0" err="1"/>
              <a:t>verovatnoće</a:t>
            </a:r>
            <a:r>
              <a:rPr lang="en-US" b="1" dirty="0"/>
              <a:t> (</a:t>
            </a:r>
            <a:r>
              <a:rPr lang="sr-Latn-RS" b="1" dirty="0"/>
              <a:t>Z</a:t>
            </a:r>
            <a:r>
              <a:rPr lang="en-US" b="1" dirty="0"/>
              <a:t>)</a:t>
            </a:r>
            <a:r>
              <a:rPr lang="en-US" dirty="0"/>
              <a:t> </a:t>
            </a:r>
            <a:r>
              <a:rPr lang="en-US" dirty="0" err="1"/>
              <a:t>za</a:t>
            </a:r>
            <a:r>
              <a:rPr lang="en-US" dirty="0"/>
              <a:t> </a:t>
            </a:r>
            <a:r>
              <a:rPr lang="en-US" dirty="0" err="1"/>
              <a:t>ovakav</a:t>
            </a:r>
            <a:r>
              <a:rPr lang="en-US" dirty="0"/>
              <a:t> </a:t>
            </a:r>
            <a:r>
              <a:rPr lang="en-US" dirty="0" err="1"/>
              <a:t>događaj</a:t>
            </a:r>
            <a:r>
              <a:rPr lang="sr-Latn-RS" dirty="0"/>
              <a:t> </a:t>
            </a:r>
            <a:r>
              <a:rPr lang="en-US" dirty="0" err="1"/>
              <a:t>izračunava</a:t>
            </a:r>
            <a:r>
              <a:rPr lang="en-US" dirty="0"/>
              <a:t> se </a:t>
            </a:r>
            <a:r>
              <a:rPr lang="en-US" dirty="0" err="1"/>
              <a:t>ukoliko</a:t>
            </a:r>
            <a:r>
              <a:rPr lang="en-US" dirty="0"/>
              <a:t> se </a:t>
            </a:r>
            <a:r>
              <a:rPr lang="en-US" dirty="0" err="1"/>
              <a:t>planirani</a:t>
            </a:r>
            <a:r>
              <a:rPr lang="en-US" dirty="0"/>
              <a:t> </a:t>
            </a:r>
            <a:r>
              <a:rPr lang="en-US" dirty="0" err="1"/>
              <a:t>rok</a:t>
            </a:r>
            <a:r>
              <a:rPr lang="en-US" dirty="0"/>
              <a:t> </a:t>
            </a:r>
            <a:r>
              <a:rPr lang="en-US" dirty="0" err="1"/>
              <a:t>odigravanja</a:t>
            </a:r>
            <a:r>
              <a:rPr lang="en-US" dirty="0"/>
              <a:t> </a:t>
            </a:r>
            <a:r>
              <a:rPr lang="en-US" dirty="0" err="1"/>
              <a:t>događaja</a:t>
            </a:r>
            <a:r>
              <a:rPr lang="en-US" dirty="0"/>
              <a:t> </a:t>
            </a:r>
            <a:r>
              <a:rPr lang="en-US" dirty="0" err="1"/>
              <a:t>T</a:t>
            </a:r>
            <a:r>
              <a:rPr lang="en-US" baseline="-25000" dirty="0" err="1"/>
              <a:t>s</a:t>
            </a:r>
            <a:r>
              <a:rPr lang="en-US" dirty="0"/>
              <a:t> </a:t>
            </a:r>
            <a:r>
              <a:rPr lang="en-US" dirty="0" err="1"/>
              <a:t>dovede</a:t>
            </a:r>
            <a:r>
              <a:rPr lang="en-US" dirty="0"/>
              <a:t> u</a:t>
            </a:r>
            <a:r>
              <a:rPr lang="sr-Latn-RS" dirty="0"/>
              <a:t> </a:t>
            </a:r>
            <a:r>
              <a:rPr lang="en-US" dirty="0" err="1"/>
              <a:t>vezu</a:t>
            </a:r>
            <a:r>
              <a:rPr lang="en-US" dirty="0"/>
              <a:t> s </a:t>
            </a:r>
            <a:r>
              <a:rPr lang="en-US" dirty="0" err="1"/>
              <a:t>najranijim</a:t>
            </a:r>
            <a:r>
              <a:rPr lang="en-US" dirty="0"/>
              <a:t> </a:t>
            </a:r>
            <a:r>
              <a:rPr lang="en-US" dirty="0" err="1"/>
              <a:t>vremenom</a:t>
            </a:r>
            <a:r>
              <a:rPr lang="en-US" dirty="0"/>
              <a:t> </a:t>
            </a:r>
            <a:r>
              <a:rPr lang="en-US" dirty="0" err="1"/>
              <a:t>njegovog</a:t>
            </a:r>
            <a:r>
              <a:rPr lang="en-US" dirty="0"/>
              <a:t> </a:t>
            </a:r>
            <a:r>
              <a:rPr lang="en-US" dirty="0" err="1"/>
              <a:t>dostizanja</a:t>
            </a:r>
            <a:r>
              <a:rPr lang="en-US" dirty="0"/>
              <a:t> </a:t>
            </a:r>
            <a:r>
              <a:rPr lang="en-US" dirty="0" err="1"/>
              <a:t>T</a:t>
            </a:r>
            <a:r>
              <a:rPr lang="en-US" baseline="-25000" dirty="0" err="1"/>
              <a:t>e</a:t>
            </a:r>
            <a:r>
              <a:rPr lang="en-US" dirty="0"/>
              <a:t>, </a:t>
            </a:r>
            <a:r>
              <a:rPr lang="en-US" dirty="0" err="1"/>
              <a:t>te</a:t>
            </a:r>
            <a:r>
              <a:rPr lang="en-US" dirty="0"/>
              <a:t> se </a:t>
            </a:r>
            <a:r>
              <a:rPr lang="en-US" dirty="0" err="1"/>
              <a:t>izračunava</a:t>
            </a:r>
            <a:r>
              <a:rPr lang="sr-Latn-RS" dirty="0"/>
              <a:t> </a:t>
            </a:r>
            <a:r>
              <a:rPr lang="en-US" dirty="0" err="1"/>
              <a:t>normalno</a:t>
            </a:r>
            <a:r>
              <a:rPr lang="en-US" dirty="0"/>
              <a:t> </a:t>
            </a:r>
            <a:r>
              <a:rPr lang="en-US" dirty="0" err="1"/>
              <a:t>odstupanje</a:t>
            </a:r>
            <a:r>
              <a:rPr lang="en-US" dirty="0"/>
              <a:t>: </a:t>
            </a:r>
            <a:br>
              <a:rPr lang="en-US" dirty="0"/>
            </a:br>
            <a:endParaRPr lang="en-US" dirty="0"/>
          </a:p>
        </p:txBody>
      </p:sp>
      <p:pic>
        <p:nvPicPr>
          <p:cNvPr id="4" name="Picture 3"/>
          <p:cNvPicPr>
            <a:picLocks noChangeAspect="1"/>
          </p:cNvPicPr>
          <p:nvPr/>
        </p:nvPicPr>
        <p:blipFill>
          <a:blip r:embed="rId2"/>
          <a:stretch>
            <a:fillRect/>
          </a:stretch>
        </p:blipFill>
        <p:spPr>
          <a:xfrm>
            <a:off x="2542592" y="5122797"/>
            <a:ext cx="2590800" cy="885825"/>
          </a:xfrm>
          <a:prstGeom prst="rect">
            <a:avLst/>
          </a:prstGeom>
        </p:spPr>
      </p:pic>
      <p:sp>
        <p:nvSpPr>
          <p:cNvPr id="5" name="TextBox 4"/>
          <p:cNvSpPr txBox="1"/>
          <p:nvPr/>
        </p:nvSpPr>
        <p:spPr>
          <a:xfrm>
            <a:off x="5904723" y="5313782"/>
            <a:ext cx="933061" cy="369332"/>
          </a:xfrm>
          <a:prstGeom prst="rect">
            <a:avLst/>
          </a:prstGeom>
          <a:noFill/>
        </p:spPr>
        <p:txBody>
          <a:bodyPr wrap="square" rtlCol="0">
            <a:spAutoFit/>
          </a:bodyPr>
          <a:lstStyle/>
          <a:p>
            <a:r>
              <a:rPr lang="sr-Latn-RS" dirty="0"/>
              <a:t>(7.5)</a:t>
            </a:r>
            <a:endParaRPr lang="en-US" dirty="0"/>
          </a:p>
        </p:txBody>
      </p:sp>
    </p:spTree>
    <p:extLst>
      <p:ext uri="{BB962C8B-B14F-4D97-AF65-F5344CB8AC3E}">
        <p14:creationId xmlns:p14="http://schemas.microsoft.com/office/powerpoint/2010/main" val="966721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a:xfrm>
            <a:off x="838199" y="1825624"/>
            <a:ext cx="11114315" cy="4789780"/>
          </a:xfrm>
        </p:spPr>
        <p:txBody>
          <a:bodyPr>
            <a:normAutofit fontScale="85000" lnSpcReduction="10000"/>
          </a:bodyPr>
          <a:lstStyle/>
          <a:p>
            <a:r>
              <a:rPr lang="en-US" dirty="0" err="1"/>
              <a:t>Faktor</a:t>
            </a:r>
            <a:r>
              <a:rPr lang="en-US" dirty="0"/>
              <a:t> </a:t>
            </a:r>
            <a:r>
              <a:rPr lang="en-US" dirty="0" err="1"/>
              <a:t>verovatnoće</a:t>
            </a:r>
            <a:r>
              <a:rPr lang="en-US" dirty="0"/>
              <a:t> </a:t>
            </a:r>
            <a:r>
              <a:rPr lang="en-US" dirty="0" err="1"/>
              <a:t>može</a:t>
            </a:r>
            <a:r>
              <a:rPr lang="en-US" dirty="0"/>
              <a:t> se </a:t>
            </a:r>
            <a:r>
              <a:rPr lang="en-US" dirty="0" err="1"/>
              <a:t>odrediti</a:t>
            </a:r>
            <a:r>
              <a:rPr lang="en-US" dirty="0"/>
              <a:t> </a:t>
            </a:r>
            <a:r>
              <a:rPr lang="en-US" dirty="0" err="1"/>
              <a:t>za</a:t>
            </a:r>
            <a:r>
              <a:rPr lang="en-US" dirty="0"/>
              <a:t> </a:t>
            </a:r>
            <a:r>
              <a:rPr lang="en-US" dirty="0" err="1"/>
              <a:t>svaki</a:t>
            </a:r>
            <a:r>
              <a:rPr lang="en-US" dirty="0"/>
              <a:t> </a:t>
            </a:r>
            <a:r>
              <a:rPr lang="en-US" dirty="0" err="1"/>
              <a:t>događaj</a:t>
            </a:r>
            <a:r>
              <a:rPr lang="en-US" dirty="0"/>
              <a:t> </a:t>
            </a:r>
            <a:r>
              <a:rPr lang="en-US" dirty="0" err="1"/>
              <a:t>mrežnog</a:t>
            </a:r>
            <a:r>
              <a:rPr lang="en-US" dirty="0"/>
              <a:t> </a:t>
            </a:r>
            <a:r>
              <a:rPr lang="en-US" dirty="0" err="1"/>
              <a:t>dijagrama</a:t>
            </a:r>
            <a:r>
              <a:rPr lang="en-US" dirty="0"/>
              <a:t>.</a:t>
            </a:r>
            <a:endParaRPr lang="sr-Latn-RS" dirty="0"/>
          </a:p>
          <a:p>
            <a:r>
              <a:rPr lang="en-US" dirty="0"/>
              <a:t>To, </a:t>
            </a:r>
            <a:r>
              <a:rPr lang="en-US" dirty="0" err="1"/>
              <a:t>međutim</a:t>
            </a:r>
            <a:r>
              <a:rPr lang="en-US" dirty="0"/>
              <a:t>, </a:t>
            </a:r>
            <a:r>
              <a:rPr lang="en-US" dirty="0" err="1"/>
              <a:t>nije</a:t>
            </a:r>
            <a:r>
              <a:rPr lang="en-US" dirty="0"/>
              <a:t> </a:t>
            </a:r>
            <a:r>
              <a:rPr lang="en-US" dirty="0" err="1"/>
              <a:t>potrebno</a:t>
            </a:r>
            <a:r>
              <a:rPr lang="en-US" dirty="0"/>
              <a:t>. On se </a:t>
            </a:r>
            <a:r>
              <a:rPr lang="en-US" dirty="0" err="1"/>
              <a:t>izračunava</a:t>
            </a:r>
            <a:r>
              <a:rPr lang="en-US" dirty="0"/>
              <a:t> </a:t>
            </a:r>
            <a:r>
              <a:rPr lang="en-US" dirty="0" err="1"/>
              <a:t>samo</a:t>
            </a:r>
            <a:r>
              <a:rPr lang="en-US" dirty="0"/>
              <a:t> </a:t>
            </a:r>
            <a:r>
              <a:rPr lang="en-US" dirty="0" err="1"/>
              <a:t>za</a:t>
            </a:r>
            <a:r>
              <a:rPr lang="en-US" dirty="0"/>
              <a:t> </a:t>
            </a:r>
            <a:r>
              <a:rPr lang="en-US" dirty="0" err="1"/>
              <a:t>događaje</a:t>
            </a:r>
            <a:r>
              <a:rPr lang="en-US" dirty="0"/>
              <a:t> </a:t>
            </a:r>
            <a:r>
              <a:rPr lang="en-US" dirty="0" err="1"/>
              <a:t>čije</a:t>
            </a:r>
            <a:r>
              <a:rPr lang="en-US" dirty="0"/>
              <a:t> je</a:t>
            </a:r>
            <a:r>
              <a:rPr lang="sr-Latn-RS" dirty="0"/>
              <a:t> </a:t>
            </a:r>
            <a:r>
              <a:rPr lang="en-US" dirty="0" err="1"/>
              <a:t>vreme</a:t>
            </a:r>
            <a:r>
              <a:rPr lang="en-US" dirty="0"/>
              <a:t> </a:t>
            </a:r>
            <a:r>
              <a:rPr lang="en-US" dirty="0" err="1"/>
              <a:t>odigravanja</a:t>
            </a:r>
            <a:r>
              <a:rPr lang="en-US" dirty="0"/>
              <a:t> </a:t>
            </a:r>
            <a:r>
              <a:rPr lang="en-US" dirty="0" err="1"/>
              <a:t>unapred</a:t>
            </a:r>
            <a:r>
              <a:rPr lang="en-US" dirty="0"/>
              <a:t> </a:t>
            </a:r>
            <a:r>
              <a:rPr lang="en-US" dirty="0" err="1"/>
              <a:t>ugovoreno</a:t>
            </a:r>
            <a:r>
              <a:rPr lang="en-US" dirty="0"/>
              <a:t>, </a:t>
            </a:r>
            <a:r>
              <a:rPr lang="en-US" dirty="0" err="1"/>
              <a:t>za</a:t>
            </a:r>
            <a:r>
              <a:rPr lang="en-US" dirty="0"/>
              <a:t> </a:t>
            </a:r>
            <a:r>
              <a:rPr lang="en-US" dirty="0" err="1"/>
              <a:t>neke</a:t>
            </a:r>
            <a:r>
              <a:rPr lang="en-US" dirty="0"/>
              <a:t> </a:t>
            </a:r>
            <a:r>
              <a:rPr lang="en-US" dirty="0" err="1"/>
              <a:t>kritične</a:t>
            </a:r>
            <a:r>
              <a:rPr lang="en-US" dirty="0"/>
              <a:t> </a:t>
            </a:r>
            <a:r>
              <a:rPr lang="en-US" dirty="0" err="1"/>
              <a:t>događaje</a:t>
            </a:r>
            <a:r>
              <a:rPr lang="en-US" dirty="0"/>
              <a:t> </a:t>
            </a:r>
            <a:r>
              <a:rPr lang="en-US" dirty="0" err="1"/>
              <a:t>koji</a:t>
            </a:r>
            <a:r>
              <a:rPr lang="sr-Latn-RS" dirty="0"/>
              <a:t> </a:t>
            </a:r>
            <a:r>
              <a:rPr lang="en-US" dirty="0" err="1"/>
              <a:t>predstavljaju</a:t>
            </a:r>
            <a:r>
              <a:rPr lang="en-US" dirty="0"/>
              <a:t> </a:t>
            </a:r>
            <a:r>
              <a:rPr lang="en-US" dirty="0" err="1"/>
              <a:t>završetke</a:t>
            </a:r>
            <a:r>
              <a:rPr lang="en-US" dirty="0"/>
              <a:t> </a:t>
            </a:r>
            <a:r>
              <a:rPr lang="en-US" dirty="0" err="1"/>
              <a:t>nekog</a:t>
            </a:r>
            <a:r>
              <a:rPr lang="en-US" dirty="0"/>
              <a:t> </a:t>
            </a:r>
            <a:r>
              <a:rPr lang="en-US" dirty="0" err="1"/>
              <a:t>dela</a:t>
            </a:r>
            <a:r>
              <a:rPr lang="en-US" dirty="0"/>
              <a:t> </a:t>
            </a:r>
            <a:r>
              <a:rPr lang="en-US" dirty="0" err="1"/>
              <a:t>projekta</a:t>
            </a:r>
            <a:r>
              <a:rPr lang="en-US" dirty="0"/>
              <a:t> </a:t>
            </a:r>
            <a:r>
              <a:rPr lang="en-US" dirty="0" err="1"/>
              <a:t>i</a:t>
            </a:r>
            <a:r>
              <a:rPr lang="en-US" dirty="0"/>
              <a:t> </a:t>
            </a:r>
            <a:r>
              <a:rPr lang="en-US" dirty="0" err="1"/>
              <a:t>obavezno</a:t>
            </a:r>
            <a:r>
              <a:rPr lang="en-US" dirty="0"/>
              <a:t> </a:t>
            </a:r>
            <a:r>
              <a:rPr lang="en-US" dirty="0" err="1"/>
              <a:t>za</a:t>
            </a:r>
            <a:r>
              <a:rPr lang="en-US" dirty="0"/>
              <a:t> </a:t>
            </a:r>
            <a:r>
              <a:rPr lang="en-US" dirty="0" err="1"/>
              <a:t>rok</a:t>
            </a:r>
            <a:r>
              <a:rPr lang="en-US" dirty="0"/>
              <a:t> </a:t>
            </a:r>
            <a:r>
              <a:rPr lang="en-US" dirty="0" err="1"/>
              <a:t>završetka</a:t>
            </a:r>
            <a:r>
              <a:rPr lang="sr-Latn-RS" dirty="0"/>
              <a:t> </a:t>
            </a:r>
            <a:r>
              <a:rPr lang="en-US" dirty="0" err="1"/>
              <a:t>celog</a:t>
            </a:r>
            <a:r>
              <a:rPr lang="en-US" dirty="0"/>
              <a:t> </a:t>
            </a:r>
            <a:r>
              <a:rPr lang="en-US" dirty="0" err="1"/>
              <a:t>projekta</a:t>
            </a:r>
            <a:r>
              <a:rPr lang="en-US" dirty="0"/>
              <a:t>. </a:t>
            </a:r>
            <a:endParaRPr lang="sr-Latn-RS" dirty="0"/>
          </a:p>
          <a:p>
            <a:r>
              <a:rPr lang="en-US" dirty="0" err="1"/>
              <a:t>Tako</a:t>
            </a:r>
            <a:r>
              <a:rPr lang="en-US" dirty="0"/>
              <a:t>, </a:t>
            </a:r>
            <a:r>
              <a:rPr lang="en-US" dirty="0" err="1"/>
              <a:t>pomoću</a:t>
            </a:r>
            <a:r>
              <a:rPr lang="en-US" dirty="0"/>
              <a:t> </a:t>
            </a:r>
            <a:r>
              <a:rPr lang="en-US" dirty="0" err="1"/>
              <a:t>najranijeg</a:t>
            </a:r>
            <a:r>
              <a:rPr lang="en-US" dirty="0"/>
              <a:t> </a:t>
            </a:r>
            <a:r>
              <a:rPr lang="en-US" dirty="0" err="1"/>
              <a:t>vremena</a:t>
            </a:r>
            <a:r>
              <a:rPr lang="en-US" dirty="0"/>
              <a:t> </a:t>
            </a:r>
            <a:r>
              <a:rPr lang="en-US" dirty="0" err="1"/>
              <a:t>nastupanja</a:t>
            </a:r>
            <a:r>
              <a:rPr lang="en-US" dirty="0"/>
              <a:t> </a:t>
            </a:r>
            <a:r>
              <a:rPr lang="en-US" dirty="0" err="1"/>
              <a:t>završnog</a:t>
            </a:r>
            <a:r>
              <a:rPr lang="en-US" dirty="0"/>
              <a:t> </a:t>
            </a:r>
            <a:r>
              <a:rPr lang="en-US" dirty="0" err="1"/>
              <a:t>događaja</a:t>
            </a:r>
            <a:r>
              <a:rPr lang="en-US" dirty="0"/>
              <a:t> (</a:t>
            </a:r>
            <a:r>
              <a:rPr lang="en-US" dirty="0" err="1"/>
              <a:t>T</a:t>
            </a:r>
            <a:r>
              <a:rPr lang="en-US" baseline="-25000" dirty="0" err="1"/>
              <a:t>e</a:t>
            </a:r>
            <a:r>
              <a:rPr lang="en-US" dirty="0"/>
              <a:t>)</a:t>
            </a:r>
            <a:r>
              <a:rPr lang="en-US" baseline="-25000" dirty="0"/>
              <a:t>n</a:t>
            </a:r>
            <a:r>
              <a:rPr lang="en-US" dirty="0"/>
              <a:t>, </a:t>
            </a:r>
            <a:r>
              <a:rPr lang="en-US" dirty="0" err="1"/>
              <a:t>može</a:t>
            </a:r>
            <a:r>
              <a:rPr lang="sr-Latn-RS" dirty="0"/>
              <a:t> </a:t>
            </a:r>
            <a:r>
              <a:rPr lang="en-US" dirty="0"/>
              <a:t>se </a:t>
            </a:r>
            <a:r>
              <a:rPr lang="en-US" dirty="0" err="1"/>
              <a:t>izračunati</a:t>
            </a:r>
            <a:r>
              <a:rPr lang="en-US" dirty="0"/>
              <a:t> </a:t>
            </a:r>
            <a:r>
              <a:rPr lang="en-US" dirty="0" err="1"/>
              <a:t>koja</a:t>
            </a:r>
            <a:r>
              <a:rPr lang="en-US" dirty="0"/>
              <a:t> je </a:t>
            </a:r>
            <a:r>
              <a:rPr lang="en-US" dirty="0" err="1"/>
              <a:t>verovatnoća</a:t>
            </a:r>
            <a:r>
              <a:rPr lang="en-US" dirty="0"/>
              <a:t> da se </a:t>
            </a:r>
            <a:r>
              <a:rPr lang="en-US" dirty="0" err="1"/>
              <a:t>ostvari</a:t>
            </a:r>
            <a:r>
              <a:rPr lang="en-US" dirty="0"/>
              <a:t> </a:t>
            </a:r>
            <a:r>
              <a:rPr lang="en-US" dirty="0" err="1"/>
              <a:t>planirani</a:t>
            </a:r>
            <a:r>
              <a:rPr lang="en-US" dirty="0"/>
              <a:t> </a:t>
            </a:r>
            <a:r>
              <a:rPr lang="en-US" dirty="0" err="1"/>
              <a:t>rok</a:t>
            </a:r>
            <a:r>
              <a:rPr lang="en-US" dirty="0"/>
              <a:t> </a:t>
            </a:r>
            <a:r>
              <a:rPr lang="en-US" dirty="0" err="1"/>
              <a:t>izvršenja</a:t>
            </a:r>
            <a:r>
              <a:rPr lang="en-US" dirty="0"/>
              <a:t> </a:t>
            </a:r>
            <a:r>
              <a:rPr lang="en-US" dirty="0" err="1"/>
              <a:t>celog</a:t>
            </a:r>
            <a:r>
              <a:rPr lang="sr-Latn-RS" dirty="0"/>
              <a:t> </a:t>
            </a:r>
            <a:r>
              <a:rPr lang="en-US" dirty="0" err="1"/>
              <a:t>projekta</a:t>
            </a:r>
            <a:r>
              <a:rPr lang="en-US" dirty="0"/>
              <a:t> (</a:t>
            </a:r>
            <a:r>
              <a:rPr lang="en-US" dirty="0" err="1"/>
              <a:t>T</a:t>
            </a:r>
            <a:r>
              <a:rPr lang="en-US" baseline="-25000" dirty="0" err="1"/>
              <a:t>s</a:t>
            </a:r>
            <a:r>
              <a:rPr lang="en-US" dirty="0"/>
              <a:t>)</a:t>
            </a:r>
            <a:r>
              <a:rPr lang="en-US" baseline="-25000" dirty="0"/>
              <a:t>n</a:t>
            </a:r>
            <a:r>
              <a:rPr lang="en-US" dirty="0"/>
              <a:t>. </a:t>
            </a:r>
            <a:endParaRPr lang="sr-Latn-RS" dirty="0"/>
          </a:p>
          <a:p>
            <a:r>
              <a:rPr lang="en-US" b="1" dirty="0" err="1"/>
              <a:t>Verovatnoća</a:t>
            </a:r>
            <a:r>
              <a:rPr lang="en-US" b="1" dirty="0"/>
              <a:t> </a:t>
            </a:r>
            <a:r>
              <a:rPr lang="en-US" b="1" dirty="0" err="1"/>
              <a:t>ispunjenja</a:t>
            </a:r>
            <a:r>
              <a:rPr lang="en-US" b="1" dirty="0"/>
              <a:t> </a:t>
            </a:r>
            <a:r>
              <a:rPr lang="en-US" b="1" dirty="0" err="1"/>
              <a:t>planiranog</a:t>
            </a:r>
            <a:r>
              <a:rPr lang="en-US" b="1" dirty="0"/>
              <a:t> </a:t>
            </a:r>
            <a:r>
              <a:rPr lang="en-US" b="1" dirty="0" err="1"/>
              <a:t>roka</a:t>
            </a:r>
            <a:r>
              <a:rPr lang="en-US" b="1" dirty="0"/>
              <a:t> </a:t>
            </a:r>
            <a:r>
              <a:rPr lang="en-US" b="1" dirty="0" err="1"/>
              <a:t>projekta</a:t>
            </a:r>
            <a:r>
              <a:rPr lang="en-US" b="1" dirty="0"/>
              <a:t> - p(Z)</a:t>
            </a:r>
            <a:r>
              <a:rPr lang="en-US" dirty="0"/>
              <a:t>, </a:t>
            </a:r>
            <a:r>
              <a:rPr lang="en-US" dirty="0" err="1"/>
              <a:t>funkcija</a:t>
            </a:r>
            <a:r>
              <a:rPr lang="en-US" dirty="0"/>
              <a:t> je </a:t>
            </a:r>
            <a:r>
              <a:rPr lang="en-US" dirty="0" err="1"/>
              <a:t>faktora</a:t>
            </a:r>
            <a:r>
              <a:rPr lang="sr-Latn-RS" dirty="0"/>
              <a:t> </a:t>
            </a:r>
            <a:r>
              <a:rPr lang="en-US" dirty="0" err="1"/>
              <a:t>verovatnoće</a:t>
            </a:r>
            <a:r>
              <a:rPr lang="en-US" dirty="0"/>
              <a:t>, a </a:t>
            </a:r>
            <a:r>
              <a:rPr lang="en-US" dirty="0" err="1"/>
              <a:t>njene</a:t>
            </a:r>
            <a:r>
              <a:rPr lang="en-US" dirty="0"/>
              <a:t> </a:t>
            </a:r>
            <a:r>
              <a:rPr lang="en-US" dirty="0" err="1"/>
              <a:t>vrednosti</a:t>
            </a:r>
            <a:r>
              <a:rPr lang="en-US" dirty="0"/>
              <a:t> </a:t>
            </a:r>
            <a:r>
              <a:rPr lang="en-US" dirty="0" err="1"/>
              <a:t>najčešće</a:t>
            </a:r>
            <a:r>
              <a:rPr lang="en-US" dirty="0"/>
              <a:t> se </a:t>
            </a:r>
            <a:r>
              <a:rPr lang="en-US" dirty="0" err="1"/>
              <a:t>daju</a:t>
            </a:r>
            <a:r>
              <a:rPr lang="en-US" dirty="0"/>
              <a:t> u </a:t>
            </a:r>
            <a:r>
              <a:rPr lang="en-US" dirty="0" err="1"/>
              <a:t>vidu</a:t>
            </a:r>
            <a:r>
              <a:rPr lang="en-US" dirty="0"/>
              <a:t> </a:t>
            </a:r>
            <a:r>
              <a:rPr lang="en-US" dirty="0" err="1"/>
              <a:t>tabličnih</a:t>
            </a:r>
            <a:r>
              <a:rPr lang="en-US" dirty="0"/>
              <a:t> </a:t>
            </a:r>
            <a:r>
              <a:rPr lang="en-US" dirty="0" err="1"/>
              <a:t>vrednosti</a:t>
            </a:r>
            <a:r>
              <a:rPr lang="en-US" dirty="0"/>
              <a:t>.</a:t>
            </a:r>
            <a:r>
              <a:rPr lang="sr-Latn-RS" dirty="0"/>
              <a:t> </a:t>
            </a:r>
            <a:r>
              <a:rPr lang="en-US" dirty="0" err="1"/>
              <a:t>Tabela</a:t>
            </a:r>
            <a:r>
              <a:rPr lang="en-US" dirty="0"/>
              <a:t> </a:t>
            </a:r>
            <a:r>
              <a:rPr lang="sr-Latn-RS" dirty="0"/>
              <a:t>7</a:t>
            </a:r>
            <a:r>
              <a:rPr lang="en-US" dirty="0"/>
              <a:t>.</a:t>
            </a:r>
            <a:r>
              <a:rPr lang="sr-Latn-RS" dirty="0"/>
              <a:t>7</a:t>
            </a:r>
            <a:r>
              <a:rPr lang="en-US" dirty="0"/>
              <a:t>. </a:t>
            </a:r>
            <a:endParaRPr lang="sr-Latn-RS" dirty="0"/>
          </a:p>
          <a:p>
            <a:r>
              <a:rPr lang="en-US" dirty="0"/>
              <a:t>Na </a:t>
            </a:r>
            <a:r>
              <a:rPr lang="en-US" dirty="0" err="1"/>
              <a:t>osnovu</a:t>
            </a:r>
            <a:r>
              <a:rPr lang="en-US" dirty="0"/>
              <a:t> Zn </a:t>
            </a:r>
            <a:r>
              <a:rPr lang="en-US" dirty="0" err="1"/>
              <a:t>pronalaze</a:t>
            </a:r>
            <a:r>
              <a:rPr lang="en-US" dirty="0"/>
              <a:t> se </a:t>
            </a:r>
            <a:r>
              <a:rPr lang="en-US" dirty="0" err="1"/>
              <a:t>odgovarajuće</a:t>
            </a:r>
            <a:r>
              <a:rPr lang="en-US" dirty="0"/>
              <a:t> </a:t>
            </a:r>
            <a:r>
              <a:rPr lang="en-US" dirty="0" err="1"/>
              <a:t>tablične</a:t>
            </a:r>
            <a:r>
              <a:rPr lang="en-US" dirty="0"/>
              <a:t> </a:t>
            </a:r>
            <a:r>
              <a:rPr lang="en-US" dirty="0" err="1"/>
              <a:t>vrednosti</a:t>
            </a:r>
            <a:r>
              <a:rPr lang="en-US" dirty="0"/>
              <a:t>,</a:t>
            </a:r>
            <a:r>
              <a:rPr lang="sr-Latn-RS" dirty="0"/>
              <a:t> </a:t>
            </a:r>
            <a:r>
              <a:rPr lang="en-US" dirty="0" err="1"/>
              <a:t>koje</a:t>
            </a:r>
            <a:r>
              <a:rPr lang="en-US" dirty="0"/>
              <a:t> </a:t>
            </a:r>
            <a:r>
              <a:rPr lang="en-US" dirty="0" err="1"/>
              <a:t>označavaju</a:t>
            </a:r>
            <a:r>
              <a:rPr lang="en-US" dirty="0"/>
              <a:t> </a:t>
            </a:r>
            <a:r>
              <a:rPr lang="en-US" dirty="0" err="1"/>
              <a:t>traženu</a:t>
            </a:r>
            <a:r>
              <a:rPr lang="en-US" dirty="0"/>
              <a:t> </a:t>
            </a:r>
            <a:r>
              <a:rPr lang="en-US" dirty="0" err="1"/>
              <a:t>verovatnoću</a:t>
            </a:r>
            <a:r>
              <a:rPr lang="en-US" dirty="0"/>
              <a:t> </a:t>
            </a:r>
            <a:r>
              <a:rPr lang="en-US" dirty="0" err="1"/>
              <a:t>ispunjenja</a:t>
            </a:r>
            <a:r>
              <a:rPr lang="en-US" dirty="0"/>
              <a:t> </a:t>
            </a:r>
            <a:r>
              <a:rPr lang="en-US" dirty="0" err="1"/>
              <a:t>planiranog</a:t>
            </a:r>
            <a:r>
              <a:rPr lang="en-US" dirty="0"/>
              <a:t> </a:t>
            </a:r>
            <a:r>
              <a:rPr lang="en-US" dirty="0" err="1"/>
              <a:t>roka</a:t>
            </a:r>
            <a:r>
              <a:rPr lang="en-US" dirty="0"/>
              <a:t>. </a:t>
            </a:r>
            <a:r>
              <a:rPr lang="en-US" dirty="0" err="1"/>
              <a:t>Vrednosti</a:t>
            </a:r>
            <a:r>
              <a:rPr lang="sr-Latn-RS" dirty="0"/>
              <a:t> </a:t>
            </a:r>
            <a:r>
              <a:rPr lang="en-US" dirty="0"/>
              <a:t>u </a:t>
            </a:r>
            <a:r>
              <a:rPr lang="en-US" dirty="0" err="1"/>
              <a:t>tabeli</a:t>
            </a:r>
            <a:r>
              <a:rPr lang="en-US" dirty="0"/>
              <a:t> </a:t>
            </a:r>
            <a:r>
              <a:rPr lang="en-US" dirty="0" err="1"/>
              <a:t>su</a:t>
            </a:r>
            <a:r>
              <a:rPr lang="en-US" dirty="0"/>
              <a:t> u </a:t>
            </a:r>
            <a:r>
              <a:rPr lang="en-US" dirty="0" err="1"/>
              <a:t>oblasti</a:t>
            </a:r>
            <a:r>
              <a:rPr lang="en-US" dirty="0"/>
              <a:t> –3&lt;Z&lt;3, </a:t>
            </a:r>
            <a:r>
              <a:rPr lang="en-US" dirty="0" err="1"/>
              <a:t>jer</a:t>
            </a:r>
            <a:r>
              <a:rPr lang="en-US" dirty="0"/>
              <a:t> </a:t>
            </a:r>
            <a:r>
              <a:rPr lang="en-US" dirty="0" err="1"/>
              <a:t>su</a:t>
            </a:r>
            <a:r>
              <a:rPr lang="en-US" dirty="0"/>
              <a:t> </a:t>
            </a:r>
            <a:r>
              <a:rPr lang="en-US" dirty="0" err="1"/>
              <a:t>za</a:t>
            </a:r>
            <a:r>
              <a:rPr lang="en-US" dirty="0"/>
              <a:t> Z&gt;3 </a:t>
            </a:r>
            <a:r>
              <a:rPr lang="en-US" dirty="0" err="1"/>
              <a:t>i</a:t>
            </a:r>
            <a:r>
              <a:rPr lang="en-US" dirty="0"/>
              <a:t> Z&lt;-3, </a:t>
            </a:r>
            <a:r>
              <a:rPr lang="en-US" dirty="0" err="1"/>
              <a:t>vrednosti</a:t>
            </a:r>
            <a:r>
              <a:rPr lang="en-US" dirty="0"/>
              <a:t> </a:t>
            </a:r>
            <a:r>
              <a:rPr lang="en-US" dirty="0" err="1"/>
              <a:t>približno</a:t>
            </a:r>
            <a:r>
              <a:rPr lang="sr-Latn-RS" dirty="0"/>
              <a:t> </a:t>
            </a:r>
            <a:r>
              <a:rPr lang="en-US" dirty="0" err="1"/>
              <a:t>jednake</a:t>
            </a:r>
            <a:r>
              <a:rPr lang="en-US" dirty="0"/>
              <a:t> </a:t>
            </a:r>
            <a:r>
              <a:rPr lang="en-US" dirty="0" err="1"/>
              <a:t>nuli</a:t>
            </a:r>
            <a:r>
              <a:rPr lang="sr-Latn-RS" dirty="0"/>
              <a:t>.</a:t>
            </a:r>
            <a:r>
              <a:rPr lang="en-US" dirty="0"/>
              <a:t> </a:t>
            </a:r>
            <a:br>
              <a:rPr lang="en-US" dirty="0"/>
            </a:br>
            <a:br>
              <a:rPr lang="en-US" dirty="0"/>
            </a:br>
            <a:br>
              <a:rPr lang="en-US" dirty="0"/>
            </a:br>
            <a:endParaRPr lang="en-US" dirty="0"/>
          </a:p>
        </p:txBody>
      </p:sp>
    </p:spTree>
    <p:extLst>
      <p:ext uri="{BB962C8B-B14F-4D97-AF65-F5344CB8AC3E}">
        <p14:creationId xmlns:p14="http://schemas.microsoft.com/office/powerpoint/2010/main" val="1516404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5368" y="751405"/>
            <a:ext cx="9344025" cy="5934075"/>
          </a:xfrm>
          <a:prstGeom prst="rect">
            <a:avLst/>
          </a:prstGeom>
        </p:spPr>
      </p:pic>
      <p:sp>
        <p:nvSpPr>
          <p:cNvPr id="5" name="Rectangle 4"/>
          <p:cNvSpPr/>
          <p:nvPr/>
        </p:nvSpPr>
        <p:spPr>
          <a:xfrm>
            <a:off x="873966" y="252127"/>
            <a:ext cx="7840825" cy="646331"/>
          </a:xfrm>
          <a:prstGeom prst="rect">
            <a:avLst/>
          </a:prstGeom>
        </p:spPr>
        <p:txBody>
          <a:bodyPr wrap="square">
            <a:spAutoFit/>
          </a:bodyPr>
          <a:lstStyle/>
          <a:p>
            <a:r>
              <a:rPr lang="en-US" i="1" dirty="0" err="1">
                <a:solidFill>
                  <a:srgbClr val="000000"/>
                </a:solidFill>
                <a:latin typeface="TimesNewRoman"/>
              </a:rPr>
              <a:t>Tabela</a:t>
            </a:r>
            <a:r>
              <a:rPr lang="en-US" i="1" dirty="0">
                <a:solidFill>
                  <a:srgbClr val="000000"/>
                </a:solidFill>
                <a:latin typeface="TimesNewRoman"/>
              </a:rPr>
              <a:t> </a:t>
            </a:r>
            <a:r>
              <a:rPr lang="sr-Latn-RS" i="1" dirty="0">
                <a:solidFill>
                  <a:srgbClr val="000000"/>
                </a:solidFill>
                <a:latin typeface="TimesNewRoman"/>
              </a:rPr>
              <a:t>7</a:t>
            </a:r>
            <a:r>
              <a:rPr lang="en-US" i="1" dirty="0">
                <a:solidFill>
                  <a:srgbClr val="000000"/>
                </a:solidFill>
                <a:latin typeface="TimesNewRoman"/>
              </a:rPr>
              <a:t>.</a:t>
            </a:r>
            <a:r>
              <a:rPr lang="sr-Latn-RS" i="1" dirty="0">
                <a:solidFill>
                  <a:srgbClr val="000000"/>
                </a:solidFill>
                <a:latin typeface="TimesNewRoman"/>
              </a:rPr>
              <a:t>7</a:t>
            </a:r>
            <a:r>
              <a:rPr lang="en-US" i="1" dirty="0">
                <a:solidFill>
                  <a:srgbClr val="000000"/>
                </a:solidFill>
                <a:latin typeface="TimesNewRoman"/>
              </a:rPr>
              <a:t>. </a:t>
            </a:r>
            <a:r>
              <a:rPr lang="en-US" i="1" dirty="0" err="1">
                <a:solidFill>
                  <a:srgbClr val="000000"/>
                </a:solidFill>
                <a:latin typeface="TimesNewRoman"/>
              </a:rPr>
              <a:t>Verovatnoća</a:t>
            </a:r>
            <a:r>
              <a:rPr lang="en-US" i="1" dirty="0">
                <a:solidFill>
                  <a:srgbClr val="000000"/>
                </a:solidFill>
                <a:latin typeface="TimesNewRoman"/>
              </a:rPr>
              <a:t> </a:t>
            </a:r>
            <a:r>
              <a:rPr lang="en-US" i="1" dirty="0" err="1">
                <a:solidFill>
                  <a:srgbClr val="000000"/>
                </a:solidFill>
                <a:latin typeface="TimesNewRoman"/>
              </a:rPr>
              <a:t>ispunjenja</a:t>
            </a:r>
            <a:r>
              <a:rPr lang="en-US" i="1" dirty="0">
                <a:solidFill>
                  <a:srgbClr val="000000"/>
                </a:solidFill>
                <a:latin typeface="TimesNewRoman"/>
              </a:rPr>
              <a:t> </a:t>
            </a:r>
            <a:r>
              <a:rPr lang="en-US" i="1" dirty="0" err="1">
                <a:solidFill>
                  <a:srgbClr val="000000"/>
                </a:solidFill>
                <a:latin typeface="TimesNewRoman"/>
              </a:rPr>
              <a:t>planiranog</a:t>
            </a:r>
            <a:r>
              <a:rPr lang="en-US" i="1" dirty="0">
                <a:solidFill>
                  <a:srgbClr val="000000"/>
                </a:solidFill>
                <a:latin typeface="TimesNewRoman"/>
              </a:rPr>
              <a:t> </a:t>
            </a:r>
            <a:r>
              <a:rPr lang="en-US" i="1" dirty="0" err="1">
                <a:solidFill>
                  <a:srgbClr val="000000"/>
                </a:solidFill>
                <a:latin typeface="TimesNewRoman"/>
              </a:rPr>
              <a:t>roka</a:t>
            </a:r>
            <a:r>
              <a:rPr lang="en-US" i="1" dirty="0">
                <a:solidFill>
                  <a:srgbClr val="000000"/>
                </a:solidFill>
                <a:latin typeface="TimesNewRoman"/>
              </a:rPr>
              <a:t> </a:t>
            </a:r>
            <a:r>
              <a:rPr lang="en-US" i="1" dirty="0" err="1">
                <a:solidFill>
                  <a:srgbClr val="000000"/>
                </a:solidFill>
                <a:latin typeface="TimesNewRoman"/>
              </a:rPr>
              <a:t>projekta</a:t>
            </a:r>
            <a:r>
              <a:rPr lang="en-US" dirty="0"/>
              <a:t> </a:t>
            </a:r>
            <a:br>
              <a:rPr lang="en-US" dirty="0"/>
            </a:br>
            <a:endParaRPr lang="en-US" dirty="0"/>
          </a:p>
        </p:txBody>
      </p:sp>
    </p:spTree>
    <p:extLst>
      <p:ext uri="{BB962C8B-B14F-4D97-AF65-F5344CB8AC3E}">
        <p14:creationId xmlns:p14="http://schemas.microsoft.com/office/powerpoint/2010/main" val="3319698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PLANIRANJE</a:t>
            </a:r>
            <a:r>
              <a:rPr lang="en-US" b="1" dirty="0"/>
              <a:t> PROJEKTA</a:t>
            </a:r>
            <a:r>
              <a:rPr lang="sr-Latn-RS" b="1" dirty="0"/>
              <a:t> – STUDIJA OPRAVDANOSTI – IZVODLJIVOST VREMENSKIH PLANOVA</a:t>
            </a:r>
            <a:endParaRPr lang="en-US" dirty="0"/>
          </a:p>
        </p:txBody>
      </p:sp>
      <p:sp>
        <p:nvSpPr>
          <p:cNvPr id="3" name="Content Placeholder 2"/>
          <p:cNvSpPr>
            <a:spLocks noGrp="1"/>
          </p:cNvSpPr>
          <p:nvPr>
            <p:ph idx="1"/>
          </p:nvPr>
        </p:nvSpPr>
        <p:spPr>
          <a:xfrm>
            <a:off x="838200" y="1825625"/>
            <a:ext cx="5441302" cy="4901746"/>
          </a:xfrm>
        </p:spPr>
        <p:txBody>
          <a:bodyPr/>
          <a:lstStyle/>
          <a:p>
            <a:r>
              <a:rPr lang="en-US" sz="2000"/>
              <a:t>Verovatnoća dostizanja planiranog roka završnog događaja može se i</a:t>
            </a:r>
            <a:r>
              <a:rPr lang="sr-Latn-RS" sz="2000"/>
              <a:t> </a:t>
            </a:r>
            <a:r>
              <a:rPr lang="en-US" sz="2000"/>
              <a:t>grafički predstaviti. </a:t>
            </a:r>
            <a:endParaRPr lang="sr-Latn-RS" sz="2000"/>
          </a:p>
          <a:p>
            <a:r>
              <a:rPr lang="en-US" sz="2000"/>
              <a:t>Na slici </a:t>
            </a:r>
            <a:r>
              <a:rPr lang="sr-Latn-RS" sz="2000"/>
              <a:t>7</a:t>
            </a:r>
            <a:r>
              <a:rPr lang="en-US" sz="2000"/>
              <a:t>.</a:t>
            </a:r>
            <a:r>
              <a:rPr lang="sr-Latn-RS" sz="2000"/>
              <a:t>25</a:t>
            </a:r>
            <a:r>
              <a:rPr lang="en-US" sz="2000"/>
              <a:t>, dat je grafički prikaz verovatnoće u</a:t>
            </a:r>
            <a:r>
              <a:rPr lang="sr-Latn-RS" sz="2000"/>
              <a:t> </a:t>
            </a:r>
            <a:r>
              <a:rPr lang="en-US" sz="2000"/>
              <a:t>zavisnosti od odnosa planiranog roka završetka projekta (T</a:t>
            </a:r>
            <a:r>
              <a:rPr lang="en-US" sz="2000" baseline="-25000"/>
              <a:t>s</a:t>
            </a:r>
            <a:r>
              <a:rPr lang="en-US" sz="2000"/>
              <a:t>)</a:t>
            </a:r>
            <a:r>
              <a:rPr lang="en-US" sz="2000" baseline="-25000"/>
              <a:t>n</a:t>
            </a:r>
            <a:r>
              <a:rPr lang="en-US" sz="2000"/>
              <a:t> i najranijeg</a:t>
            </a:r>
            <a:r>
              <a:rPr lang="sr-Latn-RS" sz="2000"/>
              <a:t> </a:t>
            </a:r>
            <a:r>
              <a:rPr lang="en-US" sz="2000"/>
              <a:t>vremena nastupanja završnog događaja projekta (T</a:t>
            </a:r>
            <a:r>
              <a:rPr lang="en-US" sz="2000" baseline="-25000"/>
              <a:t>e</a:t>
            </a:r>
            <a:r>
              <a:rPr lang="en-US" sz="2000"/>
              <a:t>)</a:t>
            </a:r>
            <a:r>
              <a:rPr lang="en-US" sz="2000" baseline="-25000"/>
              <a:t>n</a:t>
            </a:r>
            <a:r>
              <a:rPr lang="en-US" sz="2000"/>
              <a:t>. Šrafirana površina na</a:t>
            </a:r>
            <a:r>
              <a:rPr lang="sr-Latn-RS" sz="2000"/>
              <a:t> </a:t>
            </a:r>
            <a:r>
              <a:rPr lang="en-US" sz="2000"/>
              <a:t>slici označava verovatnoću dostizanja završnog roka projekta (T</a:t>
            </a:r>
            <a:r>
              <a:rPr lang="en-US" sz="2000" baseline="-25000"/>
              <a:t>s</a:t>
            </a:r>
            <a:r>
              <a:rPr lang="en-US" sz="2000"/>
              <a:t>) </a:t>
            </a:r>
            <a:br>
              <a:rPr lang="en-US"/>
            </a:br>
            <a:endParaRPr lang="en-US" dirty="0"/>
          </a:p>
        </p:txBody>
      </p:sp>
      <p:pic>
        <p:nvPicPr>
          <p:cNvPr id="4" name="Picture 3"/>
          <p:cNvPicPr>
            <a:picLocks noChangeAspect="1"/>
          </p:cNvPicPr>
          <p:nvPr/>
        </p:nvPicPr>
        <p:blipFill>
          <a:blip r:embed="rId2"/>
          <a:stretch>
            <a:fillRect/>
          </a:stretch>
        </p:blipFill>
        <p:spPr>
          <a:xfrm>
            <a:off x="6680524" y="1690688"/>
            <a:ext cx="3981450" cy="5105400"/>
          </a:xfrm>
          <a:prstGeom prst="rect">
            <a:avLst/>
          </a:prstGeom>
        </p:spPr>
      </p:pic>
      <p:sp>
        <p:nvSpPr>
          <p:cNvPr id="5" name="Rectangle 4"/>
          <p:cNvSpPr/>
          <p:nvPr/>
        </p:nvSpPr>
        <p:spPr>
          <a:xfrm>
            <a:off x="1817040" y="6081040"/>
            <a:ext cx="6096000" cy="646331"/>
          </a:xfrm>
          <a:prstGeom prst="rect">
            <a:avLst/>
          </a:prstGeom>
        </p:spPr>
        <p:txBody>
          <a:bodyPr>
            <a:spAutoFit/>
          </a:bodyPr>
          <a:lstStyle/>
          <a:p>
            <a:r>
              <a:rPr lang="en-US" i="1" dirty="0" err="1">
                <a:solidFill>
                  <a:srgbClr val="000000"/>
                </a:solidFill>
                <a:latin typeface="TimesNewRoman"/>
              </a:rPr>
              <a:t>Slika</a:t>
            </a:r>
            <a:r>
              <a:rPr lang="en-US" i="1" dirty="0">
                <a:solidFill>
                  <a:srgbClr val="000000"/>
                </a:solidFill>
                <a:latin typeface="TimesNewRoman"/>
              </a:rPr>
              <a:t> </a:t>
            </a:r>
            <a:r>
              <a:rPr lang="sr-Latn-RS" i="1" dirty="0">
                <a:solidFill>
                  <a:srgbClr val="000000"/>
                </a:solidFill>
                <a:latin typeface="TimesNewRoman"/>
              </a:rPr>
              <a:t>7</a:t>
            </a:r>
            <a:r>
              <a:rPr lang="en-US" i="1" dirty="0">
                <a:solidFill>
                  <a:srgbClr val="000000"/>
                </a:solidFill>
                <a:latin typeface="TimesNewRoman"/>
              </a:rPr>
              <a:t>.</a:t>
            </a:r>
            <a:r>
              <a:rPr lang="sr-Latn-RS" i="1" dirty="0">
                <a:solidFill>
                  <a:srgbClr val="000000"/>
                </a:solidFill>
                <a:latin typeface="TimesNewRoman"/>
              </a:rPr>
              <a:t>25</a:t>
            </a:r>
            <a:r>
              <a:rPr lang="en-US" i="1" dirty="0">
                <a:solidFill>
                  <a:srgbClr val="000000"/>
                </a:solidFill>
                <a:latin typeface="TimesNewRoman"/>
              </a:rPr>
              <a:t>. </a:t>
            </a:r>
            <a:r>
              <a:rPr lang="en-US" i="1" dirty="0" err="1">
                <a:solidFill>
                  <a:srgbClr val="000000"/>
                </a:solidFill>
                <a:latin typeface="TimesNewRoman"/>
              </a:rPr>
              <a:t>Normalna</a:t>
            </a:r>
            <a:r>
              <a:rPr lang="en-US" i="1" dirty="0">
                <a:solidFill>
                  <a:srgbClr val="000000"/>
                </a:solidFill>
                <a:latin typeface="TimesNewRoman"/>
              </a:rPr>
              <a:t> </a:t>
            </a:r>
            <a:r>
              <a:rPr lang="en-US" i="1" dirty="0" err="1">
                <a:solidFill>
                  <a:srgbClr val="000000"/>
                </a:solidFill>
                <a:latin typeface="TimesNewRoman"/>
              </a:rPr>
              <a:t>raspodela</a:t>
            </a:r>
            <a:r>
              <a:rPr lang="en-US" i="1" dirty="0">
                <a:solidFill>
                  <a:srgbClr val="000000"/>
                </a:solidFill>
                <a:latin typeface="TimesNewRoman"/>
              </a:rPr>
              <a:t> </a:t>
            </a:r>
            <a:r>
              <a:rPr lang="en-US" i="1" dirty="0" err="1">
                <a:solidFill>
                  <a:srgbClr val="000000"/>
                </a:solidFill>
                <a:latin typeface="TimesNewRoman"/>
              </a:rPr>
              <a:t>veličine</a:t>
            </a:r>
            <a:r>
              <a:rPr lang="en-US" i="1" dirty="0">
                <a:solidFill>
                  <a:srgbClr val="000000"/>
                </a:solidFill>
                <a:latin typeface="TimesNewRoman"/>
              </a:rPr>
              <a:t> (</a:t>
            </a:r>
            <a:r>
              <a:rPr lang="en-US" i="1" dirty="0" err="1">
                <a:solidFill>
                  <a:srgbClr val="000000"/>
                </a:solidFill>
                <a:latin typeface="TimesNewRoman"/>
              </a:rPr>
              <a:t>T</a:t>
            </a:r>
            <a:r>
              <a:rPr lang="en-US" sz="1050" i="1" dirty="0" err="1">
                <a:solidFill>
                  <a:srgbClr val="000000"/>
                </a:solidFill>
                <a:latin typeface="TimesNewRoman"/>
              </a:rPr>
              <a:t>e</a:t>
            </a:r>
            <a:r>
              <a:rPr lang="en-US" i="1" dirty="0">
                <a:solidFill>
                  <a:srgbClr val="000000"/>
                </a:solidFill>
                <a:latin typeface="TimesNewRoman"/>
              </a:rPr>
              <a:t>)</a:t>
            </a:r>
            <a:r>
              <a:rPr lang="en-US" sz="1050" i="1" dirty="0">
                <a:solidFill>
                  <a:srgbClr val="000000"/>
                </a:solidFill>
                <a:latin typeface="TimesNewRoman"/>
              </a:rPr>
              <a:t>n</a:t>
            </a:r>
            <a:r>
              <a:rPr lang="en-US" dirty="0"/>
              <a:t> </a:t>
            </a:r>
            <a:br>
              <a:rPr lang="en-US" dirty="0"/>
            </a:br>
            <a:endParaRPr lang="en-US" dirty="0"/>
          </a:p>
        </p:txBody>
      </p:sp>
    </p:spTree>
    <p:extLst>
      <p:ext uri="{BB962C8B-B14F-4D97-AF65-F5344CB8AC3E}">
        <p14:creationId xmlns:p14="http://schemas.microsoft.com/office/powerpoint/2010/main" val="4247100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a:t>
            </a:r>
            <a:endParaRPr lang="en-US" dirty="0"/>
          </a:p>
        </p:txBody>
      </p:sp>
      <p:sp>
        <p:nvSpPr>
          <p:cNvPr id="3" name="Content Placeholder 2"/>
          <p:cNvSpPr>
            <a:spLocks noGrp="1"/>
          </p:cNvSpPr>
          <p:nvPr>
            <p:ph idx="1"/>
          </p:nvPr>
        </p:nvSpPr>
        <p:spPr/>
        <p:txBody>
          <a:bodyPr/>
          <a:lstStyle/>
          <a:p>
            <a:r>
              <a:rPr lang="sr-Latn-RS" dirty="0">
                <a:solidFill>
                  <a:srgbClr val="00B0F0"/>
                </a:solidFill>
              </a:rPr>
              <a:t>Studenti, u okviru istih grupa,</a:t>
            </a:r>
            <a:r>
              <a:rPr lang="en-US" dirty="0">
                <a:solidFill>
                  <a:srgbClr val="00B0F0"/>
                </a:solidFill>
              </a:rPr>
              <a:t> </a:t>
            </a:r>
            <a:r>
              <a:rPr lang="sr-Latn-RS" dirty="0">
                <a:solidFill>
                  <a:srgbClr val="00B0F0"/>
                </a:solidFill>
              </a:rPr>
              <a:t>za svoju poslovnu ideju trebaju da kreiraju WBS. Tokom izrade WBS ponovo razmotriti aktivnosti koje su prethodno definisane kod izrade Business Model Canvasa i prema potrebi ih redefinisati. </a:t>
            </a:r>
          </a:p>
          <a:p>
            <a:r>
              <a:rPr lang="sr-Latn-RS" dirty="0">
                <a:solidFill>
                  <a:srgbClr val="00B0F0"/>
                </a:solidFill>
              </a:rPr>
              <a:t>Za finalni spisak aktivnosti uraditi termin plan, odnosno definisati njihov redosled i trajanje. Ukoliko je primenjivo, upotrebiti neku od tehnika mrežnog planiranja.</a:t>
            </a:r>
          </a:p>
          <a:p>
            <a:r>
              <a:rPr lang="sr-Latn-RS">
                <a:solidFill>
                  <a:srgbClr val="00B0F0"/>
                </a:solidFill>
              </a:rPr>
              <a:t>Takođe, još jednom razmisliti o neophodnim ljudskim resursima za realizaciju poslovne ideje i formulisati potrebne pozicije članova prjektnog tima.</a:t>
            </a:r>
          </a:p>
          <a:p>
            <a:endParaRPr lang="sr-Latn-RS" dirty="0">
              <a:solidFill>
                <a:srgbClr val="00B0F0"/>
              </a:solidFill>
            </a:endParaRPr>
          </a:p>
        </p:txBody>
      </p:sp>
    </p:spTree>
    <p:extLst>
      <p:ext uri="{BB962C8B-B14F-4D97-AF65-F5344CB8AC3E}">
        <p14:creationId xmlns:p14="http://schemas.microsoft.com/office/powerpoint/2010/main" val="172266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ACF7-0297-40C0-9957-5FAB0297989F}"/>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17C8B7C0-C55A-4800-B24B-8BBC927428D9}"/>
              </a:ext>
            </a:extLst>
          </p:cNvPr>
          <p:cNvSpPr>
            <a:spLocks noGrp="1"/>
          </p:cNvSpPr>
          <p:nvPr>
            <p:ph idx="1"/>
          </p:nvPr>
        </p:nvSpPr>
        <p:spPr/>
        <p:txBody>
          <a:bodyPr>
            <a:normAutofit fontScale="85000" lnSpcReduction="20000"/>
          </a:bodyPr>
          <a:lstStyle/>
          <a:p>
            <a:r>
              <a:rPr lang="sr-Latn-RS" dirty="0"/>
              <a:t>Još jedan interesantan opis projekta – definicija, kaže: </a:t>
            </a:r>
            <a:r>
              <a:rPr lang="sr-Latn-RS" b="1" dirty="0"/>
              <a:t>Projekat je privremeni poduhvat koji ima </a:t>
            </a:r>
            <a:r>
              <a:rPr lang="en-US" b="1" dirty="0"/>
              <a:t>z</a:t>
            </a:r>
            <a:r>
              <a:rPr lang="sr-Latn-RS" b="1" dirty="0"/>
              <a:t>a cilj proizvodnju (izradu ili razvoj) proizvoda ili pružanje usluge, uz pridržavanje specifikacija dogovorenih sa naručiocem - krajnjim korisnikom (uključujući funkcionalnost, kvalitet, pouzdanost, cenu i rokove isporuke) uz pridržavanje internacionalnih/nacionalnih/naručiočevih/internih standarda performnsi i pouzdanosti</a:t>
            </a:r>
            <a:r>
              <a:rPr lang="sr-Latn-RS" dirty="0"/>
              <a:t>. Drugim rečima:</a:t>
            </a:r>
          </a:p>
          <a:p>
            <a:pPr lvl="1"/>
            <a:r>
              <a:rPr lang="sr-Latn-RS" dirty="0"/>
              <a:t>Projekat je privremeni poduhvat;</a:t>
            </a:r>
          </a:p>
          <a:p>
            <a:pPr lvl="1"/>
            <a:r>
              <a:rPr lang="sr-Latn-RS" dirty="0"/>
              <a:t>Projekat ima definisani početak i definisani kraj;</a:t>
            </a:r>
          </a:p>
          <a:p>
            <a:pPr lvl="1"/>
            <a:r>
              <a:rPr lang="sr-Latn-RS" dirty="0"/>
              <a:t>Ne postoje dva identična projekta, iako mogu biti slični;</a:t>
            </a:r>
          </a:p>
          <a:p>
            <a:pPr lvl="1"/>
            <a:r>
              <a:rPr lang="sr-Latn-RS" dirty="0"/>
              <a:t>Svaki projekat treba da bude zasebno odobren, paniran, dizajniran, konstruisan, testiran, isporučen, instaliran i predat naručiocu;</a:t>
            </a:r>
          </a:p>
          <a:p>
            <a:pPr lvl="1"/>
            <a:r>
              <a:rPr lang="sr-Latn-RS" dirty="0"/>
              <a:t>Projekt može biti samostalan ili komponentan u većem programu;</a:t>
            </a:r>
          </a:p>
          <a:p>
            <a:pPr lvl="1"/>
            <a:r>
              <a:rPr lang="sr-Latn-RS" dirty="0"/>
              <a:t>Projekt se izvršava u fazama, pri tome obavezno ima fazu inicijacije i fazu zatvaranja a između može imati jednu ili više faza realizacije;</a:t>
            </a:r>
          </a:p>
          <a:p>
            <a:pPr lvl="1"/>
            <a:r>
              <a:rPr lang="sr-Latn-RS" dirty="0"/>
              <a:t>Mnogi projekti imaju fazu tranzicije – odnosno fazu predavanja naručiocima;</a:t>
            </a:r>
          </a:p>
          <a:p>
            <a:pPr lvl="1"/>
            <a:r>
              <a:rPr lang="sr-Latn-RS" dirty="0"/>
              <a:t>Projekat se može nastaviti i nakon predavanja – kroz fazu održavanja.</a:t>
            </a:r>
            <a:endParaRPr lang="en-US" dirty="0"/>
          </a:p>
        </p:txBody>
      </p:sp>
      <p:sp>
        <p:nvSpPr>
          <p:cNvPr id="4" name="TextBox 3">
            <a:extLst>
              <a:ext uri="{FF2B5EF4-FFF2-40B4-BE49-F238E27FC236}">
                <a16:creationId xmlns:a16="http://schemas.microsoft.com/office/drawing/2014/main" id="{2C0622EA-8827-4D75-A6FC-87B451E9B6EC}"/>
              </a:ext>
            </a:extLst>
          </p:cNvPr>
          <p:cNvSpPr txBox="1"/>
          <p:nvPr/>
        </p:nvSpPr>
        <p:spPr>
          <a:xfrm>
            <a:off x="838200" y="6254151"/>
            <a:ext cx="11187023" cy="646331"/>
          </a:xfrm>
          <a:prstGeom prst="rect">
            <a:avLst/>
          </a:prstGeom>
          <a:noFill/>
        </p:spPr>
        <p:txBody>
          <a:bodyPr wrap="square" rtlCol="0">
            <a:spAutoFit/>
          </a:bodyPr>
          <a:lstStyle/>
          <a:p>
            <a:r>
              <a:rPr lang="sr-Latn-RS" i="1" dirty="0"/>
              <a:t>M. Chemuturi, T.M.Cagley, Mastering Software Project Management, J. Ross Publishing, 2010, </a:t>
            </a:r>
            <a:r>
              <a:rPr lang="en-US" i="1" dirty="0"/>
              <a:t>ISBN 978-1-60427-034-1 </a:t>
            </a:r>
            <a:br>
              <a:rPr lang="en-US" dirty="0"/>
            </a:br>
            <a:endParaRPr lang="en-US" i="1" dirty="0"/>
          </a:p>
        </p:txBody>
      </p:sp>
    </p:spTree>
    <p:extLst>
      <p:ext uri="{BB962C8B-B14F-4D97-AF65-F5344CB8AC3E}">
        <p14:creationId xmlns:p14="http://schemas.microsoft.com/office/powerpoint/2010/main" val="164503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E798-6AE7-4EB0-8185-068936775370}"/>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E6E9AC00-2D45-4E4E-839C-A9603DACAA3E}"/>
              </a:ext>
            </a:extLst>
          </p:cNvPr>
          <p:cNvSpPr>
            <a:spLocks noGrp="1"/>
          </p:cNvSpPr>
          <p:nvPr>
            <p:ph idx="1"/>
          </p:nvPr>
        </p:nvSpPr>
        <p:spPr/>
        <p:txBody>
          <a:bodyPr>
            <a:normAutofit fontScale="92500" lnSpcReduction="10000"/>
          </a:bodyPr>
          <a:lstStyle/>
          <a:p>
            <a:pPr algn="just"/>
            <a:r>
              <a:rPr lang="sr-Latn-RS" dirty="0"/>
              <a:t>Prema definiciji, mnoge aktivnosti ispunjavaju karakteristike da se mogu nazvati projektima. Neki od pojavnih oblika projekata mogu biti:</a:t>
            </a:r>
          </a:p>
          <a:p>
            <a:pPr lvl="1" algn="just"/>
            <a:r>
              <a:rPr lang="sr-Latn-RS" dirty="0"/>
              <a:t>Razvoj nove softverske aplikacije</a:t>
            </a:r>
          </a:p>
          <a:p>
            <a:pPr lvl="1" algn="just"/>
            <a:r>
              <a:rPr lang="sr-Latn-RS" dirty="0"/>
              <a:t>Instalacija novog informacionog sistema</a:t>
            </a:r>
          </a:p>
          <a:p>
            <a:pPr lvl="1" algn="just"/>
            <a:r>
              <a:rPr lang="sr-Latn-RS" dirty="0"/>
              <a:t>Postavljanje računarske mreže</a:t>
            </a:r>
          </a:p>
          <a:p>
            <a:pPr lvl="1" algn="just"/>
            <a:r>
              <a:rPr lang="sr-Latn-RS" dirty="0"/>
              <a:t>Izrada web sajta </a:t>
            </a:r>
          </a:p>
          <a:p>
            <a:pPr lvl="1" algn="just"/>
            <a:r>
              <a:rPr lang="sr-Latn-RS" dirty="0"/>
              <a:t>Produciranje televizijskog programa</a:t>
            </a:r>
          </a:p>
          <a:p>
            <a:pPr lvl="1" algn="just"/>
            <a:r>
              <a:rPr lang="sr-Latn-RS" dirty="0"/>
              <a:t>Relokacija fabrike</a:t>
            </a:r>
          </a:p>
          <a:p>
            <a:pPr lvl="1" algn="just"/>
            <a:r>
              <a:rPr lang="sr-Latn-RS" dirty="0"/>
              <a:t>Renoviranje stambenog objekta</a:t>
            </a:r>
          </a:p>
          <a:p>
            <a:pPr lvl="1" algn="just"/>
            <a:r>
              <a:rPr lang="sr-Latn-RS" dirty="0"/>
              <a:t>Dizajn novog proizvoda</a:t>
            </a:r>
          </a:p>
          <a:p>
            <a:pPr lvl="1" algn="just"/>
            <a:r>
              <a:rPr lang="sr-Latn-RS" dirty="0"/>
              <a:t>Organizovanje hitne službe za spašavanje </a:t>
            </a:r>
          </a:p>
          <a:p>
            <a:pPr lvl="1" algn="just"/>
            <a:r>
              <a:rPr lang="sr-Latn-RS" dirty="0"/>
              <a:t>.......</a:t>
            </a:r>
          </a:p>
          <a:p>
            <a:endParaRPr lang="en-US" dirty="0"/>
          </a:p>
        </p:txBody>
      </p:sp>
    </p:spTree>
    <p:extLst>
      <p:ext uri="{BB962C8B-B14F-4D97-AF65-F5344CB8AC3E}">
        <p14:creationId xmlns:p14="http://schemas.microsoft.com/office/powerpoint/2010/main" val="173218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DCAF-CCAE-4FEC-8560-31D70051F415}"/>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F924C3EA-1D0E-4F87-9D68-9D8F9E8D7381}"/>
              </a:ext>
            </a:extLst>
          </p:cNvPr>
          <p:cNvSpPr>
            <a:spLocks noGrp="1"/>
          </p:cNvSpPr>
          <p:nvPr>
            <p:ph idx="1"/>
          </p:nvPr>
        </p:nvSpPr>
        <p:spPr/>
        <p:txBody>
          <a:bodyPr>
            <a:normAutofit fontScale="70000" lnSpcReduction="20000"/>
          </a:bodyPr>
          <a:lstStyle/>
          <a:p>
            <a:pPr algn="just"/>
            <a:r>
              <a:rPr lang="sr-Latn-RS" dirty="0"/>
              <a:t>Iako su navedeni poduhvati sami po sebi različiti, svi oni imaju i određene zajedničke karakteristike. Svi oni imaju </a:t>
            </a:r>
            <a:r>
              <a:rPr lang="sr-Latn-RS" u="sng" dirty="0"/>
              <a:t>cilj</a:t>
            </a:r>
            <a:r>
              <a:rPr lang="sr-Latn-RS" dirty="0"/>
              <a:t>, jasan </a:t>
            </a:r>
            <a:r>
              <a:rPr lang="sr-Latn-RS" u="sng" dirty="0"/>
              <a:t>konačni rezultat ili autput</a:t>
            </a:r>
            <a:r>
              <a:rPr lang="sr-Latn-RS" dirty="0"/>
              <a:t>, koji je definisan u smislu </a:t>
            </a:r>
            <a:r>
              <a:rPr lang="sr-Latn-RS" u="sng" dirty="0"/>
              <a:t>troškova, kvaliteta i vremena</a:t>
            </a:r>
            <a:r>
              <a:rPr lang="sr-Latn-RS" dirty="0"/>
              <a:t>. </a:t>
            </a:r>
          </a:p>
          <a:p>
            <a:pPr algn="just"/>
            <a:r>
              <a:rPr lang="sr-Latn-RS" dirty="0"/>
              <a:t>Takođe, još jedna značajna karakteristika svih projekata je činjenica da su oni </a:t>
            </a:r>
            <a:r>
              <a:rPr lang="sr-Latn-RS" u="sng" dirty="0"/>
              <a:t>jedinstveni </a:t>
            </a:r>
            <a:r>
              <a:rPr lang="sr-Latn-RS" dirty="0"/>
              <a:t>odnosno</a:t>
            </a:r>
            <a:r>
              <a:rPr lang="sr-Latn-RS" u="sng" dirty="0"/>
              <a:t> neponovljivi</a:t>
            </a:r>
            <a:r>
              <a:rPr lang="sr-Latn-RS" dirty="0"/>
              <a:t>.</a:t>
            </a:r>
          </a:p>
          <a:p>
            <a:pPr lvl="1" algn="just"/>
            <a:r>
              <a:rPr lang="sr-Latn-RS" i="1" dirty="0"/>
              <a:t>Da li je moguće ponoviti projekat u potpunosti – tako da bude identičan u svim svojim elementima ?</a:t>
            </a:r>
          </a:p>
          <a:p>
            <a:pPr algn="just"/>
            <a:r>
              <a:rPr lang="sr-Latn-RS" dirty="0"/>
              <a:t>Sledeća značajna karakteristika projekata je da su oni po svojoj prirodi </a:t>
            </a:r>
            <a:r>
              <a:rPr lang="sr-Latn-RS" u="sng" dirty="0"/>
              <a:t>privremeni</a:t>
            </a:r>
            <a:r>
              <a:rPr lang="sr-Latn-RS" dirty="0"/>
              <a:t>. Projekti imaju jasno definisan početak i kraj, tako da je neophodna privremena koncentracija resursa na svakom od njih kako bi se uspešno realizovale sve planirane aktivnosti. Kada se rad na aktivnostima projekata okonča, resursi se najčešće relociraju na neki drugi poduhvat.</a:t>
            </a:r>
          </a:p>
          <a:p>
            <a:pPr algn="just"/>
            <a:r>
              <a:rPr lang="sr-Latn-RS" dirty="0"/>
              <a:t>Naredna značajna karakteristika projekata je da oni svi imaju izvestan stepen </a:t>
            </a:r>
            <a:r>
              <a:rPr lang="sr-Latn-RS" u="sng" dirty="0"/>
              <a:t>kompleksnosti</a:t>
            </a:r>
            <a:r>
              <a:rPr lang="sr-Latn-RS" dirty="0"/>
              <a:t>. Potrebno je realizovati veliki broj faza i aktinosti, kako bi se ostvarili ciljevi projekta. I same veve između pojedinih aktivnosti projekata mogu biti kompleksne, posebno kod velikih i složenih poduhvata.</a:t>
            </a:r>
          </a:p>
          <a:p>
            <a:pPr algn="just"/>
            <a:r>
              <a:rPr lang="sr-Latn-RS" dirty="0"/>
              <a:t>Na kraju, svi projekti se moraju realizovati u uslovime određene </a:t>
            </a:r>
            <a:r>
              <a:rPr lang="sr-Latn-RS" u="sng" dirty="0"/>
              <a:t>neizvesnosti</a:t>
            </a:r>
            <a:r>
              <a:rPr lang="sr-Latn-RS" dirty="0"/>
              <a:t>.  Svi projekti se unapred planiraju, pre njihove realizacije, i samim time nose izvesni stepen rizika.</a:t>
            </a:r>
          </a:p>
          <a:p>
            <a:endParaRPr lang="en-US" dirty="0"/>
          </a:p>
        </p:txBody>
      </p:sp>
    </p:spTree>
    <p:extLst>
      <p:ext uri="{BB962C8B-B14F-4D97-AF65-F5344CB8AC3E}">
        <p14:creationId xmlns:p14="http://schemas.microsoft.com/office/powerpoint/2010/main" val="360447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5426C-D2DE-4493-9654-B4405361FE96}"/>
              </a:ext>
            </a:extLst>
          </p:cNvPr>
          <p:cNvPicPr>
            <a:picLocks noChangeAspect="1"/>
          </p:cNvPicPr>
          <p:nvPr/>
        </p:nvPicPr>
        <p:blipFill>
          <a:blip r:embed="rId2"/>
          <a:stretch>
            <a:fillRect/>
          </a:stretch>
        </p:blipFill>
        <p:spPr>
          <a:xfrm>
            <a:off x="1353211" y="0"/>
            <a:ext cx="8818604" cy="6858000"/>
          </a:xfrm>
          <a:prstGeom prst="rect">
            <a:avLst/>
          </a:prstGeom>
        </p:spPr>
      </p:pic>
    </p:spTree>
    <p:extLst>
      <p:ext uri="{BB962C8B-B14F-4D97-AF65-F5344CB8AC3E}">
        <p14:creationId xmlns:p14="http://schemas.microsoft.com/office/powerpoint/2010/main" val="311392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635D-F4BA-4B5B-8B21-2BF5476E3CD0}"/>
              </a:ext>
            </a:extLst>
          </p:cNvPr>
          <p:cNvSpPr>
            <a:spLocks noGrp="1"/>
          </p:cNvSpPr>
          <p:nvPr>
            <p:ph type="title"/>
          </p:nvPr>
        </p:nvSpPr>
        <p:spPr/>
        <p:txBody>
          <a:bodyPr/>
          <a:lstStyle/>
          <a:p>
            <a:r>
              <a:rPr lang="sr-Latn-RS" b="1" dirty="0">
                <a:solidFill>
                  <a:srgbClr val="002060"/>
                </a:solidFill>
              </a:rPr>
              <a:t>Upravljanje industrijskim projektima</a:t>
            </a:r>
            <a:endParaRPr lang="en-US" dirty="0"/>
          </a:p>
        </p:txBody>
      </p:sp>
      <p:sp>
        <p:nvSpPr>
          <p:cNvPr id="3" name="Content Placeholder 2">
            <a:extLst>
              <a:ext uri="{FF2B5EF4-FFF2-40B4-BE49-F238E27FC236}">
                <a16:creationId xmlns:a16="http://schemas.microsoft.com/office/drawing/2014/main" id="{2904C79B-5698-4BFD-9FD1-B5E5D565335F}"/>
              </a:ext>
            </a:extLst>
          </p:cNvPr>
          <p:cNvSpPr>
            <a:spLocks noGrp="1"/>
          </p:cNvSpPr>
          <p:nvPr>
            <p:ph idx="1"/>
          </p:nvPr>
        </p:nvSpPr>
        <p:spPr/>
        <p:txBody>
          <a:bodyPr>
            <a:normAutofit fontScale="92500" lnSpcReduction="10000"/>
          </a:bodyPr>
          <a:lstStyle/>
          <a:p>
            <a:r>
              <a:rPr lang="sr-Latn-RS" dirty="0"/>
              <a:t>Bez obzira kome tipu pripadaju, zajedničke osobine svih projekata su sledeće:</a:t>
            </a:r>
          </a:p>
          <a:p>
            <a:pPr lvl="1"/>
            <a:r>
              <a:rPr lang="sr-Latn-RS" dirty="0"/>
              <a:t>Cilj – svaki projekat ima unapred definisan i postavljen cilj;</a:t>
            </a:r>
          </a:p>
          <a:p>
            <a:pPr lvl="1"/>
            <a:r>
              <a:rPr lang="sr-Latn-RS" dirty="0"/>
              <a:t>Rokovi – postavljeni cilj se mora realizovati u postavljenom roku;</a:t>
            </a:r>
          </a:p>
          <a:p>
            <a:pPr lvl="1"/>
            <a:r>
              <a:rPr lang="sr-Latn-RS" dirty="0"/>
              <a:t>Kompleksnost – projekti se zasnivaju na velikom broju faza, podfaza, aktivnosti, uz veliki broj učesnika i korišćenje različitih vidova resursa;</a:t>
            </a:r>
          </a:p>
          <a:p>
            <a:pPr lvl="1"/>
            <a:r>
              <a:rPr lang="sr-Latn-RS" dirty="0"/>
              <a:t>Definisan obim i priroda zadataka;</a:t>
            </a:r>
          </a:p>
          <a:p>
            <a:pPr lvl="1"/>
            <a:r>
              <a:rPr lang="sr-Latn-RS" dirty="0"/>
              <a:t>Definisani resursi – koji su po prirodi ograničeni, a koji su na raspolaganju za realizaciju projekta (u okviru zadatog obima, sa definisanim rokom, na odgovarajućem nivou kvaliteta i uz unapred definisani budžet projekta – troškove);</a:t>
            </a:r>
          </a:p>
          <a:p>
            <a:pPr lvl="1"/>
            <a:r>
              <a:rPr lang="sr-Latn-RS" dirty="0"/>
              <a:t>Definisana organizaciona struktura za izvršenje projekta;</a:t>
            </a:r>
          </a:p>
          <a:p>
            <a:pPr lvl="1"/>
            <a:r>
              <a:rPr lang="sr-Latn-RS" dirty="0"/>
              <a:t>Poseban informacioni i kontrolni sistem za planiranje, praćenje realizacije i izveštavanje u vezi projekta.</a:t>
            </a:r>
          </a:p>
          <a:p>
            <a:endParaRPr lang="en-US" dirty="0"/>
          </a:p>
        </p:txBody>
      </p:sp>
    </p:spTree>
    <p:extLst>
      <p:ext uri="{BB962C8B-B14F-4D97-AF65-F5344CB8AC3E}">
        <p14:creationId xmlns:p14="http://schemas.microsoft.com/office/powerpoint/2010/main" val="19634776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1196</TotalTime>
  <Words>4015</Words>
  <Application>Microsoft Office PowerPoint</Application>
  <PresentationFormat>Widescreen</PresentationFormat>
  <Paragraphs>261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TimesNewRoman</vt:lpstr>
      <vt:lpstr>ie 16 9</vt:lpstr>
      <vt:lpstr>INDUSTRIJSKI MENADŽMENT</vt:lpstr>
      <vt:lpstr>Sadržaj predmeta</vt:lpstr>
      <vt:lpstr>Upravljanje industrijskim projektima</vt:lpstr>
      <vt:lpstr>Upravljanje industrijskim projektima</vt:lpstr>
      <vt:lpstr>Upravljanje industrijskim projektima</vt:lpstr>
      <vt:lpstr>Upravljanje industrijskim projektima</vt:lpstr>
      <vt:lpstr>Upravljanje industrijskim projektima</vt:lpstr>
      <vt:lpstr>PowerPoint Presentation</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Upravljanje industrijskim projektima</vt:lpstr>
      <vt:lpstr>PowerPoint Presentation</vt:lpstr>
      <vt:lpstr>Upravljanje industrijskim projektima</vt:lpstr>
      <vt:lpstr>Upravljanje industrijskim projektima</vt:lpstr>
      <vt:lpstr>Upravljanje industrijskim projektima</vt:lpstr>
      <vt:lpstr>Upravljanje industrijskim projektima</vt:lpstr>
      <vt:lpstr>Upravljanje industrijskim projektima</vt:lpstr>
      <vt:lpstr>PLANIRANJE PROJEKTA – STUDIJA OPRAVDANOSTI – IZVODLJIVOST VREMENSKIH PLANOVA</vt:lpstr>
      <vt:lpstr>Upravljanje industrijskim projektima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PLANIRANJE PROJEKTA – STUDIJA OPRAVDANOSTI – IZVODLJIVOST VREMENSKIH PLANOVA</vt:lpstr>
      <vt:lpstr>PowerPoint Presentation</vt:lpstr>
      <vt:lpstr>PLANIRANJE PROJEKTA – STUDIJA OPRAVDANOSTI – IZVODLJIVOST VREMENSKIH PLANOVA</vt:lpstr>
      <vt:lpstr>Zadatak za studente: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PC</dc:creator>
  <cp:lastModifiedBy>ivan mihajlovic</cp:lastModifiedBy>
  <cp:revision>334</cp:revision>
  <dcterms:created xsi:type="dcterms:W3CDTF">2022-07-11T09:53:31Z</dcterms:created>
  <dcterms:modified xsi:type="dcterms:W3CDTF">2023-12-14T12:44:13Z</dcterms:modified>
</cp:coreProperties>
</file>