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43" r:id="rId3"/>
    <p:sldId id="258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293" r:id="rId12"/>
    <p:sldId id="294" r:id="rId13"/>
    <p:sldId id="351" r:id="rId14"/>
    <p:sldId id="352" r:id="rId15"/>
    <p:sldId id="353" r:id="rId16"/>
    <p:sldId id="354" r:id="rId17"/>
    <p:sldId id="355" r:id="rId18"/>
    <p:sldId id="303" r:id="rId19"/>
    <p:sldId id="337" r:id="rId20"/>
    <p:sldId id="357" r:id="rId21"/>
    <p:sldId id="305" r:id="rId22"/>
    <p:sldId id="310" r:id="rId23"/>
    <p:sldId id="311" r:id="rId24"/>
    <p:sldId id="359" r:id="rId25"/>
    <p:sldId id="360" r:id="rId26"/>
    <p:sldId id="361" r:id="rId27"/>
    <p:sldId id="363" r:id="rId28"/>
    <p:sldId id="362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1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CF65C-21AF-4F77-B48B-9C87B87AFF0C}" type="datetimeFigureOut">
              <a:rPr lang="en-US" smtClean="0"/>
              <a:t>19-Dec-23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50607-0911-4EA6-84AC-E04F4BD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27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4305-0B1A-4CDC-90DC-EBD803CC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7D62F-8A63-49C0-8CF8-B23AB7AD9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16FD-7EA2-4F30-AB62-2E6A4A9A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A34-2549-4266-B4E3-CA1BCE104F7A}" type="datetimeFigureOut">
              <a:rPr lang="en-US" smtClean="0"/>
              <a:t>19-Dec-23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338B-353A-48C1-9B2B-5B24B7BD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5CC2-4409-4FCC-99CF-50F2FD1B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4FCC-8B78-450A-A98B-43E6A52C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CE41-8B33-46D0-809C-A281962A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7B6-4885-4CC2-B40D-4ABE60C7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EC7CE-F6B5-4EE8-ABC4-0CF88C82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A34-2549-4266-B4E3-CA1BCE104F7A}" type="datetimeFigureOut">
              <a:rPr lang="en-US" smtClean="0"/>
              <a:t>19-Dec-23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35458-CB04-4A90-B826-E6C930AB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5760-36ED-477F-BF43-C5184028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4FCC-8B78-450A-A98B-43E6A52C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5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19-Dec-23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7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manja.janev998@gmail.com" TargetMode="External"/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UNAPREDJENJE KVALITETA POSLOVNIH PROCESA – </a:t>
            </a:r>
            <a:br>
              <a:rPr lang="sr-Latn-RS" b="1" dirty="0"/>
            </a:br>
            <a:r>
              <a:rPr lang="sr-Latn-RS" b="1" dirty="0"/>
              <a:t>LEAN 6 SIGMA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i="1" dirty="0"/>
              <a:t>Prof. </a:t>
            </a:r>
            <a:r>
              <a:rPr lang="en-GB" i="1" dirty="0"/>
              <a:t>d</a:t>
            </a:r>
            <a:r>
              <a:rPr lang="sr-Latn-RS" i="1" dirty="0"/>
              <a:t>r Ivan Mihajlović, </a:t>
            </a:r>
            <a:r>
              <a:rPr lang="en-US" i="1" dirty="0" err="1">
                <a:hlinkClick r:id="rId2"/>
              </a:rPr>
              <a:t>i</a:t>
            </a:r>
            <a:r>
              <a:rPr lang="sr-Latn-RS" i="1" dirty="0">
                <a:hlinkClick r:id="rId2"/>
              </a:rPr>
              <a:t>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, kabinet: 401</a:t>
            </a:r>
          </a:p>
          <a:p>
            <a:r>
              <a:rPr lang="sr-Latn-RS" i="1" dirty="0"/>
              <a:t>Asistent Nemanja Janev, </a:t>
            </a:r>
            <a:r>
              <a:rPr lang="pt-BR" i="1" dirty="0">
                <a:hlinkClick r:id="rId3"/>
              </a:rPr>
              <a:t>nemanja.janev998@gmail.com</a:t>
            </a:r>
            <a:r>
              <a:rPr lang="sr-Latn-RS" i="1" dirty="0"/>
              <a:t> , kabinet: 406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endParaRPr lang="sr-Latn-R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305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b="1" dirty="0"/>
              <a:t>Kvalitet</a:t>
            </a:r>
          </a:p>
          <a:p>
            <a:r>
              <a:rPr lang="sr-Latn-CS" dirty="0"/>
              <a:t>U daljem tekstu, biće navedene osnovne formulacije koje se odnose na direktnu kontrolu kvaliteta pre, u toku i na kraju proizvodnog procesa, kao i o alatima kontrole kvaliteta. </a:t>
            </a:r>
          </a:p>
          <a:p>
            <a:r>
              <a:rPr lang="sr-Latn-CS" dirty="0"/>
              <a:t>Kao jedan od osnovnih segmenata kontrole kvaliteta, biće ukratko opisan i </a:t>
            </a:r>
            <a:r>
              <a:rPr lang="sr-Latn-CS" b="1" dirty="0"/>
              <a:t>6 sigma koncept</a:t>
            </a:r>
            <a:r>
              <a:rPr lang="sr-Latn-CS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7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92254-0848-45EE-9692-CD8E5044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1495-0E0E-46F3-A9AA-0597D0A24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69436" cy="4738461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/>
              <a:t>Industrijski menadžment kao upravljačka disciplina, mora organizovati resurse poslovnih procesa tako da su oni dostupni:</a:t>
            </a:r>
            <a:endParaRPr lang="en-US" dirty="0"/>
          </a:p>
          <a:p>
            <a:pPr lvl="1"/>
            <a:r>
              <a:rPr lang="sr-Latn-CS" dirty="0"/>
              <a:t>U odgovarajućoj količini</a:t>
            </a:r>
            <a:endParaRPr lang="en-US" dirty="0"/>
          </a:p>
          <a:p>
            <a:pPr lvl="1"/>
            <a:r>
              <a:rPr lang="sr-Latn-CS" dirty="0"/>
              <a:t>U odgovarajućem vremenu</a:t>
            </a:r>
          </a:p>
          <a:p>
            <a:pPr lvl="1"/>
            <a:r>
              <a:rPr lang="sr-Latn-CS" dirty="0"/>
              <a:t>Na odgovarajućem nivou kvaliteta</a:t>
            </a:r>
          </a:p>
          <a:p>
            <a:r>
              <a:rPr lang="sr-Latn-CS" dirty="0"/>
              <a:t>Odgovarajući nivo kvaliteta se definiše potrebom segmenata tržišta kojima se proizvod nudi i nije obavezno maksimalni mogući nivo kvaliteta.</a:t>
            </a:r>
          </a:p>
          <a:p>
            <a:r>
              <a:rPr lang="sr-Latn-CS" dirty="0"/>
              <a:t>Obzirom na veću ponudu, savremeni kupci mogu imati i specifične zahteve u pogledu kvaliteta proizvoda za koje su spremni da daju svoj novac. </a:t>
            </a:r>
          </a:p>
          <a:p>
            <a:r>
              <a:rPr lang="sr-Latn-CS" dirty="0"/>
              <a:t>Pored toga, postoje i izvesni trendovi razvoja proizvoda, kod kojih je određena kompleksnost sada već standardna forma. </a:t>
            </a:r>
          </a:p>
          <a:p>
            <a:r>
              <a:rPr lang="sr-Latn-CS" dirty="0"/>
              <a:t>Same ove promene, generisane na tržištu, su postavile veće zahteve operacijama proizvodnje, koje se moraju planirati i kontrolisati efikasnije i sa većom odgovornošću.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0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398A-753A-40A3-BF6D-9CF8D0DD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05550" cy="1325563"/>
          </a:xfrm>
        </p:spPr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Kvalitet kao upravljačka varijabla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00DFC-CA6C-459C-BED6-6467FDB57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r-Latn-CS" dirty="0"/>
              <a:t>Pri čemu, kvalitet proizvoda predstavlja nivo uspeha sinteze:</a:t>
            </a:r>
            <a:endParaRPr lang="en-US" dirty="0"/>
          </a:p>
          <a:p>
            <a:pPr lvl="1"/>
            <a:r>
              <a:rPr lang="sr-Latn-CS" dirty="0"/>
              <a:t>potreba korisnika (potražnja)</a:t>
            </a:r>
            <a:endParaRPr lang="en-US" dirty="0"/>
          </a:p>
          <a:p>
            <a:pPr lvl="1"/>
            <a:r>
              <a:rPr lang="sr-Latn-CS" dirty="0"/>
              <a:t>poslovnih potencijala (ponuda)</a:t>
            </a:r>
            <a:endParaRPr lang="en-US" dirty="0"/>
          </a:p>
          <a:p>
            <a:pPr lvl="1"/>
            <a:r>
              <a:rPr lang="sr-Latn-CS" dirty="0"/>
              <a:t>tehničko-tehnoloških i proizvodnih mogućnosti (ponuda).</a:t>
            </a:r>
            <a:endParaRPr lang="en-US" dirty="0"/>
          </a:p>
          <a:p>
            <a:r>
              <a:rPr lang="sr-Latn-CS" dirty="0"/>
              <a:t>Zavisnost između ostvarenih prihoda, troškova i kvaliteta, koje definišu nivo dobiti u funkciji kvaliteta, data je na sledećoj slici: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2A9A9B1-B50F-4EDD-AD04-3BDF88EE8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5E65798-2892-444F-BDB2-772B2962E8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5729" y="0"/>
          <a:ext cx="4953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Visio" r:id="rId3" imgW="4953540" imgH="6854765" progId="Visio.Drawing.11">
                  <p:embed/>
                </p:oleObj>
              </mc:Choice>
              <mc:Fallback>
                <p:oleObj name="Visio" r:id="rId3" imgW="4953540" imgH="6854765" progId="Visio.Drawing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E65798-2892-444F-BDB2-772B2962E8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729" y="0"/>
                        <a:ext cx="4953000" cy="6858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46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/>
              <a:t>Kako je već poznato, pored cene i vremena, odnosno roka isporuke, kvalitet proizvoda je osnovni elemenat konkurentne pozicije svakog poslovno-proizvodnog sistema na tržištu. </a:t>
            </a:r>
          </a:p>
          <a:p>
            <a:r>
              <a:rPr lang="sr-Latn-CS" dirty="0"/>
              <a:t>Adekvatno shvatanje kvaliteta podrazumeva brojne parametre - svojstva, koje proizvod mora da zadovolji sa stanovišta kupca-korisnika, ali i sa stanovišta proizvođača. </a:t>
            </a:r>
          </a:p>
          <a:p>
            <a:r>
              <a:rPr lang="sr-Latn-CS" dirty="0"/>
              <a:t>Naime, poimanje kvaliteta od strane krajnjeg korisnika i iz ugla proizvođača, ponekad nije identično. </a:t>
            </a:r>
            <a:endParaRPr lang="en-US" dirty="0"/>
          </a:p>
          <a:p>
            <a:r>
              <a:rPr lang="sr-Latn-CS" dirty="0"/>
              <a:t>Jedna od definicija kvaliteta glasi: "</a:t>
            </a:r>
            <a:r>
              <a:rPr lang="sr-Latn-CS" i="1" dirty="0"/>
              <a:t>Kvalitet je skup svih svojstava i karakteristika proizvoda, procesa ili usluge koje se odnose na mogućnost da zadovolje utvrđene ili indirektno izražene potrebe kupaca</a:t>
            </a:r>
            <a:r>
              <a:rPr lang="sr-Latn-CS" dirty="0"/>
              <a:t>".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0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U skladu sa iskazanim shvatanjem kvaliteta proizvoda, proizilazi da se kvalitet proizvoda stvara u procesu nastanka od ideje, odnosno oživotvorenja te ideje kroz odgovarajuća rešenja, preko realizacije u proizvodnji pa sve do korišćenju proizvoda od strane kupca i servisiranja. </a:t>
            </a:r>
          </a:p>
          <a:p>
            <a:r>
              <a:rPr lang="sr-Latn-CS" dirty="0"/>
              <a:t>Prema tome, u stvaranju kvaliteta učestvuju neposredno i posredno, više ili manje izraženo, svi zaposleni kroz obavljanje svojih radnih zadataka na planiranom, projektovanom ili očekivanom nivou.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Aktivnosti kontrole kvaliteta su neophodne kako za merenje performansi finalnog proizvoda, tako i za za merenje pokazatelja performansi samog proizvodnog procesa i najčešće se zasnivaju na statističkim alatima, koji uključuju metode uzorkovanja.</a:t>
            </a:r>
          </a:p>
          <a:p>
            <a:r>
              <a:rPr lang="sr-Latn-CS" dirty="0"/>
              <a:t>Ipak, zbog statističke prirode uzorkovanja, dobijeni rezultati mogu rezultovati netačnim zaključcima koji se klasifikuju kao </a:t>
            </a:r>
            <a:r>
              <a:rPr lang="sr-Latn-CS" b="1" dirty="0"/>
              <a:t>greška </a:t>
            </a:r>
            <a:r>
              <a:rPr lang="sr-Latn-CS" b="1" i="1" dirty="0"/>
              <a:t>I</a:t>
            </a:r>
            <a:r>
              <a:rPr lang="sr-Latn-CS" dirty="0"/>
              <a:t> i </a:t>
            </a:r>
            <a:r>
              <a:rPr lang="sr-Latn-CS" b="1" dirty="0"/>
              <a:t>greška </a:t>
            </a:r>
            <a:r>
              <a:rPr lang="sr-Latn-CS" b="1" i="1" dirty="0"/>
              <a:t>II</a:t>
            </a:r>
            <a:r>
              <a:rPr lang="sr-Latn-CS" b="1" dirty="0"/>
              <a:t> </a:t>
            </a:r>
            <a:r>
              <a:rPr lang="sr-Latn-CS" dirty="0"/>
              <a:t>tipa. </a:t>
            </a:r>
            <a:endParaRPr lang="en-US" dirty="0"/>
          </a:p>
          <a:p>
            <a:r>
              <a:rPr lang="sr-Latn-CS" dirty="0"/>
              <a:t>Greška </a:t>
            </a:r>
            <a:r>
              <a:rPr lang="sr-Latn-CS" i="1" dirty="0"/>
              <a:t>I</a:t>
            </a:r>
            <a:r>
              <a:rPr lang="sr-Latn-CS" dirty="0"/>
              <a:t> tipa uključuje vršenje izmena na uzorku kada to nije potrebno, dok greška tipa </a:t>
            </a:r>
            <a:r>
              <a:rPr lang="sr-Latn-CS" i="1" dirty="0"/>
              <a:t>II</a:t>
            </a:r>
            <a:r>
              <a:rPr lang="sr-Latn-CS" dirty="0"/>
              <a:t> uključuje mogućnost ne vršenje izmena kada je potrebno da se one učine.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64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b="1" dirty="0"/>
              <a:t>Osnovne metode kontrole kvaliteta u proizvodnji</a:t>
            </a:r>
          </a:p>
          <a:p>
            <a:r>
              <a:rPr lang="sr-Latn-CS" dirty="0"/>
              <a:t>Nivo kvaliteta performansi proizvoda definiše se na osnovu zahteva stvarnih ili potencijalnih korisnika, u toku razvoja novih ili  istraživanja u cilju unapređenja postojećih proizvoda. </a:t>
            </a:r>
          </a:p>
          <a:p>
            <a:r>
              <a:rPr lang="sr-Latn-CS" dirty="0"/>
              <a:t>Svaka operacija, odnosno proizvodni proces kao skup različitih operacija, izvodi se sa ili bez odstupanja u odnosu na definisane zahteve koji pretpostavljaju kvalitet izlaznog proizvoda. </a:t>
            </a:r>
          </a:p>
          <a:p>
            <a:r>
              <a:rPr lang="sr-Latn-CS" dirty="0"/>
              <a:t>Nivoi kvaliteta se u savremenom poslovanju najčešće vezuju za primenu adekvatnih standarda kvaliteta.</a:t>
            </a:r>
            <a:endParaRPr lang="en-US" dirty="0"/>
          </a:p>
          <a:p>
            <a:r>
              <a:rPr lang="sr-Latn-CS" dirty="0"/>
              <a:t>Takođe, pored kvaliteta, neophodno je odrediti i kvantitet, što je u većini slučajeva definisano količinom ispravnih komada koji se očekuju u okviru proizvodne serije. Tu treba imati u vidu da su stanovišta i očekivanja proizvođača različita od stanovišta krajnjih korisnika, po ovom pitanju.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2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i="1" dirty="0"/>
              <a:t>Jaz između definisanog nivoa kvaliteta i očekivanja krajnjih korisnika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73" y="2488191"/>
            <a:ext cx="8379989" cy="36887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215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B36C-C95D-4356-ADF6-74695FA7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6BFB5-7472-4B95-85EE-280F4204D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/>
              <a:t>Prema tome, problemi kvaliteta se analitički mogu razmatrati kao jaz (razlika) između očekivanja kupca, prema proizvodu ili usluzi, i stvarnih performansi u praksi. </a:t>
            </a:r>
          </a:p>
          <a:p>
            <a:r>
              <a:rPr lang="sr-Latn-CS" dirty="0"/>
              <a:t>Eksperti kvaliteta su identifikovali četiri osnovne kategorije ovih razlika:</a:t>
            </a:r>
            <a:endParaRPr lang="en-US" dirty="0"/>
          </a:p>
          <a:p>
            <a:pPr lvl="1"/>
            <a:r>
              <a:rPr lang="sr-Latn-CS" dirty="0"/>
              <a:t>jaz između koncepta proizvoda ili usluge i načina na koji ga je organizacija predstavila u sopstvenim specifikacijama;</a:t>
            </a:r>
            <a:endParaRPr lang="en-US" dirty="0"/>
          </a:p>
          <a:p>
            <a:pPr lvl="1"/>
            <a:r>
              <a:rPr lang="sr-Latn-CS" dirty="0"/>
              <a:t>razlika između (želja) specifikacija kupca i specifikacija proizvođača;</a:t>
            </a:r>
          </a:p>
          <a:p>
            <a:pPr lvl="1"/>
            <a:r>
              <a:rPr lang="sr-Latn-CS" dirty="0"/>
              <a:t>jaz između specifiziranog kvaliteta i zaista postignutog.</a:t>
            </a:r>
            <a:endParaRPr lang="en-US" dirty="0"/>
          </a:p>
          <a:p>
            <a:pPr lvl="1"/>
            <a:r>
              <a:rPr lang="sr-Latn-CS" dirty="0">
                <a:solidFill>
                  <a:srgbClr val="FF0000"/>
                </a:solidFill>
              </a:rPr>
              <a:t>jaz između stvano postignutih pokazatelja kvaliteta i osobina i karakteristika koje su predstavljene kupcu</a:t>
            </a:r>
            <a:r>
              <a:rPr lang="sr-Latn-CS" dirty="0"/>
              <a:t>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59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19E6-B232-4E47-93C7-D7518FD9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61FFB-DB48-41E1-9F75-386FB5365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on't Tell Me, Show Me! | Akshay Luther">
            <a:extLst>
              <a:ext uri="{FF2B5EF4-FFF2-40B4-BE49-F238E27FC236}">
                <a16:creationId xmlns:a16="http://schemas.microsoft.com/office/drawing/2014/main" id="{86ABCEEB-098E-41A4-ABB3-D631DA3C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95" y="0"/>
            <a:ext cx="8944654" cy="68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6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56"/>
            <a:ext cx="11157857" cy="5377543"/>
          </a:xfrm>
        </p:spPr>
        <p:txBody>
          <a:bodyPr>
            <a:normAutofit/>
          </a:bodyPr>
          <a:lstStyle/>
          <a:p>
            <a:pPr lvl="0"/>
            <a:r>
              <a:rPr lang="sr-Latn-CS" dirty="0">
                <a:solidFill>
                  <a:srgbClr val="002060"/>
                </a:solidFill>
              </a:rPr>
              <a:t>LEAN/RESURSNO ŠTEDLJIVA PROIZVODNJA – UVOD</a:t>
            </a:r>
          </a:p>
          <a:p>
            <a:pPr lvl="0"/>
            <a:r>
              <a:rPr lang="sr-Latn-RS" dirty="0">
                <a:solidFill>
                  <a:srgbClr val="002060"/>
                </a:solidFill>
              </a:rPr>
              <a:t>LEAN SINHRONIZACIJA I ISKORIŠĆENJE KAPACITETA</a:t>
            </a:r>
          </a:p>
          <a:p>
            <a:pPr lvl="0"/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</a:p>
          <a:p>
            <a:pPr lvl="0"/>
            <a:r>
              <a:rPr lang="sr-Latn-RS" dirty="0">
                <a:solidFill>
                  <a:srgbClr val="002060"/>
                </a:solidFill>
              </a:rPr>
              <a:t>LEAN 6 SIGMA</a:t>
            </a:r>
          </a:p>
          <a:p>
            <a:pPr lvl="0"/>
            <a:r>
              <a:rPr lang="sr-Latn-RS" dirty="0">
                <a:solidFill>
                  <a:srgbClr val="002060"/>
                </a:solidFill>
              </a:rPr>
              <a:t>DIZAJN EKSPERIMENTA</a:t>
            </a:r>
            <a:endParaRPr lang="en-US" dirty="0">
              <a:solidFill>
                <a:srgbClr val="002060"/>
              </a:solidFill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2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/>
              <a:t>Kvalitet finalnih proizvoda na izlazu poslovno-proizvodnog sistema se postepeno stvara počev od ulaza repro materijala, te kroz proces proizvodnje uz istovremeno delovanje brojnih uticajnih faktora kao što su čovek, alati, mašine, tehničko-tehnološki nosioci informacija. </a:t>
            </a:r>
          </a:p>
          <a:p>
            <a:r>
              <a:rPr lang="sr-Latn-CS" dirty="0"/>
              <a:t>U tu svrhu, potrebno je usvojiti adekvatne metode i tehnike kontrolisanja stanja i promena odabranih uticajnih faktora. Pri tome, očigledno je da u proizvodnji istovremeno deluje veliki broj različitih faktora koji mogu biti od uticaja na postignuti nivo kvaliteta. </a:t>
            </a:r>
          </a:p>
          <a:p>
            <a:r>
              <a:rPr lang="sr-Latn-CS" dirty="0"/>
              <a:t>Samim time, neophodno je permanentno vršiti kontrolu kvaliteta, koja može biti:</a:t>
            </a:r>
            <a:endParaRPr lang="en-US" dirty="0"/>
          </a:p>
          <a:p>
            <a:pPr lvl="1"/>
            <a:r>
              <a:rPr lang="sr-Latn-CS" dirty="0"/>
              <a:t>preventivna, u smislu sprečavanja nastanka odstupanja od definisanog nivoa kvaliteta,</a:t>
            </a:r>
            <a:endParaRPr lang="en-US" dirty="0"/>
          </a:p>
          <a:p>
            <a:pPr lvl="1"/>
            <a:r>
              <a:rPr lang="sr-Latn-CS" dirty="0"/>
              <a:t>arbitražna u smislu procenjivanja, prijema odnosno odbacivanja proizvoda, prema usvojenim kriterijumima kvaliteta.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46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66A8-0B30-450F-B6F0-CD9635C0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759D-BEFA-4328-9692-3984B7A81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/>
              <a:t>Planiranjem kvaliteta </a:t>
            </a:r>
            <a:r>
              <a:rPr lang="sr-Latn-CS" dirty="0"/>
              <a:t>treba obezbediti da se svaki aspekt svih poslovnih procesa, koji mogu uticati na kvalitet proizvoda ili usluge, definiše i kontroliše da bi se odstupanja svela na najmanji praktični nivo. </a:t>
            </a:r>
          </a:p>
          <a:p>
            <a:r>
              <a:rPr lang="sr-Latn-CS" dirty="0"/>
              <a:t>U mnogim sistemima sa masovnom proizvodnjom, kao što je procesna industrija, automobilska ili elektronska industrija, planiraje kvaliteta kao i kontrola procesa i monitoring su visoko razvijeni i skoncentrisani na postizanje visoko stabilnih  i postojanih procesa i na taj način smanjenja potreba za dodatnom kontrolom i čestim ispravkama.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94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89E3-320B-4541-85B0-82FA14F9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AE1AD-F960-49A4-89C3-057FC9212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U skladu sa iskazanim shvatanjem kvaliteta proizvoda – prema principima TQM-a, proizilazi da se kvalitet proizvoda stvara u procesu nastanka od ideje, odnosno oživotvorenja te ideje kroz odgovarajuća rešenja, preko realizacije u proizvodnji pa sve do korišćenju proizvoda od strane kupca i servisiranja. </a:t>
            </a:r>
          </a:p>
          <a:p>
            <a:r>
              <a:rPr lang="sr-Latn-CS" dirty="0"/>
              <a:t>Prema tome, u stvaranju kvaliteta učestvuju neposredno i posredno, više ili manje izraženo, svi zaposleni kroz obavljanje svojih radnih zadataka na planiranom, projektovanom ili očekivanom nivou.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6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A6011-C506-4030-ADB0-59FC007A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A8BC5-AC62-4096-BC06-10F3E9875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/>
              <a:t>U mnogim organizacijama postoje posebna odeljenja koja su posvećena jedino upravljanju i kontroli kvaliteta, obzirom da je kvalitet izuzetno značajan aspekt. </a:t>
            </a:r>
          </a:p>
          <a:p>
            <a:r>
              <a:rPr lang="sr-Latn-CS" dirty="0"/>
              <a:t>Takođe, unapređenje kvaliteta može pozitivno uticati na druge aspekte operacionih performansi proizvodnog procesa, odnosno može doći do uvećanja prodaje, te samim time i do uvećanja profita.</a:t>
            </a:r>
          </a:p>
          <a:p>
            <a:r>
              <a:rPr lang="sr-Latn-CS" dirty="0"/>
              <a:t>Svaka operacija, odnosno proizvodni proces kao skup različitih operacija, izvodi se sa ili bez odstupanja u odnosu na definisane zahteve koji pretpostavljaju kvalitet izlaznog proizvoda. </a:t>
            </a:r>
          </a:p>
          <a:p>
            <a:r>
              <a:rPr lang="sr-Latn-CS" dirty="0"/>
              <a:t>Sami nivoi kvaliteta se u savremenom poslovanju najčešće vezuju za primenu adekvatnih standarda kvaliteta.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8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CS" dirty="0"/>
              <a:t>Za vršenje kontrole koriste se kontrolni uređaji, pribor, alati, itd. Takođe, za kontrolu kvaliteta na raspolaganju su i metode kontrole kvaliteta. U pogledu kontrolnih metoda i postupaka treba razlikovati empirijske i statističke metode. </a:t>
            </a:r>
            <a:endParaRPr lang="en-US" dirty="0"/>
          </a:p>
          <a:p>
            <a:r>
              <a:rPr lang="sr-Latn-CS" dirty="0"/>
              <a:t>Empirijske metode obuhvataju takozvanu 100% kontrolu svakog proizvedenog proizvoda, koja je takođe prisutna i kod TQM tehnike. </a:t>
            </a:r>
            <a:endParaRPr lang="en-US" dirty="0"/>
          </a:p>
          <a:p>
            <a:r>
              <a:rPr lang="sr-Latn-CS" dirty="0"/>
              <a:t>Metode statističke kontrole procesa (Statistic Process Control - SPC) predstavljaju metod za monitoring, kontrolu i, u idealnom slučaju, unapređenje procesa preko statističke analize, koji je još odavno ustanovljen i prisutan. </a:t>
            </a:r>
          </a:p>
          <a:p>
            <a:r>
              <a:rPr lang="sr-Latn-CS" dirty="0"/>
              <a:t>Četiri osnovna stadijuma SPC uključuju:</a:t>
            </a:r>
          </a:p>
          <a:p>
            <a:pPr lvl="1"/>
            <a:r>
              <a:rPr lang="sr-Latn-CS" dirty="0"/>
              <a:t>merenje performansi procesa, </a:t>
            </a:r>
          </a:p>
          <a:p>
            <a:pPr lvl="1"/>
            <a:r>
              <a:rPr lang="sr-Latn-CS" dirty="0"/>
              <a:t>eliminisanje identifikovanih promena u procesu, </a:t>
            </a:r>
          </a:p>
          <a:p>
            <a:pPr lvl="1"/>
            <a:r>
              <a:rPr lang="sr-Latn-CS" dirty="0"/>
              <a:t>praćenje prirodnih varijacija procesa i </a:t>
            </a:r>
          </a:p>
          <a:p>
            <a:pPr lvl="1"/>
            <a:r>
              <a:rPr lang="sr-Latn-CS" dirty="0"/>
              <a:t>unapređenje procesa u smislu smanjenja prirodnih varijacija do željene vrednosti.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3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/>
              <a:t>SPC se takođe bavi proverom proizvoda/usluge tokom njihovog nastanka. </a:t>
            </a:r>
          </a:p>
          <a:p>
            <a:r>
              <a:rPr lang="sr-Latn-CS" dirty="0"/>
              <a:t>Ukoliko postoji razlog verovanja da se u procesu pojavio određeni problem, sam proces se zaustavlja i problem rešava. </a:t>
            </a:r>
          </a:p>
          <a:p>
            <a:r>
              <a:rPr lang="sr-Latn-CS" dirty="0"/>
              <a:t>Značajna vrednost SPC nije samo u tome da se čine provere pojedinačnih uzoraka, već u monitoringu rezultata tokom perioda vremena, upotrebom </a:t>
            </a:r>
            <a:r>
              <a:rPr lang="sr-Latn-CS" i="1" dirty="0"/>
              <a:t>kontrolnih karata</a:t>
            </a:r>
            <a:r>
              <a:rPr lang="sr-Latn-CS" dirty="0"/>
              <a:t>. </a:t>
            </a:r>
          </a:p>
          <a:p>
            <a:r>
              <a:rPr lang="sr-Latn-CS" dirty="0"/>
              <a:t>Ukoliko deluje da proces izlazi van konrole, moraju se preduzeti koraci pre pojave većeg problema ili havarije u procesu. </a:t>
            </a:r>
          </a:p>
          <a:p>
            <a:r>
              <a:rPr lang="sr-Latn-CS" dirty="0"/>
              <a:t>Takođe, značajna primena kontrolnih karata je provera trendova. Ukoliko trend nagoveštava da se proces postepeno pogoršava, onda ima smisla dalje istraživati odstupanja. Čak i ukoliko se proces poboljšava, potrebno ga je istražiti kako bi se najbolja praksa unapređenja mogla podeliti sa čitavim sistemom.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17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Prema</a:t>
            </a:r>
            <a:r>
              <a:rPr lang="en-US" dirty="0"/>
              <a:t> tome</a:t>
            </a:r>
            <a:r>
              <a:rPr lang="sr-Latn-CS" dirty="0"/>
              <a:t>, SPC uključuje korišćenje procesnih kontrolnih karata. Kao primeri kontrolnih karata u praksi se sreću:</a:t>
            </a:r>
            <a:endParaRPr lang="en-US" dirty="0"/>
          </a:p>
          <a:p>
            <a:pPr lvl="1"/>
            <a:r>
              <a:rPr lang="sr-Latn-CS" dirty="0"/>
              <a:t>X-bar: Prosečna performansa procesa sa korišćenjem podgrupi.</a:t>
            </a:r>
            <a:endParaRPr lang="en-US" dirty="0"/>
          </a:p>
          <a:p>
            <a:pPr lvl="1"/>
            <a:r>
              <a:rPr lang="sr-Latn-CS" dirty="0"/>
              <a:t>I: Prosečan učinak bez podgrupa.</a:t>
            </a:r>
            <a:endParaRPr lang="en-US" dirty="0"/>
          </a:p>
          <a:p>
            <a:pPr lvl="1"/>
            <a:r>
              <a:rPr lang="sr-Latn-CS" dirty="0"/>
              <a:t>R: Varijacija (opseg) procesa sa podgrupama.</a:t>
            </a:r>
            <a:endParaRPr lang="en-US" dirty="0"/>
          </a:p>
          <a:p>
            <a:pPr lvl="1"/>
            <a:r>
              <a:rPr lang="sr-Latn-CS" dirty="0"/>
              <a:t>S (ili </a:t>
            </a:r>
            <a:r>
              <a:rPr lang="sr-Latn-CS" dirty="0">
                <a:latin typeface="Symbol" panose="05050102010706020507" pitchFamily="18" charset="2"/>
              </a:rPr>
              <a:t>s</a:t>
            </a:r>
            <a:r>
              <a:rPr lang="sr-Latn-CS" dirty="0"/>
              <a:t>): Varijacija (standardna devijacija) sa podgrupama.</a:t>
            </a:r>
            <a:endParaRPr lang="en-US" dirty="0"/>
          </a:p>
          <a:p>
            <a:pPr lvl="1"/>
            <a:r>
              <a:rPr lang="sr-Latn-CS" dirty="0"/>
              <a:t>MR: Varijacija (pokretni opseg) bez podgrupa.</a:t>
            </a:r>
            <a:endParaRPr lang="en-US" dirty="0"/>
          </a:p>
          <a:p>
            <a:pPr lvl="1"/>
            <a:r>
              <a:rPr lang="sr-Latn-CS" dirty="0"/>
              <a:t>C: Broj nedostataka u podgrupi.</a:t>
            </a:r>
            <a:endParaRPr lang="en-US" dirty="0"/>
          </a:p>
          <a:p>
            <a:pPr lvl="1"/>
            <a:r>
              <a:rPr lang="sr-Latn-CS" dirty="0"/>
              <a:t>P: Udeo neispravnih proizvoda.</a:t>
            </a:r>
            <a:endParaRPr lang="en-US" dirty="0"/>
          </a:p>
          <a:p>
            <a:pPr lvl="1"/>
            <a:r>
              <a:rPr lang="sr-Latn-CS" dirty="0"/>
              <a:t>U: Broj nedostataka u jedinici proizvoda ili usluge.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25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/>
              <a:t>Obzirom da kvalitet   može   biti   definisan:   kvantitativno,   preko   određenih merljivih obeležja i opisno (dobar - loš) kao skup pojedinačnih obeležja kvaliteta razmatranih istovremeno, postoje i različiti vidovi kontrolnih karti.</a:t>
            </a:r>
            <a:endParaRPr lang="en-US" dirty="0"/>
          </a:p>
          <a:p>
            <a:r>
              <a:rPr lang="sr-Latn-CS" dirty="0"/>
              <a:t>U prvom slučaju, za kvantitativni - numerički definisan kvalitet najčešće se koriste sledeće kontrolne karte:</a:t>
            </a:r>
            <a:endParaRPr lang="en-US" dirty="0"/>
          </a:p>
          <a:p>
            <a:pPr lvl="1"/>
            <a:r>
              <a:rPr lang="sr-Latn-CS" dirty="0"/>
              <a:t>X-karta ( </a:t>
            </a:r>
            <a:r>
              <a:rPr lang="sr-Latn-CS" i="1" dirty="0"/>
              <a:t>x </a:t>
            </a:r>
            <a:r>
              <a:rPr lang="sr-Latn-CS" dirty="0"/>
              <a:t>- aritmetička sredina),</a:t>
            </a:r>
            <a:endParaRPr lang="en-US" dirty="0"/>
          </a:p>
          <a:p>
            <a:pPr lvl="1"/>
            <a:r>
              <a:rPr lang="sr-Latn-CS" dirty="0"/>
              <a:t>R-karta (R - raspon),</a:t>
            </a:r>
            <a:endParaRPr lang="en-US" dirty="0"/>
          </a:p>
          <a:p>
            <a:pPr lvl="1"/>
            <a:r>
              <a:rPr lang="sr-Latn-CS" dirty="0"/>
              <a:t>S ili σ-karta (σ - standardna devijacija).</a:t>
            </a:r>
            <a:endParaRPr lang="en-US" dirty="0"/>
          </a:p>
          <a:p>
            <a:r>
              <a:rPr lang="sr-Latn-CS" dirty="0"/>
              <a:t>Za slučaj atributivnog definisanja kvaliteta, najčešće se koriste p-karte (gde je p broj loših komada proizvoda).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3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/>
              <a:t>Od navedenih se najčešće koriste X i R karte (odnosno njihova kombinacija koja predstavlja X-R krtu), za praćenje performansi svake kritične karakteristike preduzeća. Pri čemu se X karta zasniva na aritmetičkoj sredini uzorka, dok se R karta zasniva na rasponu varijacije izmerenih vrednosti uzoraka. </a:t>
            </a:r>
          </a:p>
          <a:p>
            <a:r>
              <a:rPr lang="sr-Latn-CS" dirty="0"/>
              <a:t>Za konstrukciju ovih karata koriste se mali uzorci koji se uzimaju u redovnim intervalima i izmereni podaci se beleže na dijagrame.</a:t>
            </a:r>
          </a:p>
          <a:p>
            <a:r>
              <a:rPr lang="sr-Latn-CS" dirty="0"/>
              <a:t>Određivanjem i crtanjem gornje i donje kontrolne granice, koje su obično ± 3 standardne devijacije prirodne varijacije (</a:t>
            </a:r>
            <a:r>
              <a:rPr lang="sr-Latn-CS" dirty="0">
                <a:latin typeface="Symbol" panose="05050102010706020507" pitchFamily="18" charset="2"/>
              </a:rPr>
              <a:t>s</a:t>
            </a:r>
            <a:r>
              <a:rPr lang="sr-Latn-CS" dirty="0"/>
              <a:t>), kontrolne karte mogu predstavljati moćni alat za praćenje kvaliteta. One mogu označiti situaciju van kontrole, trendove, netačna podešavanja mašina i uređaja i druge ključne podatke o procesu.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96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/>
              <a:t>Kada je kvalitet numerički definisan to je obično učinjeno tako što je definisana: nominalna dimenzija i dozvoljena tolerancija. Npr.  100±0.02 mm. </a:t>
            </a:r>
          </a:p>
          <a:p>
            <a:r>
              <a:rPr lang="sr-Latn-CS" dirty="0"/>
              <a:t>Time je unapred prihvaćeno da stvarne dimenzije proizvoda mogu odstupati od nominalne dimenzije u definisanim granicama, i da su pri tom kvalitetne. </a:t>
            </a:r>
          </a:p>
          <a:p>
            <a:r>
              <a:rPr lang="sr-Latn-CS" dirty="0"/>
              <a:t>U navedenom slučaju, ukoliko je dimenzija proizvoda u granicama 99.98 ÷ 100.02 mm, proizvod je i dalje na očekivanom nivou kvaliteta.</a:t>
            </a:r>
            <a:endParaRPr lang="en-US" dirty="0"/>
          </a:p>
          <a:p>
            <a:r>
              <a:rPr lang="sr-Latn-CS" dirty="0"/>
              <a:t>Za konstrukciju kontrolnih karata od suštinkog značaja je da se proces ponaša u skladu sa normalnom – Gausovom raspodelom, odnosno da je zakon raspodele konkretnih izmerenih vrednosti normalan, kao što je prikazano na sledećoj slici: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3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CS" b="1" dirty="0"/>
              <a:t>Strukturno rešavanje problema </a:t>
            </a:r>
          </a:p>
          <a:p>
            <a:pPr marL="0" indent="0">
              <a:buNone/>
            </a:pPr>
            <a:r>
              <a:rPr lang="sr-Latn-CS" dirty="0"/>
              <a:t>Suština uspešne primene LEAN optimizacije, odnosno Kaizen principa, ka postizanju optimuma kvaliteta proizvodnih procesa, leži u pristupu strukturnog rešavanja problema. </a:t>
            </a:r>
          </a:p>
          <a:p>
            <a:pPr marL="0" indent="0">
              <a:buNone/>
            </a:pPr>
            <a:r>
              <a:rPr lang="sr-Latn-CS" dirty="0"/>
              <a:t>U osnovi strukturnog rešavanja problema (Strucured Problem Solving – SPS) leži potreba za otklanjanje uzroka problema a ne njihovih posledica. </a:t>
            </a:r>
          </a:p>
          <a:p>
            <a:r>
              <a:rPr lang="sr-Latn-CS" dirty="0"/>
              <a:t>Ova metoda se u suštini zasniva na posedovanju baze podataka uočenih problema. Navedena baza se sakuplja putem Gemba šetnji i ostalih tehnika komunikacije sa zaposlenima. </a:t>
            </a:r>
            <a:endParaRPr lang="en-US" dirty="0"/>
          </a:p>
          <a:p>
            <a:r>
              <a:rPr lang="sr-Latn-CS" dirty="0"/>
              <a:t>Svakako, postoje brojne tehnike koje se potom mogu primeniti na postojećoj bazi. Jedna od najprisutnijih tehnika za rešavanje problema, u praksi, je tehnika 8D ali svakako tu se primenjuju i sve ostale Kaizen – Lean metode</a:t>
            </a:r>
          </a:p>
          <a:p>
            <a:pPr>
              <a:buFontTx/>
              <a:buChar char="-"/>
            </a:pPr>
            <a:endParaRPr lang="sr-Latn-CS" dirty="0"/>
          </a:p>
          <a:p>
            <a:pPr>
              <a:buFontTx/>
              <a:buChar char="-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71188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27" y="1808168"/>
            <a:ext cx="7267328" cy="416232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978063" y="5970494"/>
            <a:ext cx="4858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i="1" dirty="0">
                <a:latin typeface="Times New Roman" panose="02020603050405020304" pitchFamily="18" charset="0"/>
                <a:ea typeface="Symbol" panose="05050102010706020507" pitchFamily="18" charset="2"/>
              </a:rPr>
              <a:t>Normalna raspodela izmerenih vrednost u procesu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70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/>
              <a:t>Blagovremeno   uočavanje   odstupanja   omogućava   preduzimanje odgovarajućih tehničkih mera za normalizaciju proizvodnih procesa.</a:t>
            </a:r>
          </a:p>
          <a:p>
            <a:r>
              <a:rPr lang="sr-Latn-CS" dirty="0"/>
              <a:t>Prilikom konstruisanja kontrolnih granica, na kontrolnim kartama, zajedničko im je određivanje:</a:t>
            </a:r>
            <a:endParaRPr lang="en-US" dirty="0"/>
          </a:p>
          <a:p>
            <a:pPr lvl="1"/>
            <a:r>
              <a:rPr lang="sr-Latn-CS" dirty="0"/>
              <a:t>srednje vrednosti (prosečna vrednost osnovnog skupa ili</a:t>
            </a:r>
            <a:br>
              <a:rPr lang="sr-Latn-CS" dirty="0"/>
            </a:br>
            <a:r>
              <a:rPr lang="sr-Latn-CS" dirty="0"/>
              <a:t>nominalna vrednost),</a:t>
            </a:r>
            <a:endParaRPr lang="sr-Latn-RS" dirty="0"/>
          </a:p>
          <a:p>
            <a:pPr lvl="1"/>
            <a:r>
              <a:rPr lang="sr-Latn-CS" dirty="0"/>
              <a:t>gornje i donje unutrašnje kontrolne granice ±2σ (95% verovatnoće da će se vrednosti naći u ovim granicama) - GUKG i DUKG,</a:t>
            </a:r>
            <a:endParaRPr lang="sr-Latn-RS" dirty="0"/>
          </a:p>
          <a:p>
            <a:pPr lvl="1"/>
            <a:r>
              <a:rPr lang="sr-Latn-CS" dirty="0"/>
              <a:t>gornje i donje spoljnje kontrolne granice ±3σ (99.73%</a:t>
            </a:r>
            <a:br>
              <a:rPr lang="sr-Latn-CS" dirty="0"/>
            </a:br>
            <a:r>
              <a:rPr lang="sr-Latn-CS" dirty="0"/>
              <a:t>verovatnoće da će se vrednosti promenljive naći u ovim granicama) GSKG i DSKG.</a:t>
            </a:r>
            <a:endParaRPr lang="en-US" dirty="0"/>
          </a:p>
          <a:p>
            <a:r>
              <a:rPr lang="sr-Latn-CS" dirty="0"/>
              <a:t>Primer kontrolne X karte, sa definisanom srednjom vrednošću, gornjom i donjom unutrašnjom i spoljnom kontrolnom granicom, dat je na slici: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97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54" y="1920707"/>
            <a:ext cx="8114461" cy="439119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834565" y="6311900"/>
            <a:ext cx="2522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i="1" dirty="0">
                <a:latin typeface="Times New Roman" panose="02020603050405020304" pitchFamily="18" charset="0"/>
                <a:ea typeface="Symbol" panose="05050102010706020507" pitchFamily="18" charset="2"/>
              </a:rPr>
              <a:t>Primer kontrolne X-karte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5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/>
              <a:t>Nakon konstrukcije kontrolne karte bilo koje vrste, tokom realizacije proizvodnog procesa, periodično se uzimaju uzorci proizvoda koji se mere i podvrgavaju kontroli. </a:t>
            </a:r>
          </a:p>
          <a:p>
            <a:r>
              <a:rPr lang="sr-Latn-CS" dirty="0"/>
              <a:t>Ukoliko se uzorci prema svojim performansama i karakteristikama nalaze unutar kontrolnih granica, tada je proces na definisanom nivou kvaliteta. </a:t>
            </a:r>
          </a:p>
          <a:p>
            <a:r>
              <a:rPr lang="sr-Latn-CS" dirty="0"/>
              <a:t>Ukoliko počne odstupanje van gornje i donje unutrašnje kontrolne granice, znači da treba obratiti više pažnje na proces. </a:t>
            </a:r>
          </a:p>
          <a:p>
            <a:r>
              <a:rPr lang="sr-Latn-CS" dirty="0"/>
              <a:t>Ukoliko se proses spontano vrati unutar unutrašnjih kontrolnih granica, nema potreba preduzimati bilo kakve mere. </a:t>
            </a:r>
          </a:p>
          <a:p>
            <a:r>
              <a:rPr lang="sr-Latn-CS" dirty="0"/>
              <a:t>Međutim, ukoliko proces nastavi da se nalazi van okvira unutrašnjih kontrolnih granica ili, u najgorem slučaju izađe i van okvira spoljnih kontrolnih granica, to je signal da se proces proizvodnje treba zaustaviti i potražiti razloge odstupanja kvaliteta. </a:t>
            </a:r>
          </a:p>
          <a:p>
            <a:r>
              <a:rPr lang="sr-Latn-CS" dirty="0"/>
              <a:t>Samo kretanje procesa u okviru i van kontrolnih granica, na kontrolnoj karti, predstavljeno je na slici: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1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83" y="1825625"/>
            <a:ext cx="9014290" cy="39039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4363" y="61769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6985" algn="ctr">
              <a:spcAft>
                <a:spcPts val="0"/>
              </a:spcAft>
              <a:tabLst>
                <a:tab pos="347345" algn="l"/>
              </a:tabLst>
            </a:pPr>
            <a:r>
              <a:rPr lang="sr-Latn-BA" i="1" dirty="0">
                <a:latin typeface="Times New Roman" panose="02020603050405020304" pitchFamily="18" charset="0"/>
                <a:ea typeface="Symbol" panose="05050102010706020507" pitchFamily="18" charset="2"/>
              </a:rPr>
              <a:t>Primer praćenja procesa u okviru definisanih granica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985" algn="ctr">
              <a:spcAft>
                <a:spcPts val="0"/>
              </a:spcAft>
              <a:tabLst>
                <a:tab pos="347345" algn="l"/>
              </a:tabLst>
            </a:pPr>
            <a:r>
              <a:rPr lang="sr-Latn-BA" i="1" dirty="0">
                <a:latin typeface="Times New Roman" panose="02020603050405020304" pitchFamily="18" charset="0"/>
                <a:ea typeface="Symbol" panose="05050102010706020507" pitchFamily="18" charset="2"/>
              </a:rPr>
              <a:t>kontrolne karte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69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Šta</a:t>
            </a:r>
            <a:r>
              <a:rPr lang="en-US" b="1" dirty="0"/>
              <a:t> je 6 sigma ?</a:t>
            </a:r>
            <a:endParaRPr lang="sr-Latn-RS" b="1" dirty="0"/>
          </a:p>
          <a:p>
            <a:r>
              <a:rPr lang="en-US" dirty="0" err="1"/>
              <a:t>Izraz</a:t>
            </a:r>
            <a:r>
              <a:rPr lang="en-US" dirty="0"/>
              <a:t> "</a:t>
            </a:r>
            <a:r>
              <a:rPr lang="en-US" dirty="0" err="1"/>
              <a:t>šest</a:t>
            </a:r>
            <a:r>
              <a:rPr lang="en-US" dirty="0"/>
              <a:t> sigma" (</a:t>
            </a:r>
            <a:r>
              <a:rPr lang="en-US" dirty="0" err="1"/>
              <a:t>izveden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kontrolnog</a:t>
            </a:r>
            <a:r>
              <a:rPr lang="en-US" dirty="0"/>
              <a:t> </a:t>
            </a:r>
            <a:r>
              <a:rPr lang="en-US" dirty="0" err="1"/>
              <a:t>opsega</a:t>
            </a:r>
            <a:r>
              <a:rPr lang="en-US" dirty="0"/>
              <a:t> </a:t>
            </a:r>
            <a:r>
              <a:rPr lang="sr-Latn-CS" dirty="0"/>
              <a:t>±3σ) </a:t>
            </a:r>
            <a:r>
              <a:rPr lang="en-US" dirty="0"/>
              <a:t>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statističku</a:t>
            </a:r>
            <a:r>
              <a:rPr lang="en-US" dirty="0"/>
              <a:t> </a:t>
            </a:r>
            <a:r>
              <a:rPr lang="en-US" dirty="0" err="1"/>
              <a:t>meru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odstupa</a:t>
            </a:r>
            <a:r>
              <a:rPr lang="en-US" dirty="0"/>
              <a:t> od </a:t>
            </a:r>
            <a:r>
              <a:rPr lang="en-US" dirty="0" err="1"/>
              <a:t>savršenstva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sigma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stopu</a:t>
            </a:r>
            <a:r>
              <a:rPr lang="en-US" dirty="0"/>
              <a:t> </a:t>
            </a:r>
            <a:r>
              <a:rPr lang="en-US" dirty="0" err="1"/>
              <a:t>neuspeha</a:t>
            </a:r>
            <a:r>
              <a:rPr lang="en-US" dirty="0"/>
              <a:t> od </a:t>
            </a:r>
            <a:r>
              <a:rPr lang="en-US" dirty="0" err="1"/>
              <a:t>samo</a:t>
            </a:r>
            <a:r>
              <a:rPr lang="en-US" dirty="0"/>
              <a:t> 0,00034%,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praktično</a:t>
            </a:r>
            <a:r>
              <a:rPr lang="en-US" dirty="0"/>
              <a:t> ne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defekte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“Six Sigma” je </a:t>
            </a:r>
            <a:r>
              <a:rPr lang="en-US" dirty="0" err="1"/>
              <a:t>razvila</a:t>
            </a:r>
            <a:r>
              <a:rPr lang="en-US" dirty="0"/>
              <a:t> Motorola 1980-ih, a od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je </a:t>
            </a:r>
            <a:r>
              <a:rPr lang="en-US" dirty="0" err="1"/>
              <a:t>usvojile</a:t>
            </a:r>
            <a:r>
              <a:rPr lang="en-U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en-US" dirty="0"/>
              <a:t>, </a:t>
            </a:r>
            <a:r>
              <a:rPr lang="en-US" dirty="0" err="1"/>
              <a:t>uključujući</a:t>
            </a:r>
            <a:r>
              <a:rPr lang="en-US" dirty="0"/>
              <a:t> General Electric, </a:t>
            </a:r>
            <a:r>
              <a:rPr lang="en-US" dirty="0" err="1"/>
              <a:t>Tojotu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Amazon. </a:t>
            </a:r>
            <a:r>
              <a:rPr lang="en-US" dirty="0" err="1"/>
              <a:t>Koristi</a:t>
            </a:r>
            <a:r>
              <a:rPr lang="en-US" dirty="0"/>
              <a:t> se u </a:t>
            </a:r>
            <a:r>
              <a:rPr lang="en-US" dirty="0" err="1"/>
              <a:t>industrijama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, </a:t>
            </a:r>
            <a:r>
              <a:rPr lang="en-US" dirty="0" err="1"/>
              <a:t>zdravstvo</a:t>
            </a:r>
            <a:r>
              <a:rPr lang="en-US" dirty="0"/>
              <a:t>, </a:t>
            </a:r>
            <a:r>
              <a:rPr lang="en-US" dirty="0" err="1"/>
              <a:t>finansije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uslužne</a:t>
            </a:r>
            <a:r>
              <a:rPr lang="en-US" dirty="0"/>
              <a:t> </a:t>
            </a:r>
            <a:r>
              <a:rPr lang="en-US" dirty="0" err="1"/>
              <a:t>industrije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zadovoljstva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povećanje</a:t>
            </a:r>
            <a:r>
              <a:rPr lang="en-US" dirty="0"/>
              <a:t> </a:t>
            </a:r>
            <a:r>
              <a:rPr lang="en-US" dirty="0" err="1"/>
              <a:t>profita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41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defekta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milion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en-US" dirty="0"/>
              <a:t> Six Sigma da bi se </a:t>
            </a:r>
            <a:r>
              <a:rPr lang="en-US" dirty="0" err="1"/>
              <a:t>naglasila</a:t>
            </a:r>
            <a:r>
              <a:rPr lang="en-US" dirty="0"/>
              <a:t> </a:t>
            </a:r>
            <a:r>
              <a:rPr lang="en-US" dirty="0" err="1"/>
              <a:t>težnja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praktično</a:t>
            </a:r>
            <a:r>
              <a:rPr lang="en-US" dirty="0"/>
              <a:t> </a:t>
            </a:r>
            <a:r>
              <a:rPr lang="en-US" dirty="0" err="1"/>
              <a:t>nultom</a:t>
            </a:r>
            <a:r>
              <a:rPr lang="en-US" dirty="0"/>
              <a:t>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defekata</a:t>
            </a:r>
            <a:r>
              <a:rPr lang="en-US" dirty="0"/>
              <a:t>. </a:t>
            </a:r>
            <a:r>
              <a:rPr lang="en-US" dirty="0" err="1"/>
              <a:t>Odnosno</a:t>
            </a:r>
            <a:r>
              <a:rPr lang="en-US" dirty="0"/>
              <a:t>,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sr-Latn-RS" dirty="0"/>
              <a:t>s</a:t>
            </a:r>
            <a:r>
              <a:rPr lang="en-US" dirty="0" err="1"/>
              <a:t>istema</a:t>
            </a:r>
            <a:r>
              <a:rPr lang="en-US" dirty="0"/>
              <a:t>, </a:t>
            </a:r>
            <a:r>
              <a:rPr lang="en-US" dirty="0" err="1"/>
              <a:t>dozvoljeno</a:t>
            </a:r>
            <a:r>
              <a:rPr lang="en-US" dirty="0"/>
              <a:t> je 3.4 </a:t>
            </a:r>
            <a:r>
              <a:rPr lang="en-US" dirty="0" err="1"/>
              <a:t>defekata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million </a:t>
            </a:r>
            <a:r>
              <a:rPr lang="en-US" dirty="0" err="1"/>
              <a:t>proizvoda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Sada</a:t>
            </a:r>
            <a:r>
              <a:rPr lang="en-US" dirty="0"/>
              <a:t> se </a:t>
            </a:r>
            <a:r>
              <a:rPr lang="en-US" dirty="0" err="1"/>
              <a:t>definicija</a:t>
            </a:r>
            <a:r>
              <a:rPr lang="en-US" dirty="0"/>
              <a:t> Six Sigma </a:t>
            </a:r>
            <a:r>
              <a:rPr lang="en-US" dirty="0" err="1"/>
              <a:t>proširila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daleko</a:t>
            </a:r>
            <a:r>
              <a:rPr lang="en-US" dirty="0"/>
              <a:t>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prilično</a:t>
            </a:r>
            <a:r>
              <a:rPr lang="en-US" dirty="0"/>
              <a:t> </a:t>
            </a:r>
            <a:r>
              <a:rPr lang="en-US" dirty="0" err="1"/>
              <a:t>uske</a:t>
            </a:r>
            <a:r>
              <a:rPr lang="en-US" dirty="0"/>
              <a:t> </a:t>
            </a:r>
            <a:r>
              <a:rPr lang="en-US" dirty="0" err="1"/>
              <a:t>statističke</a:t>
            </a:r>
            <a:r>
              <a:rPr lang="en-US" dirty="0"/>
              <a:t> </a:t>
            </a:r>
            <a:r>
              <a:rPr lang="en-US" dirty="0" err="1"/>
              <a:t>perspektive</a:t>
            </a:r>
            <a:r>
              <a:rPr lang="en-US" dirty="0"/>
              <a:t>. General Electric (GE),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verovatno</a:t>
            </a:r>
            <a:r>
              <a:rPr lang="en-US" dirty="0"/>
              <a:t> bio </a:t>
            </a:r>
            <a:r>
              <a:rPr lang="en-US" dirty="0" err="1"/>
              <a:t>najpoznatiji</a:t>
            </a:r>
            <a:r>
              <a:rPr lang="en-US" dirty="0"/>
              <a:t> od </a:t>
            </a:r>
            <a:r>
              <a:rPr lang="en-US" dirty="0" err="1"/>
              <a:t>ranih</a:t>
            </a:r>
            <a:r>
              <a:rPr lang="en-US" dirty="0"/>
              <a:t> </a:t>
            </a:r>
            <a:r>
              <a:rPr lang="en-US" dirty="0" err="1"/>
              <a:t>pristalica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usvojio</a:t>
            </a:r>
            <a:r>
              <a:rPr lang="en-US" dirty="0"/>
              <a:t> Six Sigma, </a:t>
            </a:r>
            <a:r>
              <a:rPr lang="en-US" dirty="0" err="1"/>
              <a:t>definisao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kao</a:t>
            </a:r>
            <a:r>
              <a:rPr lang="en-US" dirty="0"/>
              <a:t> „</a:t>
            </a:r>
            <a:r>
              <a:rPr lang="en-US" dirty="0" err="1"/>
              <a:t>disciplinovanu</a:t>
            </a:r>
            <a:r>
              <a:rPr lang="en-US" dirty="0"/>
              <a:t> </a:t>
            </a:r>
            <a:r>
              <a:rPr lang="en-US" dirty="0" err="1"/>
              <a:t>metodologiju</a:t>
            </a:r>
            <a:r>
              <a:rPr lang="en-US" dirty="0"/>
              <a:t> </a:t>
            </a:r>
            <a:r>
              <a:rPr lang="en-US" dirty="0" err="1"/>
              <a:t>definisanja</a:t>
            </a:r>
            <a:r>
              <a:rPr lang="en-US" dirty="0"/>
              <a:t>, </a:t>
            </a:r>
            <a:r>
              <a:rPr lang="en-US" dirty="0" err="1"/>
              <a:t>merenja</a:t>
            </a:r>
            <a:r>
              <a:rPr lang="en-US" dirty="0"/>
              <a:t>, </a:t>
            </a:r>
            <a:r>
              <a:rPr lang="en-US" dirty="0" err="1"/>
              <a:t>analize</a:t>
            </a:r>
            <a:r>
              <a:rPr lang="en-US" dirty="0"/>
              <a:t>,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u </a:t>
            </a:r>
            <a:r>
              <a:rPr lang="en-US" dirty="0" err="1"/>
              <a:t>svakom</a:t>
            </a:r>
            <a:r>
              <a:rPr lang="en-US" dirty="0"/>
              <a:t> od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transakcije</a:t>
            </a:r>
            <a:r>
              <a:rPr lang="en-US" dirty="0"/>
              <a:t> –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krajnjim</a:t>
            </a:r>
            <a:r>
              <a:rPr lang="en-US" dirty="0"/>
              <a:t> </a:t>
            </a:r>
            <a:r>
              <a:rPr lang="en-US" dirty="0" err="1"/>
              <a:t>ciljem</a:t>
            </a:r>
            <a:r>
              <a:rPr lang="en-US" dirty="0"/>
              <a:t> da se </a:t>
            </a:r>
            <a:r>
              <a:rPr lang="en-US" dirty="0" err="1"/>
              <a:t>praktično</a:t>
            </a:r>
            <a:r>
              <a:rPr lang="en-US" dirty="0"/>
              <a:t> </a:t>
            </a:r>
            <a:r>
              <a:rPr lang="en-US" dirty="0" err="1"/>
              <a:t>eliminišu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nedostaci</a:t>
            </a:r>
            <a:r>
              <a:rPr lang="en-US" dirty="0"/>
              <a:t>.“ </a:t>
            </a:r>
            <a:endParaRPr lang="sr-Latn-RS" dirty="0"/>
          </a:p>
          <a:p>
            <a:r>
              <a:rPr lang="en-US" dirty="0" err="1"/>
              <a:t>Dakle</a:t>
            </a:r>
            <a:r>
              <a:rPr lang="en-US" dirty="0"/>
              <a:t>, </a:t>
            </a:r>
            <a:r>
              <a:rPr lang="en-US" dirty="0" err="1"/>
              <a:t>sada</a:t>
            </a:r>
            <a:r>
              <a:rPr lang="en-US" dirty="0"/>
              <a:t> Six Sigma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posmatrati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širok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, a ne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jednostavno</a:t>
            </a:r>
            <a:r>
              <a:rPr lang="en-US" dirty="0"/>
              <a:t>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varijacije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je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en-US" dirty="0" err="1"/>
              <a:t>važan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, </a:t>
            </a:r>
            <a:r>
              <a:rPr lang="en-US" dirty="0" err="1"/>
              <a:t>učenja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662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“Six Sigma” je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metodologija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smanjenjem</a:t>
            </a:r>
            <a:r>
              <a:rPr lang="en-US" dirty="0"/>
              <a:t> </a:t>
            </a:r>
            <a:r>
              <a:rPr lang="en-US" dirty="0" err="1"/>
              <a:t>nedostataka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grešaka</a:t>
            </a:r>
            <a:r>
              <a:rPr lang="en-US" dirty="0"/>
              <a:t>, </a:t>
            </a:r>
            <a:r>
              <a:rPr lang="en-US" dirty="0" err="1"/>
              <a:t>minimiziranjem</a:t>
            </a:r>
            <a:r>
              <a:rPr lang="en-US" dirty="0"/>
              <a:t> </a:t>
            </a:r>
            <a:r>
              <a:rPr lang="en-US" dirty="0" err="1"/>
              <a:t>varijacija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povećanjem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Cilj</a:t>
            </a:r>
            <a:r>
              <a:rPr lang="en-US" dirty="0"/>
              <a:t> “Six Sigma” je da </a:t>
            </a:r>
            <a:r>
              <a:rPr lang="en-US" dirty="0" err="1"/>
              <a:t>postigne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savršen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3</a:t>
            </a:r>
            <a:r>
              <a:rPr lang="sr-Latn-RS" dirty="0"/>
              <a:t>.</a:t>
            </a:r>
            <a:r>
              <a:rPr lang="en-US" dirty="0"/>
              <a:t>4 </a:t>
            </a:r>
            <a:r>
              <a:rPr lang="en-US" dirty="0" err="1"/>
              <a:t>defekta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milion</a:t>
            </a:r>
            <a:r>
              <a:rPr lang="en-US" dirty="0"/>
              <a:t> </a:t>
            </a:r>
            <a:r>
              <a:rPr lang="en-US" dirty="0" err="1"/>
              <a:t>ishoda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Ovo</a:t>
            </a:r>
            <a:r>
              <a:rPr lang="en-US" dirty="0"/>
              <a:t> se </a:t>
            </a:r>
            <a:r>
              <a:rPr lang="en-US" dirty="0" err="1"/>
              <a:t>postiže</a:t>
            </a:r>
            <a:r>
              <a:rPr lang="en-US" dirty="0"/>
              <a:t> </a:t>
            </a:r>
            <a:r>
              <a:rPr lang="en-US" dirty="0" err="1"/>
              <a:t>korišćenjem</a:t>
            </a:r>
            <a:r>
              <a:rPr lang="en-US" dirty="0"/>
              <a:t> </a:t>
            </a:r>
            <a:r>
              <a:rPr lang="en-US" dirty="0" err="1"/>
              <a:t>strukturiranog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en-US" dirty="0"/>
              <a:t> </a:t>
            </a:r>
            <a:r>
              <a:rPr lang="en-US" dirty="0" err="1"/>
              <a:t>zvanog</a:t>
            </a:r>
            <a:r>
              <a:rPr lang="en-US" dirty="0"/>
              <a:t> DMAIC (</a:t>
            </a:r>
            <a:r>
              <a:rPr lang="en-US" dirty="0" err="1"/>
              <a:t>definisanje</a:t>
            </a:r>
            <a:r>
              <a:rPr lang="en-US" dirty="0"/>
              <a:t>, </a:t>
            </a:r>
            <a:r>
              <a:rPr lang="en-US" dirty="0" err="1"/>
              <a:t>merenje</a:t>
            </a:r>
            <a:r>
              <a:rPr lang="en-US" dirty="0"/>
              <a:t>, </a:t>
            </a:r>
            <a:r>
              <a:rPr lang="en-US" dirty="0" err="1"/>
              <a:t>analiza</a:t>
            </a:r>
            <a:r>
              <a:rPr lang="en-US" dirty="0"/>
              <a:t>, </a:t>
            </a:r>
            <a:r>
              <a:rPr lang="en-US" dirty="0" err="1"/>
              <a:t>poboljšanje</a:t>
            </a:r>
            <a:r>
              <a:rPr lang="en-US" dirty="0"/>
              <a:t>, </a:t>
            </a:r>
            <a:r>
              <a:rPr lang="en-US" dirty="0" err="1"/>
              <a:t>kontrola</a:t>
            </a:r>
            <a:r>
              <a:rPr lang="en-US" dirty="0"/>
              <a:t>) da se </a:t>
            </a:r>
            <a:r>
              <a:rPr lang="en-US" dirty="0" err="1"/>
              <a:t>identifikuju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eliminišu</a:t>
            </a:r>
            <a:r>
              <a:rPr lang="en-US" dirty="0"/>
              <a:t> </a:t>
            </a:r>
            <a:r>
              <a:rPr lang="en-US" dirty="0" err="1"/>
              <a:t>uzroci</a:t>
            </a:r>
            <a:r>
              <a:rPr lang="en-US" dirty="0"/>
              <a:t> </a:t>
            </a:r>
            <a:r>
              <a:rPr lang="en-US" dirty="0" err="1"/>
              <a:t>varijacija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poboljšaju</a:t>
            </a:r>
            <a:r>
              <a:rPr lang="en-US" dirty="0"/>
              <a:t> </a:t>
            </a:r>
            <a:r>
              <a:rPr lang="en-US" dirty="0" err="1"/>
              <a:t>procesi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56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Pristup</a:t>
            </a:r>
            <a:r>
              <a:rPr lang="en-US" dirty="0"/>
              <a:t> Six Sigma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povezanih</a:t>
            </a:r>
            <a:r>
              <a:rPr lang="en-US" dirty="0"/>
              <a:t>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procenu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r>
              <a:rPr lang="en-US" dirty="0" err="1"/>
              <a:t>operativnih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Defekt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neuspeh</a:t>
            </a:r>
            <a:r>
              <a:rPr lang="en-US" dirty="0"/>
              <a:t> u </a:t>
            </a:r>
            <a:r>
              <a:rPr lang="en-US" dirty="0" err="1"/>
              <a:t>ispunjavanju</a:t>
            </a:r>
            <a:r>
              <a:rPr lang="en-US" dirty="0"/>
              <a:t> </a:t>
            </a:r>
            <a:r>
              <a:rPr lang="en-US" dirty="0" err="1"/>
              <a:t>zahtevanih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(</a:t>
            </a:r>
            <a:r>
              <a:rPr lang="en-US" dirty="0" err="1"/>
              <a:t>definisanje</a:t>
            </a:r>
            <a:r>
              <a:rPr lang="en-US" dirty="0"/>
              <a:t> </a:t>
            </a:r>
            <a:r>
              <a:rPr lang="en-US" dirty="0" err="1"/>
              <a:t>merila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perspektive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je </a:t>
            </a:r>
            <a:r>
              <a:rPr lang="en-US" dirty="0" err="1"/>
              <a:t>važan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en-US" dirty="0"/>
              <a:t> Six Sigma).</a:t>
            </a:r>
          </a:p>
          <a:p>
            <a:pPr lvl="1"/>
            <a:r>
              <a:rPr lang="en-US" b="1" dirty="0" err="1"/>
              <a:t>Defektna</a:t>
            </a:r>
            <a:r>
              <a:rPr lang="en-US" b="1" dirty="0"/>
              <a:t> </a:t>
            </a:r>
            <a:r>
              <a:rPr lang="en-US" b="1" dirty="0" err="1"/>
              <a:t>jedinica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stavka</a:t>
            </a:r>
            <a:r>
              <a:rPr lang="en-US" dirty="0"/>
              <a:t> je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defekt</a:t>
            </a:r>
            <a:r>
              <a:rPr lang="en-US" dirty="0"/>
              <a:t> (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izlaza</a:t>
            </a:r>
            <a:r>
              <a:rPr lang="en-US" dirty="0"/>
              <a:t> bez </a:t>
            </a:r>
            <a:r>
              <a:rPr lang="en-US" dirty="0" err="1"/>
              <a:t>nedostataka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neispravne</a:t>
            </a:r>
            <a:r>
              <a:rPr lang="en-US" dirty="0"/>
              <a:t>; </a:t>
            </a:r>
            <a:r>
              <a:rPr lang="en-US" dirty="0" err="1"/>
              <a:t>defektne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nedostataka</a:t>
            </a:r>
            <a:r>
              <a:rPr lang="en-US" dirty="0"/>
              <a:t>).</a:t>
            </a:r>
          </a:p>
          <a:p>
            <a:pPr lvl="1"/>
            <a:r>
              <a:rPr lang="en-US" b="1" dirty="0" err="1"/>
              <a:t>Defektna</a:t>
            </a:r>
            <a:r>
              <a:rPr lang="en-US" b="1" dirty="0"/>
              <a:t> </a:t>
            </a:r>
            <a:r>
              <a:rPr lang="en-US" b="1" dirty="0" err="1"/>
              <a:t>mogu</a:t>
            </a:r>
            <a:r>
              <a:rPr lang="sr-Latn-RS" b="1" dirty="0"/>
              <a:t>ć</a:t>
            </a:r>
            <a:r>
              <a:rPr lang="en-US" b="1" dirty="0" err="1"/>
              <a:t>nost</a:t>
            </a:r>
            <a:r>
              <a:rPr lang="en-US" dirty="0"/>
              <a:t> je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ne </a:t>
            </a:r>
            <a:r>
              <a:rPr lang="en-US" dirty="0" err="1"/>
              <a:t>uspe</a:t>
            </a:r>
            <a:r>
              <a:rPr lang="en-US" dirty="0"/>
              <a:t> da </a:t>
            </a:r>
            <a:r>
              <a:rPr lang="en-US" dirty="0" err="1"/>
              <a:t>zadovolji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(</a:t>
            </a:r>
            <a:r>
              <a:rPr lang="en-US" dirty="0" err="1"/>
              <a:t>jednostavni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mogućnosti</a:t>
            </a:r>
            <a:r>
              <a:rPr lang="en-US" dirty="0"/>
              <a:t> za </a:t>
            </a:r>
            <a:r>
              <a:rPr lang="en-US" dirty="0" err="1"/>
              <a:t>nedostatak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složeni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stotine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da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neispravni</a:t>
            </a:r>
            <a:r>
              <a:rPr lang="en-US" dirty="0"/>
              <a:t>).</a:t>
            </a:r>
          </a:p>
          <a:p>
            <a:pPr lvl="1"/>
            <a:r>
              <a:rPr lang="en-US" b="1" dirty="0" err="1"/>
              <a:t>Proporcija</a:t>
            </a:r>
            <a:r>
              <a:rPr lang="en-US" b="1" dirty="0"/>
              <a:t> </a:t>
            </a:r>
            <a:r>
              <a:rPr lang="en-US" b="1" dirty="0" err="1"/>
              <a:t>defektnih</a:t>
            </a:r>
            <a:r>
              <a:rPr lang="en-US" dirty="0"/>
              <a:t> 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procenat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nedostataka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Prinos</a:t>
            </a:r>
            <a:r>
              <a:rPr lang="en-US" b="1" dirty="0"/>
              <a:t> </a:t>
            </a:r>
            <a:r>
              <a:rPr lang="en-US" b="1" dirty="0" err="1"/>
              <a:t>procesa</a:t>
            </a:r>
            <a:r>
              <a:rPr lang="en-US" dirty="0"/>
              <a:t> je </a:t>
            </a:r>
            <a:r>
              <a:rPr lang="en-US" dirty="0" err="1"/>
              <a:t>procenat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proizvedenih</a:t>
            </a:r>
            <a:r>
              <a:rPr lang="en-US" dirty="0"/>
              <a:t> </a:t>
            </a:r>
            <a:r>
              <a:rPr lang="en-US" dirty="0" err="1"/>
              <a:t>procesom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bez </a:t>
            </a:r>
            <a:r>
              <a:rPr lang="en-US" dirty="0" err="1"/>
              <a:t>defekta</a:t>
            </a:r>
            <a:r>
              <a:rPr lang="en-US" dirty="0"/>
              <a:t> (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sr-Latn-RS" dirty="0"/>
              <a:t>                    </a:t>
            </a:r>
            <a:r>
              <a:rPr lang="en-US" dirty="0"/>
              <a:t>1 - </a:t>
            </a:r>
            <a:r>
              <a:rPr lang="en-US" b="1" dirty="0" err="1"/>
              <a:t>Proporcija</a:t>
            </a:r>
            <a:r>
              <a:rPr lang="en-US" b="1" dirty="0"/>
              <a:t> </a:t>
            </a:r>
            <a:r>
              <a:rPr lang="en-US" b="1" dirty="0" err="1"/>
              <a:t>defektnih</a:t>
            </a:r>
            <a:r>
              <a:rPr lang="en-US" dirty="0"/>
              <a:t>  </a:t>
            </a:r>
            <a:r>
              <a:rPr lang="en-US" b="1" dirty="0" err="1"/>
              <a:t>proizvoda</a:t>
            </a:r>
            <a:r>
              <a:rPr lang="en-US" dirty="0"/>
              <a:t>).</a:t>
            </a:r>
          </a:p>
          <a:p>
            <a:pPr lvl="1"/>
            <a:r>
              <a:rPr lang="en-US" b="1" dirty="0" err="1"/>
              <a:t>Defekt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jedinici</a:t>
            </a:r>
            <a:r>
              <a:rPr lang="en-US" b="1" dirty="0"/>
              <a:t> (DPU) </a:t>
            </a:r>
            <a:r>
              <a:rPr lang="en-US" dirty="0"/>
              <a:t>je </a:t>
            </a:r>
            <a:r>
              <a:rPr lang="en-US" dirty="0" err="1"/>
              <a:t>prosečan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defekata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jedinici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(</a:t>
            </a:r>
            <a:r>
              <a:rPr lang="en-US" dirty="0" err="1"/>
              <a:t>broj</a:t>
            </a:r>
            <a:r>
              <a:rPr lang="sr-Latn-RS" dirty="0"/>
              <a:t> </a:t>
            </a:r>
            <a:r>
              <a:rPr lang="en-US" dirty="0" err="1"/>
              <a:t>nedostataka</a:t>
            </a:r>
            <a:r>
              <a:rPr lang="en-US" dirty="0"/>
              <a:t> </a:t>
            </a:r>
            <a:r>
              <a:rPr lang="en-US" dirty="0" err="1"/>
              <a:t>podeljeni</a:t>
            </a:r>
            <a:r>
              <a:rPr lang="en-US" dirty="0"/>
              <a:t> </a:t>
            </a:r>
            <a:r>
              <a:rPr lang="en-US" dirty="0" err="1"/>
              <a:t>brojem</a:t>
            </a:r>
            <a:r>
              <a:rPr lang="en-US" dirty="0"/>
              <a:t> </a:t>
            </a:r>
            <a:r>
              <a:rPr lang="en-US" dirty="0" err="1"/>
              <a:t>proizvedenih</a:t>
            </a:r>
            <a:r>
              <a:rPr lang="en-US" dirty="0"/>
              <a:t> </a:t>
            </a:r>
            <a:r>
              <a:rPr lang="en-US" dirty="0" err="1"/>
              <a:t>artikala</a:t>
            </a:r>
            <a:r>
              <a:rPr lang="en-US" dirty="0"/>
              <a:t>).</a:t>
            </a:r>
          </a:p>
          <a:p>
            <a:pPr lvl="1"/>
            <a:r>
              <a:rPr lang="en-US" b="1" dirty="0" err="1"/>
              <a:t>Defekti</a:t>
            </a:r>
            <a:r>
              <a:rPr lang="en-US" b="1" dirty="0"/>
              <a:t> po </a:t>
            </a:r>
            <a:r>
              <a:rPr lang="en-US" b="1" dirty="0" err="1"/>
              <a:t>mogućnosti</a:t>
            </a:r>
            <a:r>
              <a:rPr lang="en-US" dirty="0"/>
              <a:t> je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nedostataka</a:t>
            </a:r>
            <a:r>
              <a:rPr lang="en-US" dirty="0"/>
              <a:t> </a:t>
            </a:r>
            <a:r>
              <a:rPr lang="en-US" dirty="0" err="1"/>
              <a:t>podeljen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(</a:t>
            </a:r>
            <a:r>
              <a:rPr lang="en-US" dirty="0" err="1"/>
              <a:t>brojem</a:t>
            </a:r>
            <a:r>
              <a:rPr lang="en-US" dirty="0"/>
              <a:t> </a:t>
            </a:r>
            <a:r>
              <a:rPr lang="en-US" dirty="0" err="1"/>
              <a:t>proizvedenih</a:t>
            </a:r>
            <a:r>
              <a:rPr lang="en-US" dirty="0"/>
              <a:t> </a:t>
            </a:r>
            <a:r>
              <a:rPr lang="en-US" dirty="0" err="1"/>
              <a:t>stavki</a:t>
            </a:r>
            <a:r>
              <a:rPr lang="en-US" dirty="0"/>
              <a:t> x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mogućnosti</a:t>
            </a:r>
            <a:r>
              <a:rPr lang="en-US" dirty="0"/>
              <a:t> za </a:t>
            </a:r>
            <a:r>
              <a:rPr lang="en-US" dirty="0" err="1"/>
              <a:t>pojavu</a:t>
            </a:r>
            <a:r>
              <a:rPr lang="en-US" dirty="0"/>
              <a:t> </a:t>
            </a:r>
            <a:r>
              <a:rPr lang="en-US" dirty="0" err="1"/>
              <a:t>defekata</a:t>
            </a:r>
            <a:r>
              <a:rPr lang="en-US" dirty="0"/>
              <a:t> po </a:t>
            </a:r>
            <a:r>
              <a:rPr lang="en-US" dirty="0" err="1"/>
              <a:t>stavci</a:t>
            </a:r>
            <a:r>
              <a:rPr lang="en-US" dirty="0"/>
              <a:t>).</a:t>
            </a:r>
          </a:p>
          <a:p>
            <a:pPr lvl="1"/>
            <a:r>
              <a:rPr lang="en-US" b="1" dirty="0" err="1"/>
              <a:t>Defekti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milion</a:t>
            </a:r>
            <a:r>
              <a:rPr lang="en-US" b="1" dirty="0"/>
              <a:t> </a:t>
            </a:r>
            <a:r>
              <a:rPr lang="en-US" b="1" dirty="0" err="1"/>
              <a:t>prilika</a:t>
            </a:r>
            <a:r>
              <a:rPr lang="en-US" b="1" dirty="0"/>
              <a:t> (DPMO) </a:t>
            </a:r>
            <a:r>
              <a:rPr lang="en-US" dirty="0"/>
              <a:t>je </a:t>
            </a:r>
            <a:r>
              <a:rPr lang="en-US" dirty="0" err="1"/>
              <a:t>upravo</a:t>
            </a:r>
            <a:r>
              <a:rPr lang="en-US" dirty="0"/>
              <a:t> ono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piše</a:t>
            </a:r>
            <a:r>
              <a:rPr lang="en-US" dirty="0"/>
              <a:t>,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nedostataka</a:t>
            </a:r>
            <a:r>
              <a:rPr lang="sr-Latn-R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proizvesti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bi </a:t>
            </a:r>
            <a:r>
              <a:rPr lang="en-US" dirty="0" err="1"/>
              <a:t>za</a:t>
            </a:r>
            <a:r>
              <a:rPr lang="en-US" dirty="0"/>
              <a:t> to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milion</a:t>
            </a:r>
            <a:r>
              <a:rPr lang="en-US" dirty="0"/>
              <a:t> </a:t>
            </a:r>
            <a:r>
              <a:rPr lang="en-US" dirty="0" err="1"/>
              <a:t>mogućnosti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Sigma </a:t>
            </a:r>
            <a:r>
              <a:rPr lang="en-US" b="1" dirty="0" err="1"/>
              <a:t>merenje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standardnih</a:t>
            </a:r>
            <a:r>
              <a:rPr lang="en-US" dirty="0"/>
              <a:t> </a:t>
            </a:r>
            <a:r>
              <a:rPr lang="en-US" dirty="0" err="1"/>
              <a:t>devijacija</a:t>
            </a:r>
            <a:r>
              <a:rPr lang="en-US" dirty="0"/>
              <a:t> </a:t>
            </a:r>
            <a:r>
              <a:rPr lang="en-US" dirty="0" err="1"/>
              <a:t>varijabilnosti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se </a:t>
            </a:r>
            <a:r>
              <a:rPr lang="en-US" dirty="0" err="1"/>
              <a:t>uklopiti</a:t>
            </a:r>
            <a:r>
              <a:rPr lang="en-US" dirty="0"/>
              <a:t> u </a:t>
            </a:r>
            <a:r>
              <a:rPr lang="en-US" dirty="0" err="1"/>
              <a:t>granice</a:t>
            </a:r>
            <a:r>
              <a:rPr lang="en-US" dirty="0"/>
              <a:t> </a:t>
            </a:r>
            <a:r>
              <a:rPr lang="en-US" dirty="0" err="1"/>
              <a:t>specifikacije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59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Primer:</a:t>
            </a:r>
            <a:r>
              <a:rPr lang="en-US" dirty="0"/>
              <a:t> </a:t>
            </a:r>
            <a:r>
              <a:rPr lang="en-US" dirty="0" err="1"/>
              <a:t>Osiguravajuća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proverava</a:t>
            </a:r>
            <a:r>
              <a:rPr lang="en-US" dirty="0"/>
              <a:t> </a:t>
            </a:r>
            <a:r>
              <a:rPr lang="en-US" dirty="0" err="1"/>
              <a:t>detalje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njeni</a:t>
            </a:r>
            <a:r>
              <a:rPr lang="en-US" dirty="0"/>
              <a:t> </a:t>
            </a:r>
            <a:r>
              <a:rPr lang="en-US" dirty="0" err="1"/>
              <a:t>operateri</a:t>
            </a:r>
            <a:r>
              <a:rPr lang="en-US" dirty="0"/>
              <a:t> </a:t>
            </a:r>
            <a:r>
              <a:rPr lang="en-US" dirty="0" err="1"/>
              <a:t>uneli</a:t>
            </a:r>
            <a:r>
              <a:rPr lang="en-US" dirty="0"/>
              <a:t> u </a:t>
            </a:r>
            <a:r>
              <a:rPr lang="en-US" dirty="0" err="1"/>
              <a:t>formulare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isplatom</a:t>
            </a:r>
            <a:r>
              <a:rPr lang="en-US" dirty="0"/>
              <a:t> </a:t>
            </a:r>
            <a:r>
              <a:rPr lang="en-US" dirty="0" err="1"/>
              <a:t>osiguranja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toga </a:t>
            </a:r>
            <a:r>
              <a:rPr lang="en-US" dirty="0" err="1"/>
              <a:t>sprovodi</a:t>
            </a:r>
            <a:r>
              <a:rPr lang="en-US" dirty="0"/>
              <a:t> procedure </a:t>
            </a:r>
            <a:r>
              <a:rPr lang="en-US" dirty="0" err="1"/>
              <a:t>isplate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. </a:t>
            </a:r>
            <a:r>
              <a:rPr lang="en-US" dirty="0" err="1"/>
              <a:t>Uzeli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uzorak</a:t>
            </a:r>
            <a:r>
              <a:rPr lang="en-US" dirty="0"/>
              <a:t> 300 </a:t>
            </a:r>
            <a:r>
              <a:rPr lang="en-US" dirty="0" err="1"/>
              <a:t>slučajnih</a:t>
            </a:r>
            <a:r>
              <a:rPr lang="en-US" dirty="0"/>
              <a:t> </a:t>
            </a:r>
            <a:r>
              <a:rPr lang="en-US" dirty="0" err="1"/>
              <a:t>formulara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ustanovili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da u </a:t>
            </a:r>
            <a:r>
              <a:rPr lang="en-US" dirty="0" err="1"/>
              <a:t>uzorku</a:t>
            </a:r>
            <a:r>
              <a:rPr lang="en-US" dirty="0"/>
              <a:t> 51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defekata</a:t>
            </a:r>
            <a:r>
              <a:rPr lang="en-US" dirty="0"/>
              <a:t> a da je </a:t>
            </a:r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defekata</a:t>
            </a:r>
            <a:r>
              <a:rPr lang="en-US" dirty="0"/>
              <a:t> bio 74. </a:t>
            </a:r>
            <a:r>
              <a:rPr lang="en-US" dirty="0" err="1"/>
              <a:t>Ustanovili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4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grešaka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</a:t>
            </a:r>
            <a:r>
              <a:rPr lang="en-US" dirty="0" err="1"/>
              <a:t>činili</a:t>
            </a:r>
            <a:r>
              <a:rPr lang="en-US" dirty="0"/>
              <a:t> </a:t>
            </a:r>
            <a:r>
              <a:rPr lang="en-US" dirty="0" err="1"/>
              <a:t>defektnim</a:t>
            </a:r>
            <a:r>
              <a:rPr lang="en-US" dirty="0"/>
              <a:t>: </a:t>
            </a:r>
            <a:r>
              <a:rPr lang="en-US" dirty="0" err="1"/>
              <a:t>greške</a:t>
            </a:r>
            <a:r>
              <a:rPr lang="en-US" dirty="0"/>
              <a:t> u </a:t>
            </a:r>
            <a:r>
              <a:rPr lang="en-US" dirty="0" err="1"/>
              <a:t>unosu</a:t>
            </a:r>
            <a:r>
              <a:rPr lang="en-US" dirty="0"/>
              <a:t> </a:t>
            </a:r>
            <a:r>
              <a:rPr lang="en-US" dirty="0" err="1"/>
              <a:t>kodova</a:t>
            </a:r>
            <a:r>
              <a:rPr lang="en-US" dirty="0"/>
              <a:t>, </a:t>
            </a:r>
            <a:r>
              <a:rPr lang="en-US" dirty="0" err="1"/>
              <a:t>greške</a:t>
            </a:r>
            <a:r>
              <a:rPr lang="en-US" dirty="0"/>
              <a:t> u </a:t>
            </a:r>
            <a:r>
              <a:rPr lang="en-US" dirty="0" err="1"/>
              <a:t>tumačenju</a:t>
            </a:r>
            <a:r>
              <a:rPr lang="en-US" dirty="0"/>
              <a:t> </a:t>
            </a:r>
            <a:r>
              <a:rPr lang="en-US" dirty="0" err="1"/>
              <a:t>uslova</a:t>
            </a:r>
            <a:r>
              <a:rPr lang="en-US" dirty="0"/>
              <a:t> </a:t>
            </a:r>
            <a:r>
              <a:rPr lang="en-US" dirty="0" err="1"/>
              <a:t>polise</a:t>
            </a:r>
            <a:r>
              <a:rPr lang="en-US" dirty="0"/>
              <a:t> </a:t>
            </a:r>
            <a:r>
              <a:rPr lang="en-US" dirty="0" err="1"/>
              <a:t>osiguranja</a:t>
            </a:r>
            <a:r>
              <a:rPr lang="en-US" dirty="0"/>
              <a:t>, </a:t>
            </a:r>
            <a:r>
              <a:rPr lang="en-US" dirty="0" err="1"/>
              <a:t>greške</a:t>
            </a:r>
            <a:r>
              <a:rPr lang="en-US" dirty="0"/>
              <a:t> u </a:t>
            </a:r>
            <a:r>
              <a:rPr lang="en-US" dirty="0" err="1"/>
              <a:t>proceni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osiguravajuće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I </a:t>
            </a:r>
            <a:r>
              <a:rPr lang="en-US" dirty="0" err="1"/>
              <a:t>greške</a:t>
            </a:r>
            <a:r>
              <a:rPr lang="en-US" dirty="0"/>
              <a:t> u </a:t>
            </a:r>
            <a:r>
              <a:rPr lang="en-US" dirty="0" err="1"/>
              <a:t>obaveštavanju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2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/>
              <a:t>Osam disciplina rešavanja problema (8D) je sistematska, holistička i proverena metodologija dizajnirana da identifikuje osnovni uzrok problema, planira brzo rešenje i primeni korektivne i preventivne radnje kako bi se izbeglo njihovo ponavljanje.</a:t>
            </a:r>
            <a:endParaRPr lang="en-US" dirty="0"/>
          </a:p>
          <a:p>
            <a:r>
              <a:rPr lang="sr-Latn-CS" dirty="0"/>
              <a:t>Koraci u 8D tehnici uključuju:</a:t>
            </a:r>
            <a:endParaRPr lang="en-US" dirty="0"/>
          </a:p>
          <a:p>
            <a:pPr lvl="1"/>
            <a:r>
              <a:rPr lang="sr-Latn-CS" dirty="0"/>
              <a:t>Identifikaciju problema (koja se dešava tokom Gemba šetnje),</a:t>
            </a:r>
            <a:endParaRPr lang="en-US" dirty="0"/>
          </a:p>
          <a:p>
            <a:pPr lvl="1"/>
            <a:r>
              <a:rPr lang="sr-Latn-CS" dirty="0"/>
              <a:t>Formiranje tima (ovo nije Gemba tim – već tim koji će rešavati uočeni problem),</a:t>
            </a:r>
            <a:endParaRPr lang="en-US" dirty="0"/>
          </a:p>
          <a:p>
            <a:pPr lvl="1"/>
            <a:r>
              <a:rPr lang="sr-Latn-CS" dirty="0"/>
              <a:t>Opisivanje problema,</a:t>
            </a:r>
            <a:endParaRPr lang="en-US" dirty="0"/>
          </a:p>
          <a:p>
            <a:pPr lvl="1"/>
            <a:r>
              <a:rPr lang="sr-Latn-CS" dirty="0"/>
              <a:t>Sadržaj problema (razlaganje istog sve do nivoa elementarnih operacija),</a:t>
            </a:r>
            <a:endParaRPr lang="en-US" dirty="0"/>
          </a:p>
          <a:p>
            <a:pPr lvl="1"/>
            <a:r>
              <a:rPr lang="sr-Latn-CS" dirty="0"/>
              <a:t>Definisanje RCA (analiza porekla uzroka problema),</a:t>
            </a:r>
            <a:endParaRPr lang="en-US" dirty="0"/>
          </a:p>
          <a:p>
            <a:pPr lvl="1"/>
            <a:r>
              <a:rPr lang="sr-Latn-CS" dirty="0"/>
              <a:t>Definisanje potencijalnih korektivnih akcija i izbor optimalnih akcija,</a:t>
            </a:r>
            <a:endParaRPr lang="en-US" dirty="0"/>
          </a:p>
          <a:p>
            <a:pPr lvl="1"/>
            <a:r>
              <a:rPr lang="sr-Latn-CS" dirty="0"/>
              <a:t>Implementacija aktivnosti korekcije,</a:t>
            </a:r>
            <a:endParaRPr lang="en-US" dirty="0"/>
          </a:p>
          <a:p>
            <a:pPr lvl="1"/>
            <a:r>
              <a:rPr lang="sr-Latn-CS" dirty="0"/>
              <a:t>Izbegavanje/Prevencija ponovne pojave problema,</a:t>
            </a:r>
            <a:endParaRPr lang="en-US" dirty="0"/>
          </a:p>
          <a:p>
            <a:pPr lvl="1"/>
            <a:r>
              <a:rPr lang="sr-Latn-CS" dirty="0"/>
              <a:t>Čestitke/nagrada članovima tima.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18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dobijeni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sledeći</a:t>
            </a:r>
            <a:r>
              <a:rPr lang="en-US" dirty="0"/>
              <a:t> </a:t>
            </a:r>
            <a:r>
              <a:rPr lang="en-US" dirty="0" err="1"/>
              <a:t>pokazatelji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:</a:t>
            </a:r>
          </a:p>
          <a:p>
            <a:r>
              <a:rPr lang="en-US" dirty="0"/>
              <a:t> </a:t>
            </a:r>
            <a:r>
              <a:rPr lang="en-US" b="1" dirty="0" err="1"/>
              <a:t>Proporcija</a:t>
            </a:r>
            <a:r>
              <a:rPr lang="en-US" b="1" dirty="0"/>
              <a:t> </a:t>
            </a:r>
            <a:r>
              <a:rPr lang="en-US" b="1" dirty="0" err="1"/>
              <a:t>defektnih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dirty="0"/>
              <a:t> =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defekata</a:t>
            </a:r>
            <a:r>
              <a:rPr lang="en-US" dirty="0"/>
              <a:t>/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obrađenih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= 51/300 = 0.17 (17% </a:t>
            </a:r>
            <a:r>
              <a:rPr lang="en-US" dirty="0" err="1"/>
              <a:t>defektnih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)</a:t>
            </a:r>
          </a:p>
          <a:p>
            <a:r>
              <a:rPr lang="en-US" b="1" dirty="0" err="1"/>
              <a:t>Prinos</a:t>
            </a:r>
            <a:r>
              <a:rPr lang="en-US" b="1" dirty="0"/>
              <a:t> </a:t>
            </a:r>
            <a:r>
              <a:rPr lang="en-US" b="1" dirty="0" err="1"/>
              <a:t>procesa</a:t>
            </a:r>
            <a:r>
              <a:rPr lang="en-US" b="1" dirty="0"/>
              <a:t> </a:t>
            </a:r>
            <a:r>
              <a:rPr lang="en-US" dirty="0"/>
              <a:t>= 1 -</a:t>
            </a:r>
            <a:r>
              <a:rPr lang="en-US" b="1" dirty="0"/>
              <a:t> </a:t>
            </a:r>
            <a:r>
              <a:rPr lang="en-US" b="1" dirty="0" err="1"/>
              <a:t>Proporcija</a:t>
            </a:r>
            <a:r>
              <a:rPr lang="en-US" b="1" dirty="0"/>
              <a:t> </a:t>
            </a:r>
            <a:r>
              <a:rPr lang="en-US" b="1" dirty="0" err="1"/>
              <a:t>defektnih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r>
              <a:rPr lang="en-US" dirty="0"/>
              <a:t>= 1 – 0.17 = 0.82 (83% </a:t>
            </a:r>
            <a:r>
              <a:rPr lang="en-US" dirty="0" err="1"/>
              <a:t>prinosa</a:t>
            </a:r>
            <a:r>
              <a:rPr lang="en-US" dirty="0"/>
              <a:t>)</a:t>
            </a:r>
          </a:p>
          <a:p>
            <a:r>
              <a:rPr lang="en-US" b="1" dirty="0" err="1"/>
              <a:t>Defekt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jedinici</a:t>
            </a:r>
            <a:r>
              <a:rPr lang="en-US" b="1" dirty="0"/>
              <a:t> (DPU) </a:t>
            </a:r>
            <a:r>
              <a:rPr lang="en-US" dirty="0"/>
              <a:t>=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defekata</a:t>
            </a:r>
            <a:r>
              <a:rPr lang="en-US" dirty="0"/>
              <a:t> /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obrađenih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= 74/300 = 0.247 (24.7 %) DPU</a:t>
            </a:r>
          </a:p>
          <a:p>
            <a:r>
              <a:rPr lang="en-US" b="1" dirty="0" err="1"/>
              <a:t>Defekti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mogućnosti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defekata</a:t>
            </a:r>
            <a:r>
              <a:rPr lang="en-US" dirty="0"/>
              <a:t> / (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x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) = 74 / (300 * 4) = 0.062 DPO</a:t>
            </a:r>
          </a:p>
        </p:txBody>
      </p:sp>
    </p:spTree>
    <p:extLst>
      <p:ext uri="{BB962C8B-B14F-4D97-AF65-F5344CB8AC3E}">
        <p14:creationId xmlns:p14="http://schemas.microsoft.com/office/powerpoint/2010/main" val="365274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koncept</a:t>
            </a:r>
            <a:r>
              <a:rPr lang="en-US" dirty="0"/>
              <a:t> Six Sigma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jednostavan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- </a:t>
            </a:r>
            <a:r>
              <a:rPr lang="en-US" dirty="0" err="1"/>
              <a:t>isporuku</a:t>
            </a:r>
            <a:r>
              <a:rPr lang="en-US" dirty="0"/>
              <a:t>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savršene</a:t>
            </a:r>
            <a:r>
              <a:rPr lang="en-US" dirty="0"/>
              <a:t> robe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transformaciju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optimalnog</a:t>
            </a:r>
            <a:r>
              <a:rPr lang="en-US" dirty="0"/>
              <a:t> </a:t>
            </a:r>
            <a:r>
              <a:rPr lang="en-US" dirty="0" err="1"/>
              <a:t>zadovoljstva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Six Sigma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temelje</a:t>
            </a:r>
            <a:r>
              <a:rPr lang="en-US" dirty="0"/>
              <a:t> u pet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principa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sr-Latn-RS" dirty="0"/>
              <a:t>	- </a:t>
            </a:r>
            <a:r>
              <a:rPr lang="en-US" b="1" dirty="0" err="1"/>
              <a:t>Fokusira</a:t>
            </a:r>
            <a:r>
              <a:rPr lang="sr-Latn-RS" b="1" dirty="0"/>
              <a:t>ti</a:t>
            </a:r>
            <a:r>
              <a:rPr lang="en-US" b="1" dirty="0"/>
              <a:t> se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kupca</a:t>
            </a:r>
            <a:endParaRPr lang="sr-Latn-RS" b="1" dirty="0"/>
          </a:p>
          <a:p>
            <a:pPr marL="0" indent="0">
              <a:buNone/>
            </a:pPr>
            <a:r>
              <a:rPr lang="sr-Latn-RS" b="1" dirty="0"/>
              <a:t>	- Mapirati</a:t>
            </a:r>
            <a:r>
              <a:rPr lang="en-US" b="1" dirty="0"/>
              <a:t> </a:t>
            </a:r>
            <a:r>
              <a:rPr lang="en-US" b="1" dirty="0" err="1"/>
              <a:t>tok</a:t>
            </a:r>
            <a:r>
              <a:rPr lang="en-US" b="1" dirty="0"/>
              <a:t> </a:t>
            </a:r>
            <a:r>
              <a:rPr lang="en-US" b="1" dirty="0" err="1"/>
              <a:t>vrednosti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pronaći</a:t>
            </a:r>
            <a:r>
              <a:rPr lang="en-US" b="1" dirty="0"/>
              <a:t> </a:t>
            </a:r>
            <a:r>
              <a:rPr lang="en-US" b="1" dirty="0" err="1"/>
              <a:t>svoj</a:t>
            </a:r>
            <a:r>
              <a:rPr lang="en-US" b="1" dirty="0"/>
              <a:t> problem</a:t>
            </a:r>
            <a:endParaRPr lang="sr-Latn-RS" b="1" dirty="0"/>
          </a:p>
          <a:p>
            <a:pPr marL="0" indent="0">
              <a:buNone/>
            </a:pPr>
            <a:r>
              <a:rPr lang="sr-Latn-RS" b="1" dirty="0"/>
              <a:t>	- Rešiti</a:t>
            </a:r>
            <a:r>
              <a:rPr lang="en-US" b="1" dirty="0"/>
              <a:t> se </a:t>
            </a:r>
            <a:r>
              <a:rPr lang="en-US" b="1" dirty="0" err="1"/>
              <a:t>gubitaka</a:t>
            </a:r>
            <a:endParaRPr lang="sr-Latn-RS" b="1" dirty="0"/>
          </a:p>
          <a:p>
            <a:pPr marL="0" indent="0">
              <a:buNone/>
            </a:pPr>
            <a:r>
              <a:rPr lang="sr-Latn-RS" b="1" dirty="0"/>
              <a:t>	- </a:t>
            </a:r>
            <a:r>
              <a:rPr lang="en-US" b="1" dirty="0" err="1"/>
              <a:t>Nastaviti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optimizacijom</a:t>
            </a:r>
            <a:endParaRPr lang="sr-Latn-RS" b="1" dirty="0"/>
          </a:p>
          <a:p>
            <a:pPr marL="0" indent="0">
              <a:buNone/>
            </a:pPr>
            <a:r>
              <a:rPr lang="sr-Latn-RS" b="1" dirty="0"/>
              <a:t>	- </a:t>
            </a:r>
            <a:r>
              <a:rPr lang="en-US" b="1" dirty="0" err="1"/>
              <a:t>Obezbediti</a:t>
            </a:r>
            <a:r>
              <a:rPr lang="en-US" b="1" dirty="0"/>
              <a:t> </a:t>
            </a:r>
            <a:r>
              <a:rPr lang="en-US" b="1" dirty="0" err="1"/>
              <a:t>fleksibilan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prilagodljiv</a:t>
            </a:r>
            <a:r>
              <a:rPr lang="en-US" b="1" dirty="0"/>
              <a:t> </a:t>
            </a:r>
            <a:r>
              <a:rPr lang="en-US" b="1" dirty="0" err="1"/>
              <a:t>ekosistem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r-Latn-R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57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/>
              <a:t>Metodologija</a:t>
            </a:r>
            <a:r>
              <a:rPr lang="en-US" b="1" dirty="0"/>
              <a:t> 6 sigma</a:t>
            </a:r>
            <a:endParaRPr lang="sr-Latn-RS" b="1" dirty="0"/>
          </a:p>
          <a:p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Six Sigma </a:t>
            </a:r>
            <a:r>
              <a:rPr lang="en-US" dirty="0" err="1"/>
              <a:t>metodologije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DMAIC </a:t>
            </a:r>
            <a:r>
              <a:rPr lang="en-US" dirty="0" err="1"/>
              <a:t>i</a:t>
            </a:r>
            <a:r>
              <a:rPr lang="en-US" dirty="0"/>
              <a:t> DMADV. </a:t>
            </a:r>
            <a:r>
              <a:rPr lang="en-US" dirty="0" err="1"/>
              <a:t>Svaka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preporučenih</a:t>
            </a:r>
            <a:r>
              <a:rPr lang="en-US" dirty="0"/>
              <a:t> </a:t>
            </a:r>
            <a:r>
              <a:rPr lang="en-US" dirty="0" err="1"/>
              <a:t>procedura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primeniti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transformaciju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.</a:t>
            </a:r>
          </a:p>
          <a:p>
            <a:r>
              <a:rPr lang="en-US" dirty="0"/>
              <a:t>DMAIC je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zasnovana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postojećih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boljeg</a:t>
            </a:r>
            <a:r>
              <a:rPr lang="en-US" dirty="0"/>
              <a:t> </a:t>
            </a:r>
            <a:r>
              <a:rPr lang="en-US" dirty="0" err="1"/>
              <a:t>zadovoljstva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To je </a:t>
            </a:r>
            <a:r>
              <a:rPr lang="en-US" dirty="0" err="1"/>
              <a:t>akronim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pet </a:t>
            </a:r>
            <a:r>
              <a:rPr lang="en-US" dirty="0" err="1"/>
              <a:t>faza</a:t>
            </a:r>
            <a:r>
              <a:rPr lang="en-US" dirty="0"/>
              <a:t>: D – </a:t>
            </a:r>
            <a:r>
              <a:rPr lang="en-US" dirty="0" err="1"/>
              <a:t>Definisati</a:t>
            </a:r>
            <a:r>
              <a:rPr lang="en-US" dirty="0"/>
              <a:t>, M – Meriti, A – </a:t>
            </a:r>
            <a:r>
              <a:rPr lang="en-US" dirty="0" err="1"/>
              <a:t>Analizirati</a:t>
            </a:r>
            <a:r>
              <a:rPr lang="en-US" dirty="0"/>
              <a:t>, I – Improve (</a:t>
            </a:r>
            <a:r>
              <a:rPr lang="en-US" dirty="0" err="1"/>
              <a:t>unaprediti</a:t>
            </a:r>
            <a:r>
              <a:rPr lang="en-US" dirty="0"/>
              <a:t>), C – Control (</a:t>
            </a:r>
            <a:r>
              <a:rPr lang="en-US" dirty="0" err="1"/>
              <a:t>kontrolisati</a:t>
            </a:r>
            <a:r>
              <a:rPr lang="en-US" dirty="0"/>
              <a:t>). DMAIC se </a:t>
            </a:r>
            <a:r>
              <a:rPr lang="en-US" dirty="0" err="1"/>
              <a:t>primenjuje</a:t>
            </a:r>
            <a:r>
              <a:rPr lang="en-US" dirty="0"/>
              <a:t> u </a:t>
            </a:r>
            <a:r>
              <a:rPr lang="en-US" dirty="0" err="1"/>
              <a:t>proizvodnji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pružanju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.</a:t>
            </a:r>
          </a:p>
          <a:p>
            <a:r>
              <a:rPr lang="en-US" dirty="0"/>
              <a:t>DMADV je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sigma (DFSS)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projektovanje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redizajn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pružanja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. Pet </a:t>
            </a:r>
            <a:r>
              <a:rPr lang="en-US" dirty="0" err="1"/>
              <a:t>faza</a:t>
            </a:r>
            <a:r>
              <a:rPr lang="en-US" dirty="0"/>
              <a:t> DMADV-a </a:t>
            </a:r>
            <a:r>
              <a:rPr lang="en-US" dirty="0" err="1"/>
              <a:t>su</a:t>
            </a:r>
            <a:r>
              <a:rPr lang="en-US" dirty="0"/>
              <a:t>: D – </a:t>
            </a:r>
            <a:r>
              <a:rPr lang="en-US" dirty="0" err="1"/>
              <a:t>Definisanje</a:t>
            </a:r>
            <a:r>
              <a:rPr lang="en-US" dirty="0"/>
              <a:t>, M – </a:t>
            </a:r>
            <a:r>
              <a:rPr lang="en-US" dirty="0" err="1"/>
              <a:t>Merenje</a:t>
            </a:r>
            <a:r>
              <a:rPr lang="en-US" dirty="0"/>
              <a:t>, A – </a:t>
            </a:r>
            <a:r>
              <a:rPr lang="en-US" dirty="0" err="1"/>
              <a:t>Analiza</a:t>
            </a:r>
            <a:r>
              <a:rPr lang="en-US" dirty="0"/>
              <a:t>, D – </a:t>
            </a:r>
            <a:r>
              <a:rPr lang="en-US" dirty="0" err="1"/>
              <a:t>Dizajn</a:t>
            </a:r>
            <a:r>
              <a:rPr lang="en-US" dirty="0"/>
              <a:t>, V – </a:t>
            </a:r>
            <a:r>
              <a:rPr lang="en-US" dirty="0" err="1"/>
              <a:t>Potvrda</a:t>
            </a:r>
            <a:r>
              <a:rPr lang="en-US" dirty="0"/>
              <a:t>. DMADV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postojeći</a:t>
            </a:r>
            <a:r>
              <a:rPr lang="en-US" dirty="0"/>
              <a:t> </a:t>
            </a:r>
            <a:r>
              <a:rPr lang="en-US" dirty="0" err="1"/>
              <a:t>procesi</a:t>
            </a:r>
            <a:r>
              <a:rPr lang="en-US" dirty="0"/>
              <a:t> ne </a:t>
            </a:r>
            <a:r>
              <a:rPr lang="en-US" dirty="0" err="1"/>
              <a:t>ispunjavaju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,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optimizacije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razviti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. </a:t>
            </a:r>
            <a:r>
              <a:rPr lang="en-US" dirty="0" err="1"/>
              <a:t>Izvode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Six Sigma Green Belts </a:t>
            </a:r>
            <a:r>
              <a:rPr lang="en-US" dirty="0" err="1"/>
              <a:t>i</a:t>
            </a:r>
            <a:r>
              <a:rPr lang="en-US" dirty="0"/>
              <a:t> Six Sigma Black Belts </a:t>
            </a:r>
            <a:r>
              <a:rPr lang="en-US" dirty="0" err="1"/>
              <a:t>i</a:t>
            </a:r>
            <a:r>
              <a:rPr lang="en-US" dirty="0"/>
              <a:t> pod </a:t>
            </a:r>
            <a:r>
              <a:rPr lang="en-US" dirty="0" err="1"/>
              <a:t>nadzorom</a:t>
            </a:r>
            <a:r>
              <a:rPr lang="en-US" dirty="0"/>
              <a:t> Six Sigma Master Black Belts. </a:t>
            </a:r>
            <a:r>
              <a:rPr lang="en-US" dirty="0" err="1"/>
              <a:t>Kasnije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reči</a:t>
            </a:r>
            <a:r>
              <a:rPr lang="en-US" dirty="0"/>
              <a:t> o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terminima</a:t>
            </a:r>
            <a:r>
              <a:rPr lang="en-US" dirty="0"/>
              <a:t> –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analogiju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borilačkim</a:t>
            </a:r>
            <a:r>
              <a:rPr lang="en-US" dirty="0"/>
              <a:t> </a:t>
            </a:r>
            <a:r>
              <a:rPr lang="en-US" dirty="0" err="1"/>
              <a:t>veštinama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nazivima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91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DMADV </a:t>
            </a:r>
            <a:r>
              <a:rPr lang="en-US" dirty="0" err="1"/>
              <a:t>metodologija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predmet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kursa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u </a:t>
            </a:r>
            <a:r>
              <a:rPr lang="en-US" dirty="0" err="1"/>
              <a:t>daljm</a:t>
            </a:r>
            <a:r>
              <a:rPr lang="en-US" dirty="0"/>
              <a:t> </a:t>
            </a:r>
            <a:r>
              <a:rPr lang="en-US" dirty="0" err="1"/>
              <a:t>tekstu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reči</a:t>
            </a:r>
            <a:r>
              <a:rPr lang="en-US" dirty="0"/>
              <a:t> o DMAIC </a:t>
            </a:r>
            <a:r>
              <a:rPr lang="en-US" dirty="0" err="1"/>
              <a:t>metodi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od pet </a:t>
            </a:r>
            <a:r>
              <a:rPr lang="en-US" dirty="0" err="1"/>
              <a:t>faza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svaka</a:t>
            </a:r>
            <a:r>
              <a:rPr lang="en-US" dirty="0"/>
              <a:t> od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koraka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opisani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09315" y="3074894"/>
            <a:ext cx="385064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64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DMAIC </a:t>
            </a:r>
            <a:r>
              <a:rPr lang="en-US" dirty="0" err="1"/>
              <a:t>ciklus</a:t>
            </a:r>
            <a:r>
              <a:rPr lang="en-US" dirty="0"/>
              <a:t>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(D), </a:t>
            </a:r>
            <a:r>
              <a:rPr lang="en-US" dirty="0" err="1"/>
              <a:t>definisanjem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, </a:t>
            </a:r>
            <a:r>
              <a:rPr lang="en-US" dirty="0" err="1"/>
              <a:t>delimično</a:t>
            </a:r>
            <a:r>
              <a:rPr lang="en-US" dirty="0"/>
              <a:t> da bi se </a:t>
            </a:r>
            <a:r>
              <a:rPr lang="en-US" dirty="0" err="1"/>
              <a:t>razumeo</a:t>
            </a:r>
            <a:r>
              <a:rPr lang="en-US" dirty="0"/>
              <a:t> </a:t>
            </a:r>
            <a:r>
              <a:rPr lang="en-US" dirty="0" err="1"/>
              <a:t>obim</a:t>
            </a:r>
            <a:r>
              <a:rPr lang="en-US" dirty="0"/>
              <a:t> </a:t>
            </a:r>
            <a:r>
              <a:rPr lang="en-US" dirty="0" err="1"/>
              <a:t>onoga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se </a:t>
            </a:r>
            <a:r>
              <a:rPr lang="en-US" dirty="0" err="1"/>
              <a:t>uradi</a:t>
            </a:r>
            <a:r>
              <a:rPr lang="en-US" dirty="0"/>
              <a:t>, a </a:t>
            </a:r>
            <a:r>
              <a:rPr lang="en-US" dirty="0" err="1"/>
              <a:t>delimično</a:t>
            </a:r>
            <a:r>
              <a:rPr lang="en-US" dirty="0"/>
              <a:t> da bi se </a:t>
            </a:r>
            <a:r>
              <a:rPr lang="en-US" dirty="0" err="1"/>
              <a:t>tačno</a:t>
            </a:r>
            <a:r>
              <a:rPr lang="en-US" dirty="0"/>
              <a:t> </a:t>
            </a:r>
            <a:r>
              <a:rPr lang="en-US" dirty="0" err="1"/>
              <a:t>definisali</a:t>
            </a:r>
            <a:r>
              <a:rPr lang="en-US" dirty="0"/>
              <a:t> </a:t>
            </a:r>
            <a:r>
              <a:rPr lang="en-US" dirty="0" err="1"/>
              <a:t>zahtevi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r>
              <a:rPr lang="en-US" dirty="0" err="1"/>
              <a:t>Često</a:t>
            </a:r>
            <a:r>
              <a:rPr lang="en-US" dirty="0"/>
              <a:t> se 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fazi</a:t>
            </a:r>
            <a:r>
              <a:rPr lang="en-US" dirty="0"/>
              <a:t>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formalni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definicije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(M),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merenja</a:t>
            </a:r>
            <a:r>
              <a:rPr lang="en-US" dirty="0"/>
              <a:t>. Ova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validaciju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uverilo</a:t>
            </a:r>
            <a:r>
              <a:rPr lang="en-US" dirty="0"/>
              <a:t> da je to </a:t>
            </a:r>
            <a:r>
              <a:rPr lang="en-US" dirty="0" err="1"/>
              <a:t>zaista</a:t>
            </a:r>
            <a:r>
              <a:rPr lang="en-US" dirty="0"/>
              <a:t> problem </a:t>
            </a:r>
            <a:r>
              <a:rPr lang="en-US" dirty="0" err="1"/>
              <a:t>vredan</a:t>
            </a:r>
            <a:r>
              <a:rPr lang="en-US" dirty="0"/>
              <a:t> </a:t>
            </a:r>
            <a:r>
              <a:rPr lang="en-US" dirty="0" err="1"/>
              <a:t>rešavanja</a:t>
            </a:r>
            <a:r>
              <a:rPr lang="en-US" dirty="0"/>
              <a:t>, </a:t>
            </a:r>
            <a:r>
              <a:rPr lang="en-US" dirty="0" err="1"/>
              <a:t>korišćenje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preciziranje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merenje</a:t>
            </a:r>
            <a:r>
              <a:rPr lang="en-US" dirty="0"/>
              <a:t> </a:t>
            </a:r>
            <a:r>
              <a:rPr lang="en-US" dirty="0" err="1"/>
              <a:t>tačno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se </a:t>
            </a:r>
            <a:r>
              <a:rPr lang="en-US" dirty="0" err="1"/>
              <a:t>dešava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ova </a:t>
            </a:r>
            <a:r>
              <a:rPr lang="en-US" dirty="0" err="1"/>
              <a:t>merenja</a:t>
            </a:r>
            <a:r>
              <a:rPr lang="en-US" dirty="0"/>
              <a:t> </a:t>
            </a:r>
            <a:r>
              <a:rPr lang="en-US" dirty="0" err="1"/>
              <a:t>uspostavljena</a:t>
            </a:r>
            <a:r>
              <a:rPr lang="en-US" dirty="0"/>
              <a:t>, </a:t>
            </a:r>
            <a:r>
              <a:rPr lang="en-US" dirty="0" err="1"/>
              <a:t>mogu</a:t>
            </a:r>
            <a:r>
              <a:rPr lang="en-US" dirty="0"/>
              <a:t> se (A) </a:t>
            </a:r>
            <a:r>
              <a:rPr lang="en-US" dirty="0" err="1"/>
              <a:t>analizirati</a:t>
            </a:r>
            <a:r>
              <a:rPr lang="en-US" dirty="0"/>
              <a:t>.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 se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posmatra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prilika</a:t>
            </a:r>
            <a:r>
              <a:rPr lang="en-US" dirty="0"/>
              <a:t> da se </a:t>
            </a:r>
            <a:r>
              <a:rPr lang="en-US" dirty="0" err="1"/>
              <a:t>razviju</a:t>
            </a:r>
            <a:r>
              <a:rPr lang="en-US" dirty="0"/>
              <a:t> </a:t>
            </a:r>
            <a:r>
              <a:rPr lang="en-US" dirty="0" err="1"/>
              <a:t>hipoteze</a:t>
            </a:r>
            <a:r>
              <a:rPr lang="en-US" dirty="0"/>
              <a:t> o tome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uzroci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 </a:t>
            </a:r>
            <a:r>
              <a:rPr lang="en-US" dirty="0" err="1"/>
              <a:t>Takve</a:t>
            </a:r>
            <a:r>
              <a:rPr lang="en-US" dirty="0"/>
              <a:t> </a:t>
            </a:r>
            <a:r>
              <a:rPr lang="en-US" dirty="0" err="1"/>
              <a:t>hipoteze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potvrđene</a:t>
            </a:r>
            <a:r>
              <a:rPr lang="en-US" dirty="0"/>
              <a:t> (</a:t>
            </a:r>
            <a:r>
              <a:rPr lang="en-US" dirty="0" err="1"/>
              <a:t>ili</a:t>
            </a:r>
            <a:r>
              <a:rPr lang="en-US" dirty="0"/>
              <a:t> ne) </a:t>
            </a:r>
            <a:r>
              <a:rPr lang="en-US" dirty="0" err="1"/>
              <a:t>analizom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identifikovanim</a:t>
            </a:r>
            <a:r>
              <a:rPr lang="en-US" dirty="0"/>
              <a:t> </a:t>
            </a:r>
            <a:r>
              <a:rPr lang="en-US" dirty="0" err="1"/>
              <a:t>glavnim</a:t>
            </a:r>
            <a:r>
              <a:rPr lang="en-US" dirty="0"/>
              <a:t> </a:t>
            </a:r>
            <a:r>
              <a:rPr lang="en-US" dirty="0" err="1"/>
              <a:t>uzrocima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identifikuju</a:t>
            </a:r>
            <a:r>
              <a:rPr lang="en-US" dirty="0"/>
              <a:t> </a:t>
            </a:r>
            <a:r>
              <a:rPr lang="en-US" dirty="0" err="1"/>
              <a:t>uzroci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,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započeti</a:t>
            </a:r>
            <a:r>
              <a:rPr lang="en-US" dirty="0"/>
              <a:t> rad </a:t>
            </a:r>
            <a:r>
              <a:rPr lang="en-US" dirty="0" err="1"/>
              <a:t>na</a:t>
            </a:r>
            <a:r>
              <a:rPr lang="en-US" dirty="0"/>
              <a:t> (I), </a:t>
            </a:r>
            <a:r>
              <a:rPr lang="en-US" dirty="0" err="1"/>
              <a:t>poboljšavanju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r>
              <a:rPr lang="en-US" dirty="0" err="1"/>
              <a:t>Razvijaju</a:t>
            </a:r>
            <a:r>
              <a:rPr lang="en-US" dirty="0"/>
              <a:t> se </a:t>
            </a:r>
            <a:r>
              <a:rPr lang="en-US" dirty="0" err="1"/>
              <a:t>ideje</a:t>
            </a:r>
            <a:r>
              <a:rPr lang="en-US" dirty="0"/>
              <a:t> da se </a:t>
            </a:r>
            <a:r>
              <a:rPr lang="en-US" dirty="0" err="1"/>
              <a:t>uklone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uzroci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, </a:t>
            </a:r>
            <a:r>
              <a:rPr lang="en-US" dirty="0" err="1"/>
              <a:t>rešenja</a:t>
            </a:r>
            <a:r>
              <a:rPr lang="en-US" dirty="0"/>
              <a:t> se </a:t>
            </a:r>
            <a:r>
              <a:rPr lang="en-US" dirty="0" err="1"/>
              <a:t>testiraju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funkcionišu</a:t>
            </a:r>
            <a:r>
              <a:rPr lang="en-US" dirty="0"/>
              <a:t> se </a:t>
            </a:r>
            <a:r>
              <a:rPr lang="en-US" dirty="0" err="1"/>
              <a:t>implementiraju</a:t>
            </a:r>
            <a:r>
              <a:rPr lang="en-US" dirty="0"/>
              <a:t>, </a:t>
            </a:r>
            <a:r>
              <a:rPr lang="en-US" dirty="0" err="1"/>
              <a:t>formalizuju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mere se </a:t>
            </a:r>
            <a:r>
              <a:rPr lang="en-US" dirty="0" err="1"/>
              <a:t>rezultati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Unaprijeđeni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kontinuirano</a:t>
            </a:r>
            <a:r>
              <a:rPr lang="en-US" dirty="0"/>
              <a:t> </a:t>
            </a:r>
            <a:r>
              <a:rPr lang="en-US" dirty="0" err="1"/>
              <a:t>pratiti</a:t>
            </a:r>
            <a:r>
              <a:rPr lang="en-US" dirty="0"/>
              <a:t> </a:t>
            </a:r>
            <a:r>
              <a:rPr lang="en-US" dirty="0" err="1"/>
              <a:t>odnosno</a:t>
            </a:r>
            <a:r>
              <a:rPr lang="en-US" dirty="0"/>
              <a:t> (C), </a:t>
            </a:r>
            <a:r>
              <a:rPr lang="en-US" dirty="0" err="1"/>
              <a:t>kontrolisati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provjerilo</a:t>
            </a:r>
            <a:r>
              <a:rPr lang="en-US" dirty="0"/>
              <a:t> da li se </a:t>
            </a:r>
            <a:r>
              <a:rPr lang="en-US" dirty="0" err="1"/>
              <a:t>poboljšani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r>
              <a:rPr lang="en-US" dirty="0" err="1"/>
              <a:t>održava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3416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Pri</a:t>
            </a:r>
            <a:r>
              <a:rPr lang="en-US" dirty="0"/>
              <a:t> tome,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svaku</a:t>
            </a:r>
            <a:r>
              <a:rPr lang="en-US" dirty="0"/>
              <a:t> od </a:t>
            </a:r>
            <a:r>
              <a:rPr lang="en-US" dirty="0" err="1"/>
              <a:t>faza</a:t>
            </a:r>
            <a:r>
              <a:rPr lang="en-US" dirty="0"/>
              <a:t> DMAIC </a:t>
            </a:r>
            <a:r>
              <a:rPr lang="en-US" dirty="0" err="1"/>
              <a:t>ciklusa</a:t>
            </a:r>
            <a:r>
              <a:rPr lang="en-US" dirty="0"/>
              <a:t>,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izdvojiti</a:t>
            </a:r>
            <a:r>
              <a:rPr lang="en-US" dirty="0"/>
              <a:t> </a:t>
            </a:r>
            <a:r>
              <a:rPr lang="en-US" dirty="0" err="1"/>
              <a:t>određeni</a:t>
            </a:r>
            <a:r>
              <a:rPr lang="en-US" dirty="0"/>
              <a:t> </a:t>
            </a:r>
            <a:r>
              <a:rPr lang="en-US" dirty="0" err="1"/>
              <a:t>koraci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u </a:t>
            </a:r>
            <a:r>
              <a:rPr lang="en-US" dirty="0" err="1"/>
              <a:t>praktičnoj</a:t>
            </a:r>
            <a:r>
              <a:rPr lang="en-US" dirty="0"/>
              <a:t> </a:t>
            </a:r>
            <a:r>
              <a:rPr lang="en-US" dirty="0" err="1"/>
              <a:t>primeri</a:t>
            </a:r>
            <a:r>
              <a:rPr lang="en-US" dirty="0"/>
              <a:t> </a:t>
            </a:r>
            <a:r>
              <a:rPr lang="en-US" dirty="0" err="1"/>
              <a:t>izdvojili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značajni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DEFINISATI</a:t>
            </a:r>
          </a:p>
          <a:p>
            <a:r>
              <a:rPr lang="en-US" dirty="0" err="1"/>
              <a:t>Proces</a:t>
            </a:r>
            <a:r>
              <a:rPr lang="en-US" dirty="0"/>
              <a:t> Six Sigma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pristupom</a:t>
            </a:r>
            <a:r>
              <a:rPr lang="en-US" dirty="0"/>
              <a:t> </a:t>
            </a:r>
            <a:r>
              <a:rPr lang="en-US" dirty="0" err="1"/>
              <a:t>usredsređenim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sr-Latn-RS" dirty="0"/>
              <a:t>:</a:t>
            </a:r>
            <a:endParaRPr lang="en-US" dirty="0"/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Korak</a:t>
            </a:r>
            <a:r>
              <a:rPr lang="en-US" dirty="0"/>
              <a:t> 1: </a:t>
            </a:r>
            <a:r>
              <a:rPr lang="en-US" dirty="0" err="1"/>
              <a:t>Poslovni</a:t>
            </a:r>
            <a:r>
              <a:rPr lang="en-US" dirty="0"/>
              <a:t> problem je </a:t>
            </a:r>
            <a:r>
              <a:rPr lang="en-US" dirty="0" err="1"/>
              <a:t>definisan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perspektive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sr-Latn-RS" dirty="0"/>
              <a:t> – odnosno na osnovu direktnog kontakta sa korisnikom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Korak</a:t>
            </a:r>
            <a:r>
              <a:rPr lang="en-US" dirty="0"/>
              <a:t> 2: </a:t>
            </a:r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.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želite</a:t>
            </a:r>
            <a:r>
              <a:rPr lang="en-US" dirty="0"/>
              <a:t> da </a:t>
            </a:r>
            <a:r>
              <a:rPr lang="en-US" dirty="0" err="1"/>
              <a:t>postignete</a:t>
            </a:r>
            <a:r>
              <a:rPr lang="sr-Latn-RS" dirty="0"/>
              <a:t> unapređenjem</a:t>
            </a:r>
            <a:r>
              <a:rPr lang="en-US" dirty="0"/>
              <a:t>?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ćete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postizanje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Korak</a:t>
            </a:r>
            <a:r>
              <a:rPr lang="en-US" dirty="0"/>
              <a:t> 3: </a:t>
            </a:r>
            <a:r>
              <a:rPr lang="en-US" dirty="0" err="1"/>
              <a:t>Mapiranje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r>
              <a:rPr lang="en-US" dirty="0" err="1"/>
              <a:t>Proverite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stejkhodlerima </a:t>
            </a:r>
            <a:r>
              <a:rPr lang="en-US" dirty="0"/>
              <a:t>da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pravom</a:t>
            </a:r>
            <a:r>
              <a:rPr lang="en-US" dirty="0"/>
              <a:t> putu.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44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/>
              <a:t>MERITI</a:t>
            </a:r>
          </a:p>
          <a:p>
            <a:pPr marL="0" indent="0">
              <a:buNone/>
            </a:pPr>
            <a:r>
              <a:rPr lang="en-US" dirty="0"/>
              <a:t>Druga </a:t>
            </a:r>
            <a:r>
              <a:rPr lang="en-US" dirty="0" err="1"/>
              <a:t>faza</a:t>
            </a:r>
            <a:r>
              <a:rPr lang="en-US" dirty="0"/>
              <a:t> je </a:t>
            </a:r>
            <a:r>
              <a:rPr lang="en-US" dirty="0" err="1"/>
              <a:t>fokusirana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metriku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alate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u </a:t>
            </a:r>
            <a:r>
              <a:rPr lang="en-US" dirty="0" err="1"/>
              <a:t>merenju</a:t>
            </a:r>
            <a:r>
              <a:rPr lang="en-US" dirty="0"/>
              <a:t>.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poboljšati</a:t>
            </a:r>
            <a:r>
              <a:rPr lang="en-US" dirty="0"/>
              <a:t> </a:t>
            </a:r>
            <a:r>
              <a:rPr lang="en-US" dirty="0" err="1"/>
              <a:t>merenje</a:t>
            </a:r>
            <a:r>
              <a:rPr lang="en-US" dirty="0"/>
              <a:t>? </a:t>
            </a:r>
            <a:r>
              <a:rPr lang="en-US" dirty="0" err="1"/>
              <a:t>Kako</a:t>
            </a:r>
            <a:r>
              <a:rPr lang="en-US" dirty="0"/>
              <a:t> to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kvantifikovati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Korak</a:t>
            </a:r>
            <a:r>
              <a:rPr lang="en-US" dirty="0"/>
              <a:t> 1: </a:t>
            </a:r>
            <a:r>
              <a:rPr lang="en-US" dirty="0" err="1"/>
              <a:t>Procenite</a:t>
            </a:r>
            <a:r>
              <a:rPr lang="en-US" dirty="0"/>
              <a:t> </a:t>
            </a:r>
            <a:r>
              <a:rPr lang="en-US" dirty="0" err="1"/>
              <a:t>merni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se </a:t>
            </a:r>
            <a:r>
              <a:rPr lang="en-US" dirty="0" err="1"/>
              <a:t>koristiti</a:t>
            </a:r>
            <a:r>
              <a:rPr lang="en-US" dirty="0"/>
              <a:t>. </a:t>
            </a:r>
            <a:r>
              <a:rPr lang="en-US" dirty="0" err="1"/>
              <a:t>Može</a:t>
            </a:r>
            <a:r>
              <a:rPr lang="en-US" dirty="0"/>
              <a:t> li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da </a:t>
            </a:r>
            <a:r>
              <a:rPr lang="en-US" dirty="0" err="1"/>
              <a:t>postignete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Korak</a:t>
            </a:r>
            <a:r>
              <a:rPr lang="en-US" dirty="0"/>
              <a:t> 2: </a:t>
            </a:r>
            <a:r>
              <a:rPr lang="en-US" dirty="0" err="1"/>
              <a:t>Izmerite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problem u </a:t>
            </a:r>
            <a:r>
              <a:rPr lang="en-US" dirty="0" err="1"/>
              <a:t>brojevima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pomoću</a:t>
            </a:r>
            <a:r>
              <a:rPr lang="en-US" dirty="0"/>
              <a:t> </a:t>
            </a:r>
            <a:r>
              <a:rPr lang="en-US" dirty="0" err="1"/>
              <a:t>pratećih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sr-Latn-RS" dirty="0"/>
              <a:t> (definisati metriku, odnosno KPI koji će se meriti)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/>
              <a:t> </a:t>
            </a:r>
            <a:r>
              <a:rPr lang="en-US" dirty="0" err="1"/>
              <a:t>Korak</a:t>
            </a:r>
            <a:r>
              <a:rPr lang="en-US" dirty="0"/>
              <a:t> 3: </a:t>
            </a:r>
            <a:r>
              <a:rPr lang="en-US" dirty="0" err="1"/>
              <a:t>Definišite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sr-Latn-RS" dirty="0"/>
              <a:t>u</a:t>
            </a:r>
            <a:r>
              <a:rPr lang="en-US" dirty="0"/>
              <a:t> u</a:t>
            </a:r>
            <a:r>
              <a:rPr lang="sr-Latn-RS" dirty="0"/>
              <a:t>napređenja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sr-Latn-RS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86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ANALIZIRATI</a:t>
            </a:r>
          </a:p>
          <a:p>
            <a:r>
              <a:rPr lang="en-US" dirty="0" err="1"/>
              <a:t>Treća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analizira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da bi se </a:t>
            </a:r>
            <a:r>
              <a:rPr lang="en-US" dirty="0" err="1"/>
              <a:t>otkrile</a:t>
            </a:r>
            <a:r>
              <a:rPr lang="en-US" dirty="0"/>
              <a:t> </a:t>
            </a:r>
            <a:r>
              <a:rPr lang="en-US" dirty="0" err="1"/>
              <a:t>varijable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od </a:t>
            </a:r>
            <a:r>
              <a:rPr lang="en-US" dirty="0" err="1"/>
              <a:t>uticaja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Korak</a:t>
            </a:r>
            <a:r>
              <a:rPr lang="en-US" dirty="0"/>
              <a:t> 1: </a:t>
            </a:r>
            <a:r>
              <a:rPr lang="en-US" dirty="0" err="1"/>
              <a:t>Utvrdite</a:t>
            </a:r>
            <a:r>
              <a:rPr lang="en-US" dirty="0"/>
              <a:t> da li je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efikasan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efektan</a:t>
            </a:r>
            <a:r>
              <a:rPr lang="en-US" dirty="0"/>
              <a:t>. Da li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u </a:t>
            </a:r>
            <a:r>
              <a:rPr lang="en-US" dirty="0" err="1"/>
              <a:t>postizanju</a:t>
            </a:r>
            <a:r>
              <a:rPr lang="en-US" dirty="0"/>
              <a:t> </a:t>
            </a:r>
            <a:r>
              <a:rPr lang="en-US" dirty="0" err="1"/>
              <a:t>onoga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Korak</a:t>
            </a:r>
            <a:r>
              <a:rPr lang="en-US" dirty="0"/>
              <a:t> 2: </a:t>
            </a:r>
            <a:r>
              <a:rPr lang="en-US" dirty="0" err="1"/>
              <a:t>Kvantifikujte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u </a:t>
            </a:r>
            <a:r>
              <a:rPr lang="en-US" dirty="0" err="1"/>
              <a:t>brojevima</a:t>
            </a:r>
            <a:r>
              <a:rPr lang="en-US" dirty="0"/>
              <a:t>. Na primer, </a:t>
            </a:r>
            <a:r>
              <a:rPr lang="en-US" dirty="0" err="1"/>
              <a:t>smanjite</a:t>
            </a:r>
            <a:r>
              <a:rPr lang="en-US" dirty="0"/>
              <a:t> </a:t>
            </a:r>
            <a:r>
              <a:rPr lang="sr-Latn-RS" dirty="0"/>
              <a:t>preocenat </a:t>
            </a:r>
            <a:r>
              <a:rPr lang="en-US" dirty="0" err="1"/>
              <a:t>neispravn</a:t>
            </a:r>
            <a:r>
              <a:rPr lang="sr-Latn-RS" dirty="0"/>
              <a:t>e</a:t>
            </a:r>
            <a:r>
              <a:rPr lang="en-US" dirty="0"/>
              <a:t> rob</a:t>
            </a:r>
            <a:r>
              <a:rPr lang="sr-Latn-RS" dirty="0"/>
              <a:t>e</a:t>
            </a:r>
            <a:r>
              <a:rPr lang="en-US" dirty="0"/>
              <a:t> za 20%.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Korak</a:t>
            </a:r>
            <a:r>
              <a:rPr lang="en-US" dirty="0"/>
              <a:t> 3: </a:t>
            </a:r>
            <a:r>
              <a:rPr lang="en-US" dirty="0" err="1"/>
              <a:t>Identifikujte</a:t>
            </a:r>
            <a:r>
              <a:rPr lang="en-US" dirty="0"/>
              <a:t> </a:t>
            </a:r>
            <a:r>
              <a:rPr lang="en-US" dirty="0" err="1"/>
              <a:t>varijacije</a:t>
            </a:r>
            <a:r>
              <a:rPr lang="en-US" dirty="0"/>
              <a:t> </a:t>
            </a:r>
            <a:r>
              <a:rPr lang="en-US" dirty="0" err="1"/>
              <a:t>koristeći</a:t>
            </a:r>
            <a:r>
              <a:rPr lang="en-US" dirty="0"/>
              <a:t> </a:t>
            </a:r>
            <a:r>
              <a:rPr lang="en-US" dirty="0" err="1"/>
              <a:t>istorijske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sr-Latn-RS" dirty="0"/>
              <a:t> (bazu znanja)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69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/>
              <a:t>IMPROVE (UNAPREDITI)</a:t>
            </a:r>
          </a:p>
          <a:p>
            <a:pPr marL="0" indent="0">
              <a:buNone/>
            </a:pP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istražuje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u </a:t>
            </a:r>
            <a:r>
              <a:rPr lang="en-US" dirty="0" err="1"/>
              <a:t>inputima</a:t>
            </a:r>
            <a:r>
              <a:rPr lang="en-US" dirty="0"/>
              <a:t> (Xi)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output (Yi). 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fazi</a:t>
            </a:r>
            <a:r>
              <a:rPr lang="en-US" dirty="0"/>
              <a:t> </a:t>
            </a:r>
            <a:r>
              <a:rPr lang="en-US" dirty="0" err="1"/>
              <a:t>identifikujete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poboljšati</a:t>
            </a:r>
            <a:r>
              <a:rPr lang="en-US" dirty="0"/>
              <a:t> </a:t>
            </a:r>
            <a:r>
              <a:rPr lang="en-US" dirty="0" err="1"/>
              <a:t>implementaciju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Korak</a:t>
            </a:r>
            <a:r>
              <a:rPr lang="en-US" dirty="0"/>
              <a:t> 1: </a:t>
            </a:r>
            <a:r>
              <a:rPr lang="en-US" dirty="0" err="1"/>
              <a:t>Identifikujte</a:t>
            </a:r>
            <a:r>
              <a:rPr lang="en-US" dirty="0"/>
              <a:t> </a:t>
            </a:r>
            <a:r>
              <a:rPr lang="en-US" dirty="0" err="1"/>
              <a:t>moguće</a:t>
            </a:r>
            <a:r>
              <a:rPr lang="en-US" dirty="0"/>
              <a:t> </a:t>
            </a:r>
            <a:r>
              <a:rPr lang="en-US" dirty="0" err="1"/>
              <a:t>razloge</a:t>
            </a:r>
            <a:r>
              <a:rPr lang="en-US" dirty="0"/>
              <a:t>. </a:t>
            </a:r>
            <a:r>
              <a:rPr lang="en-US" dirty="0" err="1"/>
              <a:t>Testirajte</a:t>
            </a:r>
            <a:r>
              <a:rPr lang="en-US" dirty="0"/>
              <a:t> da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identifikovali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od „X“ </a:t>
            </a:r>
            <a:r>
              <a:rPr lang="en-US" dirty="0" err="1"/>
              <a:t>promenljivih</a:t>
            </a:r>
            <a:r>
              <a:rPr lang="en-US" dirty="0"/>
              <a:t> </a:t>
            </a:r>
            <a:r>
              <a:rPr lang="en-US" dirty="0" err="1"/>
              <a:t>identifikovanih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„Y“.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Korak</a:t>
            </a:r>
            <a:r>
              <a:rPr lang="en-US" dirty="0"/>
              <a:t> 2: </a:t>
            </a:r>
            <a:r>
              <a:rPr lang="en-US" dirty="0" err="1"/>
              <a:t>Otkrijte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varijabli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Korak</a:t>
            </a:r>
            <a:r>
              <a:rPr lang="en-US" dirty="0"/>
              <a:t> 3: </a:t>
            </a:r>
            <a:r>
              <a:rPr lang="en-US" dirty="0" err="1"/>
              <a:t>Uspostavite</a:t>
            </a:r>
            <a:r>
              <a:rPr lang="en-US" dirty="0"/>
              <a:t> </a:t>
            </a:r>
            <a:r>
              <a:rPr lang="en-US" dirty="0" err="1"/>
              <a:t>toleranciju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, </a:t>
            </a:r>
            <a:r>
              <a:rPr lang="en-US" dirty="0" err="1"/>
              <a:t>definisanu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precizne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varijable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, a </a:t>
            </a:r>
            <a:r>
              <a:rPr lang="en-US" dirty="0" err="1"/>
              <a:t>ipak</a:t>
            </a:r>
            <a:r>
              <a:rPr lang="en-US" dirty="0"/>
              <a:t> </a:t>
            </a:r>
            <a:r>
              <a:rPr lang="en-US" dirty="0" err="1"/>
              <a:t>spadaju</a:t>
            </a:r>
            <a:r>
              <a:rPr lang="en-US" dirty="0"/>
              <a:t> u </a:t>
            </a:r>
            <a:r>
              <a:rPr lang="en-US" dirty="0" err="1"/>
              <a:t>prihvatljive</a:t>
            </a:r>
            <a:r>
              <a:rPr lang="en-US" dirty="0"/>
              <a:t> </a:t>
            </a:r>
            <a:r>
              <a:rPr lang="en-US" dirty="0" err="1"/>
              <a:t>granice</a:t>
            </a:r>
            <a:r>
              <a:rPr lang="en-US" dirty="0"/>
              <a:t>.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granice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postaviti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varijablu</a:t>
            </a:r>
            <a:r>
              <a:rPr lang="en-US" dirty="0"/>
              <a:t> X da bi </a:t>
            </a:r>
            <a:r>
              <a:rPr lang="en-US" dirty="0" err="1"/>
              <a:t>držale</a:t>
            </a:r>
            <a:r>
              <a:rPr lang="en-US" dirty="0"/>
              <a:t> Y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specifikacija</a:t>
            </a:r>
            <a:r>
              <a:rPr lang="en-US" dirty="0"/>
              <a:t>? Koji </a:t>
            </a:r>
            <a:r>
              <a:rPr lang="sr-Latn-RS" dirty="0"/>
              <a:t>segmenti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uticati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ishod</a:t>
            </a:r>
            <a:r>
              <a:rPr lang="en-US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544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KONTROLA</a:t>
            </a:r>
          </a:p>
          <a:p>
            <a:r>
              <a:rPr lang="en-US" dirty="0"/>
              <a:t>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završnoj</a:t>
            </a:r>
            <a:r>
              <a:rPr lang="en-US" dirty="0"/>
              <a:t> </a:t>
            </a:r>
            <a:r>
              <a:rPr lang="en-US" dirty="0" err="1"/>
              <a:t>fazi</a:t>
            </a:r>
            <a:r>
              <a:rPr lang="en-US" dirty="0"/>
              <a:t> </a:t>
            </a:r>
            <a:r>
              <a:rPr lang="en-US" dirty="0" err="1"/>
              <a:t>utvrđujete</a:t>
            </a:r>
            <a:r>
              <a:rPr lang="en-US" dirty="0"/>
              <a:t> da je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učinka</a:t>
            </a:r>
            <a:r>
              <a:rPr lang="en-US" dirty="0"/>
              <a:t> </a:t>
            </a:r>
            <a:r>
              <a:rPr lang="en-US" dirty="0" err="1"/>
              <a:t>identifikovan</a:t>
            </a:r>
            <a:r>
              <a:rPr lang="en-US" dirty="0"/>
              <a:t> u </a:t>
            </a:r>
            <a:r>
              <a:rPr lang="en-US" dirty="0" err="1"/>
              <a:t>prethodnoj</a:t>
            </a:r>
            <a:r>
              <a:rPr lang="en-US" dirty="0"/>
              <a:t> </a:t>
            </a:r>
            <a:r>
              <a:rPr lang="en-US" dirty="0" err="1"/>
              <a:t>fazi</a:t>
            </a:r>
            <a:r>
              <a:rPr lang="en-US" dirty="0"/>
              <a:t> dobro </a:t>
            </a:r>
            <a:r>
              <a:rPr lang="en-US" dirty="0" err="1"/>
              <a:t>sproveden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osmišljena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održiva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Korak</a:t>
            </a:r>
            <a:r>
              <a:rPr lang="en-US" dirty="0"/>
              <a:t> 1: </a:t>
            </a:r>
            <a:r>
              <a:rPr lang="en-US" dirty="0" err="1"/>
              <a:t>Potvrdite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merenja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se </a:t>
            </a:r>
            <a:r>
              <a:rPr lang="en-US" dirty="0" err="1"/>
              <a:t>koristiti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Korak</a:t>
            </a:r>
            <a:r>
              <a:rPr lang="en-US" dirty="0"/>
              <a:t> 2: Us</a:t>
            </a:r>
            <a:r>
              <a:rPr lang="sr-Latn-RS" dirty="0"/>
              <a:t>tanov</a:t>
            </a:r>
            <a:r>
              <a:rPr lang="en-US" dirty="0" err="1"/>
              <a:t>ite</a:t>
            </a:r>
            <a:r>
              <a:rPr lang="en-US" dirty="0"/>
              <a:t>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Da li je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ispunjen</a:t>
            </a:r>
            <a:r>
              <a:rPr lang="en-US" dirty="0"/>
              <a:t>? Na primer, da li </a:t>
            </a:r>
            <a:r>
              <a:rPr lang="en-US" dirty="0" err="1"/>
              <a:t>će</a:t>
            </a:r>
            <a:r>
              <a:rPr lang="en-US" dirty="0"/>
              <a:t> se </a:t>
            </a:r>
            <a:r>
              <a:rPr lang="en-US" dirty="0" err="1"/>
              <a:t>postići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smanjenja</a:t>
            </a:r>
            <a:r>
              <a:rPr lang="en-US" dirty="0"/>
              <a:t> </a:t>
            </a:r>
            <a:r>
              <a:rPr lang="en-US" dirty="0" err="1"/>
              <a:t>neispravne</a:t>
            </a:r>
            <a:r>
              <a:rPr lang="en-US" dirty="0"/>
              <a:t> robe </a:t>
            </a:r>
            <a:r>
              <a:rPr lang="en-US" dirty="0" err="1"/>
              <a:t>za</a:t>
            </a:r>
            <a:r>
              <a:rPr lang="en-US" dirty="0"/>
              <a:t> 20 </a:t>
            </a:r>
            <a:r>
              <a:rPr lang="en-US" dirty="0" err="1"/>
              <a:t>odsto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Korak</a:t>
            </a:r>
            <a:r>
              <a:rPr lang="en-US" dirty="0"/>
              <a:t> 3: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prethodni</a:t>
            </a:r>
            <a:r>
              <a:rPr lang="en-US" dirty="0"/>
              <a:t> </a:t>
            </a:r>
            <a:r>
              <a:rPr lang="en-US" dirty="0" err="1"/>
              <a:t>korak</a:t>
            </a:r>
            <a:r>
              <a:rPr lang="en-US" dirty="0"/>
              <a:t> </a:t>
            </a:r>
            <a:r>
              <a:rPr lang="en-US" dirty="0" err="1"/>
              <a:t>zadovoljen</a:t>
            </a:r>
            <a:r>
              <a:rPr lang="en-US" dirty="0"/>
              <a:t>, </a:t>
            </a:r>
            <a:r>
              <a:rPr lang="en-US" dirty="0" err="1"/>
              <a:t>implementirajte</a:t>
            </a:r>
            <a:r>
              <a:rPr lang="en-US" dirty="0"/>
              <a:t> </a:t>
            </a:r>
            <a:r>
              <a:rPr lang="en-US" dirty="0" err="1"/>
              <a:t>proces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4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CS" dirty="0"/>
              <a:t>U početku, kada tek uvedu Lean koncept i Kaizen, organizacije primenjuju more različitih tehnika i metoda. </a:t>
            </a:r>
          </a:p>
          <a:p>
            <a:r>
              <a:rPr lang="sr-Latn-CS" dirty="0"/>
              <a:t>Kasnije, broj se smanjuje i koriste se samo one koje su toj organizaciji najkorisnije. </a:t>
            </a:r>
          </a:p>
          <a:p>
            <a:r>
              <a:rPr lang="sr-Latn-CS" dirty="0"/>
              <a:t>Od suštinkog značaja u uspešnoj primeni SPS-a je metrika. Naime, pošto se obično meri trenutno stanje ključnih indikatora procesa (KPI), potom se analizira mogućnost nihovog poboljšanja u odnosu na postavljene ciljeve, zatim definišu akcije (koje mogu biti manjeg obima ili čitavi projekti unapređenja) i na kraju se mere unapređenja. </a:t>
            </a:r>
          </a:p>
          <a:p>
            <a:r>
              <a:rPr lang="sr-Latn-CS" dirty="0"/>
              <a:t>Od suštinskog značaja je odabrati adekvatnu metriku KPI-a. Pri tome, sami KPI mogu biti  povećanje efikasnosti procesa, smanjenje škarta, povećanje iskorišćenja kapaciteta opreme, smanjenje trajanja vremena proizvodnog ciklusa i brojni drugi. Neke od njih je moguće meriti kvalitativno a neke kvantitativno, Međutim svi oni se sekundarno svode na jedinstvenu metriku a to je novac. </a:t>
            </a:r>
          </a:p>
          <a:p>
            <a:r>
              <a:rPr lang="sr-Latn-CS" dirty="0"/>
              <a:t>Kako KPI može biti i stanje bezbednosti i zdravlja na radu i/ili ekološki otisak procesa, tu merilo nije (ili ne bi trebao da bude) novac već zadovoljstvo zaposlenih, smanjenje broja povreda, zadovoljstvo stanovništva koje živi u okruženju, što takođe treba uzeti u obzir kod određivanja merne skale KPI-a.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23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studente/rad na predavanju-vežbama: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Studenti rade u već formiranim grupe od maksimalno po tri člana: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Za odabrani proizvod ili proces definisati potencijalnu metriku kojom će se meriti kvalitet/performanse. Potom za selektovanu dimenziju formirati tabelu sa hipotetičkim vrednostima merenja dimenzija (ili bilo kojih drugih mernih karakteristika). Tabelu kreirati za minimum 15 proba i sa uzorkom od minimum 6 proba.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Za navedene vrednostima iz tabele, kreirati X/R kartu kontrole kvaliteta, koristeći softver QM for windows (ili PathMaker software).</a:t>
            </a:r>
          </a:p>
        </p:txBody>
      </p:sp>
    </p:spTree>
    <p:extLst>
      <p:ext uri="{BB962C8B-B14F-4D97-AF65-F5344CB8AC3E}">
        <p14:creationId xmlns:p14="http://schemas.microsoft.com/office/powerpoint/2010/main" val="175660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/>
              <a:t>U suštini, veoma je bitno dobro definisanje problema uočenog tokom Gemba šetnje. Ukoliko se dobro definiše problem, lakše se nađe rešenje. </a:t>
            </a:r>
          </a:p>
          <a:p>
            <a:r>
              <a:rPr lang="sr-Latn-CS" dirty="0"/>
              <a:t>Ukoliko je problem urgentan, prvo se sprovode kratkoročne mere, a se onda ide na temeljno – sistematsko rešavanje uzroka problema. Za brzo rešavanje problema se koriste tehnike kao što je root cause analysis (RCA) – analiza osnovnog uzroka, o kojoj će biti više reči na sledećem predavanju.</a:t>
            </a:r>
            <a:endParaRPr lang="en-US" dirty="0"/>
          </a:p>
          <a:p>
            <a:r>
              <a:rPr lang="sr-Latn-CS" dirty="0"/>
              <a:t>Česta greška je da se brzim rešavanjem problema, odustane od njegove sistemske analize, jer se prelazi na drugi novi problem. Tu se rizikuje da se posle nekog vremena problem ponovi. </a:t>
            </a:r>
            <a:endParaRPr lang="en-US" dirty="0"/>
          </a:p>
          <a:p>
            <a:r>
              <a:rPr lang="sr-Latn-CS" dirty="0"/>
              <a:t>Mali problemi rešavaju se kratkoročnim akcijama, veći problemi za rešenje zahtevaju cele projekte sa timovima iz raznih oblasti. Nekad se angažuju i eksterni timovi. </a:t>
            </a:r>
            <a:endParaRPr lang="en-US" dirty="0"/>
          </a:p>
          <a:p>
            <a:r>
              <a:rPr lang="sr-Latn-CS" dirty="0"/>
              <a:t>Iz navedenog razloga, kao prateći dokument Kaizen-a, često se koriste takozvani Kaizen Charter formulari. Primer jednog Kaizen Charter Formulara je dat na sledećoj slici.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0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Kaizen Charter For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122"/>
            <a:ext cx="6497619" cy="71936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97619" y="2011679"/>
            <a:ext cx="4754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i="1"/>
              <a:t>Primer Kaizen </a:t>
            </a:r>
            <a:r>
              <a:rPr lang="sr-Latn-CS" b="1" i="1" dirty="0"/>
              <a:t>Charter formulara</a:t>
            </a:r>
          </a:p>
          <a:p>
            <a:r>
              <a:rPr lang="sr-Latn-CS" i="1" dirty="0"/>
              <a:t>pojašnjenje – VSM: Value Strim Map, Kaizen šampion bi idealno bio top menadžer organizacije u kojoj se Kaizen sprovodi, mada je zadovoljavajuće da to bude funkcionalni menadžer organizacone jedinice u kojoj se Kaizen događaj sprovodi; Team leader je vođa interdisciplinarnog tima koji će raditi na rešavanju uočenog problema; Facilitator je osoba koja olakšava rad timu, ona je odgovorna za obuku i vodi tim kroz Kaizen proceduru. Naime, članovi tima su eksperti iz različitih funkcionalnih oblasti a facilitator je ekspert iz oblasti Kaizen-a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0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/>
              <a:t>Treba istaći, kod merenja problema, da svako ima svoju viziju problema. Zato je potrebno imati multidisciplinarni Kaizen tim.</a:t>
            </a:r>
          </a:p>
          <a:p>
            <a:r>
              <a:rPr lang="sr-Latn-CS" dirty="0"/>
              <a:t>Takođe, kod primene SPS-a je važno imati i facilitatora tima, kao i tim lidera. </a:t>
            </a:r>
          </a:p>
          <a:p>
            <a:r>
              <a:rPr lang="sr-Latn-CS" dirty="0"/>
              <a:t>U velikim organizacijama sprovodi se više projekata unapređenja u isto vreme, pa je tu potreban i top facilitator, koji koordinira više timova.</a:t>
            </a:r>
          </a:p>
          <a:p>
            <a:r>
              <a:rPr lang="sr-Latn-CS" dirty="0"/>
              <a:t>Takođe, od značaja je i uigranost tima, jednom formiran tim za SPS je od velike vrednosti i treba izbeći čestu zamenu članova.  Takođe je važna i konzistentnost sastava tima. </a:t>
            </a:r>
          </a:p>
          <a:p>
            <a:r>
              <a:rPr lang="sr-Latn-CS" dirty="0"/>
              <a:t>Tim lider pojedinačkih timova je obavezno iz proizvodnje, odnosno član koji poznaje proces. Ostali članovu su iz drugih funkcionlanih sektora, uključujući i člana sektora za kontinualno poboljšanje procesa (LEAN – Kaizen ekspert – koji je Facilitator).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3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>
                <a:solidFill>
                  <a:srgbClr val="002060"/>
                </a:solidFill>
              </a:rPr>
              <a:t>KONTROLA KVALITETA U PROIZVODNJI I 6 SIGMA KONCEPT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Nekada su od suštinskog značaja u timovima za SPS bili isključivo predstavnici proizvodnog sektora, pošto je i sam Kaizen inicijalno osmišljen za proizvodnju. </a:t>
            </a:r>
          </a:p>
          <a:p>
            <a:r>
              <a:rPr lang="sr-Latn-CS" dirty="0"/>
              <a:t>U savremenom poslovanju se IT sektor sve više uključuje u ove timove. Takođe, od značaja su predstavnici sektora zdravlja i bezbednosti na radu, R&amp;D sektor, predstavnici sektora zaštite životne sredine, i svi oni rade u koordinaciji, kao članovi Kaizn tima.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96515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4691</Words>
  <Application>Microsoft Office PowerPoint</Application>
  <PresentationFormat>Widescreen</PresentationFormat>
  <Paragraphs>271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Symbol</vt:lpstr>
      <vt:lpstr>Times New Roman</vt:lpstr>
      <vt:lpstr>ie 16 9</vt:lpstr>
      <vt:lpstr>Visio</vt:lpstr>
      <vt:lpstr>UNAPREDJENJE KVALITETA POSLOVNIH PROCESA –  LEAN 6 SIGMA</vt:lpstr>
      <vt:lpstr>Sadržaj predmeta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PowerPoint Presentation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Kvalitet kao upravljačka varijabla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PowerPoint Presentation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KONTROLA KVALITETA U PROIZVODNJI I 6 SIGMA KONCEPT</vt:lpstr>
      <vt:lpstr>Zadatak za studente/rad na predavanju-vežbama: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INDUSTRIJSKI MENADŽMENT</dc:title>
  <dc:creator>PC</dc:creator>
  <cp:lastModifiedBy>ivan mihajlovic</cp:lastModifiedBy>
  <cp:revision>314</cp:revision>
  <dcterms:created xsi:type="dcterms:W3CDTF">2022-07-11T09:53:31Z</dcterms:created>
  <dcterms:modified xsi:type="dcterms:W3CDTF">2023-12-19T11:57:17Z</dcterms:modified>
</cp:coreProperties>
</file>