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13" r:id="rId45"/>
    <p:sldId id="309" r:id="rId46"/>
    <p:sldId id="310" r:id="rId47"/>
    <p:sldId id="31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07-Dec-23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07-Dec-23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07-Dec-23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Nedostaci postojanja većeg broja skladišta u sistemu su:</a:t>
            </a:r>
            <a:endParaRPr lang="en-US" dirty="0"/>
          </a:p>
          <a:p>
            <a:pPr lvl="1"/>
            <a:r>
              <a:rPr lang="sr-Latn-CS" dirty="0"/>
              <a:t>Viši nivo zaliha (uključujući i takozvane “pipeline inventories”, odnosno zalihe materijala koji se trenutno nalazi u tokovima transformacionog procesa, kao i u sredstvima transporta), </a:t>
            </a:r>
            <a:endParaRPr lang="en-US" dirty="0"/>
          </a:p>
          <a:p>
            <a:pPr lvl="1"/>
            <a:r>
              <a:rPr lang="sr-Latn-CS" dirty="0"/>
              <a:t>Teža kontrola operacija skladištenja,</a:t>
            </a:r>
            <a:endParaRPr lang="en-US" dirty="0"/>
          </a:p>
          <a:p>
            <a:pPr lvl="1"/>
            <a:r>
              <a:rPr lang="sr-Latn-CS" dirty="0"/>
              <a:t>Veći broj neproizvodnih radnika,</a:t>
            </a:r>
            <a:endParaRPr lang="en-US" dirty="0"/>
          </a:p>
          <a:p>
            <a:pPr lvl="1"/>
            <a:r>
              <a:rPr lang="sr-Latn-CS" dirty="0"/>
              <a:t>Viši investicioni troškovi i troškovi održavanja objekata,</a:t>
            </a:r>
            <a:endParaRPr lang="en-US" dirty="0"/>
          </a:p>
          <a:p>
            <a:pPr lvl="1"/>
            <a:r>
              <a:rPr lang="sr-Latn-CS" dirty="0"/>
              <a:t>Skuplja primena unapređenja sistema i savremene tehnologije (izuzev ako su količine materijala toliko velike – u vidu masovne proizvodnje, da to opravdavaju).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sr-Latn-RS" altLang="en-US" dirty="0"/>
              <a:t>Tipovi skladišta prema organizacionom okviru:</a:t>
            </a:r>
          </a:p>
          <a:p>
            <a:pPr lvl="1">
              <a:buSzPct val="95000"/>
            </a:pPr>
            <a:r>
              <a:rPr lang="en-US" altLang="en-US" dirty="0" err="1"/>
              <a:t>Centralizivana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Distributivna</a:t>
            </a:r>
            <a:r>
              <a:rPr lang="en-US" altLang="en-US" dirty="0"/>
              <a:t> (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)</a:t>
            </a:r>
            <a:endParaRPr lang="sr-Latn-RS" altLang="en-US" dirty="0"/>
          </a:p>
          <a:p>
            <a:pPr>
              <a:buSzPct val="95000"/>
            </a:pPr>
            <a:r>
              <a:rPr lang="sr-Latn-RS" altLang="en-US" dirty="0"/>
              <a:t>Tipovi skladišta prema vlasničkoj strukturi:</a:t>
            </a:r>
          </a:p>
          <a:p>
            <a:pPr lvl="1">
              <a:buSzPct val="95000"/>
            </a:pPr>
            <a:r>
              <a:rPr lang="sr-Latn-CS" dirty="0"/>
              <a:t>privatna, </a:t>
            </a:r>
          </a:p>
          <a:p>
            <a:pPr lvl="1">
              <a:buSzPct val="95000"/>
            </a:pPr>
            <a:r>
              <a:rPr lang="sr-Latn-CS" dirty="0"/>
              <a:t>javna i </a:t>
            </a:r>
          </a:p>
          <a:p>
            <a:pPr lvl="1">
              <a:buSzPct val="95000"/>
            </a:pPr>
            <a:r>
              <a:rPr lang="sr-Latn-CS" dirty="0"/>
              <a:t>ugovorna.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0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Centralizovana skladišta:</a:t>
            </a:r>
          </a:p>
          <a:p>
            <a:pPr lvl="1">
              <a:buSzPct val="95000"/>
            </a:pPr>
            <a:r>
              <a:rPr lang="sr-Latn-RS" altLang="en-US" dirty="0"/>
              <a:t>u</a:t>
            </a:r>
            <a:r>
              <a:rPr lang="en-US" altLang="en-US" dirty="0"/>
              <a:t> </a:t>
            </a:r>
            <a:r>
              <a:rPr lang="en-US" altLang="en-US" dirty="0" err="1"/>
              <a:t>praksi</a:t>
            </a:r>
            <a:r>
              <a:rPr lang="en-US" altLang="en-US" dirty="0"/>
              <a:t> </a:t>
            </a:r>
            <a:r>
              <a:rPr lang="en-US" altLang="en-US" dirty="0" err="1"/>
              <a:t>još</a:t>
            </a:r>
            <a:r>
              <a:rPr lang="en-US" altLang="en-US" dirty="0"/>
              <a:t> </a:t>
            </a:r>
            <a:r>
              <a:rPr lang="en-US" altLang="en-US" dirty="0" err="1"/>
              <a:t>uvek</a:t>
            </a:r>
            <a:r>
              <a:rPr lang="en-US" altLang="en-US" dirty="0"/>
              <a:t> </a:t>
            </a:r>
            <a:r>
              <a:rPr lang="en-US" altLang="en-US" dirty="0" err="1"/>
              <a:t>preovlađuju</a:t>
            </a:r>
            <a:r>
              <a:rPr lang="en-US" altLang="en-US" dirty="0"/>
              <a:t> </a:t>
            </a:r>
            <a:r>
              <a:rPr lang="en-US" altLang="en-US" dirty="0" err="1"/>
              <a:t>centralizovana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buSzPct val="95000"/>
            </a:pPr>
            <a:r>
              <a:rPr lang="sr-Latn-RS" altLang="en-US" dirty="0"/>
              <a:t>p</a:t>
            </a:r>
            <a:r>
              <a:rPr lang="en-US" altLang="en-US" dirty="0" err="1"/>
              <a:t>rednost</a:t>
            </a:r>
            <a:r>
              <a:rPr lang="en-US" altLang="en-US" dirty="0"/>
              <a:t> se </a:t>
            </a:r>
            <a:r>
              <a:rPr lang="en-US" altLang="en-US" dirty="0" err="1"/>
              <a:t>nalazi</a:t>
            </a:r>
            <a:r>
              <a:rPr lang="en-US" altLang="en-US" dirty="0"/>
              <a:t> u tome </a:t>
            </a:r>
            <a:r>
              <a:rPr lang="en-US" altLang="en-US" dirty="0" err="1"/>
              <a:t>što</a:t>
            </a:r>
            <a:r>
              <a:rPr lang="en-US" altLang="en-US" dirty="0"/>
              <a:t> je </a:t>
            </a:r>
            <a:r>
              <a:rPr lang="en-US" altLang="en-US" dirty="0" err="1"/>
              <a:t>mogućnost</a:t>
            </a:r>
            <a:r>
              <a:rPr lang="en-US" altLang="en-US" dirty="0"/>
              <a:t> za </a:t>
            </a:r>
            <a:r>
              <a:rPr lang="en-US" altLang="en-US" dirty="0" err="1"/>
              <a:t>nadzor</a:t>
            </a:r>
            <a:r>
              <a:rPr lang="en-US" altLang="en-US" dirty="0"/>
              <a:t> </a:t>
            </a:r>
            <a:r>
              <a:rPr lang="en-US" altLang="en-US" dirty="0" err="1"/>
              <a:t>bolja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povoljniji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uslovi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mehanizaciju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automatizaciju</a:t>
            </a:r>
            <a:r>
              <a:rPr lang="en-US" altLang="en-US" dirty="0"/>
              <a:t> </a:t>
            </a:r>
            <a:r>
              <a:rPr lang="en-US" altLang="en-US" dirty="0" err="1"/>
              <a:t>transporta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racionalnije</a:t>
            </a:r>
            <a:r>
              <a:rPr lang="en-US" altLang="en-US" dirty="0"/>
              <a:t> je </a:t>
            </a:r>
            <a:r>
              <a:rPr lang="en-US" altLang="en-US" dirty="0" err="1"/>
              <a:t>korišćenje</a:t>
            </a:r>
            <a:r>
              <a:rPr lang="en-US" altLang="en-US" dirty="0"/>
              <a:t> </a:t>
            </a:r>
            <a:r>
              <a:rPr lang="en-US" altLang="en-US" dirty="0" err="1"/>
              <a:t>osoblja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manje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rezervne</a:t>
            </a:r>
            <a:r>
              <a:rPr lang="en-US" altLang="en-US" dirty="0"/>
              <a:t> </a:t>
            </a:r>
            <a:r>
              <a:rPr lang="en-US" altLang="en-US" dirty="0" err="1"/>
              <a:t>zalihe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, </a:t>
            </a:r>
          </a:p>
          <a:p>
            <a:pPr lvl="1">
              <a:buSzPct val="95000"/>
            </a:pP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stepen</a:t>
            </a:r>
            <a:r>
              <a:rPr lang="en-US" altLang="en-US" dirty="0"/>
              <a:t> </a:t>
            </a:r>
            <a:r>
              <a:rPr lang="en-US" altLang="en-US" dirty="0" err="1"/>
              <a:t>iskorišćenja</a:t>
            </a:r>
            <a:r>
              <a:rPr lang="en-US" altLang="en-US" dirty="0"/>
              <a:t> </a:t>
            </a:r>
            <a:r>
              <a:rPr lang="en-US" altLang="en-US" dirty="0" err="1"/>
              <a:t>raspoloživog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itd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DISTRIBUTIVNA SKLADIŠTA – </a:t>
            </a:r>
            <a:r>
              <a:rPr lang="en-US" altLang="en-US" b="1" dirty="0" err="1"/>
              <a:t>decentralizovana</a:t>
            </a:r>
            <a:r>
              <a:rPr lang="sr-Latn-RS" altLang="en-US" b="1" dirty="0"/>
              <a:t>: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velikih</a:t>
            </a:r>
            <a:r>
              <a:rPr lang="en-US" altLang="en-US" dirty="0"/>
              <a:t> </a:t>
            </a:r>
            <a:r>
              <a:rPr lang="en-US" altLang="en-US" dirty="0" err="1"/>
              <a:t>količina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brzim</a:t>
            </a:r>
            <a:r>
              <a:rPr lang="en-US" altLang="en-US" dirty="0"/>
              <a:t> </a:t>
            </a:r>
            <a:r>
              <a:rPr lang="en-US" altLang="en-US" dirty="0" err="1"/>
              <a:t>prometom</a:t>
            </a:r>
            <a:r>
              <a:rPr lang="en-US" altLang="en-US" dirty="0"/>
              <a:t> </a:t>
            </a:r>
            <a:r>
              <a:rPr lang="en-US" altLang="en-US" dirty="0" err="1"/>
              <a:t>koriste</a:t>
            </a:r>
            <a:r>
              <a:rPr lang="en-US" altLang="en-US" dirty="0"/>
              <a:t> se </a:t>
            </a: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/>
              <a:t>Ova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najčešće</a:t>
            </a:r>
            <a:r>
              <a:rPr lang="en-US" altLang="en-US" dirty="0"/>
              <a:t> </a:t>
            </a:r>
            <a:r>
              <a:rPr lang="en-US" altLang="en-US" dirty="0" err="1"/>
              <a:t>vlasništvo</a:t>
            </a:r>
            <a:r>
              <a:rPr lang="en-US" altLang="en-US" dirty="0"/>
              <a:t> </a:t>
            </a:r>
            <a:r>
              <a:rPr lang="en-US" altLang="en-US" dirty="0" err="1"/>
              <a:t>glavnog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ali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prostorno</a:t>
            </a:r>
            <a:r>
              <a:rPr lang="en-US" altLang="en-US" dirty="0"/>
              <a:t> </a:t>
            </a:r>
            <a:r>
              <a:rPr lang="en-US" altLang="en-US" dirty="0" err="1"/>
              <a:t>potpuno</a:t>
            </a:r>
            <a:r>
              <a:rPr lang="en-US" altLang="en-US" dirty="0"/>
              <a:t> </a:t>
            </a:r>
            <a:r>
              <a:rPr lang="en-US" altLang="en-US" dirty="0" err="1"/>
              <a:t>odvojena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samostalna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Obzirom</a:t>
            </a:r>
            <a:r>
              <a:rPr lang="en-US" altLang="en-US" dirty="0"/>
              <a:t> da je </a:t>
            </a:r>
            <a:r>
              <a:rPr lang="en-US" altLang="en-US" dirty="0" err="1"/>
              <a:t>materijal</a:t>
            </a:r>
            <a:r>
              <a:rPr lang="en-US" altLang="en-US" dirty="0"/>
              <a:t> u </a:t>
            </a:r>
            <a:r>
              <a:rPr lang="en-US" altLang="en-US" dirty="0" err="1"/>
              <a:t>takvim</a:t>
            </a:r>
            <a:r>
              <a:rPr lang="en-US" altLang="en-US" dirty="0"/>
              <a:t> </a:t>
            </a:r>
            <a:r>
              <a:rPr lang="en-US" altLang="en-US" dirty="0" err="1"/>
              <a:t>skladištima</a:t>
            </a:r>
            <a:r>
              <a:rPr lang="en-US" altLang="en-US" dirty="0"/>
              <a:t> </a:t>
            </a:r>
            <a:r>
              <a:rPr lang="en-US" altLang="en-US" dirty="0" err="1"/>
              <a:t>gotovo</a:t>
            </a:r>
            <a:r>
              <a:rPr lang="en-US" altLang="en-US" dirty="0"/>
              <a:t> </a:t>
            </a:r>
            <a:r>
              <a:rPr lang="en-US" altLang="en-US" dirty="0" err="1"/>
              <a:t>isključivo</a:t>
            </a:r>
            <a:r>
              <a:rPr lang="en-US" altLang="en-US" dirty="0"/>
              <a:t> </a:t>
            </a:r>
            <a:r>
              <a:rPr lang="en-US" altLang="en-US" dirty="0" err="1"/>
              <a:t>namenjen</a:t>
            </a:r>
            <a:r>
              <a:rPr lang="en-US" altLang="en-US" dirty="0"/>
              <a:t> </a:t>
            </a:r>
            <a:r>
              <a:rPr lang="en-US" altLang="en-US" dirty="0" err="1"/>
              <a:t>snabdevanju</a:t>
            </a:r>
            <a:r>
              <a:rPr lang="en-US" altLang="en-US" dirty="0"/>
              <a:t> </a:t>
            </a:r>
            <a:r>
              <a:rPr lang="en-US" altLang="en-US" dirty="0" err="1"/>
              <a:t>trgovačke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r>
              <a:rPr lang="en-US" altLang="en-US" dirty="0"/>
              <a:t>, </a:t>
            </a:r>
            <a:r>
              <a:rPr lang="en-US" altLang="en-US" dirty="0" err="1"/>
              <a:t>ona</a:t>
            </a:r>
            <a:r>
              <a:rPr lang="en-US" altLang="en-US" dirty="0"/>
              <a:t> se </a:t>
            </a:r>
            <a:r>
              <a:rPr lang="en-US" altLang="en-US" dirty="0" err="1"/>
              <a:t>lociraju</a:t>
            </a:r>
            <a:r>
              <a:rPr lang="en-US" altLang="en-US" dirty="0"/>
              <a:t> u </a:t>
            </a:r>
            <a:r>
              <a:rPr lang="en-US" altLang="en-US" dirty="0" err="1"/>
              <a:t>krajevima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svrhu</a:t>
            </a:r>
            <a:r>
              <a:rPr lang="en-US" altLang="en-US" dirty="0"/>
              <a:t> </a:t>
            </a:r>
            <a:r>
              <a:rPr lang="en-US" altLang="en-US" dirty="0" err="1"/>
              <a:t>najpovoljniji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Pojava</a:t>
            </a:r>
            <a:r>
              <a:rPr lang="en-US" altLang="en-US" dirty="0"/>
              <a:t> </a:t>
            </a:r>
            <a:r>
              <a:rPr lang="en-US" altLang="en-US" dirty="0" err="1"/>
              <a:t>distributivnih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se </a:t>
            </a:r>
            <a:r>
              <a:rPr lang="en-US" altLang="en-US" dirty="0" err="1"/>
              <a:t>povezuje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razvojem</a:t>
            </a:r>
            <a:r>
              <a:rPr lang="en-US" altLang="en-US" dirty="0"/>
              <a:t> </a:t>
            </a:r>
            <a:r>
              <a:rPr lang="en-US" altLang="en-US" dirty="0" err="1"/>
              <a:t>automobilske</a:t>
            </a:r>
            <a:r>
              <a:rPr lang="en-US" altLang="en-US" dirty="0"/>
              <a:t> </a:t>
            </a:r>
            <a:r>
              <a:rPr lang="en-US" altLang="en-US" dirty="0" err="1"/>
              <a:t>industrije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to pre </a:t>
            </a:r>
            <a:r>
              <a:rPr lang="en-US" altLang="en-US" dirty="0" err="1"/>
              <a:t>svega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snabdevanje</a:t>
            </a:r>
            <a:r>
              <a:rPr lang="en-US" altLang="en-US" dirty="0"/>
              <a:t> </a:t>
            </a:r>
            <a:r>
              <a:rPr lang="en-US" altLang="en-US" dirty="0" err="1"/>
              <a:t>trgovačke</a:t>
            </a:r>
            <a:r>
              <a:rPr lang="en-US" altLang="en-US" dirty="0"/>
              <a:t> </a:t>
            </a:r>
            <a:r>
              <a:rPr lang="en-US" altLang="en-US" dirty="0" err="1"/>
              <a:t>mreže</a:t>
            </a:r>
            <a:r>
              <a:rPr lang="en-US" altLang="en-US" dirty="0"/>
              <a:t> </a:t>
            </a:r>
            <a:r>
              <a:rPr lang="en-US" altLang="en-US" dirty="0" err="1"/>
              <a:t>raznim</a:t>
            </a:r>
            <a:r>
              <a:rPr lang="en-US" altLang="en-US" dirty="0"/>
              <a:t> </a:t>
            </a:r>
            <a:r>
              <a:rPr lang="en-US" altLang="en-US" dirty="0" err="1"/>
              <a:t>rezervnim</a:t>
            </a:r>
            <a:r>
              <a:rPr lang="en-US" altLang="en-US" dirty="0"/>
              <a:t> </a:t>
            </a:r>
            <a:r>
              <a:rPr lang="en-US" altLang="en-US" dirty="0" err="1"/>
              <a:t>delovima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00000"/>
            </a:pPr>
            <a:r>
              <a:rPr lang="en-US" altLang="en-US" dirty="0" err="1"/>
              <a:t>Kasnije</a:t>
            </a:r>
            <a:r>
              <a:rPr lang="en-US" altLang="en-US" dirty="0"/>
              <a:t> se </a:t>
            </a:r>
            <a:r>
              <a:rPr lang="en-US" altLang="en-US" dirty="0" err="1"/>
              <a:t>pojavljuju</a:t>
            </a:r>
            <a:r>
              <a:rPr lang="en-US" altLang="en-US" dirty="0"/>
              <a:t> </a:t>
            </a: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prehrambenih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, </a:t>
            </a:r>
            <a:r>
              <a:rPr lang="en-US" altLang="en-US" dirty="0" err="1"/>
              <a:t>konfekcije</a:t>
            </a:r>
            <a:r>
              <a:rPr lang="en-US" altLang="en-US" dirty="0"/>
              <a:t>, </a:t>
            </a:r>
            <a:r>
              <a:rPr lang="en-US" altLang="en-US" dirty="0" err="1"/>
              <a:t>kozmetike</a:t>
            </a:r>
            <a:r>
              <a:rPr lang="en-US" altLang="en-US" dirty="0"/>
              <a:t>, </a:t>
            </a:r>
            <a:r>
              <a:rPr lang="en-US" altLang="en-US" dirty="0" err="1"/>
              <a:t>obuće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slično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9894" cy="4351338"/>
          </a:xfrm>
        </p:spPr>
        <p:txBody>
          <a:bodyPr>
            <a:normAutofit/>
          </a:bodyPr>
          <a:lstStyle/>
          <a:p>
            <a:r>
              <a:rPr lang="en-US" altLang="en-US" b="1" dirty="0" err="1"/>
              <a:t>Distributivni</a:t>
            </a:r>
            <a:r>
              <a:rPr lang="en-US" altLang="en-US" b="1" dirty="0"/>
              <a:t> </a:t>
            </a:r>
            <a:r>
              <a:rPr lang="en-US" altLang="en-US" b="1" dirty="0" err="1"/>
              <a:t>centri</a:t>
            </a:r>
            <a:r>
              <a:rPr lang="sr-Latn-RS" altLang="en-US" b="1" dirty="0"/>
              <a:t>: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svrha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je da se </a:t>
            </a:r>
            <a:r>
              <a:rPr lang="en-US" altLang="en-US" dirty="0" err="1"/>
              <a:t>smaste</a:t>
            </a:r>
            <a:r>
              <a:rPr lang="en-US" altLang="en-US" dirty="0"/>
              <a:t> </a:t>
            </a:r>
            <a:r>
              <a:rPr lang="en-US" altLang="en-US" dirty="0" err="1"/>
              <a:t>proizvodi</a:t>
            </a:r>
            <a:r>
              <a:rPr lang="en-US" altLang="en-US" dirty="0"/>
              <a:t> </a:t>
            </a:r>
            <a:r>
              <a:rPr lang="en-US" altLang="en-US" dirty="0" err="1"/>
              <a:t>dok</a:t>
            </a:r>
            <a:r>
              <a:rPr lang="en-US" altLang="en-US" dirty="0"/>
              <a:t> se ne </a:t>
            </a:r>
            <a:r>
              <a:rPr lang="en-US" altLang="en-US" dirty="0" err="1"/>
              <a:t>pojavi</a:t>
            </a:r>
            <a:r>
              <a:rPr lang="en-US" altLang="en-US" dirty="0"/>
              <a:t> </a:t>
            </a:r>
            <a:r>
              <a:rPr lang="en-US" altLang="en-US" dirty="0" err="1"/>
              <a:t>potražnja</a:t>
            </a:r>
            <a:r>
              <a:rPr lang="en-US" altLang="en-US" dirty="0"/>
              <a:t> </a:t>
            </a:r>
            <a:r>
              <a:rPr lang="en-US" altLang="en-US" dirty="0" err="1"/>
              <a:t>kupaca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njima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/>
              <a:t>S </a:t>
            </a:r>
            <a:r>
              <a:rPr lang="en-US" altLang="en-US" dirty="0" err="1"/>
              <a:t>druge</a:t>
            </a:r>
            <a:r>
              <a:rPr lang="en-US" altLang="en-US" dirty="0"/>
              <a:t> </a:t>
            </a:r>
            <a:r>
              <a:rPr lang="en-US" altLang="en-US" dirty="0" err="1"/>
              <a:t>strane</a:t>
            </a:r>
            <a:r>
              <a:rPr lang="en-US" altLang="en-US" dirty="0"/>
              <a:t>, </a:t>
            </a:r>
            <a:r>
              <a:rPr lang="en-US" altLang="en-US" dirty="0" err="1"/>
              <a:t>svrha</a:t>
            </a:r>
            <a:r>
              <a:rPr lang="en-US" altLang="en-US" dirty="0"/>
              <a:t> </a:t>
            </a:r>
            <a:r>
              <a:rPr lang="en-US" altLang="en-US" dirty="0" err="1"/>
              <a:t>distributivnog</a:t>
            </a:r>
            <a:r>
              <a:rPr lang="en-US" altLang="en-US" dirty="0"/>
              <a:t> </a:t>
            </a:r>
            <a:r>
              <a:rPr lang="en-US" altLang="en-US" dirty="0" err="1"/>
              <a:t>centra</a:t>
            </a:r>
            <a:r>
              <a:rPr lang="en-US" altLang="en-US" dirty="0"/>
              <a:t> je </a:t>
            </a:r>
            <a:r>
              <a:rPr lang="en-US" altLang="en-US" dirty="0" err="1"/>
              <a:t>protok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, ne </a:t>
            </a:r>
            <a:r>
              <a:rPr lang="en-US" altLang="en-US" dirty="0" err="1"/>
              <a:t>skladištenje</a:t>
            </a:r>
            <a:r>
              <a:rPr lang="en-US" altLang="en-US" dirty="0"/>
              <a:t> ("facility from which wholesale and retail orders are filled</a:t>
            </a:r>
            <a:r>
              <a:rPr lang="en-US" altLang="en-US" sz="2000" dirty="0"/>
              <a:t> “)</a:t>
            </a:r>
            <a:endParaRPr lang="en-US" altLang="en-US" dirty="0"/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centar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ali</a:t>
            </a:r>
            <a:r>
              <a:rPr lang="en-US" altLang="en-US" dirty="0"/>
              <a:t> ne mora </a:t>
            </a:r>
            <a:r>
              <a:rPr lang="en-US" altLang="en-US" dirty="0" err="1"/>
              <a:t>imati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skladišni</a:t>
            </a:r>
            <a:r>
              <a:rPr lang="en-US" altLang="en-US" dirty="0"/>
              <a:t> </a:t>
            </a:r>
            <a:r>
              <a:rPr lang="en-US" altLang="en-US" dirty="0" err="1"/>
              <a:t>prostor</a:t>
            </a:r>
            <a:endParaRPr lang="en-US" altLang="en-US" dirty="0"/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Masovne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dolaze</a:t>
            </a:r>
            <a:r>
              <a:rPr lang="en-US" altLang="en-US" dirty="0"/>
              <a:t> u 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centar</a:t>
            </a:r>
            <a:r>
              <a:rPr lang="en-US" altLang="en-US" dirty="0"/>
              <a:t>, </a:t>
            </a:r>
            <a:r>
              <a:rPr lang="en-US" altLang="en-US" dirty="0" err="1"/>
              <a:t>razlažu</a:t>
            </a:r>
            <a:r>
              <a:rPr lang="en-US" altLang="en-US" dirty="0"/>
              <a:t> se u </a:t>
            </a:r>
            <a:r>
              <a:rPr lang="en-US" altLang="en-US" dirty="0" err="1"/>
              <a:t>manje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potom</a:t>
            </a:r>
            <a:r>
              <a:rPr lang="en-US" altLang="en-US" dirty="0"/>
              <a:t> </a:t>
            </a:r>
            <a:r>
              <a:rPr lang="en-US" altLang="en-US" dirty="0" err="1"/>
              <a:t>transportuju</a:t>
            </a:r>
            <a:r>
              <a:rPr lang="en-US" altLang="en-US" dirty="0"/>
              <a:t> </a:t>
            </a:r>
            <a:r>
              <a:rPr lang="en-US" altLang="en-US" dirty="0" err="1"/>
              <a:t>dalje</a:t>
            </a:r>
            <a:r>
              <a:rPr lang="en-US" altLang="en-US" dirty="0"/>
              <a:t> </a:t>
            </a:r>
            <a:r>
              <a:rPr lang="en-US" altLang="en-US" dirty="0" err="1"/>
              <a:t>kroz</a:t>
            </a:r>
            <a:r>
              <a:rPr lang="en-US" altLang="en-US" dirty="0"/>
              <a:t> </a:t>
            </a:r>
            <a:r>
              <a:rPr lang="en-US" altLang="en-US" dirty="0" err="1"/>
              <a:t>lanac</a:t>
            </a:r>
            <a:r>
              <a:rPr lang="en-US" altLang="en-US" dirty="0"/>
              <a:t> </a:t>
            </a:r>
            <a:r>
              <a:rPr lang="en-US" altLang="en-US" dirty="0" err="1"/>
              <a:t>snabdevanja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Takođe</a:t>
            </a:r>
            <a:r>
              <a:rPr lang="en-US" altLang="en-US" dirty="0"/>
              <a:t>, </a:t>
            </a:r>
            <a:r>
              <a:rPr lang="en-US" altLang="en-US" dirty="0" err="1"/>
              <a:t>distributivni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obično</a:t>
            </a:r>
            <a:r>
              <a:rPr lang="en-US" altLang="en-US" dirty="0"/>
              <a:t> </a:t>
            </a:r>
            <a:r>
              <a:rPr lang="en-US" altLang="en-US" dirty="0" err="1"/>
              <a:t>pokrivaju</a:t>
            </a:r>
            <a:r>
              <a:rPr lang="en-US" altLang="en-US" dirty="0"/>
              <a:t> </a:t>
            </a:r>
            <a:r>
              <a:rPr lang="en-US" altLang="en-US" dirty="0" err="1"/>
              <a:t>veću</a:t>
            </a:r>
            <a:r>
              <a:rPr lang="en-US" altLang="en-US" dirty="0"/>
              <a:t> </a:t>
            </a:r>
            <a:r>
              <a:rPr lang="en-US" altLang="en-US" dirty="0" err="1"/>
              <a:t>teritoriju</a:t>
            </a:r>
            <a:r>
              <a:rPr lang="en-US" altLang="en-US" dirty="0"/>
              <a:t> od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lnSpc>
                <a:spcPct val="80000"/>
              </a:lnSpc>
              <a:buSzPct val="110000"/>
            </a:pPr>
            <a:r>
              <a:rPr lang="en-US" altLang="en-US" dirty="0" err="1"/>
              <a:t>Distribucioni</a:t>
            </a:r>
            <a:r>
              <a:rPr lang="en-US" altLang="en-US" dirty="0"/>
              <a:t> </a:t>
            </a:r>
            <a:r>
              <a:rPr lang="en-US" altLang="en-US" dirty="0" err="1"/>
              <a:t>centri</a:t>
            </a:r>
            <a:r>
              <a:rPr lang="en-US" altLang="en-US" dirty="0"/>
              <a:t> </a:t>
            </a:r>
            <a:r>
              <a:rPr lang="en-US" altLang="en-US" dirty="0" err="1"/>
              <a:t>imaju</a:t>
            </a:r>
            <a:r>
              <a:rPr lang="en-US" altLang="en-US" dirty="0"/>
              <a:t> </a:t>
            </a:r>
            <a:r>
              <a:rPr lang="en-US" altLang="en-US" dirty="0" err="1"/>
              <a:t>glavnu</a:t>
            </a:r>
            <a:r>
              <a:rPr lang="en-US" altLang="en-US" dirty="0"/>
              <a:t> </a:t>
            </a:r>
            <a:r>
              <a:rPr lang="en-US" altLang="en-US" dirty="0" err="1"/>
              <a:t>ulogu</a:t>
            </a:r>
            <a:r>
              <a:rPr lang="en-US" altLang="en-US" dirty="0"/>
              <a:t> u </a:t>
            </a:r>
            <a:r>
              <a:rPr lang="en-US" altLang="en-US" dirty="0" err="1"/>
              <a:t>protoku</a:t>
            </a:r>
            <a:r>
              <a:rPr lang="en-US" altLang="en-US" dirty="0"/>
              <a:t> </a:t>
            </a:r>
            <a:r>
              <a:rPr lang="en-US" altLang="en-US" dirty="0" err="1"/>
              <a:t>gotovih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česti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u </a:t>
            </a:r>
            <a:r>
              <a:rPr lang="en-US" altLang="en-US" dirty="0" err="1"/>
              <a:t>velikim</a:t>
            </a:r>
            <a:r>
              <a:rPr lang="en-US" altLang="en-US" dirty="0"/>
              <a:t> </a:t>
            </a:r>
            <a:r>
              <a:rPr lang="en-US" altLang="en-US" dirty="0" err="1"/>
              <a:t>zemljama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dobrom</a:t>
            </a:r>
            <a:r>
              <a:rPr lang="en-US" altLang="en-US" dirty="0"/>
              <a:t> </a:t>
            </a:r>
            <a:r>
              <a:rPr lang="en-US" altLang="en-US" dirty="0" err="1"/>
              <a:t>transportnom</a:t>
            </a:r>
            <a:r>
              <a:rPr lang="en-US" altLang="en-US" dirty="0"/>
              <a:t> </a:t>
            </a:r>
            <a:r>
              <a:rPr lang="en-US" altLang="en-US" dirty="0" err="1"/>
              <a:t>infrastrukturom</a:t>
            </a:r>
            <a:r>
              <a:rPr lang="en-US" altLang="en-US" dirty="0"/>
              <a:t>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npr</a:t>
            </a:r>
            <a:r>
              <a:rPr lang="en-US" altLang="en-US" dirty="0"/>
              <a:t>. u SAD-u</a:t>
            </a:r>
            <a:r>
              <a:rPr lang="sr-Latn-RS" altLang="en-US" dirty="0"/>
              <a:t> i Ruskoj Federaciji.</a:t>
            </a:r>
            <a:endParaRPr lang="sr-Latn-R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8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b="1" u="sng" dirty="0" err="1"/>
              <a:t>Privatna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skladišta</a:t>
            </a:r>
            <a:endParaRPr lang="en-US" altLang="en-US" b="1" u="sng" dirty="0"/>
          </a:p>
          <a:p>
            <a:pPr lvl="1">
              <a:buSzPct val="85000"/>
            </a:pPr>
            <a:r>
              <a:rPr lang="en-US" altLang="en-US" dirty="0" err="1"/>
              <a:t>Veliki</a:t>
            </a:r>
            <a:r>
              <a:rPr lang="en-US" altLang="en-US" dirty="0"/>
              <a:t> </a:t>
            </a:r>
            <a:r>
              <a:rPr lang="en-US" altLang="en-US" dirty="0" err="1"/>
              <a:t>obim</a:t>
            </a:r>
            <a:r>
              <a:rPr lang="en-US" altLang="en-US" dirty="0"/>
              <a:t> </a:t>
            </a:r>
            <a:r>
              <a:rPr lang="en-US" altLang="en-US" dirty="0" err="1"/>
              <a:t>proizvodnje</a:t>
            </a:r>
            <a:r>
              <a:rPr lang="en-US" altLang="en-US" dirty="0"/>
              <a:t> ide u </a:t>
            </a:r>
            <a:r>
              <a:rPr lang="en-US" altLang="en-US" dirty="0" err="1"/>
              <a:t>prilog</a:t>
            </a:r>
            <a:r>
              <a:rPr lang="en-US" altLang="en-US" dirty="0"/>
              <a:t> </a:t>
            </a:r>
            <a:r>
              <a:rPr lang="en-US" altLang="en-US" dirty="0" err="1"/>
              <a:t>posedovanje</a:t>
            </a:r>
            <a:r>
              <a:rPr lang="en-US" altLang="en-US" dirty="0"/>
              <a:t> </a:t>
            </a:r>
            <a:r>
              <a:rPr lang="en-US" altLang="en-US" dirty="0" err="1"/>
              <a:t>sopstvenog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u </a:t>
            </a:r>
            <a:r>
              <a:rPr lang="en-US" altLang="en-US" dirty="0" err="1"/>
              <a:t>smislu</a:t>
            </a:r>
            <a:r>
              <a:rPr lang="en-US" altLang="en-US" dirty="0"/>
              <a:t> </a:t>
            </a:r>
            <a:r>
              <a:rPr lang="en-US" altLang="en-US" dirty="0" err="1"/>
              <a:t>ekonomike</a:t>
            </a:r>
            <a:r>
              <a:rPr lang="en-US" altLang="en-US" dirty="0"/>
              <a:t> </a:t>
            </a:r>
            <a:r>
              <a:rPr lang="en-US" altLang="en-US" dirty="0" err="1"/>
              <a:t>velike</a:t>
            </a:r>
            <a:r>
              <a:rPr lang="en-US" altLang="en-US" dirty="0"/>
              <a:t> </a:t>
            </a:r>
            <a:r>
              <a:rPr lang="en-US" altLang="en-US" dirty="0" err="1"/>
              <a:t>količine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/>
              <a:t>Firma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održavati</a:t>
            </a:r>
            <a:r>
              <a:rPr lang="en-US" altLang="en-US" dirty="0"/>
              <a:t> </a:t>
            </a:r>
            <a:r>
              <a:rPr lang="en-US" altLang="en-US" dirty="0" err="1"/>
              <a:t>niže</a:t>
            </a:r>
            <a:r>
              <a:rPr lang="en-US" altLang="en-US" dirty="0"/>
              <a:t> </a:t>
            </a:r>
            <a:r>
              <a:rPr lang="en-US" altLang="en-US" dirty="0" err="1"/>
              <a:t>cene</a:t>
            </a:r>
            <a:r>
              <a:rPr lang="en-US" altLang="en-US" dirty="0"/>
              <a:t> </a:t>
            </a:r>
            <a:r>
              <a:rPr lang="en-US" altLang="en-US" dirty="0" err="1"/>
              <a:t>isporuke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veće</a:t>
            </a:r>
            <a:r>
              <a:rPr lang="en-US" altLang="en-US" dirty="0"/>
              <a:t> </a:t>
            </a:r>
            <a:r>
              <a:rPr lang="en-US" altLang="en-US" dirty="0" err="1"/>
              <a:t>margine</a:t>
            </a:r>
            <a:r>
              <a:rPr lang="en-US" altLang="en-US" dirty="0"/>
              <a:t> </a:t>
            </a:r>
            <a:r>
              <a:rPr lang="en-US" altLang="en-US" dirty="0" err="1"/>
              <a:t>profita</a:t>
            </a:r>
            <a:r>
              <a:rPr lang="en-US" altLang="en-US" dirty="0"/>
              <a:t> </a:t>
            </a:r>
            <a:r>
              <a:rPr lang="en-US" altLang="en-US" dirty="0" err="1"/>
              <a:t>zasnovano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ovakvoj</a:t>
            </a:r>
            <a:r>
              <a:rPr lang="en-US" altLang="en-US" dirty="0"/>
              <a:t> </a:t>
            </a:r>
            <a:r>
              <a:rPr lang="en-US" altLang="en-US" dirty="0" err="1"/>
              <a:t>ekonomiji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kontrole</a:t>
            </a:r>
            <a:r>
              <a:rPr lang="en-US" altLang="en-US" dirty="0"/>
              <a:t> u </a:t>
            </a:r>
            <a:r>
              <a:rPr lang="en-US" altLang="en-US" dirty="0" err="1"/>
              <a:t>smislu</a:t>
            </a:r>
            <a:r>
              <a:rPr lang="en-US" altLang="en-US" dirty="0"/>
              <a:t> </a:t>
            </a:r>
            <a:r>
              <a:rPr lang="en-US" altLang="en-US" dirty="0" err="1"/>
              <a:t>izbora</a:t>
            </a:r>
            <a:r>
              <a:rPr lang="en-US" altLang="en-US" dirty="0"/>
              <a:t> </a:t>
            </a:r>
            <a:r>
              <a:rPr lang="en-US" altLang="en-US" dirty="0" err="1"/>
              <a:t>ljudstva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će</a:t>
            </a:r>
            <a:r>
              <a:rPr lang="en-US" altLang="en-US" dirty="0"/>
              <a:t> </a:t>
            </a:r>
            <a:r>
              <a:rPr lang="en-US" altLang="en-US" dirty="0" err="1"/>
              <a:t>raditi</a:t>
            </a:r>
            <a:r>
              <a:rPr lang="en-US" altLang="en-US" dirty="0"/>
              <a:t> u </a:t>
            </a:r>
            <a:r>
              <a:rPr lang="en-US" altLang="en-US" dirty="0" err="1"/>
              <a:t>skladištu</a:t>
            </a:r>
            <a:r>
              <a:rPr lang="en-US" altLang="en-US" dirty="0"/>
              <a:t>, </a:t>
            </a:r>
            <a:r>
              <a:rPr lang="en-US" altLang="en-US" dirty="0" err="1"/>
              <a:t>olakšava</a:t>
            </a:r>
            <a:r>
              <a:rPr lang="en-US" altLang="en-US" dirty="0"/>
              <a:t> </a:t>
            </a:r>
            <a:r>
              <a:rPr lang="en-US" altLang="en-US" dirty="0" err="1"/>
              <a:t>pakovanje</a:t>
            </a:r>
            <a:r>
              <a:rPr lang="en-US" altLang="en-US" dirty="0"/>
              <a:t> robe,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operacije</a:t>
            </a:r>
            <a:r>
              <a:rPr lang="en-US" altLang="en-US" dirty="0"/>
              <a:t> </a:t>
            </a:r>
            <a:r>
              <a:rPr lang="en-US" altLang="en-US" dirty="0" err="1"/>
              <a:t>unutar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 </a:t>
            </a:r>
          </a:p>
          <a:p>
            <a:pPr lvl="1">
              <a:buSzPct val="85000"/>
            </a:pPr>
            <a:r>
              <a:rPr lang="en-US" altLang="en-US" dirty="0" err="1"/>
              <a:t>mogućnost</a:t>
            </a:r>
            <a:r>
              <a:rPr lang="en-US" altLang="en-US" dirty="0"/>
              <a:t> </a:t>
            </a:r>
            <a:r>
              <a:rPr lang="en-US" altLang="en-US" dirty="0" err="1"/>
              <a:t>održanja</a:t>
            </a:r>
            <a:r>
              <a:rPr lang="en-US" altLang="en-US" dirty="0"/>
              <a:t> </a:t>
            </a:r>
            <a:r>
              <a:rPr lang="en-US" altLang="en-US" dirty="0" err="1"/>
              <a:t>fizičke</a:t>
            </a:r>
            <a:r>
              <a:rPr lang="en-US" altLang="en-US" dirty="0"/>
              <a:t> </a:t>
            </a:r>
            <a:r>
              <a:rPr lang="en-US" altLang="en-US" dirty="0" err="1"/>
              <a:t>kontrole</a:t>
            </a:r>
            <a:r>
              <a:rPr lang="en-US" altLang="en-US" dirty="0"/>
              <a:t> </a:t>
            </a:r>
            <a:r>
              <a:rPr lang="en-US" altLang="en-US" dirty="0" err="1"/>
              <a:t>nad</a:t>
            </a:r>
            <a:r>
              <a:rPr lang="en-US" altLang="en-US" dirty="0"/>
              <a:t> </a:t>
            </a:r>
            <a:r>
              <a:rPr lang="en-US" altLang="en-US" dirty="0" err="1"/>
              <a:t>skladištem</a:t>
            </a:r>
            <a:r>
              <a:rPr lang="en-US" altLang="en-US" dirty="0"/>
              <a:t>,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omogućuju</a:t>
            </a:r>
            <a:r>
              <a:rPr lang="en-US" altLang="en-US" dirty="0"/>
              <a:t> </a:t>
            </a:r>
            <a:r>
              <a:rPr lang="en-US" altLang="en-US" dirty="0" err="1"/>
              <a:t>menadžerima</a:t>
            </a:r>
            <a:r>
              <a:rPr lang="en-US" altLang="en-US" dirty="0"/>
              <a:t> da </a:t>
            </a:r>
            <a:r>
              <a:rPr lang="en-US" altLang="en-US" dirty="0" err="1"/>
              <a:t>kontrolišu</a:t>
            </a:r>
            <a:r>
              <a:rPr lang="en-US" altLang="en-US" dirty="0"/>
              <a:t> </a:t>
            </a:r>
            <a:r>
              <a:rPr lang="en-US" altLang="en-US" dirty="0" err="1"/>
              <a:t>gubitke</a:t>
            </a:r>
            <a:r>
              <a:rPr lang="en-US" altLang="en-US" dirty="0"/>
              <a:t>, </a:t>
            </a:r>
            <a:r>
              <a:rPr lang="en-US" altLang="en-US" dirty="0" err="1"/>
              <a:t>oštećenja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krađu</a:t>
            </a:r>
            <a:r>
              <a:rPr lang="en-US" altLang="en-US" dirty="0"/>
              <a:t> </a:t>
            </a:r>
            <a:r>
              <a:rPr lang="en-US" altLang="en-US" dirty="0" err="1"/>
              <a:t>zaliha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u="sng" dirty="0" err="1"/>
              <a:t>Javna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skladišta</a:t>
            </a:r>
            <a:endParaRPr lang="en-US" altLang="en-US" sz="2400" b="1" u="sng" dirty="0"/>
          </a:p>
          <a:p>
            <a:pPr lvl="1">
              <a:buSzPct val="90000"/>
            </a:pPr>
            <a:r>
              <a:rPr lang="en-US" altLang="en-US" sz="2200" dirty="0" err="1"/>
              <a:t>javna</a:t>
            </a:r>
            <a:r>
              <a:rPr lang="en-US" altLang="en-US" sz="2200" dirty="0"/>
              <a:t>  </a:t>
            </a:r>
            <a:r>
              <a:rPr lang="en-US" altLang="en-US" sz="2200" dirty="0" err="1"/>
              <a:t>skladišta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iznajmljuju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prostor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pojedincima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firmama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kojima</a:t>
            </a:r>
            <a:r>
              <a:rPr lang="en-US" altLang="en-US" sz="2200" dirty="0"/>
              <a:t> je on </a:t>
            </a:r>
            <a:r>
              <a:rPr lang="en-US" altLang="en-US" sz="2200" dirty="0" err="1"/>
              <a:t>potreban</a:t>
            </a:r>
            <a:r>
              <a:rPr lang="en-US" altLang="en-US" sz="2200" dirty="0"/>
              <a:t>. </a:t>
            </a:r>
          </a:p>
          <a:p>
            <a:pPr lvl="1">
              <a:buSzPct val="90000"/>
            </a:pPr>
            <a:r>
              <a:rPr lang="en-US" altLang="en-US" sz="2200" dirty="0" err="1"/>
              <a:t>Usluge</a:t>
            </a:r>
            <a:r>
              <a:rPr lang="en-US" altLang="en-US" sz="2200" dirty="0"/>
              <a:t> u </a:t>
            </a:r>
            <a:r>
              <a:rPr lang="en-US" altLang="en-US" sz="2200" dirty="0" err="1"/>
              <a:t>ovakvim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skladištima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mogu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često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variraju</a:t>
            </a:r>
            <a:r>
              <a:rPr lang="en-US" altLang="en-US" sz="2200" dirty="0"/>
              <a:t>. </a:t>
            </a:r>
          </a:p>
          <a:p>
            <a:pPr lvl="1">
              <a:buSzPct val="90000"/>
            </a:pPr>
            <a:r>
              <a:rPr lang="en-US" altLang="en-US" sz="2200" dirty="0" err="1"/>
              <a:t>Neka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daju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širok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opseg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jednostavnijih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usluga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kao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što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pakovanje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obeležavanje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održavanje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količine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zaliha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lokalnu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isporuku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obradu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podataka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markiranje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cena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bar </a:t>
            </a:r>
            <a:r>
              <a:rPr lang="en-US" altLang="en-US" sz="2200" dirty="0" err="1"/>
              <a:t>kodova</a:t>
            </a:r>
            <a:r>
              <a:rPr lang="en-US" altLang="en-US" sz="2200" dirty="0"/>
              <a:t>.</a:t>
            </a:r>
          </a:p>
          <a:p>
            <a:r>
              <a:rPr lang="en-US" altLang="en-US" sz="2400" dirty="0" err="1"/>
              <a:t>Manje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investicije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nego</a:t>
            </a:r>
            <a:r>
              <a:rPr lang="en-US" altLang="en-US" sz="2400" dirty="0"/>
              <a:t> u </a:t>
            </a:r>
            <a:r>
              <a:rPr lang="en-US" altLang="en-US" sz="2400" dirty="0" err="1"/>
              <a:t>privatno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skladište</a:t>
            </a:r>
            <a:endParaRPr lang="en-US" altLang="en-US" sz="2400" dirty="0"/>
          </a:p>
          <a:p>
            <a:r>
              <a:rPr lang="en-US" altLang="en-US" sz="2400" dirty="0" err="1"/>
              <a:t>Veća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flksibilnost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promene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tržišta</a:t>
            </a:r>
            <a:endParaRPr lang="en-US" altLang="en-US" sz="2400" dirty="0"/>
          </a:p>
          <a:p>
            <a:r>
              <a:rPr lang="en-US" altLang="en-US" sz="2400" dirty="0" err="1"/>
              <a:t>Skladište</a:t>
            </a:r>
            <a:r>
              <a:rPr lang="en-US" altLang="en-US" sz="2400" dirty="0"/>
              <a:t> robe </a:t>
            </a:r>
            <a:r>
              <a:rPr lang="en-US" altLang="en-US" sz="2400" dirty="0" err="1"/>
              <a:t>opšte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potrošnje</a:t>
            </a:r>
            <a:r>
              <a:rPr lang="en-US" altLang="en-US" sz="2400" dirty="0"/>
              <a:t>, </a:t>
            </a:r>
            <a:r>
              <a:rPr lang="sr-Latn-RS" altLang="en-US" sz="2400" dirty="0"/>
              <a:t>h</a:t>
            </a:r>
            <a:r>
              <a:rPr lang="en-US" altLang="en-US" sz="2400" dirty="0" err="1"/>
              <a:t>ladnjače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carinska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skladišta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b="1" u="sng" dirty="0" err="1"/>
              <a:t>Ugovorna</a:t>
            </a:r>
            <a:r>
              <a:rPr lang="en-US" altLang="en-US" b="1" u="sng" dirty="0"/>
              <a:t> </a:t>
            </a:r>
            <a:r>
              <a:rPr lang="en-US" altLang="en-US" b="1" u="sng" dirty="0" err="1"/>
              <a:t>skladišta</a:t>
            </a:r>
            <a:r>
              <a:rPr lang="en-US" altLang="en-US" b="1" u="sng" dirty="0"/>
              <a:t>:</a:t>
            </a:r>
            <a:r>
              <a:rPr lang="en-US" altLang="en-US" dirty="0"/>
              <a:t> </a:t>
            </a:r>
          </a:p>
          <a:p>
            <a:pPr>
              <a:buSzPct val="95000"/>
            </a:pPr>
            <a:r>
              <a:rPr lang="en-US" altLang="en-US" dirty="0" err="1"/>
              <a:t>Ugovorna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često</a:t>
            </a:r>
            <a:r>
              <a:rPr lang="en-US" altLang="en-US" dirty="0"/>
              <a:t> </a:t>
            </a:r>
            <a:r>
              <a:rPr lang="en-US" altLang="en-US" dirty="0" err="1"/>
              <a:t>pružaju</a:t>
            </a:r>
            <a:r>
              <a:rPr lang="en-US" altLang="en-US" dirty="0"/>
              <a:t> </a:t>
            </a:r>
            <a:r>
              <a:rPr lang="en-US" altLang="en-US" dirty="0" err="1"/>
              <a:t>prilagodljive</a:t>
            </a:r>
            <a:r>
              <a:rPr lang="en-US" altLang="en-US" dirty="0"/>
              <a:t> </a:t>
            </a:r>
            <a:r>
              <a:rPr lang="en-US" altLang="en-US" dirty="0" err="1"/>
              <a:t>usluge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suštini</a:t>
            </a:r>
            <a:r>
              <a:rPr lang="en-US" altLang="en-US" dirty="0"/>
              <a:t>, </a:t>
            </a:r>
            <a:r>
              <a:rPr lang="en-US" altLang="en-US" dirty="0" err="1"/>
              <a:t>ugovorna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organizacije</a:t>
            </a:r>
            <a:r>
              <a:rPr lang="en-US" altLang="en-US" dirty="0"/>
              <a:t> </a:t>
            </a:r>
            <a:r>
              <a:rPr lang="en-US" altLang="en-US" dirty="0" err="1"/>
              <a:t>integrisane</a:t>
            </a:r>
            <a:r>
              <a:rPr lang="en-US" altLang="en-US" dirty="0"/>
              <a:t> </a:t>
            </a:r>
            <a:r>
              <a:rPr lang="en-US" altLang="en-US" dirty="0" err="1"/>
              <a:t>logistike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pružaju</a:t>
            </a:r>
            <a:r>
              <a:rPr lang="en-US" altLang="en-US" dirty="0"/>
              <a:t> </a:t>
            </a:r>
            <a:r>
              <a:rPr lang="en-US" altLang="en-US" dirty="0" err="1"/>
              <a:t>usluge</a:t>
            </a:r>
            <a:r>
              <a:rPr lang="en-US" altLang="en-US" dirty="0"/>
              <a:t> </a:t>
            </a:r>
            <a:r>
              <a:rPr lang="en-US" altLang="en-US" dirty="0" err="1"/>
              <a:t>višeg</a:t>
            </a:r>
            <a:r>
              <a:rPr lang="en-US" altLang="en-US" dirty="0"/>
              <a:t> </a:t>
            </a:r>
            <a:r>
              <a:rPr lang="en-US" altLang="en-US" dirty="0" err="1"/>
              <a:t>kvaliteta</a:t>
            </a:r>
            <a:r>
              <a:rPr lang="en-US" altLang="en-US" dirty="0"/>
              <a:t> </a:t>
            </a:r>
            <a:r>
              <a:rPr lang="en-US" altLang="en-US" dirty="0" err="1"/>
              <a:t>nego</a:t>
            </a:r>
            <a:r>
              <a:rPr lang="en-US" altLang="en-US" dirty="0"/>
              <a:t> </a:t>
            </a:r>
            <a:r>
              <a:rPr lang="en-US" altLang="en-US" dirty="0" err="1"/>
              <a:t>što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dostupne</a:t>
            </a:r>
            <a:r>
              <a:rPr lang="en-US" altLang="en-US" dirty="0"/>
              <a:t> u </a:t>
            </a:r>
            <a:r>
              <a:rPr lang="en-US" altLang="en-US" dirty="0" err="1"/>
              <a:t>javnim</a:t>
            </a:r>
            <a:r>
              <a:rPr lang="en-US" altLang="en-US" dirty="0"/>
              <a:t> </a:t>
            </a:r>
            <a:r>
              <a:rPr lang="en-US" altLang="en-US" dirty="0" err="1"/>
              <a:t>skladištima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razlozi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korišćenje</a:t>
            </a:r>
            <a:r>
              <a:rPr lang="en-US" altLang="en-US" dirty="0"/>
              <a:t> </a:t>
            </a:r>
            <a:r>
              <a:rPr lang="en-US" altLang="en-US" dirty="0" err="1"/>
              <a:t>ugovornih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 </a:t>
            </a:r>
            <a:r>
              <a:rPr lang="en-US" altLang="en-US" dirty="0" err="1"/>
              <a:t>uključuju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/>
              <a:t> </a:t>
            </a:r>
            <a:r>
              <a:rPr lang="en-US" altLang="en-US" dirty="0" err="1"/>
              <a:t>Sezonski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Zahtevi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geografsko</a:t>
            </a:r>
            <a:r>
              <a:rPr lang="en-US" altLang="en-US" dirty="0"/>
              <a:t> </a:t>
            </a:r>
            <a:r>
              <a:rPr lang="en-US" altLang="en-US" dirty="0" err="1"/>
              <a:t>pokrivanje</a:t>
            </a:r>
            <a:r>
              <a:rPr lang="en-US" altLang="en-US" dirty="0"/>
              <a:t> </a:t>
            </a:r>
            <a:r>
              <a:rPr lang="en-US" altLang="en-US" dirty="0" err="1"/>
              <a:t>terena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Flaksibilnost</a:t>
            </a:r>
            <a:r>
              <a:rPr lang="en-US" altLang="en-US" dirty="0"/>
              <a:t> </a:t>
            </a: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testiranja</a:t>
            </a:r>
            <a:r>
              <a:rPr lang="en-US" altLang="en-US" dirty="0"/>
              <a:t> </a:t>
            </a:r>
            <a:r>
              <a:rPr lang="en-US" altLang="en-US" dirty="0" err="1"/>
              <a:t>novog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Smanjenje</a:t>
            </a:r>
            <a:r>
              <a:rPr lang="en-US" altLang="en-US" dirty="0"/>
              <a:t> </a:t>
            </a:r>
            <a:r>
              <a:rPr lang="en-US" altLang="en-US" dirty="0" err="1"/>
              <a:t>transportnih</a:t>
            </a:r>
            <a:r>
              <a:rPr lang="en-US" altLang="en-US" dirty="0"/>
              <a:t> </a:t>
            </a:r>
            <a:r>
              <a:rPr lang="en-US" altLang="en-US" dirty="0" err="1"/>
              <a:t>troškova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Lociranje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en-US" altLang="en-US" b="1" dirty="0"/>
              <a:t> </a:t>
            </a:r>
            <a:r>
              <a:rPr lang="en-US" altLang="en-US" b="1" dirty="0" err="1"/>
              <a:t>manjih</a:t>
            </a:r>
            <a:r>
              <a:rPr lang="en-US" altLang="en-US" b="1" dirty="0"/>
              <a:t> </a:t>
            </a:r>
            <a:r>
              <a:rPr lang="en-US" altLang="en-US" b="1" dirty="0" err="1"/>
              <a:t>proizvodnih</a:t>
            </a:r>
            <a:r>
              <a:rPr lang="en-US" altLang="en-US" b="1" dirty="0"/>
              <a:t> </a:t>
            </a:r>
            <a:r>
              <a:rPr lang="en-US" altLang="en-US" b="1" dirty="0" err="1"/>
              <a:t>preduzeća</a:t>
            </a:r>
            <a:r>
              <a:rPr lang="sr-Latn-RS" altLang="en-US" b="1" dirty="0"/>
              <a:t>:</a:t>
            </a:r>
            <a:endParaRPr lang="en-US" dirty="0"/>
          </a:p>
        </p:txBody>
      </p:sp>
      <p:sp>
        <p:nvSpPr>
          <p:cNvPr id="4" name="Content Placeholder 2"/>
          <p:cNvSpPr>
            <a:spLocks noChangeArrowheads="1"/>
          </p:cNvSpPr>
          <p:nvPr/>
        </p:nvSpPr>
        <p:spPr bwMode="auto">
          <a:xfrm>
            <a:off x="1093061" y="2304325"/>
            <a:ext cx="8229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ts val="475"/>
              </a:spcBef>
              <a:spcAft>
                <a:spcPct val="0"/>
              </a:spcAft>
              <a:buClr>
                <a:srgbClr val="10CF9B"/>
              </a:buClr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istom</a:t>
            </a:r>
            <a:r>
              <a:rPr lang="en-US" altLang="en-US" dirty="0"/>
              <a:t> </a:t>
            </a:r>
            <a:r>
              <a:rPr lang="en-US" altLang="en-US" dirty="0" err="1"/>
              <a:t>objektu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proizvodnom</a:t>
            </a:r>
            <a:r>
              <a:rPr lang="en-US" altLang="en-US" dirty="0"/>
              <a:t> </a:t>
            </a:r>
            <a:r>
              <a:rPr lang="en-US" altLang="en-US" dirty="0" err="1"/>
              <a:t>linijom</a:t>
            </a:r>
            <a:endParaRPr lang="en-US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67385" y="1837152"/>
            <a:ext cx="24288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:</a:t>
            </a:r>
          </a:p>
          <a:p>
            <a:pPr>
              <a:buClrTx/>
            </a:pPr>
            <a:r>
              <a:rPr lang="en-US" altLang="en-US" i="1" dirty="0"/>
              <a:t>SM- </a:t>
            </a:r>
            <a:r>
              <a:rPr lang="en-US" altLang="en-US" i="1" dirty="0" err="1"/>
              <a:t>skladište</a:t>
            </a:r>
            <a:r>
              <a:rPr lang="en-US" altLang="en-US" i="1" dirty="0"/>
              <a:t> </a:t>
            </a:r>
            <a:r>
              <a:rPr lang="en-US" altLang="en-US" i="1" dirty="0" err="1"/>
              <a:t>materijala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SP-</a:t>
            </a:r>
            <a:r>
              <a:rPr lang="en-US" altLang="en-US" i="1" dirty="0" err="1"/>
              <a:t>skladište</a:t>
            </a:r>
            <a:r>
              <a:rPr lang="en-US" altLang="en-US" i="1" dirty="0"/>
              <a:t> </a:t>
            </a:r>
            <a:r>
              <a:rPr lang="en-US" altLang="en-US" i="1" dirty="0" err="1"/>
              <a:t>gotovih</a:t>
            </a:r>
            <a:r>
              <a:rPr lang="en-US" altLang="en-US" i="1" dirty="0"/>
              <a:t> </a:t>
            </a:r>
            <a:r>
              <a:rPr lang="en-US" altLang="en-US" i="1" dirty="0" err="1"/>
              <a:t>proizvoda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P-</a:t>
            </a:r>
            <a:r>
              <a:rPr lang="en-US" altLang="en-US" i="1" dirty="0" err="1"/>
              <a:t>proizvodni</a:t>
            </a:r>
            <a:r>
              <a:rPr lang="en-US" altLang="en-US" i="1" dirty="0"/>
              <a:t> </a:t>
            </a:r>
            <a:r>
              <a:rPr lang="en-US" altLang="en-US" i="1" dirty="0" err="1"/>
              <a:t>proces</a:t>
            </a:r>
            <a:r>
              <a:rPr lang="en-US" altLang="en-US" i="1" dirty="0"/>
              <a:t>;</a:t>
            </a:r>
          </a:p>
          <a:p>
            <a:pPr>
              <a:buClrTx/>
            </a:pPr>
            <a:r>
              <a:rPr lang="en-US" altLang="en-US" i="1" dirty="0"/>
              <a:t>PP-</a:t>
            </a:r>
            <a:r>
              <a:rPr lang="en-US" altLang="en-US" i="1" dirty="0" err="1"/>
              <a:t>planirano</a:t>
            </a:r>
            <a:r>
              <a:rPr lang="en-US" altLang="en-US" i="1" dirty="0"/>
              <a:t> </a:t>
            </a:r>
            <a:r>
              <a:rPr lang="en-US" altLang="en-US" i="1" dirty="0" err="1"/>
              <a:t>proširenje</a:t>
            </a:r>
            <a:endParaRPr lang="en-US" altLang="en-US" i="1" dirty="0"/>
          </a:p>
        </p:txBody>
      </p:sp>
      <p:pic>
        <p:nvPicPr>
          <p:cNvPr id="6" name="Picture 5" descr="strelice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78" y="4601396"/>
            <a:ext cx="2401887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 preferRelativeResize="0">
            <a:picLocks noRo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1" y="2871391"/>
            <a:ext cx="6235632" cy="228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68430" cy="4351338"/>
          </a:xfrm>
        </p:spPr>
        <p:txBody>
          <a:bodyPr/>
          <a:lstStyle/>
          <a:p>
            <a:r>
              <a:rPr lang="en-US" altLang="en-US" b="1" dirty="0" err="1"/>
              <a:t>Lociranje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en-US" altLang="en-US" b="1" dirty="0"/>
              <a:t> </a:t>
            </a:r>
            <a:r>
              <a:rPr lang="en-US" altLang="en-US" b="1" dirty="0" err="1"/>
              <a:t>velikih</a:t>
            </a:r>
            <a:r>
              <a:rPr lang="en-US" altLang="en-US" b="1" dirty="0"/>
              <a:t> </a:t>
            </a:r>
            <a:r>
              <a:rPr lang="en-US" altLang="en-US" b="1" dirty="0" err="1"/>
              <a:t>preduzeća</a:t>
            </a:r>
            <a:r>
              <a:rPr lang="sr-Latn-RS" altLang="en-US" b="1" dirty="0"/>
              <a:t>:</a:t>
            </a:r>
          </a:p>
          <a:p>
            <a:pPr lvl="1"/>
            <a:r>
              <a:rPr lang="en-US" altLang="en-US" dirty="0" err="1"/>
              <a:t>prv</a:t>
            </a:r>
            <a:r>
              <a:rPr lang="sr-Latn-RS" altLang="en-US" dirty="0"/>
              <a:t>enstveno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doneti</a:t>
            </a:r>
            <a:r>
              <a:rPr lang="en-US" altLang="en-US" dirty="0"/>
              <a:t> </a:t>
            </a:r>
            <a:r>
              <a:rPr lang="en-US" altLang="en-US" dirty="0" err="1"/>
              <a:t>odluku</a:t>
            </a:r>
            <a:r>
              <a:rPr lang="en-US" altLang="en-US" dirty="0"/>
              <a:t> o tome da li </a:t>
            </a:r>
            <a:r>
              <a:rPr lang="en-US" altLang="en-US" dirty="0" err="1"/>
              <a:t>će</a:t>
            </a:r>
            <a:r>
              <a:rPr lang="en-US" altLang="en-US" dirty="0"/>
              <a:t> </a:t>
            </a:r>
            <a:r>
              <a:rPr lang="en-US" altLang="en-US" dirty="0" err="1"/>
              <a:t>skladište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i="1" dirty="0" err="1"/>
              <a:t>centralizovano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i="1" dirty="0" err="1"/>
              <a:t>decentralizovano</a:t>
            </a:r>
            <a:endParaRPr lang="sr-Latn-RS" altLang="en-US" i="1" dirty="0"/>
          </a:p>
          <a:p>
            <a:pPr lvl="2"/>
            <a:r>
              <a:rPr lang="sr-Latn-RS" altLang="en-US" dirty="0"/>
              <a:t>Za slučaj centralizovanog skladišta:</a:t>
            </a:r>
            <a:endParaRPr lang="en-US" alt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585" y="1825625"/>
            <a:ext cx="6509340" cy="46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inženjerstvu.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b="1" dirty="0"/>
              <a:t>Mesto i uloga svih industrijskih podsistema sa posebnim osvrtom na primere iz industrijske prakse (fabrika, skladišta,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Pozicija</a:t>
            </a:r>
            <a:r>
              <a:rPr lang="en-US" altLang="en-US" dirty="0"/>
              <a:t> </a:t>
            </a:r>
            <a:r>
              <a:rPr lang="en-US" altLang="en-US" dirty="0" err="1"/>
              <a:t>centralizovanog</a:t>
            </a:r>
            <a:r>
              <a:rPr lang="en-US" altLang="en-US" dirty="0"/>
              <a:t>  </a:t>
            </a:r>
            <a:r>
              <a:rPr lang="en-US" altLang="en-US" dirty="0" err="1"/>
              <a:t>skladišta</a:t>
            </a:r>
            <a:r>
              <a:rPr lang="sr-Latn-RS" altLang="en-US" dirty="0"/>
              <a:t> – metoda težišta:</a:t>
            </a:r>
            <a:endParaRPr lang="en-US" dirty="0"/>
          </a:p>
        </p:txBody>
      </p:sp>
      <p:pic>
        <p:nvPicPr>
          <p:cNvPr id="4" name="Picture 3" descr="sl3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92" y="2630488"/>
            <a:ext cx="4516437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40129" y="2344738"/>
            <a:ext cx="45720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en-US">
                <a:latin typeface="Constantia" panose="02030602050306030303" pitchFamily="18" charset="0"/>
              </a:rPr>
              <a:t>Za svaki proizvodni pogon (P</a:t>
            </a:r>
            <a:r>
              <a:rPr lang="en-US" altLang="en-US" baseline="-24000">
                <a:latin typeface="Constantia" panose="02030602050306030303" pitchFamily="18" charset="0"/>
              </a:rPr>
              <a:t>i</a:t>
            </a:r>
            <a:r>
              <a:rPr lang="en-US" altLang="en-US">
                <a:latin typeface="Constantia" panose="02030602050306030303" pitchFamily="18" charset="0"/>
              </a:rPr>
              <a:t>) odrede se koordinate težišta i definišu se ukupne težine materijala koje pogon troši (Q</a:t>
            </a:r>
            <a:r>
              <a:rPr lang="en-US" altLang="en-US" baseline="-24000">
                <a:latin typeface="Constantia" panose="02030602050306030303" pitchFamily="18" charset="0"/>
              </a:rPr>
              <a:t>i</a:t>
            </a:r>
            <a:r>
              <a:rPr lang="en-US" altLang="en-US">
                <a:latin typeface="Constantia" panose="02030602050306030303" pitchFamily="18" charset="0"/>
              </a:rPr>
              <a:t>). </a:t>
            </a:r>
          </a:p>
          <a:p>
            <a:pPr>
              <a:buClrTx/>
            </a:pPr>
            <a:endParaRPr lang="en-US" altLang="en-US">
              <a:latin typeface="Constantia" panose="02030602050306030303" pitchFamily="18" charset="0"/>
            </a:endParaRPr>
          </a:p>
          <a:p>
            <a:pPr>
              <a:buClrTx/>
            </a:pPr>
            <a:r>
              <a:rPr lang="en-US" altLang="en-US">
                <a:latin typeface="Constantia" panose="02030602050306030303" pitchFamily="18" charset="0"/>
              </a:rPr>
              <a:t>koordinate težišta skladišta :</a:t>
            </a:r>
          </a:p>
          <a:p>
            <a:pPr>
              <a:buClrTx/>
            </a:pPr>
            <a:endParaRPr lang="en-US" altLang="en-US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 preferRelativeResize="0">
            <a:picLocks noRot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17" y="3844925"/>
            <a:ext cx="14287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 preferRelativeResize="0">
            <a:picLocks noRot="1"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42" y="3916363"/>
            <a:ext cx="1357312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0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Lokacija</a:t>
            </a:r>
            <a:r>
              <a:rPr lang="en-US" altLang="en-US" b="1" dirty="0"/>
              <a:t> </a:t>
            </a:r>
            <a:r>
              <a:rPr lang="en-US" altLang="en-US" b="1" dirty="0" err="1"/>
              <a:t>distributivnog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 ili centra:</a:t>
            </a:r>
          </a:p>
          <a:p>
            <a:pPr>
              <a:buSzPct val="95000"/>
            </a:pPr>
            <a:r>
              <a:rPr lang="sr-Latn-RS" altLang="en-US" dirty="0"/>
              <a:t>Zasniva se na dva stadijuma: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/>
              <a:t>Top manage</a:t>
            </a:r>
            <a:r>
              <a:rPr lang="sr-Latn-RS" altLang="en-US" dirty="0"/>
              <a:t>ment</a:t>
            </a:r>
            <a:r>
              <a:rPr lang="en-US" altLang="en-US" dirty="0"/>
              <a:t> </a:t>
            </a:r>
            <a:r>
              <a:rPr lang="en-US" altLang="en-US" dirty="0" err="1"/>
              <a:t>planira</a:t>
            </a:r>
            <a:r>
              <a:rPr lang="en-US" altLang="en-US" dirty="0"/>
              <a:t> </a:t>
            </a:r>
            <a:r>
              <a:rPr lang="en-US" altLang="en-US" dirty="0" err="1"/>
              <a:t>lokaciju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osnovu</a:t>
            </a:r>
            <a:r>
              <a:rPr lang="en-US" altLang="en-US" dirty="0"/>
              <a:t> </a:t>
            </a:r>
            <a:r>
              <a:rPr lang="en-US" altLang="en-US" dirty="0" err="1"/>
              <a:t>tržišta</a:t>
            </a:r>
            <a:r>
              <a:rPr lang="sr-Latn-RS" altLang="en-US" dirty="0"/>
              <a:t> distribucije i nabavke (moguće je i ovde primeniti metodu težišta ili metodu ponderisanja, kao kod selekcije lokacije fabrike),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Operativni</a:t>
            </a:r>
            <a:r>
              <a:rPr lang="en-US" altLang="en-US" dirty="0"/>
              <a:t> </a:t>
            </a:r>
            <a:r>
              <a:rPr lang="en-US" altLang="en-US" dirty="0" err="1"/>
              <a:t>menadžer</a:t>
            </a:r>
            <a:r>
              <a:rPr lang="en-US" altLang="en-US" dirty="0"/>
              <a:t>  </a:t>
            </a:r>
            <a:r>
              <a:rPr lang="en-US" altLang="en-US" dirty="0" err="1"/>
              <a:t>vrši</a:t>
            </a:r>
            <a:r>
              <a:rPr lang="en-US" altLang="en-US" dirty="0"/>
              <a:t> </a:t>
            </a:r>
            <a:r>
              <a:rPr lang="en-US" altLang="en-US" dirty="0" err="1"/>
              <a:t>trasiranje</a:t>
            </a:r>
            <a:r>
              <a:rPr lang="en-US" altLang="en-US" dirty="0"/>
              <a:t> </a:t>
            </a:r>
            <a:r>
              <a:rPr lang="en-US" altLang="en-US" dirty="0" err="1"/>
              <a:t>ruta</a:t>
            </a:r>
            <a:r>
              <a:rPr lang="en-US" altLang="en-US" dirty="0"/>
              <a:t> </a:t>
            </a:r>
            <a:r>
              <a:rPr lang="en-US" altLang="en-US" dirty="0" err="1"/>
              <a:t>vozila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sr-Latn-RS" altLang="en-US" dirty="0"/>
              <a:t>procenjuje </a:t>
            </a:r>
            <a:r>
              <a:rPr lang="en-US" altLang="en-US" dirty="0" err="1"/>
              <a:t>troškove</a:t>
            </a:r>
            <a:r>
              <a:rPr lang="en-US" altLang="en-US" dirty="0"/>
              <a:t> (Auto Route software</a:t>
            </a:r>
            <a:r>
              <a:rPr lang="sr-Latn-RS" altLang="en-US" dirty="0"/>
              <a:t> ili bilo koja druga GPS aplikacija</a:t>
            </a:r>
            <a:r>
              <a:rPr lang="en-US" altLang="en-US" dirty="0"/>
              <a:t>)</a:t>
            </a:r>
          </a:p>
          <a:p>
            <a:pPr>
              <a:buSzPct val="95000"/>
            </a:pPr>
            <a:r>
              <a:rPr lang="en-US" altLang="en-US" dirty="0" err="1"/>
              <a:t>Distributivna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centralna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 err="1"/>
              <a:t>mogu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otvorenom</a:t>
            </a:r>
            <a:r>
              <a:rPr lang="en-US" altLang="en-US" dirty="0"/>
              <a:t>, </a:t>
            </a:r>
            <a:r>
              <a:rPr lang="sr-Latn-RS" altLang="en-US" dirty="0"/>
              <a:t>u tom slučaju </a:t>
            </a:r>
            <a:r>
              <a:rPr lang="en-US" altLang="en-US" dirty="0" err="1"/>
              <a:t>zahtevaju</a:t>
            </a:r>
            <a:r>
              <a:rPr lang="en-US" altLang="en-US" dirty="0"/>
              <a:t> </a:t>
            </a:r>
            <a:r>
              <a:rPr lang="en-US" altLang="en-US" dirty="0" err="1"/>
              <a:t>posebnu</a:t>
            </a:r>
            <a:r>
              <a:rPr lang="en-US" altLang="en-US" dirty="0"/>
              <a:t> </a:t>
            </a:r>
            <a:r>
              <a:rPr lang="en-US" altLang="en-US" dirty="0" err="1"/>
              <a:t>pripremu</a:t>
            </a:r>
            <a:r>
              <a:rPr lang="en-US" altLang="en-US" dirty="0"/>
              <a:t> </a:t>
            </a:r>
            <a:r>
              <a:rPr lang="en-US" altLang="en-US" dirty="0" err="1"/>
              <a:t>terena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874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Dizajn skladišta:</a:t>
            </a:r>
          </a:p>
          <a:p>
            <a:pPr>
              <a:buSzPct val="95000"/>
            </a:pP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dizajna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razmotriti</a:t>
            </a:r>
            <a:r>
              <a:rPr lang="en-US" altLang="en-US" dirty="0"/>
              <a:t> pet </a:t>
            </a:r>
            <a:r>
              <a:rPr lang="en-US" altLang="en-US" dirty="0" err="1"/>
              <a:t>međupovezanih</a:t>
            </a:r>
            <a:r>
              <a:rPr lang="en-US" altLang="en-US" dirty="0"/>
              <a:t> </a:t>
            </a:r>
            <a:r>
              <a:rPr lang="en-US" altLang="en-US" dirty="0" err="1"/>
              <a:t>promenjivih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 err="1"/>
              <a:t>Zemljište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zgrade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Menadžment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osoblje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Oprema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smeštaj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rukovanje</a:t>
            </a:r>
            <a:endParaRPr lang="en-US" altLang="en-US" dirty="0"/>
          </a:p>
          <a:p>
            <a:pPr lvl="1">
              <a:buSzPct val="85000"/>
            </a:pPr>
            <a:r>
              <a:rPr lang="en-US" altLang="en-US" dirty="0" err="1"/>
              <a:t>Potrebni</a:t>
            </a:r>
            <a:r>
              <a:rPr lang="en-US" altLang="en-US" dirty="0"/>
              <a:t> </a:t>
            </a:r>
            <a:r>
              <a:rPr lang="en-US" altLang="en-US" dirty="0" err="1"/>
              <a:t>računari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softver</a:t>
            </a:r>
            <a:r>
              <a:rPr lang="en-US" altLang="en-US" dirty="0"/>
              <a:t> (</a:t>
            </a:r>
            <a:r>
              <a:rPr lang="sr-Latn-RS" altLang="en-US" dirty="0"/>
              <a:t>informacioni </a:t>
            </a:r>
            <a:r>
              <a:rPr lang="en-US" altLang="en-US" dirty="0" err="1"/>
              <a:t>sistem</a:t>
            </a:r>
            <a:r>
              <a:rPr lang="en-US" altLang="en-US" dirty="0"/>
              <a:t>)</a:t>
            </a:r>
          </a:p>
          <a:p>
            <a:pPr lvl="1">
              <a:buSzPct val="85000"/>
            </a:pPr>
            <a:r>
              <a:rPr lang="en-US" altLang="en-US" dirty="0" err="1"/>
              <a:t>Metode</a:t>
            </a:r>
            <a:r>
              <a:rPr lang="en-US" altLang="en-US" dirty="0"/>
              <a:t>, </a:t>
            </a:r>
            <a:r>
              <a:rPr lang="en-US" altLang="en-US" dirty="0" err="1"/>
              <a:t>operacije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procedure</a:t>
            </a:r>
          </a:p>
          <a:p>
            <a:pPr>
              <a:buSzPct val="95000"/>
            </a:pPr>
            <a:r>
              <a:rPr lang="en-US" altLang="en-US" dirty="0" err="1"/>
              <a:t>Prvi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osnovni</a:t>
            </a:r>
            <a:r>
              <a:rPr lang="en-US" altLang="en-US" dirty="0"/>
              <a:t> element </a:t>
            </a:r>
            <a:r>
              <a:rPr lang="en-US" altLang="en-US" dirty="0" err="1"/>
              <a:t>koji</a:t>
            </a:r>
            <a:r>
              <a:rPr lang="en-US" altLang="en-US" dirty="0"/>
              <a:t> </a:t>
            </a:r>
            <a:r>
              <a:rPr lang="en-US" altLang="en-US" dirty="0" err="1"/>
              <a:t>utiče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od </a:t>
            </a:r>
            <a:r>
              <a:rPr lang="en-US" altLang="en-US" dirty="0" err="1"/>
              <a:t>ovih</a:t>
            </a:r>
            <a:r>
              <a:rPr lang="en-US" altLang="en-US" dirty="0"/>
              <a:t> pet </a:t>
            </a:r>
            <a:r>
              <a:rPr lang="en-US" altLang="en-US" dirty="0" err="1"/>
              <a:t>promenjivih</a:t>
            </a:r>
            <a:r>
              <a:rPr lang="en-US" altLang="en-US" dirty="0"/>
              <a:t> je </a:t>
            </a:r>
            <a:r>
              <a:rPr lang="en-US" altLang="en-US" dirty="0" err="1"/>
              <a:t>procena</a:t>
            </a:r>
            <a:r>
              <a:rPr lang="en-US" altLang="en-US" dirty="0"/>
              <a:t> </a:t>
            </a:r>
            <a:r>
              <a:rPr lang="en-US" altLang="en-US" dirty="0" err="1"/>
              <a:t>potrebe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robom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tržištu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5146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Proračun veličine prostora za skladištenje:</a:t>
            </a:r>
          </a:p>
          <a:p>
            <a:pPr>
              <a:buSzPct val="95000"/>
            </a:pP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rešavanju</a:t>
            </a:r>
            <a:r>
              <a:rPr lang="en-US" altLang="en-US" dirty="0"/>
              <a:t> </a:t>
            </a:r>
            <a:r>
              <a:rPr lang="en-US" altLang="en-US" dirty="0" err="1"/>
              <a:t>unutrašnjeg</a:t>
            </a:r>
            <a:r>
              <a:rPr lang="en-US" altLang="en-US" dirty="0"/>
              <a:t> </a:t>
            </a:r>
            <a:r>
              <a:rPr lang="en-US" altLang="en-US" dirty="0" err="1"/>
              <a:t>rasporeda</a:t>
            </a:r>
            <a:r>
              <a:rPr lang="en-US" altLang="en-US" dirty="0"/>
              <a:t> u </a:t>
            </a:r>
            <a:r>
              <a:rPr lang="en-US" altLang="en-US" dirty="0" err="1"/>
              <a:t>skladištu</a:t>
            </a:r>
            <a:r>
              <a:rPr lang="en-US" altLang="en-US" dirty="0"/>
              <a:t>, </a:t>
            </a:r>
            <a:r>
              <a:rPr lang="en-US" altLang="en-US" dirty="0" err="1"/>
              <a:t>obevezno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predvideti</a:t>
            </a:r>
            <a:r>
              <a:rPr lang="en-US" altLang="en-US" dirty="0"/>
              <a:t> </a:t>
            </a:r>
            <a:r>
              <a:rPr lang="en-US" altLang="en-US" dirty="0" err="1"/>
              <a:t>uslove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:</a:t>
            </a:r>
          </a:p>
          <a:p>
            <a:pPr lvl="1">
              <a:buSzPct val="85000"/>
            </a:pPr>
            <a:r>
              <a:rPr lang="en-US" altLang="en-US" dirty="0" err="1"/>
              <a:t>prijem</a:t>
            </a:r>
            <a:r>
              <a:rPr lang="en-US" altLang="en-US" dirty="0"/>
              <a:t> robe,</a:t>
            </a:r>
          </a:p>
          <a:p>
            <a:pPr lvl="1">
              <a:buSzPct val="85000"/>
            </a:pPr>
            <a:r>
              <a:rPr lang="sr-Latn-RS" altLang="en-US" dirty="0"/>
              <a:t>skladištenje/</a:t>
            </a:r>
            <a:r>
              <a:rPr lang="en-US" altLang="en-US" dirty="0" err="1"/>
              <a:t>čuvanje</a:t>
            </a:r>
            <a:r>
              <a:rPr lang="en-US" altLang="en-US" dirty="0"/>
              <a:t> robe (</a:t>
            </a:r>
            <a:r>
              <a:rPr lang="en-US" altLang="en-US" dirty="0" err="1"/>
              <a:t>rafovi</a:t>
            </a:r>
            <a:r>
              <a:rPr lang="en-US" altLang="en-US" dirty="0"/>
              <a:t>, police, </a:t>
            </a:r>
            <a:r>
              <a:rPr lang="en-US" altLang="en-US" dirty="0" err="1"/>
              <a:t>stalaže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slično</a:t>
            </a:r>
            <a:r>
              <a:rPr lang="en-US" altLang="en-US" dirty="0"/>
              <a:t>)</a:t>
            </a:r>
          </a:p>
          <a:p>
            <a:pPr lvl="1">
              <a:buSzPct val="85000"/>
            </a:pPr>
            <a:r>
              <a:rPr lang="sr-Latn-RS" altLang="en-US" dirty="0"/>
              <a:t>komisioniranje i otpremu</a:t>
            </a:r>
            <a:r>
              <a:rPr lang="en-US" altLang="en-US" dirty="0"/>
              <a:t> robe.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buSzPct val="85000"/>
            </a:pPr>
            <a:r>
              <a:rPr lang="sr-Latn-RS" altLang="en-US" dirty="0"/>
              <a:t>p</a:t>
            </a:r>
            <a:r>
              <a:rPr lang="en-US" altLang="en-US" dirty="0" err="1"/>
              <a:t>rolaze</a:t>
            </a:r>
            <a:r>
              <a:rPr lang="sr-Latn-RS" altLang="en-US" dirty="0"/>
              <a:t>/transportne staze</a:t>
            </a:r>
            <a:r>
              <a:rPr lang="en-US" altLang="en-US" dirty="0"/>
              <a:t>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buSzPct val="85000"/>
            </a:pPr>
            <a:r>
              <a:rPr lang="sr-Latn-RS" altLang="en-US" dirty="0"/>
              <a:t>administraciju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91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err="1"/>
              <a:t>Ukupnu</a:t>
            </a:r>
            <a:r>
              <a:rPr lang="en-US" altLang="en-US" dirty="0"/>
              <a:t> </a:t>
            </a:r>
            <a:r>
              <a:rPr lang="en-US" altLang="en-US" dirty="0" err="1"/>
              <a:t>površinu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moguće</a:t>
            </a:r>
            <a:r>
              <a:rPr lang="en-US" altLang="en-US" dirty="0"/>
              <a:t> je </a:t>
            </a:r>
            <a:r>
              <a:rPr lang="en-US" altLang="en-US" dirty="0" err="1"/>
              <a:t>izračunati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sledeći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:</a:t>
            </a:r>
            <a:endParaRPr lang="sr-Latn-RS" altLang="en-US" dirty="0"/>
          </a:p>
          <a:p>
            <a:pPr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s</a:t>
            </a:r>
            <a:r>
              <a:rPr lang="en-US" altLang="en-US" dirty="0"/>
              <a:t>=</a:t>
            </a:r>
            <a:r>
              <a:rPr lang="en-US" altLang="en-US" dirty="0" err="1"/>
              <a:t>s</a:t>
            </a:r>
            <a:r>
              <a:rPr lang="en-US" altLang="en-US" baseline="-24000" dirty="0" err="1"/>
              <a:t>p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m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o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ts</a:t>
            </a:r>
            <a:r>
              <a:rPr lang="en-US" altLang="en-US" dirty="0" err="1"/>
              <a:t>+s</a:t>
            </a:r>
            <a:r>
              <a:rPr lang="en-US" altLang="en-US" baseline="-24000" dirty="0" err="1"/>
              <a:t>as</a:t>
            </a:r>
            <a:endParaRPr lang="en-US" altLang="en-US" dirty="0"/>
          </a:p>
          <a:p>
            <a:pPr>
              <a:lnSpc>
                <a:spcPct val="80000"/>
              </a:lnSpc>
              <a:buSzPct val="123000"/>
              <a:buFont typeface="Wingdings 2" panose="05020102010507070707" pitchFamily="18" charset="2"/>
              <a:buNone/>
            </a:pPr>
            <a:endParaRPr lang="en-US" altLang="en-US" dirty="0"/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:</a:t>
            </a:r>
          </a:p>
          <a:p>
            <a:pPr lvl="1">
              <a:lnSpc>
                <a:spcPct val="80000"/>
              </a:lnSpc>
              <a:buSzPct val="123000"/>
              <a:buFont typeface="Wingdings 2" panose="05020102010507070707" pitchFamily="18" charset="2"/>
              <a:buNone/>
            </a:pPr>
            <a:r>
              <a:rPr lang="en-US" altLang="en-US" dirty="0"/>
              <a:t> 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p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prijem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</a:t>
            </a:r>
            <a:r>
              <a:rPr lang="en-US" altLang="en-US" dirty="0" err="1"/>
              <a:t>zavisi</a:t>
            </a:r>
            <a:r>
              <a:rPr lang="en-US" altLang="en-US" dirty="0"/>
              <a:t> od </a:t>
            </a:r>
            <a:r>
              <a:rPr lang="en-US" altLang="en-US" dirty="0" err="1"/>
              <a:t>vrste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planirane</a:t>
            </a:r>
            <a:r>
              <a:rPr lang="en-US" altLang="en-US" dirty="0"/>
              <a:t> </a:t>
            </a:r>
            <a:r>
              <a:rPr lang="en-US" altLang="en-US" dirty="0" err="1"/>
              <a:t>količine</a:t>
            </a:r>
            <a:r>
              <a:rPr lang="en-US" altLang="en-US" dirty="0"/>
              <a:t>),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m</a:t>
            </a:r>
            <a:r>
              <a:rPr lang="en-US" altLang="en-US" dirty="0"/>
              <a:t> – </a:t>
            </a:r>
            <a:r>
              <a:rPr lang="en-US" altLang="en-US" dirty="0" err="1"/>
              <a:t>površina</a:t>
            </a:r>
            <a:r>
              <a:rPr lang="en-US" altLang="en-US" dirty="0"/>
              <a:t> </a:t>
            </a:r>
            <a:r>
              <a:rPr lang="en-US" altLang="en-US" dirty="0" err="1"/>
              <a:t>namenjena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</a:t>
            </a:r>
            <a:r>
              <a:rPr lang="sr-Latn-RS" altLang="en-US" dirty="0"/>
              <a:t>zavisi od </a:t>
            </a:r>
            <a:r>
              <a:rPr lang="en-US" altLang="en-US" dirty="0" err="1"/>
              <a:t>vrst</a:t>
            </a:r>
            <a:r>
              <a:rPr lang="sr-Latn-RS" altLang="en-US" dirty="0"/>
              <a:t>e</a:t>
            </a:r>
            <a:r>
              <a:rPr lang="en-US" altLang="en-US" dirty="0"/>
              <a:t> </a:t>
            </a:r>
            <a:r>
              <a:rPr lang="en-US" altLang="en-US" dirty="0" err="1"/>
              <a:t>poda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opterećenja</a:t>
            </a:r>
            <a:r>
              <a:rPr lang="en-US" altLang="en-US" dirty="0"/>
              <a:t> – </a:t>
            </a:r>
            <a:r>
              <a:rPr lang="en-US" altLang="en-US" dirty="0" err="1"/>
              <a:t>nosivost</a:t>
            </a:r>
            <a:r>
              <a:rPr lang="sr-Latn-RS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poda</a:t>
            </a:r>
            <a:r>
              <a:rPr lang="en-US" altLang="en-US" dirty="0"/>
              <a:t>),</a:t>
            </a: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/>
              <a:t>s</a:t>
            </a:r>
            <a:r>
              <a:rPr lang="en-US" altLang="en-US" baseline="-24000" dirty="0"/>
              <a:t>o</a:t>
            </a:r>
            <a:r>
              <a:rPr lang="en-US" altLang="en-US" dirty="0"/>
              <a:t>-</a:t>
            </a:r>
            <a:r>
              <a:rPr lang="en-US" altLang="en-US" dirty="0" err="1"/>
              <a:t>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otpremu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(da li </a:t>
            </a:r>
            <a:r>
              <a:rPr lang="en-US" altLang="en-US" dirty="0" err="1"/>
              <a:t>posebna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zajedno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prijemom</a:t>
            </a:r>
            <a:r>
              <a:rPr lang="en-US" altLang="en-US" dirty="0"/>
              <a:t>),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ts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transportne</a:t>
            </a:r>
            <a:r>
              <a:rPr lang="en-US" altLang="en-US" dirty="0"/>
              <a:t> </a:t>
            </a:r>
            <a:r>
              <a:rPr lang="en-US" altLang="en-US" dirty="0" err="1"/>
              <a:t>staze</a:t>
            </a:r>
            <a:r>
              <a:rPr lang="en-US" altLang="en-US" dirty="0"/>
              <a:t> (</a:t>
            </a:r>
            <a:r>
              <a:rPr lang="en-US" altLang="en-US" dirty="0" err="1"/>
              <a:t>zavisi</a:t>
            </a:r>
            <a:r>
              <a:rPr lang="en-US" altLang="en-US" dirty="0"/>
              <a:t> od </a:t>
            </a:r>
            <a:r>
              <a:rPr lang="en-US" altLang="en-US" dirty="0" err="1"/>
              <a:t>transportnih</a:t>
            </a:r>
            <a:r>
              <a:rPr lang="en-US" altLang="en-US" dirty="0"/>
              <a:t> </a:t>
            </a:r>
            <a:r>
              <a:rPr lang="en-US" altLang="en-US" dirty="0" err="1"/>
              <a:t>sredstava</a:t>
            </a:r>
            <a:r>
              <a:rPr lang="en-US" altLang="en-US" dirty="0"/>
              <a:t>),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123000"/>
            </a:pPr>
            <a:r>
              <a:rPr lang="en-US" altLang="en-US" dirty="0" err="1"/>
              <a:t>s</a:t>
            </a:r>
            <a:r>
              <a:rPr lang="en-US" altLang="en-US" baseline="-24000" dirty="0" err="1"/>
              <a:t>as</a:t>
            </a:r>
            <a:r>
              <a:rPr lang="en-US" altLang="en-US" dirty="0" err="1"/>
              <a:t>-površina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administrativne</a:t>
            </a:r>
            <a:r>
              <a:rPr lang="en-US" altLang="en-US" dirty="0"/>
              <a:t>, </a:t>
            </a:r>
            <a:r>
              <a:rPr lang="en-US" altLang="en-US" dirty="0" err="1"/>
              <a:t>sanitarne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sr-Latn-RS" altLang="en-US" dirty="0"/>
              <a:t> </a:t>
            </a:r>
            <a:r>
              <a:rPr lang="en-US" altLang="en-US" dirty="0" err="1"/>
              <a:t>druge</a:t>
            </a:r>
            <a:r>
              <a:rPr lang="en-US" altLang="en-US" dirty="0"/>
              <a:t> </a:t>
            </a:r>
            <a:r>
              <a:rPr lang="en-US" altLang="en-US" dirty="0" err="1"/>
              <a:t>pomoćne</a:t>
            </a:r>
            <a:r>
              <a:rPr lang="en-US" altLang="en-US" dirty="0"/>
              <a:t> </a:t>
            </a:r>
            <a:r>
              <a:rPr lang="en-US" altLang="en-US" dirty="0" err="1"/>
              <a:t>prostorije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2" y="1825624"/>
            <a:ext cx="11705617" cy="4964282"/>
          </a:xfrm>
        </p:spPr>
        <p:txBody>
          <a:bodyPr>
            <a:normAutofit fontScale="70000" lnSpcReduction="20000"/>
          </a:bodyPr>
          <a:lstStyle/>
          <a:p>
            <a:r>
              <a:rPr lang="sr-Latn-RS" b="1" dirty="0"/>
              <a:t>Površina za skladištenje materijala: </a:t>
            </a:r>
            <a:r>
              <a:rPr lang="sr-Latn-RS" dirty="0"/>
              <a:t>Kod proračuna navedene površine </a:t>
            </a:r>
            <a:r>
              <a:rPr lang="sr-Latn-CS" dirty="0"/>
              <a:t>mora se voditi računa o odnosu:</a:t>
            </a:r>
          </a:p>
          <a:p>
            <a:endParaRPr lang="sr-Latn-CS" dirty="0"/>
          </a:p>
          <a:p>
            <a:endParaRPr lang="sr-Latn-CS" dirty="0"/>
          </a:p>
          <a:p>
            <a:r>
              <a:rPr lang="sr-Latn-CS" dirty="0"/>
              <a:t>gde su:</a:t>
            </a:r>
            <a:r>
              <a:rPr lang="sr-Latn-RS" dirty="0"/>
              <a:t>  </a:t>
            </a:r>
            <a:r>
              <a:rPr lang="sr-Latn-CS" dirty="0"/>
              <a:t>G-težina materijala u kg, p</a:t>
            </a:r>
            <a:r>
              <a:rPr lang="sr-Latn-CS" baseline="-25000" dirty="0"/>
              <a:t>d</a:t>
            </a:r>
            <a:r>
              <a:rPr lang="sr-Latn-CS" dirty="0"/>
              <a:t>-dozvoljeno opterećenje poda skladišta u kg/m</a:t>
            </a:r>
            <a:r>
              <a:rPr lang="sr-Latn-CS" baseline="30000" dirty="0"/>
              <a:t>2</a:t>
            </a:r>
            <a:r>
              <a:rPr lang="sr-Latn-CS" dirty="0"/>
              <a:t>.</a:t>
            </a:r>
            <a:endParaRPr lang="en-US" dirty="0"/>
          </a:p>
          <a:p>
            <a:r>
              <a:rPr lang="sr-Latn-CS" dirty="0"/>
              <a:t> Pri tome treba imati u vidu da je veoma važno da odabrana lokacija sa nosivošću  samog terena odgovara zahtevima opterećenja poda. Da bi se to obezbedilo i da bi se utvrdila adekvatna površinska raspodela težine potrebno je odrediti normative opterećenja poda za lokaciju gde će se instalitrati skladište, odnosno dozvoljeno opterećenje poda skladišta u kg/m</a:t>
            </a:r>
            <a:r>
              <a:rPr lang="sr-Latn-CS" baseline="30000" dirty="0"/>
              <a:t>2</a:t>
            </a:r>
            <a:r>
              <a:rPr lang="sr-Latn-CS" dirty="0"/>
              <a:t>. Naime, gornji obrazac  nam samo daje podatak o tome koliku površinu skladišta treba planirati da bi se smestio planirani materijal, ipak, taj podatak treba uporediti i sa podatkom o nosivosti samog  terena lokacije gde će biti smešteno skladište).</a:t>
            </a:r>
            <a:endParaRPr lang="en-US" dirty="0"/>
          </a:p>
          <a:p>
            <a:r>
              <a:rPr lang="sr-Latn-CS" i="1" dirty="0"/>
              <a:t>(Važno: ukoliko menadžeru nije poznat ili ukoliko nije siguran koliki je normativ opterećenja poda razmatranog terena, neophodno je proveriti ovaj podatak sa građevinskim inženjerom ili drugom upućenom osobom).</a:t>
            </a:r>
            <a:endParaRPr lang="en-US" i="1" dirty="0"/>
          </a:p>
          <a:p>
            <a:r>
              <a:rPr lang="sr-Latn-CS" dirty="0"/>
              <a:t>Na primer u kompaniji IBM, kod konstrukcije skladišta minimalna dozvoljena nosivost poda skladišta je 342 kg/m</a:t>
            </a:r>
            <a:r>
              <a:rPr lang="sr-Latn-CS" baseline="30000" dirty="0"/>
              <a:t>2</a:t>
            </a:r>
            <a:r>
              <a:rPr lang="sr-Latn-CS" dirty="0"/>
              <a:t>. Opseg nosivosti podova skladišta koje se u ovoj kompaniji koriste su: 610, 488, 439 i 342 kg/m</a:t>
            </a:r>
            <a:r>
              <a:rPr lang="sr-Latn-CS" baseline="30000" dirty="0"/>
              <a:t>2</a:t>
            </a:r>
            <a:r>
              <a:rPr lang="sr-Latn-CS" dirty="0"/>
              <a:t> sve zavisno od modela skladišta koji je odabran.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24" y="2036650"/>
            <a:ext cx="10864075" cy="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200" b="1" i="1" dirty="0"/>
              <a:t>Proračun površine za prijem materijala:</a:t>
            </a:r>
            <a:r>
              <a:rPr lang="sr-Latn-RS" sz="2200" b="1" dirty="0"/>
              <a:t> </a:t>
            </a:r>
            <a:r>
              <a:rPr lang="sr-Latn-CS" sz="2200" dirty="0"/>
              <a:t>Prijem materijala podrazumeva istovar materijala iz sredstava spoljašnjeg transporta i organizaciju njegovog kretanja do lokacija u skladištu (odeljenja i zona) u kojima će biti fizički smešten. Prema tome, neophodan prostor za prijem materijala takođe treba proračunavatii. Jedan od predloženih izraza za ovaj proračun je: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97" y="3085543"/>
            <a:ext cx="8069562" cy="32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Proračun površine transportne staze: </a:t>
            </a:r>
            <a:r>
              <a:rPr lang="sr-Latn-CS" dirty="0"/>
              <a:t>Za ovaj segment proračuna neophodnog prostora za skladištenje teško je izdvojiti  egzaktan obrazac. U literaturi se najčešće se navode moguće procene ovog prostora u zavisnosti od tipa rasporeda odlaganja materijala, kao i od vrste transportne opreme. Takođe se navode podaci da u ukupnom prostoru za skladištenje ovaj segment može učestvovati i sa do 60% od ukupne površine skladišnog prostora (odnosno max 0.6 </a:t>
            </a:r>
            <a:r>
              <a:rPr lang="sr-Latn-CS" dirty="0">
                <a:sym typeface="Symbol" panose="05050102010706020507" pitchFamily="18" charset="2"/>
              </a:rPr>
              <a:t></a:t>
            </a:r>
            <a:r>
              <a:rPr lang="sr-Latn-CS" dirty="0"/>
              <a:t> S</a:t>
            </a:r>
            <a:r>
              <a:rPr lang="sr-Latn-CS" baseline="-25000" dirty="0"/>
              <a:t>s</a:t>
            </a:r>
            <a:r>
              <a:rPr lang="sr-Latn-CS" dirty="0"/>
              <a:t>).</a:t>
            </a:r>
          </a:p>
          <a:p>
            <a:pPr marL="0" indent="0">
              <a:buNone/>
            </a:pPr>
            <a:r>
              <a:rPr lang="sr-Latn-CS" dirty="0"/>
              <a:t>Pored toga, na osnovu praktičnih primera, može se zaključiti da se skladišta najčešće projektuju tako da glavni prolaz bude paralan sa glavnom saobraćajnom trakom fabrike. Ostali prilazi su kraći i postavljeni pod pravim uglom u odnosu na glavni. </a:t>
            </a:r>
          </a:p>
          <a:p>
            <a:pPr marL="0" indent="0">
              <a:buNone/>
            </a:pPr>
            <a:r>
              <a:rPr lang="sr-Latn-CS" dirty="0"/>
              <a:t>Veličina prolaza zavisi od odabrane opreme i tehnike rukovanja materijalom (robom). Prema preporukama iz literature za mehanička sredstva (viljuškari, na primer) dovoljan je prolaz od 1.8 – 3 m; dok su za ručnu manipulaciju dimenzije prolaza su 0.9 do 1.2 m</a:t>
            </a:r>
            <a:r>
              <a:rPr lang="sr-Latn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8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Proračun površina za otpremu proizvoda: </a:t>
            </a:r>
            <a:r>
              <a:rPr lang="sr-Latn-CS" dirty="0"/>
              <a:t>Namena ove površine je da se, na osnovu definisane narudžbenice, ovde sakupe neophodni materijali – predmeti koje treba isporučiti, da se oni upakuju u adekvatnu porudžbinu i smeste u sredstva spoljašnjeg transporta. Ova procedura se naziva komisioniranje. Ova površina se najčešće naziva otpremna rampa i proračunava na sličan način kao i površina za prijam materijala. Ukoliko je odabrani tip skladišta takav da se ista površina koristi i za prijem i za otpremu, preporučuje se da se proračunata suma zasebnih površina za prijem i optremu smanji za približno 25 – 35%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3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b="1" dirty="0"/>
              <a:t>Proračun površina za administrativne, sanitarne i druge pomoćne prostorije: </a:t>
            </a:r>
            <a:r>
              <a:rPr lang="sr-Latn-CS" dirty="0"/>
              <a:t>Pored osnovnih operacija koje se odnose na samo uskladištenje materijala, neophodno je obezbediti i prostor za prateće aktivnosti koje uključuju administrativne poslove, neophodnost koriščenja sanitarnih protorija, kao i ostalih dodatnih - pratećih sadržaja operacija. Ova površina se proračunava prema broju radnika koji rade u skladištu i ne razlikuje se od proračuna ovog prostora kod proizvodnih radionica: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	S</a:t>
            </a:r>
            <a:r>
              <a:rPr lang="sr-Latn-RS" baseline="-25000" dirty="0"/>
              <a:t>as</a:t>
            </a:r>
            <a:r>
              <a:rPr lang="sr-Latn-RS" dirty="0"/>
              <a:t> = (4 – 6) * N  </a:t>
            </a:r>
            <a:r>
              <a:rPr lang="sr-Latn-CS" dirty="0"/>
              <a:t>[m</a:t>
            </a:r>
            <a:r>
              <a:rPr lang="sr-Latn-CS" baseline="30000" dirty="0"/>
              <a:t>2</a:t>
            </a:r>
            <a:r>
              <a:rPr lang="sr-Latn-CS" dirty="0"/>
              <a:t>] , gde je N – broj zaposlenih u skladištu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0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CS" dirty="0"/>
              <a:t>Za potrebe industrijskih sistema, u okv</a:t>
            </a:r>
            <a:r>
              <a:rPr lang="en-US" dirty="0" err="1"/>
              <a:t>i</a:t>
            </a:r>
            <a:r>
              <a:rPr lang="sr-Latn-CS" dirty="0"/>
              <a:t>ru logističkog podsistema, repromaterijali se uglavnom nabavljaju u količinama koje su veće od onih direktno neophodnih za tekući proces transformacije, te se sa njima upravlja preko različitih modela zaliha.</a:t>
            </a:r>
          </a:p>
          <a:p>
            <a:pPr marL="0" indent="0">
              <a:buNone/>
            </a:pPr>
            <a:r>
              <a:rPr lang="sr-Latn-CS" dirty="0"/>
              <a:t>U takvim slučajevima, bez obzira na način nabavke i model upravljanja zalihama za planiranje repromaterijala, sama količina koja pristiže u industrijski sistem mora biti negde u sistemu i fizički smeštena. </a:t>
            </a:r>
          </a:p>
          <a:p>
            <a:pPr marL="0" indent="0">
              <a:buNone/>
            </a:pPr>
            <a:r>
              <a:rPr lang="sr-Latn-CS" dirty="0"/>
              <a:t>Takođe, u toku transformacionog procesa se javljaju delovi proizvoda, poluproizvodi ili komponente finalnog proizvoda koji se moraju fizički odložiti pre nego što se ugrade u finalni proizvod. </a:t>
            </a:r>
          </a:p>
          <a:p>
            <a:pPr marL="0" indent="0">
              <a:buNone/>
            </a:pPr>
            <a:r>
              <a:rPr lang="sr-Latn-CS" dirty="0"/>
              <a:t>Na kraju, Industrijski sistem u toku ciklusa proizvodnje stvara i količinu finalnih proizvoda koja je često veća od količine koja se u tom periodu može sinhronizovano plasirati na tržištu, posebno ukoliko posluje prema „push“ konceptu. Na tak način i za finalne proizvode se mora obezbediti adekvatan prostor za prihvatanje i smeštaj. </a:t>
            </a:r>
          </a:p>
          <a:p>
            <a:pPr marL="0" indent="0">
              <a:buNone/>
            </a:pPr>
            <a:r>
              <a:rPr lang="sr-Latn-CS" dirty="0"/>
              <a:t>Sve navedene količine materijala koje figurišu u jednom logističkom sistemu transformacionog procesa industrijskog sistema, smeštaju se u prostor koji je unapred predviđen i opremljen za to, odnosno u skladišta i magacine.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Na kraju, može se navesti da se za grubu predkalkulaciju ukupne površine skladišta može koristiti obrazac u kome je ta površina izražena samo u funkciji potrebne površine za smeštaj materijala, tj:</a:t>
            </a:r>
            <a:endParaRPr lang="en-US" dirty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/>
              <a:t>S</a:t>
            </a:r>
            <a:r>
              <a:rPr lang="en-US" baseline="-25000" dirty="0" err="1"/>
              <a:t>s</a:t>
            </a:r>
            <a:r>
              <a:rPr lang="en-US" dirty="0"/>
              <a:t> = (1.8 – 3) </a:t>
            </a:r>
            <a:r>
              <a:rPr lang="sr-Latn-RS" dirty="0"/>
              <a:t>*</a:t>
            </a:r>
            <a:r>
              <a:rPr lang="en-US" dirty="0"/>
              <a:t> Sm      [m</a:t>
            </a:r>
            <a:r>
              <a:rPr lang="en-US" baseline="30000" dirty="0"/>
              <a:t>2</a:t>
            </a:r>
            <a:r>
              <a:rPr lang="en-US" dirty="0"/>
              <a:t>]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30264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95000"/>
            </a:pPr>
            <a:r>
              <a:rPr lang="en-US" altLang="en-US" sz="2200" b="1" dirty="0" err="1"/>
              <a:t>Dizajn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objekta</a:t>
            </a:r>
            <a:r>
              <a:rPr lang="en-US" altLang="en-US" sz="2200" b="1" dirty="0"/>
              <a:t> </a:t>
            </a:r>
            <a:r>
              <a:rPr lang="en-US" altLang="en-US" sz="2200" b="1" dirty="0" err="1"/>
              <a:t>skladišta</a:t>
            </a:r>
            <a:r>
              <a:rPr lang="sr-Latn-RS" altLang="en-US" sz="2200" b="1" dirty="0"/>
              <a:t>: </a:t>
            </a:r>
            <a:r>
              <a:rPr lang="sr-Latn-RS" altLang="en-US" sz="2200" dirty="0"/>
              <a:t>Prvenstveno je neophodan izbor</a:t>
            </a:r>
            <a:r>
              <a:rPr lang="en-US" altLang="en-US" sz="2200" dirty="0"/>
              <a:t> </a:t>
            </a:r>
            <a:r>
              <a:rPr lang="sr-Latn-RS" altLang="en-US" sz="2200" dirty="0"/>
              <a:t>j</a:t>
            </a:r>
            <a:r>
              <a:rPr lang="en-US" altLang="en-US" sz="2200" dirty="0" err="1"/>
              <a:t>ednospratn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višespratn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objek</a:t>
            </a:r>
            <a:r>
              <a:rPr lang="sr-Latn-RS" altLang="en-US" sz="2200" dirty="0"/>
              <a:t>a skladišta.</a:t>
            </a:r>
            <a:endParaRPr lang="en-US" altLang="en-US" sz="2200" dirty="0"/>
          </a:p>
          <a:p>
            <a:pPr>
              <a:buSzPct val="95000"/>
            </a:pPr>
            <a:r>
              <a:rPr lang="en-US" altLang="en-US" sz="2200" dirty="0" err="1"/>
              <a:t>Tipičan</a:t>
            </a:r>
            <a:r>
              <a:rPr lang="en-US" altLang="en-US" sz="2200" dirty="0"/>
              <a:t> layout </a:t>
            </a:r>
            <a:r>
              <a:rPr lang="en-US" altLang="en-US" sz="2200" dirty="0" err="1"/>
              <a:t>savremenog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jednospratnog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skladišta</a:t>
            </a:r>
            <a:r>
              <a:rPr lang="sr-Latn-RS" altLang="en-US" sz="2200" dirty="0"/>
              <a:t>:</a:t>
            </a:r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endParaRPr lang="sr-Latn-RS" altLang="en-US" sz="2200" dirty="0"/>
          </a:p>
          <a:p>
            <a:pPr>
              <a:buSzPct val="95000"/>
            </a:pPr>
            <a:r>
              <a:rPr lang="en-US" altLang="en-US" sz="2200" dirty="0" err="1"/>
              <a:t>Razdvojene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prijamna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isporuku</a:t>
            </a:r>
            <a:endParaRPr lang="en-US" altLang="en-US" sz="2200" dirty="0"/>
          </a:p>
          <a:p>
            <a:pPr>
              <a:buSzPct val="95000"/>
            </a:pPr>
            <a:r>
              <a:rPr lang="en-US" altLang="en-US" sz="2200" i="1" dirty="0" err="1"/>
              <a:t>Obično</a:t>
            </a:r>
            <a:r>
              <a:rPr lang="en-US" altLang="en-US" sz="2200" i="1" dirty="0"/>
              <a:t> je od </a:t>
            </a:r>
            <a:r>
              <a:rPr lang="en-US" altLang="en-US" sz="2200" i="1" dirty="0" err="1"/>
              <a:t>pomoći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prvo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izabrati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sistem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za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rukovanje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materijalom</a:t>
            </a:r>
            <a:r>
              <a:rPr lang="en-US" altLang="en-US" sz="2200" i="1" dirty="0"/>
              <a:t>,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potom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dizajnirati</a:t>
            </a:r>
            <a:r>
              <a:rPr lang="en-US" altLang="en-US" sz="2200" i="1" dirty="0"/>
              <a:t> </a:t>
            </a:r>
            <a:r>
              <a:rPr lang="en-US" altLang="en-US" sz="2200" i="1" dirty="0" err="1"/>
              <a:t>objekat</a:t>
            </a:r>
            <a:r>
              <a:rPr lang="en-US" altLang="en-US" sz="2200" i="1" dirty="0"/>
              <a:t>. </a:t>
            </a:r>
          </a:p>
          <a:p>
            <a:endParaRPr lang="en-US" b="1" dirty="0"/>
          </a:p>
        </p:txBody>
      </p:sp>
      <p:pic>
        <p:nvPicPr>
          <p:cNvPr id="4" name="Picture 3" descr="layout skladista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2" y="2918602"/>
            <a:ext cx="73088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23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Dizajn</a:t>
            </a:r>
            <a:r>
              <a:rPr lang="en-US" altLang="en-US" b="1" dirty="0"/>
              <a:t> </a:t>
            </a:r>
            <a:r>
              <a:rPr lang="en-US" altLang="en-US" b="1" dirty="0" err="1"/>
              <a:t>objekta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: </a:t>
            </a:r>
            <a:r>
              <a:rPr lang="sr-Latn-RS" altLang="en-US" sz="2400" dirty="0"/>
              <a:t>Pored izbora </a:t>
            </a:r>
            <a:r>
              <a:rPr lang="sr-Latn-RS" altLang="en-US" sz="2200" dirty="0"/>
              <a:t>h</a:t>
            </a:r>
            <a:r>
              <a:rPr lang="en-US" altLang="en-US" sz="2200" dirty="0" err="1"/>
              <a:t>orizontaln</a:t>
            </a:r>
            <a:r>
              <a:rPr lang="sr-Latn-RS" altLang="en-US" sz="2200" dirty="0"/>
              <a:t>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sr-Latn-RS" altLang="en-US" sz="2200" dirty="0"/>
              <a:t> </a:t>
            </a:r>
            <a:r>
              <a:rPr lang="en-US" altLang="en-US" sz="2200" dirty="0" err="1"/>
              <a:t>visinskom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layoutu</a:t>
            </a:r>
            <a:r>
              <a:rPr lang="sr-Latn-RS" altLang="en-US" sz="2200" dirty="0"/>
              <a:t>, neophodne su i sledeće odluke: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/>
              <a:t>S</a:t>
            </a:r>
            <a:r>
              <a:rPr lang="sr-Latn-RS" altLang="en-US" sz="2200" dirty="0"/>
              <a:t>meštanje roba prema očekivanim narudžbinama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sr-Latn-RS" altLang="en-US" sz="2200" dirty="0"/>
              <a:t> </a:t>
            </a:r>
            <a:r>
              <a:rPr lang="en-US" altLang="en-US" sz="2200" dirty="0" err="1"/>
              <a:t>aktivnosti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parcijalnog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popunjavanja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zaliha</a:t>
            </a:r>
            <a:r>
              <a:rPr lang="sr-Latn-RS" altLang="en-US" sz="2200" dirty="0"/>
              <a:t>, po sektorima;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/>
              <a:t>Layout </a:t>
            </a:r>
            <a:r>
              <a:rPr lang="en-US" altLang="en-US" sz="2200" dirty="0" err="1"/>
              <a:t>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dve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više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jedne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rampe</a:t>
            </a:r>
            <a:r>
              <a:rPr lang="sr-Latn-RS" altLang="en-US" sz="2200" dirty="0"/>
              <a:t>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 err="1"/>
              <a:t>Operacije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intenzivno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koriste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radnu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snagu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nasuprot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mehanizovanih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operacija</a:t>
            </a:r>
            <a:r>
              <a:rPr lang="sr-Latn-RS" altLang="en-US" sz="2200" dirty="0"/>
              <a:t>;</a:t>
            </a:r>
            <a:endParaRPr lang="en-US" altLang="en-US" sz="2200" dirty="0"/>
          </a:p>
          <a:p>
            <a:pPr lvl="1">
              <a:buSzPct val="90000"/>
            </a:pPr>
            <a:r>
              <a:rPr lang="en-US" altLang="en-US" sz="2200" dirty="0" err="1"/>
              <a:t>Nivo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automatizacije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kod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izbora</a:t>
            </a:r>
            <a:r>
              <a:rPr lang="en-US" altLang="en-US" sz="2200" dirty="0"/>
              <a:t> </a:t>
            </a:r>
            <a:r>
              <a:rPr lang="sr-Latn-RS" altLang="en-US" sz="2200" dirty="0"/>
              <a:t>robe</a:t>
            </a:r>
            <a:r>
              <a:rPr lang="en-US" altLang="en-US" sz="2200" dirty="0"/>
              <a:t> za </a:t>
            </a:r>
            <a:r>
              <a:rPr lang="en-US" altLang="en-US" sz="2200" dirty="0" err="1"/>
              <a:t>formiranje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isporuke</a:t>
            </a:r>
            <a:r>
              <a:rPr lang="sr-Latn-RS" altLang="en-US" sz="2200" dirty="0"/>
              <a:t>.</a:t>
            </a:r>
            <a:endParaRPr lang="en-US" alt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3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Tipovi</a:t>
            </a:r>
            <a:r>
              <a:rPr lang="en-US" altLang="en-US" dirty="0"/>
              <a:t> </a:t>
            </a:r>
            <a:r>
              <a:rPr lang="en-US" altLang="en-US" dirty="0" err="1"/>
              <a:t>regala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skladištenje</a:t>
            </a:r>
            <a:r>
              <a:rPr lang="sr-Latn-RS" altLang="en-US" dirty="0"/>
              <a:t>: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 err="1"/>
              <a:t>Selektivni</a:t>
            </a:r>
            <a:r>
              <a:rPr lang="en-US" altLang="en-US" b="1" dirty="0"/>
              <a:t>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800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/>
              <a:t>Drive in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800" b="1" dirty="0"/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b="1" dirty="0" err="1"/>
              <a:t>Gravitacioni</a:t>
            </a:r>
            <a:r>
              <a:rPr lang="en-US" altLang="en-US" b="1" dirty="0"/>
              <a:t> </a:t>
            </a:r>
            <a:r>
              <a:rPr lang="en-US" altLang="en-US" b="1" dirty="0" err="1"/>
              <a:t>regali</a:t>
            </a:r>
            <a:endParaRPr lang="en-US" altLang="en-US" b="1" dirty="0"/>
          </a:p>
          <a:p>
            <a:endParaRPr lang="en-US" dirty="0"/>
          </a:p>
        </p:txBody>
      </p:sp>
      <p:pic>
        <p:nvPicPr>
          <p:cNvPr id="4" name="Picture 3" descr="paletni-regal-4.jp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36" y="1932748"/>
            <a:ext cx="3048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drive in regali 3.jpg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98" y="4093335"/>
            <a:ext cx="2438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regalna skladišta.jpg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86" y="4236210"/>
            <a:ext cx="632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1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sr-Latn-RS" b="1" dirty="0"/>
              <a:t>Iskorišćenje skladišnog prostora: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izračunavanje</a:t>
            </a:r>
            <a:r>
              <a:rPr lang="en-US" altLang="en-US" dirty="0"/>
              <a:t> </a:t>
            </a:r>
            <a:r>
              <a:rPr lang="en-US" altLang="en-US" dirty="0" err="1"/>
              <a:t>stepena</a:t>
            </a:r>
            <a:r>
              <a:rPr lang="en-US" altLang="en-US" dirty="0"/>
              <a:t> </a:t>
            </a:r>
            <a:r>
              <a:rPr lang="en-US" altLang="en-US" dirty="0" err="1"/>
              <a:t>iskorišćenja</a:t>
            </a:r>
            <a:r>
              <a:rPr lang="en-US" altLang="en-US" dirty="0"/>
              <a:t> </a:t>
            </a:r>
            <a:r>
              <a:rPr lang="en-US" altLang="en-US" dirty="0" err="1"/>
              <a:t>skladišnog</a:t>
            </a:r>
            <a:r>
              <a:rPr lang="en-US" altLang="en-US" dirty="0"/>
              <a:t> </a:t>
            </a:r>
            <a:r>
              <a:rPr lang="en-US" altLang="en-US" dirty="0" err="1"/>
              <a:t>prostora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se </a:t>
            </a:r>
            <a:r>
              <a:rPr lang="en-US" altLang="en-US" dirty="0" err="1"/>
              <a:t>primeniti</a:t>
            </a:r>
            <a:r>
              <a:rPr lang="en-US" altLang="en-US" dirty="0"/>
              <a:t> </a:t>
            </a:r>
            <a:r>
              <a:rPr lang="en-US" altLang="en-US" dirty="0" err="1"/>
              <a:t>opšti</a:t>
            </a:r>
            <a:r>
              <a:rPr lang="en-US" altLang="en-US" dirty="0"/>
              <a:t> </a:t>
            </a:r>
            <a:r>
              <a:rPr lang="en-US" altLang="en-US" dirty="0" err="1"/>
              <a:t>obrazac</a:t>
            </a:r>
            <a:r>
              <a:rPr lang="en-US" altLang="en-US" dirty="0"/>
              <a:t> u </a:t>
            </a:r>
            <a:r>
              <a:rPr lang="en-US" altLang="en-US" dirty="0" err="1"/>
              <a:t>obliku</a:t>
            </a:r>
            <a:r>
              <a:rPr lang="en-US" altLang="en-US" dirty="0"/>
              <a:t>:</a:t>
            </a:r>
            <a:endParaRPr lang="sr-Latn-RS" altLang="en-US" dirty="0"/>
          </a:p>
          <a:p>
            <a:pPr>
              <a:buSzPct val="95000"/>
            </a:pPr>
            <a:endParaRPr lang="en-US" altLang="en-US" dirty="0"/>
          </a:p>
          <a:p>
            <a:pPr lvl="1">
              <a:buSzPct val="95000"/>
              <a:buFont typeface="Symbol" panose="05050102010706020507" pitchFamily="18" charset="2"/>
              <a:buChar char="h"/>
            </a:pPr>
            <a:r>
              <a:rPr lang="en-US" altLang="en-US" dirty="0"/>
              <a:t>=</a:t>
            </a:r>
            <a:endParaRPr lang="sr-Latn-RS" altLang="en-US" dirty="0"/>
          </a:p>
          <a:p>
            <a:pPr marL="457200" lvl="1" indent="0">
              <a:buSzPct val="95000"/>
              <a:buNone/>
            </a:pP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Gde</a:t>
            </a:r>
            <a:r>
              <a:rPr lang="en-US" altLang="en-US" dirty="0"/>
              <a:t> je:</a:t>
            </a:r>
          </a:p>
          <a:p>
            <a:pPr lvl="1">
              <a:buSzPct val="95000"/>
            </a:pPr>
            <a:r>
              <a:rPr lang="en-US" altLang="en-US" dirty="0" err="1"/>
              <a:t>V</a:t>
            </a:r>
            <a:r>
              <a:rPr lang="en-US" altLang="en-US" baseline="-24000" dirty="0" err="1"/>
              <a:t>m</a:t>
            </a:r>
            <a:r>
              <a:rPr lang="en-US" altLang="en-US" dirty="0"/>
              <a:t> – </a:t>
            </a:r>
            <a:r>
              <a:rPr lang="en-US" altLang="en-US" dirty="0" err="1"/>
              <a:t>zapremina</a:t>
            </a:r>
            <a:r>
              <a:rPr lang="en-US" altLang="en-US" dirty="0"/>
              <a:t> </a:t>
            </a:r>
            <a:r>
              <a:rPr lang="en-US" altLang="en-US" dirty="0" err="1"/>
              <a:t>uskladištenog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,</a:t>
            </a:r>
          </a:p>
          <a:p>
            <a:pPr lvl="1">
              <a:buSzPct val="95000"/>
            </a:pPr>
            <a:r>
              <a:rPr lang="en-US" altLang="en-US" dirty="0"/>
              <a:t>V</a:t>
            </a:r>
            <a:r>
              <a:rPr lang="en-US" altLang="en-US" baseline="-24000" dirty="0"/>
              <a:t>s</a:t>
            </a:r>
            <a:r>
              <a:rPr lang="en-US" altLang="en-US" dirty="0"/>
              <a:t> – </a:t>
            </a:r>
            <a:r>
              <a:rPr lang="en-US" altLang="en-US" dirty="0" err="1"/>
              <a:t>ukupna</a:t>
            </a:r>
            <a:r>
              <a:rPr lang="en-US" altLang="en-US" dirty="0"/>
              <a:t> </a:t>
            </a:r>
            <a:r>
              <a:rPr lang="en-US" altLang="en-US" dirty="0" err="1"/>
              <a:t>zapremina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.</a:t>
            </a:r>
          </a:p>
          <a:p>
            <a:pPr lvl="1">
              <a:buSzPct val="95000"/>
              <a:buFont typeface="Wingdings 2" panose="05020102010507070707" pitchFamily="18" charset="2"/>
              <a:buNone/>
            </a:pPr>
            <a:r>
              <a:rPr lang="en-US" altLang="en-US" dirty="0"/>
              <a:t> </a:t>
            </a:r>
            <a:r>
              <a:rPr lang="en-US" altLang="en-US" dirty="0" err="1"/>
              <a:t>Kod</a:t>
            </a:r>
            <a:r>
              <a:rPr lang="en-US" altLang="en-US" dirty="0"/>
              <a:t> dobro </a:t>
            </a:r>
            <a:r>
              <a:rPr lang="en-US" altLang="en-US" dirty="0" err="1"/>
              <a:t>organizovanih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</a:t>
            </a:r>
            <a:r>
              <a:rPr lang="en-US" altLang="en-US" dirty="0"/>
              <a:t> se </a:t>
            </a:r>
            <a:r>
              <a:rPr lang="en-US" altLang="en-US" dirty="0" err="1"/>
              <a:t>kreće</a:t>
            </a:r>
            <a:r>
              <a:rPr lang="en-US" altLang="en-US" dirty="0"/>
              <a:t> u </a:t>
            </a:r>
            <a:r>
              <a:rPr lang="en-US" altLang="en-US" dirty="0" err="1"/>
              <a:t>rasponu</a:t>
            </a:r>
            <a:r>
              <a:rPr lang="en-US" altLang="en-US" dirty="0"/>
              <a:t> od 15 – 70%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65" y="3373586"/>
            <a:ext cx="1049525" cy="88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08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0030" cy="4351338"/>
          </a:xfrm>
        </p:spPr>
        <p:txBody>
          <a:bodyPr/>
          <a:lstStyle/>
          <a:p>
            <a:r>
              <a:rPr lang="sr-Latn-RS" dirty="0"/>
              <a:t>Operacije sa materijalom u skladištu:</a:t>
            </a:r>
            <a:endParaRPr lang="en-US" dirty="0"/>
          </a:p>
        </p:txBody>
      </p:sp>
      <p:pic>
        <p:nvPicPr>
          <p:cNvPr id="4" name="Picture 3" descr="slka a skladista"/>
          <p:cNvPicPr>
            <a:picLocks noRot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30" y="0"/>
            <a:ext cx="6315356" cy="684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26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Tehnike</a:t>
            </a:r>
            <a:r>
              <a:rPr lang="en-US" altLang="en-US" b="1" dirty="0"/>
              <a:t> </a:t>
            </a:r>
            <a:r>
              <a:rPr lang="en-US" altLang="en-US" b="1" dirty="0" err="1"/>
              <a:t>prijema</a:t>
            </a:r>
            <a:r>
              <a:rPr lang="en-US" altLang="en-US" b="1" dirty="0"/>
              <a:t> </a:t>
            </a:r>
            <a:r>
              <a:rPr lang="en-US" altLang="en-US" b="1" dirty="0" err="1"/>
              <a:t>materijala</a:t>
            </a:r>
            <a:r>
              <a:rPr lang="en-US" altLang="en-US" b="1" dirty="0"/>
              <a:t> u </a:t>
            </a:r>
            <a:r>
              <a:rPr lang="en-US" altLang="en-US" b="1" dirty="0" err="1"/>
              <a:t>skladištu</a:t>
            </a:r>
            <a:r>
              <a:rPr lang="sr-Latn-RS" altLang="en-US" b="1" dirty="0"/>
              <a:t>:</a:t>
            </a:r>
          </a:p>
          <a:p>
            <a:pPr lvl="1">
              <a:buSzPct val="95000"/>
            </a:pPr>
            <a:r>
              <a:rPr lang="en-US" altLang="en-US" dirty="0" err="1"/>
              <a:t>Prema</a:t>
            </a:r>
            <a:r>
              <a:rPr lang="en-US" altLang="en-US" dirty="0"/>
              <a:t> </a:t>
            </a:r>
            <a:r>
              <a:rPr lang="en-US" altLang="en-US" dirty="0" err="1"/>
              <a:t>datumu</a:t>
            </a:r>
            <a:r>
              <a:rPr lang="en-US" altLang="en-US" dirty="0"/>
              <a:t> </a:t>
            </a:r>
            <a:r>
              <a:rPr lang="en-US" altLang="en-US" dirty="0" err="1"/>
              <a:t>dospeća</a:t>
            </a:r>
            <a:r>
              <a:rPr lang="en-US" altLang="en-US" dirty="0"/>
              <a:t> - Due date (DD)</a:t>
            </a:r>
          </a:p>
          <a:p>
            <a:pPr lvl="1">
              <a:buSzPct val="95000"/>
            </a:pPr>
            <a:r>
              <a:rPr lang="en-US" altLang="en-US" dirty="0"/>
              <a:t>Last in first out (LIFO)</a:t>
            </a:r>
          </a:p>
          <a:p>
            <a:pPr lvl="1">
              <a:buSzPct val="95000"/>
            </a:pPr>
            <a:r>
              <a:rPr lang="en-US" altLang="en-US" dirty="0"/>
              <a:t>First in first out (FIFO)</a:t>
            </a:r>
          </a:p>
          <a:p>
            <a:pPr lvl="1">
              <a:buSzPct val="95000"/>
            </a:pPr>
            <a:r>
              <a:rPr lang="en-US" altLang="en-US" dirty="0" err="1"/>
              <a:t>Najduža</a:t>
            </a:r>
            <a:r>
              <a:rPr lang="en-US" altLang="en-US" dirty="0"/>
              <a:t> </a:t>
            </a:r>
            <a:r>
              <a:rPr lang="en-US" altLang="en-US" dirty="0" err="1"/>
              <a:t>vremenska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- Longest operation time (LOT)</a:t>
            </a:r>
          </a:p>
          <a:p>
            <a:pPr lvl="1">
              <a:buSzPct val="95000"/>
            </a:pPr>
            <a:r>
              <a:rPr lang="en-US" altLang="en-US" dirty="0" err="1"/>
              <a:t>Najkraća</a:t>
            </a:r>
            <a:r>
              <a:rPr lang="en-US" altLang="en-US" dirty="0"/>
              <a:t> </a:t>
            </a:r>
            <a:r>
              <a:rPr lang="en-US" altLang="en-US" dirty="0" err="1"/>
              <a:t>vremenska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- Shortest operation time first (SOT)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43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Procena performansi skladišta:</a:t>
            </a:r>
          </a:p>
          <a:p>
            <a:pPr lvl="1"/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radne</a:t>
            </a:r>
            <a:r>
              <a:rPr lang="en-US" altLang="en-US" i="1" dirty="0"/>
              <a:t> </a:t>
            </a:r>
            <a:r>
              <a:rPr lang="en-US" altLang="en-US" i="1" dirty="0" err="1"/>
              <a:t>snage</a:t>
            </a:r>
            <a:r>
              <a:rPr lang="en-US" altLang="en-US" dirty="0"/>
              <a:t> (KRS)</a:t>
            </a:r>
            <a:r>
              <a:rPr lang="sr-Latn-RS" altLang="en-US" dirty="0"/>
              <a:t>:</a:t>
            </a:r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endParaRPr lang="sr-Latn-RS" altLang="en-US" dirty="0"/>
          </a:p>
          <a:p>
            <a:pPr lvl="1"/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iskorišćenja</a:t>
            </a:r>
            <a:r>
              <a:rPr lang="en-US" altLang="en-US" i="1" dirty="0"/>
              <a:t> </a:t>
            </a:r>
            <a:r>
              <a:rPr lang="en-US" altLang="en-US" i="1" dirty="0" err="1"/>
              <a:t>opreme</a:t>
            </a:r>
            <a:r>
              <a:rPr lang="en-US" altLang="en-US" dirty="0"/>
              <a:t> (KIO)</a:t>
            </a:r>
            <a:r>
              <a:rPr lang="sr-Latn-RS" altLang="en-US" dirty="0"/>
              <a:t>: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20" y="2825752"/>
            <a:ext cx="4914900" cy="93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20" y="4759999"/>
            <a:ext cx="6042457" cy="9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5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iskorišćenja</a:t>
            </a:r>
            <a:r>
              <a:rPr lang="en-US" altLang="en-US" i="1" dirty="0"/>
              <a:t> </a:t>
            </a:r>
            <a:r>
              <a:rPr lang="en-US" altLang="en-US" i="1" dirty="0" err="1"/>
              <a:t>skladišnog</a:t>
            </a:r>
            <a:r>
              <a:rPr lang="en-US" altLang="en-US" i="1" dirty="0"/>
              <a:t> </a:t>
            </a:r>
            <a:r>
              <a:rPr lang="en-US" altLang="en-US" i="1" dirty="0" err="1"/>
              <a:t>prostora</a:t>
            </a:r>
            <a:r>
              <a:rPr lang="sr-Latn-RS" altLang="en-US" i="1" dirty="0"/>
              <a:t> - površina</a:t>
            </a:r>
            <a:r>
              <a:rPr lang="en-US" altLang="en-US" i="1" dirty="0"/>
              <a:t> </a:t>
            </a:r>
            <a:r>
              <a:rPr lang="en-US" altLang="en-US" dirty="0"/>
              <a:t>(KISP)</a:t>
            </a:r>
            <a:r>
              <a:rPr lang="sr-Latn-RS" altLang="en-US" dirty="0"/>
              <a:t>:</a:t>
            </a:r>
          </a:p>
          <a:p>
            <a:endParaRPr lang="sr-Latn-RS" altLang="en-US" i="1" dirty="0"/>
          </a:p>
          <a:p>
            <a:endParaRPr lang="sr-Latn-RS" altLang="en-US" i="1" dirty="0"/>
          </a:p>
          <a:p>
            <a:endParaRPr lang="sr-Latn-RS" altLang="en-US" i="1" dirty="0"/>
          </a:p>
          <a:p>
            <a:r>
              <a:rPr lang="en-US" altLang="en-US" i="1" dirty="0" err="1"/>
              <a:t>koeficijent</a:t>
            </a:r>
            <a:r>
              <a:rPr lang="en-US" altLang="en-US" i="1" dirty="0"/>
              <a:t> </a:t>
            </a:r>
            <a:r>
              <a:rPr lang="en-US" altLang="en-US" i="1" dirty="0" err="1"/>
              <a:t>oštećene</a:t>
            </a:r>
            <a:r>
              <a:rPr lang="en-US" altLang="en-US" i="1" dirty="0"/>
              <a:t> robe</a:t>
            </a:r>
            <a:r>
              <a:rPr lang="en-US" altLang="en-US" dirty="0"/>
              <a:t> (KOR)</a:t>
            </a:r>
            <a:r>
              <a:rPr lang="sr-Latn-RS" altLang="en-US" dirty="0"/>
              <a:t>: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</a:p>
          <a:p>
            <a:endParaRPr lang="en-US" alt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82" y="2345549"/>
            <a:ext cx="4133160" cy="101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22" y="4440855"/>
            <a:ext cx="3815820" cy="10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3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Aktivnosti</a:t>
            </a:r>
            <a:r>
              <a:rPr lang="en-US" altLang="en-US" b="1" dirty="0"/>
              <a:t> </a:t>
            </a:r>
            <a:r>
              <a:rPr lang="en-US" altLang="en-US" b="1" dirty="0" err="1"/>
              <a:t>manipulacije</a:t>
            </a:r>
            <a:r>
              <a:rPr lang="en-US" altLang="en-US" b="1" dirty="0"/>
              <a:t> </a:t>
            </a:r>
            <a:r>
              <a:rPr lang="en-US" altLang="en-US" b="1" dirty="0" err="1"/>
              <a:t>materijalom</a:t>
            </a:r>
            <a:r>
              <a:rPr lang="sr-Latn-RS" altLang="en-US" b="1" dirty="0"/>
              <a:t> u skladištu:</a:t>
            </a:r>
          </a:p>
          <a:p>
            <a:pPr lvl="1">
              <a:buSzPct val="95000"/>
            </a:pPr>
            <a:r>
              <a:rPr lang="en-US" altLang="en-US" dirty="0" err="1"/>
              <a:t>Prijem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Istovar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raspakivanje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Kontrola</a:t>
            </a:r>
            <a:r>
              <a:rPr lang="en-US" altLang="en-US" dirty="0"/>
              <a:t> – </a:t>
            </a:r>
            <a:r>
              <a:rPr lang="en-US" altLang="en-US" dirty="0" err="1"/>
              <a:t>kvantitativna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kvalitativna</a:t>
            </a:r>
            <a:r>
              <a:rPr lang="en-US" altLang="en-US" dirty="0"/>
              <a:t> (</a:t>
            </a:r>
            <a:r>
              <a:rPr lang="en-US" altLang="en-US" dirty="0" err="1"/>
              <a:t>statistička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</a:t>
            </a:r>
            <a:r>
              <a:rPr lang="en-US" altLang="en-US" dirty="0" err="1"/>
              <a:t>komada</a:t>
            </a:r>
            <a:r>
              <a:rPr lang="en-US" altLang="en-US" dirty="0"/>
              <a:t>)</a:t>
            </a:r>
          </a:p>
          <a:p>
            <a:pPr lvl="1">
              <a:buSzPct val="95000"/>
            </a:pPr>
            <a:r>
              <a:rPr lang="en-US" altLang="en-US" dirty="0"/>
              <a:t>Transport </a:t>
            </a:r>
            <a:r>
              <a:rPr lang="en-US" altLang="en-US" dirty="0" err="1"/>
              <a:t>materijala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Skladištenje</a:t>
            </a:r>
            <a:endParaRPr lang="en-US" altLang="en-US" dirty="0"/>
          </a:p>
          <a:p>
            <a:pPr lvl="1">
              <a:buSzPct val="95000"/>
            </a:pPr>
            <a:r>
              <a:rPr lang="en-US" altLang="en-US" dirty="0" err="1"/>
              <a:t>Unos</a:t>
            </a:r>
            <a:r>
              <a:rPr lang="en-US" altLang="en-US" dirty="0"/>
              <a:t> u </a:t>
            </a:r>
            <a:r>
              <a:rPr lang="en-US" altLang="en-US" dirty="0" err="1"/>
              <a:t>bazu</a:t>
            </a:r>
            <a:r>
              <a:rPr lang="en-US" altLang="en-US" dirty="0"/>
              <a:t> </a:t>
            </a:r>
            <a:r>
              <a:rPr lang="en-US" altLang="en-US" dirty="0" err="1"/>
              <a:t>podataka</a:t>
            </a:r>
            <a:endParaRPr lang="en-US" alt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48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b="1" i="1" dirty="0"/>
              <a:t>Skladišta</a:t>
            </a:r>
            <a:r>
              <a:rPr lang="sr-Latn-CS" i="1" dirty="0"/>
              <a:t> predstavljaju unapred planiran i planski opremljen prostor za prihvatanje; smeštaj; čuvanje; sakupljanje narudžbine – komisioniranje; pakovanje i isporuku različitih vidova repromaterijala, tekuće proizvodnje i finalnih proizvoda industrijskog sistema.</a:t>
            </a:r>
          </a:p>
          <a:p>
            <a:r>
              <a:rPr lang="sr-Latn-CS" dirty="0"/>
              <a:t> Za planiranje, kontrolu i izvršenje aktivnosti u skladištima zaduženo je osoblje koje u skladištima radi, koje je često podržano adekvatnim informaciono-komunikacionim sistemima. </a:t>
            </a:r>
          </a:p>
          <a:p>
            <a:r>
              <a:rPr lang="sr-Latn-CS" dirty="0"/>
              <a:t>Tri osnovne komponente skladišta čine:</a:t>
            </a:r>
          </a:p>
          <a:p>
            <a:pPr lvl="1"/>
            <a:r>
              <a:rPr lang="sr-Latn-CS" dirty="0"/>
              <a:t> prostor, </a:t>
            </a:r>
          </a:p>
          <a:p>
            <a:pPr lvl="1"/>
            <a:r>
              <a:rPr lang="sr-Latn-CS" dirty="0"/>
              <a:t>oprema i </a:t>
            </a:r>
          </a:p>
          <a:p>
            <a:pPr lvl="1"/>
            <a:r>
              <a:rPr lang="sr-Latn-CS" dirty="0"/>
              <a:t>ljudi.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Planiranje radne snage za rad u skladištu:</a:t>
            </a:r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Dugoročni</a:t>
            </a:r>
            <a:r>
              <a:rPr lang="en-US" altLang="en-US" b="1" dirty="0"/>
              <a:t> plan –</a:t>
            </a:r>
            <a:r>
              <a:rPr lang="en-US" altLang="en-US" b="1" dirty="0" err="1"/>
              <a:t>godišnji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Mesecni</a:t>
            </a:r>
            <a:r>
              <a:rPr lang="en-US" altLang="en-US" b="1" dirty="0"/>
              <a:t> </a:t>
            </a:r>
            <a:r>
              <a:rPr lang="en-US" altLang="en-US" b="1" dirty="0" err="1"/>
              <a:t>planovi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plan </a:t>
            </a:r>
            <a:r>
              <a:rPr lang="en-US" altLang="en-US" b="1" dirty="0" err="1"/>
              <a:t>za</a:t>
            </a:r>
            <a:r>
              <a:rPr lang="en-US" altLang="en-US" b="1" dirty="0"/>
              <a:t> tri </a:t>
            </a:r>
            <a:r>
              <a:rPr lang="en-US" altLang="en-US" b="1" dirty="0" err="1"/>
              <a:t>meseca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Nedeljni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 err="1"/>
              <a:t>dnevni</a:t>
            </a:r>
            <a:r>
              <a:rPr lang="en-US" altLang="en-US" b="1" dirty="0"/>
              <a:t> </a:t>
            </a:r>
            <a:r>
              <a:rPr lang="en-US" altLang="en-US" b="1" dirty="0" err="1"/>
              <a:t>planovi</a:t>
            </a:r>
            <a:endParaRPr lang="en-US" altLang="en-US" b="1" dirty="0"/>
          </a:p>
          <a:p>
            <a:pPr lvl="1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b="1" dirty="0" err="1"/>
              <a:t>Podela</a:t>
            </a:r>
            <a:r>
              <a:rPr lang="en-US" altLang="en-US" b="1" dirty="0"/>
              <a:t> </a:t>
            </a:r>
            <a:r>
              <a:rPr lang="en-US" altLang="en-US" b="1" dirty="0" err="1"/>
              <a:t>na</a:t>
            </a:r>
            <a:r>
              <a:rPr lang="en-US" altLang="en-US" b="1" dirty="0"/>
              <a:t> </a:t>
            </a:r>
            <a:r>
              <a:rPr lang="en-US" altLang="en-US" b="1" dirty="0" err="1"/>
              <a:t>produktivne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 err="1"/>
              <a:t>neproduktivne</a:t>
            </a:r>
            <a:r>
              <a:rPr lang="en-US" altLang="en-US" b="1" dirty="0"/>
              <a:t> </a:t>
            </a:r>
            <a:r>
              <a:rPr lang="en-US" altLang="en-US" b="1" dirty="0" err="1"/>
              <a:t>pozicije</a:t>
            </a:r>
            <a:endParaRPr lang="en-US" alt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500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r-Latn-RS" b="1" dirty="0"/>
              <a:t>Primer plana radne snage za produktivne pozicije:</a:t>
            </a:r>
            <a:endParaRPr lang="en-US" b="1" dirty="0"/>
          </a:p>
        </p:txBody>
      </p:sp>
      <p:pic>
        <p:nvPicPr>
          <p:cNvPr id="4" name="Content Placeholder 3"/>
          <p:cNvPicPr>
            <a:picLocks noRo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7141"/>
            <a:ext cx="10231877" cy="477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84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/>
              <a:t>Troškovi</a:t>
            </a:r>
            <a:r>
              <a:rPr lang="en-US" altLang="en-US" b="1" dirty="0"/>
              <a:t> u </a:t>
            </a:r>
            <a:r>
              <a:rPr lang="en-US" altLang="en-US" b="1" dirty="0" err="1"/>
              <a:t>radu</a:t>
            </a:r>
            <a:r>
              <a:rPr lang="en-US" altLang="en-US" b="1" dirty="0"/>
              <a:t> </a:t>
            </a:r>
            <a:r>
              <a:rPr lang="en-US" altLang="en-US" b="1" dirty="0" err="1"/>
              <a:t>skladišta</a:t>
            </a:r>
            <a:r>
              <a:rPr lang="sr-Latn-RS" altLang="en-US" b="1" dirty="0"/>
              <a:t>: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A)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radne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r>
              <a:rPr lang="en-US" altLang="en-US" dirty="0"/>
              <a:t> (plate, </a:t>
            </a:r>
            <a:r>
              <a:rPr lang="en-US" altLang="en-US" dirty="0" err="1"/>
              <a:t>bonusi</a:t>
            </a:r>
            <a:r>
              <a:rPr lang="en-US" altLang="en-US" dirty="0"/>
              <a:t>, </a:t>
            </a:r>
            <a:r>
              <a:rPr lang="en-US" altLang="en-US" dirty="0" err="1"/>
              <a:t>topli</a:t>
            </a:r>
            <a:r>
              <a:rPr lang="en-US" altLang="en-US" dirty="0"/>
              <a:t> </a:t>
            </a:r>
            <a:r>
              <a:rPr lang="en-US" altLang="en-US" dirty="0" err="1"/>
              <a:t>obrok</a:t>
            </a:r>
            <a:r>
              <a:rPr lang="en-US" altLang="en-US" dirty="0"/>
              <a:t>, </a:t>
            </a:r>
            <a:r>
              <a:rPr lang="en-US" altLang="en-US" dirty="0" err="1"/>
              <a:t>regres</a:t>
            </a:r>
            <a:r>
              <a:rPr lang="en-US" altLang="en-US" dirty="0"/>
              <a:t>, </a:t>
            </a:r>
            <a:r>
              <a:rPr lang="en-US" altLang="en-US" dirty="0" err="1"/>
              <a:t>prevoz</a:t>
            </a:r>
            <a:r>
              <a:rPr lang="en-US" altLang="en-US" dirty="0"/>
              <a:t>)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B) </a:t>
            </a:r>
            <a:r>
              <a:rPr lang="en-US" altLang="en-US" dirty="0" err="1"/>
              <a:t>Adminstrativni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IT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C)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održavanja</a:t>
            </a:r>
            <a:r>
              <a:rPr lang="en-US" altLang="en-US" dirty="0"/>
              <a:t> </a:t>
            </a:r>
            <a:r>
              <a:rPr lang="en-US" altLang="en-US" dirty="0" err="1"/>
              <a:t>objekta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opreme</a:t>
            </a:r>
            <a:endParaRPr lang="en-US" altLang="en-US" dirty="0"/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D) </a:t>
            </a:r>
            <a:r>
              <a:rPr lang="en-US" altLang="en-US" dirty="0" err="1"/>
              <a:t>Fiksni</a:t>
            </a:r>
            <a:r>
              <a:rPr lang="en-US" altLang="en-US" dirty="0"/>
              <a:t> </a:t>
            </a:r>
            <a:r>
              <a:rPr lang="en-US" altLang="en-US" dirty="0" err="1"/>
              <a:t>troškovi</a:t>
            </a:r>
            <a:r>
              <a:rPr lang="en-US" altLang="en-US" dirty="0"/>
              <a:t> (</a:t>
            </a:r>
            <a:r>
              <a:rPr lang="en-US" altLang="en-US" dirty="0" err="1"/>
              <a:t>struja</a:t>
            </a:r>
            <a:r>
              <a:rPr lang="en-US" altLang="en-US" dirty="0"/>
              <a:t>, </a:t>
            </a:r>
            <a:r>
              <a:rPr lang="en-US" altLang="en-US" dirty="0" err="1"/>
              <a:t>telefon</a:t>
            </a:r>
            <a:r>
              <a:rPr lang="en-US" altLang="en-US" dirty="0"/>
              <a:t>, </a:t>
            </a:r>
            <a:r>
              <a:rPr lang="en-US" altLang="en-US" dirty="0" err="1"/>
              <a:t>zemljište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sl.)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E) </a:t>
            </a:r>
            <a:r>
              <a:rPr lang="en-US" altLang="en-US" dirty="0" err="1"/>
              <a:t>Troškovi</a:t>
            </a:r>
            <a:r>
              <a:rPr lang="en-US" altLang="en-US" dirty="0"/>
              <a:t> </a:t>
            </a:r>
            <a:r>
              <a:rPr lang="en-US" altLang="en-US" dirty="0" err="1"/>
              <a:t>kancelarijskog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potrošnog</a:t>
            </a:r>
            <a:r>
              <a:rPr lang="en-US" altLang="en-US" dirty="0"/>
              <a:t> </a:t>
            </a:r>
            <a:r>
              <a:rPr lang="en-US" altLang="en-US" dirty="0" err="1"/>
              <a:t>materijala</a:t>
            </a:r>
            <a:r>
              <a:rPr lang="en-US" altLang="en-US" dirty="0"/>
              <a:t> </a:t>
            </a:r>
          </a:p>
          <a:p>
            <a:pPr marL="904875" lvl="1" indent="-382588">
              <a:buSzPct val="95000"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F) </a:t>
            </a:r>
            <a:r>
              <a:rPr lang="en-US" altLang="en-US" dirty="0" err="1"/>
              <a:t>Gubici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robi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ambalaži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53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Efikasnost</a:t>
            </a:r>
            <a:r>
              <a:rPr lang="en-US" altLang="en-US" dirty="0"/>
              <a:t> </a:t>
            </a:r>
            <a:r>
              <a:rPr lang="en-US" altLang="en-US" dirty="0" err="1"/>
              <a:t>rada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sr-Latn-RS" altLang="en-US" dirty="0"/>
              <a:t>:</a:t>
            </a:r>
          </a:p>
          <a:p>
            <a:pPr marL="447675" indent="-382588">
              <a:buClr>
                <a:srgbClr val="FFC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dirty="0" err="1"/>
              <a:t>Efikasnost</a:t>
            </a:r>
            <a:r>
              <a:rPr lang="sr-Latn-RS" altLang="en-US" dirty="0"/>
              <a:t> </a:t>
            </a:r>
            <a:r>
              <a:rPr lang="en-US" altLang="en-US" dirty="0"/>
              <a:t>= </a:t>
            </a:r>
            <a:r>
              <a:rPr lang="sr-Latn-RS" altLang="en-US" dirty="0"/>
              <a:t>(</a:t>
            </a:r>
            <a:r>
              <a:rPr lang="en-US" altLang="en-US" dirty="0" err="1"/>
              <a:t>troškovi</a:t>
            </a:r>
            <a:r>
              <a:rPr lang="en-US" altLang="en-US" dirty="0"/>
              <a:t> /</a:t>
            </a:r>
            <a:r>
              <a:rPr lang="en-US" altLang="en-US" dirty="0" err="1"/>
              <a:t>nabavn</a:t>
            </a:r>
            <a:r>
              <a:rPr lang="sr-Latn-R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vrednost</a:t>
            </a:r>
            <a:r>
              <a:rPr lang="en-US" altLang="en-US" dirty="0"/>
              <a:t> </a:t>
            </a:r>
            <a:r>
              <a:rPr lang="en-US" altLang="en-US" dirty="0" err="1"/>
              <a:t>isporučene</a:t>
            </a:r>
            <a:r>
              <a:rPr lang="en-US" altLang="en-US" dirty="0"/>
              <a:t> robe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sr-Latn-RS" altLang="en-US" dirty="0"/>
              <a:t>) * 100 </a:t>
            </a:r>
            <a:r>
              <a:rPr lang="en-US" altLang="en-US"/>
              <a:t>[%] </a:t>
            </a:r>
            <a:endParaRPr lang="en-US" altLang="en-US" dirty="0"/>
          </a:p>
          <a:p>
            <a:pPr marL="822325" lvl="1">
              <a:buClr>
                <a:srgbClr val="FFC000"/>
              </a:buClr>
              <a:buSzPct val="85000"/>
            </a:pPr>
            <a:r>
              <a:rPr lang="en-US" altLang="en-US" dirty="0" err="1"/>
              <a:t>Najbolji</a:t>
            </a:r>
            <a:r>
              <a:rPr lang="en-US" altLang="en-US" dirty="0"/>
              <a:t> u </a:t>
            </a:r>
            <a:r>
              <a:rPr lang="en-US" altLang="en-US" dirty="0" err="1"/>
              <a:t>grani</a:t>
            </a:r>
            <a:r>
              <a:rPr lang="en-US" altLang="en-US" dirty="0"/>
              <a:t> </a:t>
            </a:r>
            <a:r>
              <a:rPr lang="en-US" altLang="en-US" dirty="0" err="1"/>
              <a:t>oko</a:t>
            </a:r>
            <a:r>
              <a:rPr lang="en-US" altLang="en-US" dirty="0"/>
              <a:t> 1,3 %</a:t>
            </a:r>
          </a:p>
          <a:p>
            <a:pPr marL="822325" lvl="1">
              <a:buClr>
                <a:srgbClr val="FFC000"/>
              </a:buClr>
              <a:buSzPct val="85000"/>
            </a:pPr>
            <a:r>
              <a:rPr lang="en-US" altLang="en-US" dirty="0" err="1"/>
              <a:t>Medijana</a:t>
            </a:r>
            <a:r>
              <a:rPr lang="en-US" altLang="en-US" dirty="0"/>
              <a:t> </a:t>
            </a:r>
            <a:r>
              <a:rPr lang="en-US" altLang="en-US" dirty="0" err="1"/>
              <a:t>oko</a:t>
            </a:r>
            <a:r>
              <a:rPr lang="en-US" altLang="en-US" dirty="0"/>
              <a:t> 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0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/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Zadatak za </a:t>
            </a:r>
            <a:r>
              <a:rPr lang="sr-Latn-RS">
                <a:solidFill>
                  <a:schemeClr val="accent1">
                    <a:lumMod val="75000"/>
                  </a:schemeClr>
                </a:solidFill>
              </a:rPr>
              <a:t>studente #9: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r-Latn-RS" dirty="0">
                <a:solidFill>
                  <a:srgbClr val="0070C0"/>
                </a:solidFill>
              </a:rPr>
              <a:t>Izvršiti analizu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sr-Latn-RS" dirty="0">
                <a:solidFill>
                  <a:srgbClr val="0070C0"/>
                </a:solidFill>
              </a:rPr>
              <a:t>trenutnog načina skladištenja u fabrici koja je predmet razmatranja: opisati vrstu i tip skladišta, veličinu skladišnog prostora, tip regala i polica koji se koriste za smeštaj robe, stepen mehanizacije, opremu koja se koristi za skladištenje, broj zaposlenih i procenu efikasnosti zaposlenih u skladištu. </a:t>
            </a:r>
          </a:p>
          <a:p>
            <a:pPr lvl="1"/>
            <a:r>
              <a:rPr lang="sr-Latn-RS" dirty="0">
                <a:solidFill>
                  <a:srgbClr val="0070C0"/>
                </a:solidFill>
              </a:rPr>
              <a:t>Ukoliko je moguće uočiti nedostatke trenutnog procesa skladištenja, predložiti eventualnu optimizaciju.</a:t>
            </a: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76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6CE1-181A-4ED9-AC0B-2CB010EC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B8DE-BC1C-4251-9508-B04C9FA7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56899" cy="4351338"/>
          </a:xfrm>
        </p:spPr>
        <p:txBody>
          <a:bodyPr>
            <a:normAutofit/>
          </a:bodyPr>
          <a:lstStyle/>
          <a:p>
            <a:r>
              <a:rPr lang="sr-Latn-RS" sz="2000" dirty="0"/>
              <a:t>Prvi termin odbrane projekata studenata (2</a:t>
            </a:r>
            <a:r>
              <a:rPr lang="en-US" sz="2000" dirty="0"/>
              <a:t>1</a:t>
            </a:r>
            <a:r>
              <a:rPr lang="sr-Latn-RS" sz="2000" dirty="0"/>
              <a:t>. decembar 202</a:t>
            </a:r>
            <a:r>
              <a:rPr lang="en-US" sz="2000" dirty="0"/>
              <a:t>3</a:t>
            </a:r>
            <a:r>
              <a:rPr lang="sr-Latn-RS" sz="2000" dirty="0"/>
              <a:t>. godine)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5BF97-E8C2-426F-B25A-1A1E7B2EA8B8}"/>
              </a:ext>
            </a:extLst>
          </p:cNvPr>
          <p:cNvSpPr txBox="1"/>
          <p:nvPr/>
        </p:nvSpPr>
        <p:spPr>
          <a:xfrm>
            <a:off x="3665621" y="2542039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1354F5-77FA-4BC2-A6DD-71161C0D4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21580"/>
              </p:ext>
            </p:extLst>
          </p:nvPr>
        </p:nvGraphicFramePr>
        <p:xfrm>
          <a:off x="3505869" y="2247107"/>
          <a:ext cx="4089400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858797975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1230330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1123234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83148685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79551256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Редни број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Презиме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Р. Бр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Уписан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6461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АВРАМОВИЋ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ДАНИЛО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7485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АНДРИЋ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ДУШАН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8921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БАБИЋ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ДИМИТРИЈЕ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1728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БЕЋИРАГИЋ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ОМАР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450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БОРОВЊАК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ПЕТАР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38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БОСНИЋ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НЕМАЊА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973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ВАСИЉЕВИЋ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МИЛИЦА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915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ВИДЕНОВИЋ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97397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ВУЧКОВАЦ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МИЛИЦА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02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ДИМИТРИЈЕВСКИ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МАРКО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871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ДИМИЋ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ЛУКА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4807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ДРАГИЧЕВИЋ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МИОДРАГ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272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ДУРБАБА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СТЕФАН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680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ЂОКИЋ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ПАВЛЕ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81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890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CB13-19CC-45F2-8BFD-E718DD19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E811-697C-49D5-ACB8-628C7A4E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83"/>
            <a:ext cx="10918371" cy="4351338"/>
          </a:xfrm>
        </p:spPr>
        <p:txBody>
          <a:bodyPr>
            <a:normAutofit/>
          </a:bodyPr>
          <a:lstStyle/>
          <a:p>
            <a:r>
              <a:rPr lang="sr-Latn-RS" sz="2000" dirty="0"/>
              <a:t>Drugi termin odbrane projekata studenata (2</a:t>
            </a:r>
            <a:r>
              <a:rPr lang="en-US" sz="2000" dirty="0"/>
              <a:t>8</a:t>
            </a:r>
            <a:r>
              <a:rPr lang="sr-Latn-RS" sz="2000" dirty="0"/>
              <a:t>. decembar 202</a:t>
            </a:r>
            <a:r>
              <a:rPr lang="en-US" sz="2000" dirty="0"/>
              <a:t>3</a:t>
            </a:r>
            <a:r>
              <a:rPr lang="sr-Latn-RS" sz="2000" dirty="0"/>
              <a:t>. godine)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855BEB-AAC1-42CF-8486-0D49B37A9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65042"/>
              </p:ext>
            </p:extLst>
          </p:nvPr>
        </p:nvGraphicFramePr>
        <p:xfrm>
          <a:off x="3706394" y="1918035"/>
          <a:ext cx="40894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411206416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46261153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66891081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283614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872052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Редни број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Презиме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Р. Бр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Уписан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036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ЂУЈИЋ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ЖЕЛИМИР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42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ЕРИЋ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ВАЛЕНТИНА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229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ЛУКА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271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ЈОВАНОВИЋ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ДАЈАНА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6413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ЈОВАНОВИЋ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ЂУРЂИНА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2307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ЈОВАНОВИЋ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ЉУБИЦА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931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ЈОЛИЋ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РАДЕНКО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0992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КАЛАПАЋ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ИГОР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440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КОЛАРЕВИЋ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АНДРИЈА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1325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КОСАНИЋ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УРОШ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563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ЛАЛИЋ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ДРАГАНА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089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ЛУКОВИЋ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ЕМИЛИЈА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3257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МАРИНОВИЋ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ПАВЛЕ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128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МАРИЋ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УРОШ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6272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МИКИЋ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ЈЕЛЕНА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906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МИЛЕНКОВИЋ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ВЕЉКО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03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ОРОВИЋ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АНДРИЈА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325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ПАУНИЋ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НИКОЛА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1202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ПЕТРОВИЋ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630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ПОПОВИЋ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ДАНИЛО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44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50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080B-F618-4977-98E5-76CA69B1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–ODRŽAVANJE-ERGONIMIJA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10D1-CE79-4A0A-9E6C-A3E55B76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156"/>
            <a:ext cx="10515600" cy="4351338"/>
          </a:xfrm>
        </p:spPr>
        <p:txBody>
          <a:bodyPr/>
          <a:lstStyle/>
          <a:p>
            <a:r>
              <a:rPr lang="sr-Latn-RS" dirty="0"/>
              <a:t>Treći termin odbrane projekata studenata (1</a:t>
            </a:r>
            <a:r>
              <a:rPr lang="en-US" dirty="0"/>
              <a:t>1</a:t>
            </a:r>
            <a:r>
              <a:rPr lang="sr-Latn-RS" dirty="0"/>
              <a:t>. januar 2023. godine)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04EF44-0886-4D3F-B1E7-CAAF88FF3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11467"/>
              </p:ext>
            </p:extLst>
          </p:nvPr>
        </p:nvGraphicFramePr>
        <p:xfrm>
          <a:off x="3575919" y="2148973"/>
          <a:ext cx="40894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22341555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21380275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9014808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66363076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4531450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Редни број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Презиме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Име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Р. Бр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Уписан</a:t>
                      </a:r>
                      <a:endParaRPr lang="sr-Cyrl-R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5105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РАДОВАНОВИЋ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МИЛОШ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034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РУЈЕВИЋ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БОЈАН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1296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СТАНОЈЕВИЋ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ДЕЈАН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7111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СТЕВАНОВИЋ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МАРИЈА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0104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СТЕВАНОВИЋ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МИЛАН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22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СТОИЛКОВИЋ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85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ТАСЕВСКИ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МАРИЈА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296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ТИМОТИЈЕВИЋ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ПАВЛЕ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5691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ТОМАНОВИЋ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УРОШ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5632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ТОМИЋ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НИКОЛА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236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ТОМИЋ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ОБРАД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4959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ТОШИЋ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МАТИЈА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41029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ЦВЕТАНОВИЋ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ВАЊА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9113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ЏОКОВИЋ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МИХАИЛО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927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ШОРМАЗ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НИКОЛИНА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281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АНАСТАСОВ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ДИМИТРИЈЕ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8372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КОЧОВИЋ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СЛАВИЦА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942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ЈОЦОВИЋ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МИЛИЦА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8975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СПАСИЋ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ИВАНА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362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ПАВЕЛА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СЕРГЕЈ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9683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ПАВЕЛА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100" u="none" strike="noStrike">
                          <a:effectLst/>
                        </a:rPr>
                        <a:t>ДАВОР</a:t>
                      </a:r>
                      <a:endParaRPr lang="sr-Cyrl-R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65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Prostor</a:t>
            </a:r>
            <a:r>
              <a:rPr lang="sr-Latn-CS" dirty="0"/>
              <a:t> omogućuje skladištenje dobara u slučaju kada potrebe i ponuda nisu ujednačeni. Prostor ne utiče samo na odluke o skladištenju već i na dizajn logističkog sistema. </a:t>
            </a:r>
          </a:p>
          <a:p>
            <a:r>
              <a:rPr lang="sr-Latn-CS" b="1" dirty="0"/>
              <a:t>Oprema</a:t>
            </a:r>
            <a:r>
              <a:rPr lang="sr-Latn-CS" dirty="0"/>
              <a:t> u skladištima uključuje sprave i mašine za rukovanje materijalom, skladišne police (boksove), rampe i konvajerske sisteme ali i sisteme za obradu podataka. Oprema pomaže u pomeranju proizvoda, skladištenju i transportu. Tip opreme koji se koristi u skladištu zavisi od tipova proizvoda i interakcije između opreme i drugih elemenata skladišta. Pri tome, oprema koja se koristi može biti ručna, mehanizovana i automatizovana. U savremenim skladištima, najčešće se shodno od</a:t>
            </a:r>
            <a:r>
              <a:rPr lang="sr-Latn-RS" dirty="0"/>
              <a:t>a</a:t>
            </a:r>
            <a:r>
              <a:rPr lang="sr-Latn-CS" dirty="0"/>
              <a:t>branom planu i programu proizvodnje, i definisanim modelima upravljanja zalihama, prvo vrši selekcija najadekvatnije opreme pa tek onda dizajn samog prostora skladišta. </a:t>
            </a:r>
          </a:p>
          <a:p>
            <a:r>
              <a:rPr lang="sr-Latn-CS" b="1" dirty="0"/>
              <a:t>ljudi</a:t>
            </a:r>
            <a:r>
              <a:rPr lang="sr-Latn-CS" dirty="0"/>
              <a:t> su najkritičnija komponenta skladišta. Prostor i oprema ne znače ništa bez pravilno selektovanog, obučenog kompetentnog ljudstva.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Slično svim drugim poslovno – proizvodnim operacijama, primarni razlog za formiranje skladišta je podizanje nivoa usluge prema krajnjim korisnicima - kupcima. </a:t>
            </a:r>
          </a:p>
          <a:p>
            <a:r>
              <a:rPr lang="sr-Latn-CS" dirty="0"/>
              <a:t>Ovo često uključuje individualnu pažnju prema posebnim zahtevima kupaca kao što su, na primer, specijalizovano pakovanje, ambalažiranje, markiranje cena u vidu bar-kod oznaka na pakovanjima pre isporuke, itd.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Osnovne funkcije skladišta su:</a:t>
            </a:r>
            <a:endParaRPr lang="en-US" dirty="0"/>
          </a:p>
          <a:p>
            <a:pPr lvl="1"/>
            <a:r>
              <a:rPr lang="sr-Latn-CS" dirty="0"/>
              <a:t>prihvatanje materijala,</a:t>
            </a:r>
            <a:endParaRPr lang="en-US" dirty="0"/>
          </a:p>
          <a:p>
            <a:pPr lvl="1"/>
            <a:r>
              <a:rPr lang="sr-Latn-CS" dirty="0"/>
              <a:t>smeštaj i uskladištenje materijala,</a:t>
            </a:r>
            <a:endParaRPr lang="en-US" dirty="0"/>
          </a:p>
          <a:p>
            <a:pPr lvl="1"/>
            <a:r>
              <a:rPr lang="sr-Latn-CS" dirty="0"/>
              <a:t>evidentiranje uskladištenog materijala,</a:t>
            </a:r>
            <a:endParaRPr lang="en-US" dirty="0"/>
          </a:p>
          <a:p>
            <a:pPr lvl="1"/>
            <a:r>
              <a:rPr lang="sr-Latn-CS" dirty="0"/>
              <a:t>čuvanje i zaštita materijala od oštećenja i gubitaka,</a:t>
            </a:r>
            <a:endParaRPr lang="en-US" dirty="0"/>
          </a:p>
          <a:p>
            <a:pPr lvl="1"/>
            <a:r>
              <a:rPr lang="sr-Latn-CS" dirty="0"/>
              <a:t>sakupljanje materijala u jedinstvene zbirne jedinice za isporuku (komisioniranje),</a:t>
            </a:r>
            <a:endParaRPr lang="en-US" dirty="0"/>
          </a:p>
          <a:p>
            <a:pPr lvl="1"/>
            <a:r>
              <a:rPr lang="sr-Latn-CS" dirty="0"/>
              <a:t>izdavanje materijala,</a:t>
            </a:r>
            <a:endParaRPr lang="en-US" dirty="0"/>
          </a:p>
          <a:p>
            <a:pPr lvl="1"/>
            <a:r>
              <a:rPr lang="sr-Latn-CS" dirty="0"/>
              <a:t>poboljšanje kvaliteta materijala (na primer, zavisno od tipa proizvoda: dozrevanje alkoholnih pića, sušenje voća, starenje odlivaka i otkivaka i slično).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7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Industrijski sistemi najčešće u svom portfoliu prozvoda ima više od jedne vrste proizvoda, pri čemu za svaki od proizvoda treba da obezbedi i različite vrste repromaterijala; </a:t>
            </a:r>
          </a:p>
          <a:p>
            <a:r>
              <a:rPr lang="sr-Latn-CS" dirty="0"/>
              <a:t>Važna je i potreba da se industrijski sistem približi tržištu, kako snabdevanja repromaterijalom, tako i kod isporuke finalnih proizvoda</a:t>
            </a:r>
          </a:p>
          <a:p>
            <a:r>
              <a:rPr lang="sr-Latn-CS" dirty="0"/>
              <a:t>Iz navedenih razloga, često je neophodno da industrijski sistem poseduje više od jednog skladišta. Pri tome, sama skladišta mogu biti locirana u okviru lokacije industrijskog sistema ili biti kilometrima udaljena od njega.</a:t>
            </a:r>
          </a:p>
          <a:p>
            <a:r>
              <a:rPr lang="sr-Latn-CS" dirty="0"/>
              <a:t>Kod planiranja neophodnog prostora za skladištenje, treba imati u vidu da broj skladišta treba svesti na najmanju meru uz uslov da ih je dovoljno za obezbeđenje normalnih tokova proizvodnje i prometa. To je moguće ako je u njima dobro organizovana manipulacija materijalima i ukoliko se upotrebljavaju adekvatna oprema i sredstva unutrašnjeg i spoljašnjeg transporta.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–PODSISTEM SKLADIŠTA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Prilikom izbora neophodnog broja skladišta, treba imati u vidu da držanje robe na skladištu izaziva sledeće troškove:</a:t>
            </a:r>
            <a:endParaRPr lang="en-US" dirty="0"/>
          </a:p>
          <a:p>
            <a:pPr lvl="1"/>
            <a:r>
              <a:rPr lang="sr-Latn-CS" dirty="0"/>
              <a:t>troškovi zaštite materijala, </a:t>
            </a:r>
            <a:endParaRPr lang="en-US" dirty="0"/>
          </a:p>
          <a:p>
            <a:pPr lvl="1"/>
            <a:r>
              <a:rPr lang="sr-Latn-CS" dirty="0"/>
              <a:t>troškovi rukovanja materijalom, </a:t>
            </a:r>
            <a:endParaRPr lang="en-US" dirty="0"/>
          </a:p>
          <a:p>
            <a:pPr lvl="1"/>
            <a:r>
              <a:rPr lang="sr-Latn-CS" dirty="0"/>
              <a:t>troškovi administracije u skladištu, </a:t>
            </a:r>
            <a:endParaRPr lang="en-US" dirty="0"/>
          </a:p>
          <a:p>
            <a:pPr lvl="1"/>
            <a:r>
              <a:rPr lang="sr-Latn-CS" dirty="0"/>
              <a:t>troškovi zakupa i održavanja prostora, oprema, ljudstva, </a:t>
            </a:r>
            <a:endParaRPr lang="en-US" dirty="0"/>
          </a:p>
          <a:p>
            <a:pPr lvl="1"/>
            <a:r>
              <a:rPr lang="sr-Latn-CS" dirty="0"/>
              <a:t>troškovi grejanje-hlađenje, </a:t>
            </a:r>
            <a:endParaRPr lang="en-US" dirty="0"/>
          </a:p>
          <a:p>
            <a:pPr lvl="1"/>
            <a:r>
              <a:rPr lang="sr-Latn-CS" dirty="0"/>
              <a:t>troškovi usled oštećenja materijala itd.</a:t>
            </a:r>
            <a:endParaRPr lang="en-US" dirty="0"/>
          </a:p>
          <a:p>
            <a:r>
              <a:rPr lang="sr-Latn-CS" dirty="0"/>
              <a:t> Pri tome, odluka o formiranju većeg broja skladišta, ima svoje potencijalne predsnosti i nedostatke. </a:t>
            </a:r>
          </a:p>
          <a:p>
            <a:r>
              <a:rPr lang="sr-Latn-CS" dirty="0"/>
              <a:t>Prednosti poslovanja sa većim brojem skladišta su:</a:t>
            </a:r>
            <a:endParaRPr lang="en-US" dirty="0"/>
          </a:p>
          <a:p>
            <a:pPr lvl="1"/>
            <a:r>
              <a:rPr lang="sr-Latn-CS" dirty="0"/>
              <a:t>Približavanje kupcu,</a:t>
            </a:r>
            <a:endParaRPr lang="en-US" dirty="0"/>
          </a:p>
          <a:p>
            <a:pPr lvl="1"/>
            <a:r>
              <a:rPr lang="sr-Latn-CS" dirty="0"/>
              <a:t>Niži transportni troškovi,</a:t>
            </a:r>
            <a:endParaRPr lang="en-US" dirty="0"/>
          </a:p>
          <a:p>
            <a:pPr lvl="1"/>
            <a:r>
              <a:rPr lang="sr-Latn-CS" dirty="0"/>
              <a:t>Viši nivo usluge i zadovoljenje različitih želja kupaca.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3331</Words>
  <Application>Microsoft Office PowerPoint</Application>
  <PresentationFormat>Widescreen</PresentationFormat>
  <Paragraphs>577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Constantia</vt:lpstr>
      <vt:lpstr>Symbol</vt:lpstr>
      <vt:lpstr>Wingdings</vt:lpstr>
      <vt:lpstr>Wingdings 2</vt:lpstr>
      <vt:lpstr>ie 16 9</vt:lpstr>
      <vt:lpstr>Industrijsko inženjerstvo – projektovanje i praksa</vt:lpstr>
      <vt:lpstr>Sadržaj predmeta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PowerPoint Presentation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–PODSISTEM SKLADIŠTA</vt:lpstr>
      <vt:lpstr>OSNOVNI PODSISTEMI INDUSTRIJSKOG SISTEMA –ODRŽAVANJE-ERGONIMIJA</vt:lpstr>
      <vt:lpstr>OSNOVNI PODSISTEMI INDUSTRIJSKOG SISTEMA –ODRŽAVANJE-ERGONIMIJA</vt:lpstr>
      <vt:lpstr>OSNOVNI PODSISTEMI INDUSTRIJSKOG SISTEMA –ODRŽAVANJE-ERGONIMIJA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257</cp:revision>
  <dcterms:created xsi:type="dcterms:W3CDTF">2022-08-01T12:37:25Z</dcterms:created>
  <dcterms:modified xsi:type="dcterms:W3CDTF">2023-12-07T09:51:31Z</dcterms:modified>
</cp:coreProperties>
</file>