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5" r:id="rId4"/>
    <p:sldId id="264" r:id="rId5"/>
    <p:sldId id="266" r:id="rId6"/>
    <p:sldId id="268" r:id="rId7"/>
    <p:sldId id="269" r:id="rId8"/>
    <p:sldId id="271" r:id="rId9"/>
    <p:sldId id="272" r:id="rId10"/>
    <p:sldId id="270" r:id="rId11"/>
    <p:sldId id="273" r:id="rId12"/>
    <p:sldId id="274" r:id="rId13"/>
    <p:sldId id="267" r:id="rId14"/>
    <p:sldId id="275" r:id="rId15"/>
    <p:sldId id="27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23" d="100"/>
          <a:sy n="123" d="100"/>
        </p:scale>
        <p:origin x="11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23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AD92A8-BD40-4D36-A055-69057014ACC0}" type="datetimeFigureOut">
              <a:rPr lang="en-US" smtClean="0"/>
              <a:t>01-Nov-23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E2365-E590-4F7B-ADE4-A8BC47592CCC}" type="slidenum">
              <a:rPr lang="en-US" smtClean="0"/>
              <a:t>‹#›</a:t>
            </a:fld>
            <a:endParaRPr lang="en-US"/>
          </a:p>
        </p:txBody>
      </p:sp>
    </p:spTree>
    <p:extLst>
      <p:ext uri="{BB962C8B-B14F-4D97-AF65-F5344CB8AC3E}">
        <p14:creationId xmlns:p14="http://schemas.microsoft.com/office/powerpoint/2010/main" val="221335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D92A8-BD40-4D36-A055-69057014ACC0}" type="datetimeFigureOut">
              <a:rPr lang="en-US" smtClean="0"/>
              <a:t>01-Nov-23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E2365-E590-4F7B-ADE4-A8BC47592CCC}" type="slidenum">
              <a:rPr lang="en-US" smtClean="0"/>
              <a:t>‹#›</a:t>
            </a:fld>
            <a:endParaRPr lang="en-US"/>
          </a:p>
        </p:txBody>
      </p:sp>
    </p:spTree>
    <p:extLst>
      <p:ext uri="{BB962C8B-B14F-4D97-AF65-F5344CB8AC3E}">
        <p14:creationId xmlns:p14="http://schemas.microsoft.com/office/powerpoint/2010/main" val="2598973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01-Nov-23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07225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1409233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 PROJEKATA - PLANIRANJE ORGANIZACIONE STRUKTURE</a:t>
            </a:r>
            <a:endParaRPr lang="en-US" dirty="0"/>
          </a:p>
        </p:txBody>
      </p:sp>
      <p:sp>
        <p:nvSpPr>
          <p:cNvPr id="3" name="Content Placeholder 2"/>
          <p:cNvSpPr>
            <a:spLocks noGrp="1"/>
          </p:cNvSpPr>
          <p:nvPr>
            <p:ph idx="1"/>
          </p:nvPr>
        </p:nvSpPr>
        <p:spPr/>
        <p:txBody>
          <a:bodyPr>
            <a:normAutofit/>
          </a:bodyPr>
          <a:lstStyle/>
          <a:p>
            <a:r>
              <a:rPr lang="sr-Latn-RS" b="1" dirty="0"/>
              <a:t>Matrična organizaciona struktura. </a:t>
            </a:r>
            <a:r>
              <a:rPr lang="sr-Latn-RS" dirty="0"/>
              <a:t>Matrična organizaciona struktura se često u literaturi sreće i kao kombinacija funkcionalne i proizvodne; funkcionalne i terirorijalne strukture, funkconalne i projektne ili funkcionalne i procesne organizacione strukture. </a:t>
            </a:r>
          </a:p>
          <a:p>
            <a:r>
              <a:rPr lang="sr-Latn-RS" dirty="0"/>
              <a:t>Iz ugla projektnog menadžmenta od interesa je upravo kombinacija funkcionalne i projekte organizacione strukture, gde se često javlja kao međustadijum u postepenoj reorganizaciji preduzeća sa klasičnom funkcionalnom organizacijom u projektni pristup organizaciji.</a:t>
            </a:r>
            <a:endParaRPr lang="en-US" dirty="0"/>
          </a:p>
          <a:p>
            <a:endParaRPr lang="en-US" dirty="0"/>
          </a:p>
        </p:txBody>
      </p:sp>
    </p:spTree>
    <p:extLst>
      <p:ext uri="{BB962C8B-B14F-4D97-AF65-F5344CB8AC3E}">
        <p14:creationId xmlns:p14="http://schemas.microsoft.com/office/powerpoint/2010/main" val="1870201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 PROJEKATA - PLANIRANJE ORGANIZACIONE STRUKTURE</a:t>
            </a:r>
            <a:endParaRPr lang="en-US" dirty="0"/>
          </a:p>
        </p:txBody>
      </p:sp>
      <p:graphicFrame>
        <p:nvGraphicFramePr>
          <p:cNvPr id="4" name="Object 3">
            <a:extLst>
              <a:ext uri="{FF2B5EF4-FFF2-40B4-BE49-F238E27FC236}">
                <a16:creationId xmlns:a16="http://schemas.microsoft.com/office/drawing/2014/main" id="{62032E24-F6A6-4190-9B94-B2F0EED2848D}"/>
              </a:ext>
            </a:extLst>
          </p:cNvPr>
          <p:cNvGraphicFramePr>
            <a:graphicFrameLocks noChangeAspect="1"/>
          </p:cNvGraphicFramePr>
          <p:nvPr>
            <p:extLst>
              <p:ext uri="{D42A27DB-BD31-4B8C-83A1-F6EECF244321}">
                <p14:modId xmlns:p14="http://schemas.microsoft.com/office/powerpoint/2010/main" val="1949234874"/>
              </p:ext>
            </p:extLst>
          </p:nvPr>
        </p:nvGraphicFramePr>
        <p:xfrm>
          <a:off x="2494565" y="1606712"/>
          <a:ext cx="6012163" cy="5251287"/>
        </p:xfrm>
        <a:graphic>
          <a:graphicData uri="http://schemas.openxmlformats.org/presentationml/2006/ole">
            <mc:AlternateContent xmlns:mc="http://schemas.openxmlformats.org/markup-compatibility/2006">
              <mc:Choice xmlns:v="urn:schemas-microsoft-com:vml" Requires="v">
                <p:oleObj spid="_x0000_s2061" r:id="rId3" imgW="5368671" imgH="4692015" progId="Visio.Drawing.11">
                  <p:embed/>
                </p:oleObj>
              </mc:Choice>
              <mc:Fallback>
                <p:oleObj r:id="rId3" imgW="5368671" imgH="469201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565" y="1606712"/>
                        <a:ext cx="6012163" cy="5251287"/>
                      </a:xfrm>
                      <a:prstGeom prst="rect">
                        <a:avLst/>
                      </a:prstGeom>
                      <a:noFill/>
                    </p:spPr>
                  </p:pic>
                </p:oleObj>
              </mc:Fallback>
            </mc:AlternateContent>
          </a:graphicData>
        </a:graphic>
      </p:graphicFrame>
    </p:spTree>
    <p:extLst>
      <p:ext uri="{BB962C8B-B14F-4D97-AF65-F5344CB8AC3E}">
        <p14:creationId xmlns:p14="http://schemas.microsoft.com/office/powerpoint/2010/main" val="107694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 PROJEKATA - PLANIRANJE ORGANIZACIONE STRUKTURE</a:t>
            </a:r>
            <a:endParaRPr lang="en-US" dirty="0"/>
          </a:p>
        </p:txBody>
      </p:sp>
      <p:sp>
        <p:nvSpPr>
          <p:cNvPr id="3" name="Content Placeholder 2"/>
          <p:cNvSpPr>
            <a:spLocks noGrp="1"/>
          </p:cNvSpPr>
          <p:nvPr>
            <p:ph idx="1"/>
          </p:nvPr>
        </p:nvSpPr>
        <p:spPr/>
        <p:txBody>
          <a:bodyPr>
            <a:normAutofit lnSpcReduction="10000"/>
          </a:bodyPr>
          <a:lstStyle/>
          <a:p>
            <a:r>
              <a:rPr lang="sr-Latn-RS" dirty="0"/>
              <a:t>Slaba matrična organizaciona struktura sadrži više karakteristika fnkcionalne organizacije i tu je uloga projektnog menadžera u većoj meri koordinacionog – podsticajnog tipa a nije u pravom smislu autentična uloga pravog vođe projekta.</a:t>
            </a:r>
          </a:p>
          <a:p>
            <a:r>
              <a:rPr lang="sr-Latn-RS" dirty="0"/>
              <a:t>Snažnija matrična organizacija ima većinu karakteristika projektne organizacije, one imaju vođe projekata u pravom smislu te reči – sa značajnim ovlašćenjima kao i svo neophodno administrativno osoblje na projektu u punom radnom vremenu.</a:t>
            </a:r>
          </a:p>
          <a:p>
            <a:r>
              <a:rPr lang="sr-Latn-RS" dirty="0"/>
              <a:t>Uravnotežena matrična organizaciona struktura ima podjedanko ozražene karakteristike funkcionalne i matrične organizacione strukture.</a:t>
            </a:r>
            <a:endParaRPr lang="en-US" dirty="0"/>
          </a:p>
        </p:txBody>
      </p:sp>
    </p:spTree>
    <p:extLst>
      <p:ext uri="{BB962C8B-B14F-4D97-AF65-F5344CB8AC3E}">
        <p14:creationId xmlns:p14="http://schemas.microsoft.com/office/powerpoint/2010/main" val="431388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 PROJEKATA - PLANIRANJE ORGANIZACIONE STRUKTURE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2021" y="1825625"/>
            <a:ext cx="8367957" cy="4351338"/>
          </a:xfrm>
        </p:spPr>
      </p:pic>
      <p:sp>
        <p:nvSpPr>
          <p:cNvPr id="5" name="TextBox 4"/>
          <p:cNvSpPr txBox="1"/>
          <p:nvPr/>
        </p:nvSpPr>
        <p:spPr>
          <a:xfrm>
            <a:off x="270588" y="5748057"/>
            <a:ext cx="1446245" cy="923330"/>
          </a:xfrm>
          <a:prstGeom prst="rect">
            <a:avLst/>
          </a:prstGeom>
          <a:noFill/>
        </p:spPr>
        <p:txBody>
          <a:bodyPr wrap="square" rtlCol="0">
            <a:spAutoFit/>
          </a:bodyPr>
          <a:lstStyle/>
          <a:p>
            <a:r>
              <a:rPr lang="sr-Latn-RS" dirty="0"/>
              <a:t>Izvor: PMBOK vodič, 2009</a:t>
            </a:r>
            <a:endParaRPr lang="en-US" dirty="0"/>
          </a:p>
        </p:txBody>
      </p:sp>
    </p:spTree>
    <p:extLst>
      <p:ext uri="{BB962C8B-B14F-4D97-AF65-F5344CB8AC3E}">
        <p14:creationId xmlns:p14="http://schemas.microsoft.com/office/powerpoint/2010/main" val="3131544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 PROJEKATA - PLANIRANJE ORGANIZACIONE STRUKTURE</a:t>
            </a:r>
            <a:endParaRPr lang="en-US" dirty="0"/>
          </a:p>
        </p:txBody>
      </p:sp>
      <p:sp>
        <p:nvSpPr>
          <p:cNvPr id="3" name="Content Placeholder 2"/>
          <p:cNvSpPr>
            <a:spLocks noGrp="1"/>
          </p:cNvSpPr>
          <p:nvPr>
            <p:ph idx="1"/>
          </p:nvPr>
        </p:nvSpPr>
        <p:spPr/>
        <p:txBody>
          <a:bodyPr>
            <a:normAutofit/>
          </a:bodyPr>
          <a:lstStyle/>
          <a:p>
            <a:pPr algn="just"/>
            <a:r>
              <a:rPr lang="sr-Latn-RS" sz="2600" dirty="0"/>
              <a:t>U slučaju većih prktičnih projekata, sam projekat može imati svoju organizacionu strukturu, koja može uključivati elemente funkcija organizacije u okviru koje se realizuje projekat, članove projektnog tima koji realizuju projekat, kao i predstavnike organizacije naručioca projekta (predstavnike investitora i sponzora projekta), npr: </a:t>
            </a:r>
            <a:endParaRPr lang="en-US" sz="2600" dirty="0"/>
          </a:p>
        </p:txBody>
      </p:sp>
    </p:spTree>
    <p:extLst>
      <p:ext uri="{BB962C8B-B14F-4D97-AF65-F5344CB8AC3E}">
        <p14:creationId xmlns:p14="http://schemas.microsoft.com/office/powerpoint/2010/main" val="217262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 PROJEKATA - PLANIRANJE ORGANIZACIONE STRUKTURE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9974580" cy="4953000"/>
          </a:xfrm>
          <a:prstGeom prst="rect">
            <a:avLst/>
          </a:prstGeom>
        </p:spPr>
      </p:pic>
    </p:spTree>
    <p:extLst>
      <p:ext uri="{BB962C8B-B14F-4D97-AF65-F5344CB8AC3E}">
        <p14:creationId xmlns:p14="http://schemas.microsoft.com/office/powerpoint/2010/main" val="155525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 PROJEKATA - PLANIRANJE ORGANIZACIONE STRUKTURE</a:t>
            </a:r>
            <a:endParaRPr lang="en-US" dirty="0"/>
          </a:p>
        </p:txBody>
      </p:sp>
      <p:sp>
        <p:nvSpPr>
          <p:cNvPr id="3" name="Content Placeholder 2"/>
          <p:cNvSpPr>
            <a:spLocks noGrp="1"/>
          </p:cNvSpPr>
          <p:nvPr>
            <p:ph idx="1"/>
          </p:nvPr>
        </p:nvSpPr>
        <p:spPr/>
        <p:txBody>
          <a:bodyPr>
            <a:normAutofit/>
          </a:bodyPr>
          <a:lstStyle/>
          <a:p>
            <a:r>
              <a:rPr lang="sr-Latn-RS" b="1" dirty="0">
                <a:solidFill>
                  <a:srgbClr val="00B0F0"/>
                </a:solidFill>
              </a:rPr>
              <a:t>Zadatak za studente # IX: - </a:t>
            </a:r>
            <a:r>
              <a:rPr lang="sr-Latn-RS" b="1" dirty="0">
                <a:solidFill>
                  <a:srgbClr val="FF0000"/>
                </a:solidFill>
              </a:rPr>
              <a:t>OBAVEZNI ZADATAK ZA SVE STUDENTE</a:t>
            </a:r>
          </a:p>
          <a:p>
            <a:r>
              <a:rPr lang="sr-Latn-RS" dirty="0">
                <a:solidFill>
                  <a:srgbClr val="00B0F0"/>
                </a:solidFill>
              </a:rPr>
              <a:t>Studenti za svoju projektnu ideju, odnosno na osnovu definisanog projektnog tima, trebaju da kreiraju šemu organizacione strukure projekta. </a:t>
            </a:r>
          </a:p>
          <a:p>
            <a:endParaRPr lang="en-US" dirty="0"/>
          </a:p>
        </p:txBody>
      </p:sp>
    </p:spTree>
    <p:extLst>
      <p:ext uri="{BB962C8B-B14F-4D97-AF65-F5344CB8AC3E}">
        <p14:creationId xmlns:p14="http://schemas.microsoft.com/office/powerpoint/2010/main" val="389125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dirty="0">
                <a:solidFill>
                  <a:srgbClr val="FF0000"/>
                </a:solidFill>
              </a:rPr>
              <a:t>Definicija projekta</a:t>
            </a:r>
          </a:p>
          <a:p>
            <a:r>
              <a:rPr lang="sr-Latn-RS"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dirty="0">
                <a:solidFill>
                  <a:srgbClr val="FF0000"/>
                </a:solidFill>
              </a:rPr>
              <a:t>Iniciranje projekta – Business Case (Poslovni slučaj)</a:t>
            </a:r>
          </a:p>
          <a:p>
            <a:r>
              <a:rPr lang="sr-Latn-RS" dirty="0">
                <a:solidFill>
                  <a:srgbClr val="FF0000"/>
                </a:solidFill>
              </a:rPr>
              <a:t>Planiranje projekta – </a:t>
            </a:r>
            <a:r>
              <a:rPr lang="sr-Latn-RS">
                <a:solidFill>
                  <a:srgbClr val="FF0000"/>
                </a:solidFill>
              </a:rPr>
              <a:t>Studija izvodljivosti </a:t>
            </a:r>
            <a:r>
              <a:rPr lang="sr-Latn-RS" dirty="0">
                <a:solidFill>
                  <a:srgbClr val="FF0000"/>
                </a:solidFill>
              </a:rPr>
              <a:t>– uključujući vrednovanje i evaluaciju projekata zasnovanu na finansijskim parametrima</a:t>
            </a:r>
          </a:p>
          <a:p>
            <a:r>
              <a:rPr lang="sr-Latn-RS" b="1"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349091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 PROJEKATA - PLANIRANJE ORGANIZACIONE STRUKTURE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defRPr lang="en-US"/>
            </a:pPr>
            <a:r>
              <a:rPr lang="en-US" i="1" dirty="0"/>
              <a:t>„</a:t>
            </a:r>
            <a:r>
              <a:rPr lang="en-US" i="1" dirty="0" err="1"/>
              <a:t>Organizacija</a:t>
            </a:r>
            <a:r>
              <a:rPr lang="en-US" i="1" dirty="0"/>
              <a:t> </a:t>
            </a:r>
            <a:r>
              <a:rPr lang="en-US" i="1" dirty="0" err="1"/>
              <a:t>postoji</a:t>
            </a:r>
            <a:r>
              <a:rPr lang="en-US" i="1" dirty="0"/>
              <a:t> </a:t>
            </a:r>
            <a:r>
              <a:rPr lang="en-US" i="1" dirty="0" err="1"/>
              <a:t>samo</a:t>
            </a:r>
            <a:r>
              <a:rPr lang="en-US" i="1" dirty="0"/>
              <a:t> </a:t>
            </a:r>
            <a:r>
              <a:rPr lang="en-US" i="1" dirty="0" err="1"/>
              <a:t>zbog</a:t>
            </a:r>
            <a:r>
              <a:rPr lang="en-US" i="1" dirty="0"/>
              <a:t> </a:t>
            </a:r>
            <a:r>
              <a:rPr lang="en-US" i="1" dirty="0" err="1"/>
              <a:t>jedne</a:t>
            </a:r>
            <a:r>
              <a:rPr lang="en-US" i="1" dirty="0"/>
              <a:t> </a:t>
            </a:r>
            <a:r>
              <a:rPr lang="en-US" i="1" dirty="0" err="1"/>
              <a:t>stvari</a:t>
            </a:r>
            <a:r>
              <a:rPr lang="en-US" i="1" dirty="0"/>
              <a:t>: da </a:t>
            </a:r>
            <a:r>
              <a:rPr lang="en-US" i="1" dirty="0" err="1"/>
              <a:t>pomogne</a:t>
            </a:r>
            <a:r>
              <a:rPr lang="en-US" i="1" dirty="0"/>
              <a:t> </a:t>
            </a:r>
            <a:r>
              <a:rPr lang="en-US" i="1" dirty="0" err="1"/>
              <a:t>ljudima</a:t>
            </a:r>
            <a:r>
              <a:rPr lang="en-US" i="1" dirty="0"/>
              <a:t> da </a:t>
            </a:r>
            <a:r>
              <a:rPr lang="en-US" i="1" dirty="0" err="1"/>
              <a:t>postignu</a:t>
            </a:r>
            <a:r>
              <a:rPr lang="en-US" i="1" dirty="0"/>
              <a:t> </a:t>
            </a:r>
            <a:r>
              <a:rPr lang="en-US" i="1" dirty="0" err="1"/>
              <a:t>cilj</a:t>
            </a:r>
            <a:r>
              <a:rPr lang="en-US" i="1" dirty="0"/>
              <a:t>, </a:t>
            </a:r>
            <a:r>
              <a:rPr lang="en-US" i="1" dirty="0" err="1"/>
              <a:t>koji</a:t>
            </a:r>
            <a:r>
              <a:rPr lang="en-US" i="1" dirty="0"/>
              <a:t> </a:t>
            </a:r>
            <a:r>
              <a:rPr lang="en-US" i="1" dirty="0" err="1"/>
              <a:t>sami</a:t>
            </a:r>
            <a:r>
              <a:rPr lang="en-US" i="1" dirty="0"/>
              <a:t> ne bi </a:t>
            </a:r>
            <a:r>
              <a:rPr lang="en-US" i="1" dirty="0" err="1"/>
              <a:t>postigli</a:t>
            </a:r>
            <a:r>
              <a:rPr lang="en-US" i="1" dirty="0"/>
              <a:t>“ - </a:t>
            </a:r>
            <a:r>
              <a:rPr lang="en-US" dirty="0"/>
              <a:t>R. Waterman</a:t>
            </a:r>
          </a:p>
          <a:p>
            <a:pPr marL="0" indent="0">
              <a:buNone/>
              <a:defRPr lang="en-US"/>
            </a:pPr>
            <a:r>
              <a:rPr lang="en-US" dirty="0"/>
              <a:t>Sam </a:t>
            </a:r>
            <a:r>
              <a:rPr lang="en-US" dirty="0" err="1"/>
              <a:t>pojam</a:t>
            </a:r>
            <a:r>
              <a:rPr lang="en-US" dirty="0"/>
              <a:t> </a:t>
            </a:r>
            <a:r>
              <a:rPr lang="en-US" dirty="0" err="1"/>
              <a:t>organizacije</a:t>
            </a:r>
            <a:r>
              <a:rPr lang="en-US" dirty="0"/>
              <a:t> </a:t>
            </a:r>
            <a:r>
              <a:rPr lang="en-US" dirty="0" err="1"/>
              <a:t>izveden</a:t>
            </a:r>
            <a:r>
              <a:rPr lang="en-US" dirty="0"/>
              <a:t> je </a:t>
            </a:r>
            <a:r>
              <a:rPr lang="en-US" dirty="0" err="1"/>
              <a:t>iz</a:t>
            </a:r>
            <a:r>
              <a:rPr lang="en-US" dirty="0"/>
              <a:t> </a:t>
            </a:r>
            <a:r>
              <a:rPr lang="en-US" dirty="0" err="1"/>
              <a:t>grčke</a:t>
            </a:r>
            <a:r>
              <a:rPr lang="en-US" dirty="0"/>
              <a:t> </a:t>
            </a:r>
            <a:r>
              <a:rPr lang="en-US" dirty="0" err="1"/>
              <a:t>reči</a:t>
            </a:r>
            <a:r>
              <a:rPr lang="en-US" dirty="0"/>
              <a:t> </a:t>
            </a:r>
            <a:r>
              <a:rPr lang="en-US" b="1" dirty="0" err="1"/>
              <a:t>organon</a:t>
            </a:r>
            <a:r>
              <a:rPr lang="en-US" b="1" dirty="0"/>
              <a:t> </a:t>
            </a:r>
            <a:r>
              <a:rPr lang="en-US" dirty="0" err="1"/>
              <a:t>što</a:t>
            </a:r>
            <a:r>
              <a:rPr lang="en-US" dirty="0"/>
              <a:t> </a:t>
            </a:r>
            <a:r>
              <a:rPr lang="en-US" dirty="0" err="1"/>
              <a:t>doslovno</a:t>
            </a:r>
            <a:r>
              <a:rPr lang="en-US" dirty="0"/>
              <a:t> </a:t>
            </a:r>
            <a:r>
              <a:rPr lang="en-US" dirty="0" err="1"/>
              <a:t>znači</a:t>
            </a:r>
            <a:r>
              <a:rPr lang="en-US" dirty="0"/>
              <a:t> </a:t>
            </a:r>
            <a:r>
              <a:rPr lang="en-US" i="1" dirty="0" err="1"/>
              <a:t>oruđe</a:t>
            </a:r>
            <a:r>
              <a:rPr lang="en-US" i="1" dirty="0"/>
              <a:t>, </a:t>
            </a:r>
            <a:r>
              <a:rPr lang="en-US" i="1" dirty="0" err="1"/>
              <a:t>sprava</a:t>
            </a:r>
            <a:r>
              <a:rPr lang="en-US" dirty="0"/>
              <a:t>. </a:t>
            </a:r>
          </a:p>
          <a:p>
            <a:pPr marL="0" indent="0">
              <a:buNone/>
              <a:defRPr lang="en-US"/>
            </a:pPr>
            <a:r>
              <a:rPr lang="en-US" dirty="0"/>
              <a:t>Pod </a:t>
            </a:r>
            <a:r>
              <a:rPr lang="en-US" dirty="0" err="1"/>
              <a:t>organizacijom</a:t>
            </a:r>
            <a:r>
              <a:rPr lang="en-US" dirty="0"/>
              <a:t> se u </a:t>
            </a:r>
            <a:r>
              <a:rPr lang="en-US" dirty="0" err="1"/>
              <a:t>stručnoj</a:t>
            </a:r>
            <a:r>
              <a:rPr lang="en-US" dirty="0"/>
              <a:t> </a:t>
            </a:r>
            <a:r>
              <a:rPr lang="en-US" dirty="0" err="1"/>
              <a:t>literaturi</a:t>
            </a:r>
            <a:r>
              <a:rPr lang="en-US" dirty="0"/>
              <a:t> </a:t>
            </a:r>
            <a:r>
              <a:rPr lang="en-US" dirty="0" err="1"/>
              <a:t>najčešće</a:t>
            </a:r>
            <a:r>
              <a:rPr lang="en-US" dirty="0"/>
              <a:t> </a:t>
            </a:r>
            <a:r>
              <a:rPr lang="en-US" dirty="0" err="1"/>
              <a:t>podrazumeva</a:t>
            </a:r>
            <a:r>
              <a:rPr lang="en-US" dirty="0"/>
              <a:t> </a:t>
            </a:r>
            <a:r>
              <a:rPr lang="en-US" i="1" dirty="0" err="1"/>
              <a:t>smišljena</a:t>
            </a:r>
            <a:r>
              <a:rPr lang="en-US" i="1" dirty="0"/>
              <a:t> </a:t>
            </a:r>
            <a:r>
              <a:rPr lang="en-US" i="1" dirty="0" err="1"/>
              <a:t>delatnost</a:t>
            </a:r>
            <a:r>
              <a:rPr lang="en-US" i="1" dirty="0"/>
              <a:t> </a:t>
            </a:r>
            <a:r>
              <a:rPr lang="en-US" i="1" dirty="0" err="1"/>
              <a:t>koordiniranja</a:t>
            </a:r>
            <a:r>
              <a:rPr lang="en-US" i="1" dirty="0"/>
              <a:t>, </a:t>
            </a:r>
            <a:r>
              <a:rPr lang="sr-Latn-RS" i="1" dirty="0"/>
              <a:t>u</a:t>
            </a:r>
            <a:r>
              <a:rPr lang="en-US" i="1" dirty="0" err="1"/>
              <a:t>ređivanja</a:t>
            </a:r>
            <a:r>
              <a:rPr lang="en-US" i="1" dirty="0"/>
              <a:t> </a:t>
            </a:r>
            <a:r>
              <a:rPr lang="en-US" i="1" dirty="0" err="1"/>
              <a:t>i</a:t>
            </a:r>
            <a:r>
              <a:rPr lang="en-US" i="1" dirty="0"/>
              <a:t> </a:t>
            </a:r>
            <a:r>
              <a:rPr lang="en-US" i="1" dirty="0" err="1"/>
              <a:t>dodeljivanja</a:t>
            </a:r>
            <a:r>
              <a:rPr lang="en-US" i="1" dirty="0"/>
              <a:t> </a:t>
            </a:r>
            <a:r>
              <a:rPr lang="en-US" i="1" dirty="0" err="1"/>
              <a:t>tipa</a:t>
            </a:r>
            <a:r>
              <a:rPr lang="en-US" i="1" dirty="0"/>
              <a:t>: </a:t>
            </a:r>
            <a:r>
              <a:rPr lang="en-US" i="1" dirty="0" err="1"/>
              <a:t>stvari</a:t>
            </a:r>
            <a:r>
              <a:rPr lang="en-US" i="1" dirty="0"/>
              <a:t> </a:t>
            </a:r>
            <a:r>
              <a:rPr lang="en-US" i="1" dirty="0" err="1"/>
              <a:t>ljudima</a:t>
            </a:r>
            <a:r>
              <a:rPr lang="en-US" i="1" dirty="0"/>
              <a:t> </a:t>
            </a:r>
            <a:r>
              <a:rPr lang="en-US" i="1" dirty="0" err="1"/>
              <a:t>ili</a:t>
            </a:r>
            <a:r>
              <a:rPr lang="en-US" i="1" dirty="0"/>
              <a:t> </a:t>
            </a:r>
            <a:r>
              <a:rPr lang="en-US" i="1" dirty="0" err="1"/>
              <a:t>ljudi</a:t>
            </a:r>
            <a:r>
              <a:rPr lang="en-US" i="1" dirty="0"/>
              <a:t> </a:t>
            </a:r>
            <a:r>
              <a:rPr lang="en-US" i="1" dirty="0" err="1"/>
              <a:t>ljudima</a:t>
            </a:r>
            <a:r>
              <a:rPr lang="en-US" i="1" dirty="0"/>
              <a:t>, </a:t>
            </a:r>
            <a:r>
              <a:rPr lang="en-US" i="1" dirty="0" err="1"/>
              <a:t>ili</a:t>
            </a:r>
            <a:r>
              <a:rPr lang="en-US" i="1" dirty="0"/>
              <a:t> </a:t>
            </a:r>
            <a:r>
              <a:rPr lang="en-US" i="1" dirty="0" err="1"/>
              <a:t>stvari</a:t>
            </a:r>
            <a:r>
              <a:rPr lang="en-US" i="1" dirty="0"/>
              <a:t> </a:t>
            </a:r>
            <a:r>
              <a:rPr lang="en-US" i="1" dirty="0" err="1"/>
              <a:t>stvarima</a:t>
            </a:r>
            <a:r>
              <a:rPr lang="en-US" i="1" dirty="0"/>
              <a:t>, </a:t>
            </a:r>
            <a:r>
              <a:rPr lang="en-US" i="1" dirty="0" err="1"/>
              <a:t>već</a:t>
            </a:r>
            <a:r>
              <a:rPr lang="en-US" i="1" dirty="0"/>
              <a:t> </a:t>
            </a:r>
            <a:r>
              <a:rPr lang="en-US" i="1" dirty="0" err="1"/>
              <a:t>prema</a:t>
            </a:r>
            <a:r>
              <a:rPr lang="en-US" i="1" dirty="0"/>
              <a:t> </a:t>
            </a:r>
            <a:r>
              <a:rPr lang="en-US" i="1" dirty="0" err="1"/>
              <a:t>određenim</a:t>
            </a:r>
            <a:r>
              <a:rPr lang="en-US" i="1" dirty="0"/>
              <a:t> </a:t>
            </a:r>
            <a:r>
              <a:rPr lang="en-US" i="1" dirty="0" err="1"/>
              <a:t>ciljevima</a:t>
            </a:r>
            <a:r>
              <a:rPr lang="en-US" dirty="0"/>
              <a:t>. </a:t>
            </a:r>
          </a:p>
          <a:p>
            <a:pPr marL="0" indent="0">
              <a:buNone/>
              <a:defRPr lang="en-US"/>
            </a:pPr>
            <a:r>
              <a:rPr lang="en-US" dirty="0" err="1"/>
              <a:t>Prema</a:t>
            </a:r>
            <a:r>
              <a:rPr lang="en-US" dirty="0"/>
              <a:t> Taylor-u „</a:t>
            </a:r>
            <a:r>
              <a:rPr lang="en-US" b="1" dirty="0" err="1"/>
              <a:t>organizacija</a:t>
            </a:r>
            <a:r>
              <a:rPr lang="en-US" b="1" dirty="0"/>
              <a:t> je </a:t>
            </a:r>
            <a:r>
              <a:rPr lang="en-US" b="1" dirty="0" err="1"/>
              <a:t>sistem</a:t>
            </a:r>
            <a:r>
              <a:rPr lang="en-US" b="1" dirty="0"/>
              <a:t> </a:t>
            </a:r>
            <a:r>
              <a:rPr lang="en-US" b="1" dirty="0" err="1"/>
              <a:t>pravila</a:t>
            </a:r>
            <a:r>
              <a:rPr lang="en-US" b="1" dirty="0"/>
              <a:t>, </a:t>
            </a:r>
            <a:r>
              <a:rPr lang="en-US" b="1" dirty="0" err="1"/>
              <a:t>koji</a:t>
            </a:r>
            <a:r>
              <a:rPr lang="en-US" b="1" dirty="0"/>
              <a:t> </a:t>
            </a:r>
            <a:r>
              <a:rPr lang="en-US" b="1" dirty="0" err="1"/>
              <a:t>koordinira</a:t>
            </a:r>
            <a:r>
              <a:rPr lang="en-US" b="1" dirty="0"/>
              <a:t> </a:t>
            </a:r>
            <a:r>
              <a:rPr lang="en-US" b="1" dirty="0" err="1"/>
              <a:t>sredstva</a:t>
            </a:r>
            <a:r>
              <a:rPr lang="en-US" b="1" dirty="0"/>
              <a:t> u </a:t>
            </a:r>
            <a:r>
              <a:rPr lang="en-US" b="1" dirty="0" err="1"/>
              <a:t>cilju</a:t>
            </a:r>
            <a:r>
              <a:rPr lang="en-US" b="1" dirty="0"/>
              <a:t> </a:t>
            </a:r>
            <a:r>
              <a:rPr lang="en-US" b="1" dirty="0" err="1"/>
              <a:t>ostvarenja</a:t>
            </a:r>
            <a:r>
              <a:rPr lang="en-US" b="1" dirty="0"/>
              <a:t> </a:t>
            </a:r>
            <a:r>
              <a:rPr lang="en-US" b="1" dirty="0" err="1"/>
              <a:t>određenog</a:t>
            </a:r>
            <a:r>
              <a:rPr lang="en-US" b="1" dirty="0"/>
              <a:t> </a:t>
            </a:r>
            <a:r>
              <a:rPr lang="en-US" b="1" dirty="0" err="1"/>
              <a:t>rezultata</a:t>
            </a:r>
            <a:r>
              <a:rPr lang="en-US" b="1" dirty="0"/>
              <a:t>, a </a:t>
            </a:r>
            <a:r>
              <a:rPr lang="en-US" b="1" dirty="0" err="1"/>
              <a:t>organizovanje</a:t>
            </a:r>
            <a:r>
              <a:rPr lang="en-US" b="1" dirty="0"/>
              <a:t> </a:t>
            </a:r>
            <a:r>
              <a:rPr lang="en-US" b="1" dirty="0" err="1"/>
              <a:t>znači</a:t>
            </a:r>
            <a:r>
              <a:rPr lang="en-US" b="1" dirty="0"/>
              <a:t> </a:t>
            </a:r>
            <a:r>
              <a:rPr lang="en-US" b="1" dirty="0" err="1"/>
              <a:t>samo</a:t>
            </a:r>
            <a:r>
              <a:rPr lang="en-US" b="1" dirty="0"/>
              <a:t> </a:t>
            </a:r>
            <a:r>
              <a:rPr lang="en-US" b="1" dirty="0" err="1"/>
              <a:t>delatno</a:t>
            </a:r>
            <a:r>
              <a:rPr lang="en-US" b="1" dirty="0"/>
              <a:t> </a:t>
            </a:r>
            <a:r>
              <a:rPr lang="en-US" b="1" dirty="0" err="1"/>
              <a:t>usklađivanje</a:t>
            </a:r>
            <a:r>
              <a:rPr lang="en-US" b="1" dirty="0"/>
              <a:t> </a:t>
            </a:r>
            <a:r>
              <a:rPr lang="en-US" b="1" dirty="0" err="1"/>
              <a:t>sredstava</a:t>
            </a:r>
            <a:r>
              <a:rPr lang="en-US" b="1" dirty="0"/>
              <a:t> </a:t>
            </a:r>
            <a:r>
              <a:rPr lang="en-US" b="1" dirty="0" err="1"/>
              <a:t>za</a:t>
            </a:r>
            <a:r>
              <a:rPr lang="en-US" b="1" dirty="0"/>
              <a:t> </a:t>
            </a:r>
            <a:r>
              <a:rPr lang="en-US" b="1" dirty="0" err="1"/>
              <a:t>ostvarenje</a:t>
            </a:r>
            <a:r>
              <a:rPr lang="en-US" b="1" dirty="0"/>
              <a:t> </a:t>
            </a:r>
            <a:r>
              <a:rPr lang="en-US" b="1" dirty="0" err="1"/>
              <a:t>cilja</a:t>
            </a:r>
            <a:r>
              <a:rPr lang="en-US" dirty="0"/>
              <a:t>”.</a:t>
            </a:r>
          </a:p>
          <a:p>
            <a:pPr marL="0" indent="0">
              <a:buNone/>
              <a:defRPr lang="en-US"/>
            </a:pPr>
            <a:r>
              <a:rPr lang="en-US" dirty="0" err="1"/>
              <a:t>Organizacija</a:t>
            </a:r>
            <a:r>
              <a:rPr lang="en-US" dirty="0"/>
              <a:t> je </a:t>
            </a:r>
            <a:r>
              <a:rPr lang="en-US" u="sng" dirty="0" err="1"/>
              <a:t>negentropijska</a:t>
            </a:r>
            <a:r>
              <a:rPr lang="en-US" dirty="0"/>
              <a:t> </a:t>
            </a:r>
            <a:r>
              <a:rPr lang="en-US" dirty="0" err="1"/>
              <a:t>veličina</a:t>
            </a:r>
            <a:r>
              <a:rPr lang="en-US" dirty="0"/>
              <a:t>, </a:t>
            </a:r>
            <a:r>
              <a:rPr lang="en-US" dirty="0" err="1"/>
              <a:t>dakle</a:t>
            </a:r>
            <a:r>
              <a:rPr lang="en-US" dirty="0"/>
              <a:t> </a:t>
            </a:r>
            <a:r>
              <a:rPr lang="en-US" i="1" u="sng" dirty="0" err="1"/>
              <a:t>mera</a:t>
            </a:r>
            <a:r>
              <a:rPr lang="en-US" i="1" u="sng" dirty="0"/>
              <a:t> </a:t>
            </a:r>
            <a:r>
              <a:rPr lang="en-US" i="1" u="sng" dirty="0" err="1"/>
              <a:t>suzbijanja</a:t>
            </a:r>
            <a:r>
              <a:rPr lang="en-US" i="1" u="sng" dirty="0"/>
              <a:t> </a:t>
            </a:r>
            <a:r>
              <a:rPr lang="en-US" i="1" u="sng" dirty="0" err="1"/>
              <a:t>entropije</a:t>
            </a:r>
            <a:r>
              <a:rPr lang="en-US" dirty="0"/>
              <a:t>, </a:t>
            </a:r>
            <a:r>
              <a:rPr lang="en-US" dirty="0" err="1"/>
              <a:t>haosa</a:t>
            </a:r>
            <a:r>
              <a:rPr lang="en-US" dirty="0"/>
              <a:t> </a:t>
            </a:r>
            <a:r>
              <a:rPr lang="en-US" dirty="0" err="1"/>
              <a:t>i</a:t>
            </a:r>
            <a:r>
              <a:rPr lang="en-US" dirty="0"/>
              <a:t> </a:t>
            </a:r>
            <a:r>
              <a:rPr lang="en-US" dirty="0" err="1"/>
              <a:t>rastakanja</a:t>
            </a:r>
            <a:r>
              <a:rPr lang="en-US" dirty="0"/>
              <a:t> </a:t>
            </a:r>
            <a:r>
              <a:rPr lang="en-US" dirty="0" err="1"/>
              <a:t>postojećih</a:t>
            </a:r>
            <a:r>
              <a:rPr lang="en-US" dirty="0"/>
              <a:t> </a:t>
            </a:r>
            <a:r>
              <a:rPr lang="en-US" dirty="0" err="1"/>
              <a:t>struktura</a:t>
            </a:r>
            <a:r>
              <a:rPr lang="en-US" dirty="0"/>
              <a:t>, a </a:t>
            </a:r>
            <a:r>
              <a:rPr lang="en-US" dirty="0" err="1"/>
              <a:t>ove</a:t>
            </a:r>
            <a:r>
              <a:rPr lang="en-US" dirty="0"/>
              <a:t> </a:t>
            </a:r>
            <a:r>
              <a:rPr lang="en-US" dirty="0" err="1"/>
              <a:t>su</a:t>
            </a:r>
            <a:r>
              <a:rPr lang="en-US" dirty="0"/>
              <a:t> </a:t>
            </a:r>
            <a:r>
              <a:rPr lang="en-US" dirty="0" err="1"/>
              <a:t>neophodne</a:t>
            </a:r>
            <a:r>
              <a:rPr lang="en-US" dirty="0"/>
              <a:t> </a:t>
            </a:r>
            <a:r>
              <a:rPr lang="en-US" dirty="0" err="1"/>
              <a:t>za</a:t>
            </a:r>
            <a:r>
              <a:rPr lang="en-US" dirty="0"/>
              <a:t> </a:t>
            </a:r>
            <a:r>
              <a:rPr lang="en-US" dirty="0" err="1"/>
              <a:t>funkcionisanje</a:t>
            </a:r>
            <a:r>
              <a:rPr lang="en-US" dirty="0"/>
              <a:t> </a:t>
            </a:r>
            <a:r>
              <a:rPr lang="en-US" dirty="0" err="1"/>
              <a:t>odgovarajućih</a:t>
            </a:r>
            <a:r>
              <a:rPr lang="en-US" dirty="0"/>
              <a:t> </a:t>
            </a:r>
            <a:r>
              <a:rPr lang="en-US" dirty="0" err="1"/>
              <a:t>procesa</a:t>
            </a:r>
            <a:r>
              <a:rPr lang="en-US" dirty="0"/>
              <a:t> </a:t>
            </a:r>
            <a:r>
              <a:rPr lang="en-US" dirty="0" err="1"/>
              <a:t>kojima</a:t>
            </a:r>
            <a:r>
              <a:rPr lang="en-US" dirty="0"/>
              <a:t> se </a:t>
            </a:r>
            <a:r>
              <a:rPr lang="en-US" dirty="0" err="1"/>
              <a:t>postižu</a:t>
            </a:r>
            <a:r>
              <a:rPr lang="en-US" dirty="0"/>
              <a:t> </a:t>
            </a:r>
            <a:r>
              <a:rPr lang="en-US" dirty="0" err="1"/>
              <a:t>željeni</a:t>
            </a:r>
            <a:r>
              <a:rPr lang="en-US" dirty="0"/>
              <a:t> </a:t>
            </a:r>
            <a:r>
              <a:rPr lang="en-US" dirty="0" err="1"/>
              <a:t>ciljevi</a:t>
            </a:r>
            <a:r>
              <a:rPr lang="en-US" dirty="0"/>
              <a:t>. </a:t>
            </a:r>
          </a:p>
          <a:p>
            <a:pPr marL="0" indent="0">
              <a:buNone/>
              <a:defRPr lang="en-US"/>
            </a:pPr>
            <a:r>
              <a:rPr lang="sr-Latn-RS" dirty="0"/>
              <a:t>O</a:t>
            </a:r>
            <a:r>
              <a:rPr lang="en-US" dirty="0" err="1"/>
              <a:t>rganizacija</a:t>
            </a:r>
            <a:r>
              <a:rPr lang="en-US" dirty="0"/>
              <a:t> (</a:t>
            </a:r>
            <a:r>
              <a:rPr lang="en-US" dirty="0" err="1"/>
              <a:t>kao</a:t>
            </a:r>
            <a:r>
              <a:rPr lang="en-US" dirty="0"/>
              <a:t> </a:t>
            </a:r>
            <a:r>
              <a:rPr lang="en-US" dirty="0" err="1"/>
              <a:t>struktura</a:t>
            </a:r>
            <a:r>
              <a:rPr lang="en-US" dirty="0"/>
              <a:t>) </a:t>
            </a:r>
            <a:r>
              <a:rPr lang="en-US" dirty="0" err="1"/>
              <a:t>i</a:t>
            </a:r>
            <a:r>
              <a:rPr lang="en-US" dirty="0"/>
              <a:t> </a:t>
            </a:r>
            <a:r>
              <a:rPr lang="en-US" dirty="0" err="1"/>
              <a:t>organizovanje</a:t>
            </a:r>
            <a:r>
              <a:rPr lang="en-US" dirty="0"/>
              <a:t> (</a:t>
            </a:r>
            <a:r>
              <a:rPr lang="en-US" dirty="0" err="1"/>
              <a:t>kao</a:t>
            </a:r>
            <a:r>
              <a:rPr lang="en-US" dirty="0"/>
              <a:t> </a:t>
            </a:r>
            <a:r>
              <a:rPr lang="en-US" dirty="0" err="1"/>
              <a:t>proces</a:t>
            </a:r>
            <a:r>
              <a:rPr lang="en-US" dirty="0"/>
              <a:t>) </a:t>
            </a:r>
            <a:r>
              <a:rPr lang="en-US" dirty="0" err="1"/>
              <a:t>su</a:t>
            </a:r>
            <a:r>
              <a:rPr lang="en-US" dirty="0"/>
              <a:t> </a:t>
            </a:r>
            <a:r>
              <a:rPr lang="en-US" dirty="0" err="1"/>
              <a:t>važni</a:t>
            </a:r>
            <a:r>
              <a:rPr lang="en-US" dirty="0"/>
              <a:t> </a:t>
            </a:r>
            <a:r>
              <a:rPr lang="en-US" dirty="0" err="1"/>
              <a:t>segmenti</a:t>
            </a:r>
            <a:r>
              <a:rPr lang="en-US" dirty="0"/>
              <a:t> </a:t>
            </a:r>
            <a:r>
              <a:rPr lang="en-US" dirty="0" err="1"/>
              <a:t>čitavog</a:t>
            </a:r>
            <a:r>
              <a:rPr lang="en-US" dirty="0"/>
              <a:t> </a:t>
            </a:r>
            <a:r>
              <a:rPr lang="en-US" dirty="0" err="1"/>
              <a:t>menadžment</a:t>
            </a:r>
            <a:r>
              <a:rPr lang="en-US" dirty="0"/>
              <a:t> </a:t>
            </a:r>
            <a:r>
              <a:rPr lang="en-US" dirty="0" err="1"/>
              <a:t>procesa</a:t>
            </a:r>
            <a:r>
              <a:rPr lang="en-US" dirty="0"/>
              <a:t>.</a:t>
            </a:r>
          </a:p>
          <a:p>
            <a:pPr marL="0" indent="0">
              <a:buNone/>
              <a:defRPr lang="en-US"/>
            </a:pPr>
            <a:r>
              <a:rPr lang="en-US" b="1" dirty="0"/>
              <a:t>U </a:t>
            </a:r>
            <a:r>
              <a:rPr lang="en-US" b="1" dirty="0" err="1"/>
              <a:t>kontekstu</a:t>
            </a:r>
            <a:r>
              <a:rPr lang="en-US" b="1" dirty="0"/>
              <a:t> </a:t>
            </a:r>
            <a:r>
              <a:rPr lang="en-US" b="1" dirty="0" err="1"/>
              <a:t>menadžmenta</a:t>
            </a:r>
            <a:r>
              <a:rPr lang="en-US" b="1" dirty="0"/>
              <a:t>, </a:t>
            </a:r>
            <a:r>
              <a:rPr lang="en-US" b="1" dirty="0" err="1"/>
              <a:t>organizacija</a:t>
            </a:r>
            <a:r>
              <a:rPr lang="en-US" b="1" dirty="0"/>
              <a:t> je </a:t>
            </a:r>
            <a:r>
              <a:rPr lang="en-US" b="1" dirty="0" err="1"/>
              <a:t>bitna</a:t>
            </a:r>
            <a:r>
              <a:rPr lang="en-US" b="1" dirty="0"/>
              <a:t> </a:t>
            </a:r>
            <a:r>
              <a:rPr lang="en-US" b="1" dirty="0" err="1"/>
              <a:t>faza</a:t>
            </a:r>
            <a:r>
              <a:rPr lang="en-US" b="1" dirty="0"/>
              <a:t> </a:t>
            </a:r>
            <a:r>
              <a:rPr lang="en-US" b="1" dirty="0" err="1"/>
              <a:t>menadžment</a:t>
            </a:r>
            <a:r>
              <a:rPr lang="en-US" b="1" dirty="0"/>
              <a:t> </a:t>
            </a:r>
            <a:r>
              <a:rPr lang="en-US" b="1" dirty="0" err="1"/>
              <a:t>procesa</a:t>
            </a:r>
            <a:r>
              <a:rPr lang="en-US" b="1" dirty="0"/>
              <a:t>, </a:t>
            </a:r>
            <a:r>
              <a:rPr lang="en-US" b="1" dirty="0" err="1"/>
              <a:t>ali</a:t>
            </a:r>
            <a:r>
              <a:rPr lang="en-US" b="1" dirty="0"/>
              <a:t> </a:t>
            </a:r>
            <a:r>
              <a:rPr lang="en-US" b="1" dirty="0" err="1"/>
              <a:t>i</a:t>
            </a:r>
            <a:r>
              <a:rPr lang="en-US" b="1" dirty="0"/>
              <a:t> </a:t>
            </a:r>
            <a:r>
              <a:rPr lang="en-US" b="1" dirty="0" err="1"/>
              <a:t>važan</a:t>
            </a:r>
            <a:r>
              <a:rPr lang="en-US" b="1" dirty="0"/>
              <a:t> </a:t>
            </a:r>
            <a:r>
              <a:rPr lang="en-US" b="1" dirty="0" err="1"/>
              <a:t>menadžerski</a:t>
            </a:r>
            <a:r>
              <a:rPr lang="en-US" b="1" dirty="0"/>
              <a:t> </a:t>
            </a:r>
            <a:r>
              <a:rPr lang="en-US" b="1" dirty="0" err="1"/>
              <a:t>resurs</a:t>
            </a:r>
            <a:r>
              <a:rPr lang="en-US" dirty="0"/>
              <a:t>, </a:t>
            </a:r>
            <a:r>
              <a:rPr lang="en-US" dirty="0" err="1"/>
              <a:t>odnosno</a:t>
            </a:r>
            <a:r>
              <a:rPr lang="en-US" dirty="0"/>
              <a:t> </a:t>
            </a:r>
            <a:r>
              <a:rPr lang="en-US" dirty="0" err="1"/>
              <a:t>činilac</a:t>
            </a:r>
            <a:r>
              <a:rPr lang="en-US" dirty="0"/>
              <a:t> </a:t>
            </a:r>
            <a:r>
              <a:rPr lang="en-US" dirty="0" err="1"/>
              <a:t>promena</a:t>
            </a:r>
            <a:r>
              <a:rPr lang="en-US" dirty="0"/>
              <a:t> </a:t>
            </a:r>
            <a:r>
              <a:rPr lang="en-US" dirty="0" err="1"/>
              <a:t>preduzeća</a:t>
            </a:r>
            <a:r>
              <a:rPr lang="en-US" dirty="0"/>
              <a:t> </a:t>
            </a:r>
            <a:r>
              <a:rPr lang="en-US" dirty="0" err="1"/>
              <a:t>kao</a:t>
            </a:r>
            <a:r>
              <a:rPr lang="en-US" dirty="0"/>
              <a:t> </a:t>
            </a:r>
            <a:r>
              <a:rPr lang="en-US" dirty="0" err="1"/>
              <a:t>najvažnijeg</a:t>
            </a:r>
            <a:r>
              <a:rPr lang="en-US" dirty="0"/>
              <a:t> </a:t>
            </a:r>
            <a:r>
              <a:rPr lang="en-US" dirty="0" err="1"/>
              <a:t>organizacionog</a:t>
            </a:r>
            <a:r>
              <a:rPr lang="en-US" dirty="0"/>
              <a:t> </a:t>
            </a:r>
            <a:r>
              <a:rPr lang="en-US" dirty="0" err="1"/>
              <a:t>oblika</a:t>
            </a:r>
            <a:r>
              <a:rPr lang="en-US" dirty="0"/>
              <a:t> </a:t>
            </a:r>
            <a:r>
              <a:rPr lang="en-US" dirty="0" err="1"/>
              <a:t>poslovanja</a:t>
            </a:r>
            <a:r>
              <a:rPr lang="en-US" dirty="0"/>
              <a:t>. </a:t>
            </a:r>
            <a:endParaRPr lang="sr-Latn-RS" dirty="0"/>
          </a:p>
          <a:p>
            <a:pPr marL="0" indent="0">
              <a:buNone/>
              <a:defRPr lang="en-US"/>
            </a:pPr>
            <a:r>
              <a:rPr lang="sr-Latn-RS" dirty="0"/>
              <a:t>P</a:t>
            </a:r>
            <a:r>
              <a:rPr lang="en-US" dirty="0"/>
              <a:t>od </a:t>
            </a:r>
            <a:r>
              <a:rPr lang="en-US" dirty="0" err="1"/>
              <a:t>pojmom</a:t>
            </a:r>
            <a:r>
              <a:rPr lang="en-US" dirty="0"/>
              <a:t> </a:t>
            </a:r>
            <a:r>
              <a:rPr lang="en-US" dirty="0" err="1"/>
              <a:t>organizacija</a:t>
            </a:r>
            <a:r>
              <a:rPr lang="en-US" dirty="0"/>
              <a:t> </a:t>
            </a:r>
            <a:r>
              <a:rPr lang="en-US" dirty="0" err="1"/>
              <a:t>podrazumeva</a:t>
            </a:r>
            <a:r>
              <a:rPr lang="en-US" dirty="0"/>
              <a:t> se </a:t>
            </a:r>
            <a:r>
              <a:rPr lang="en-US" dirty="0" err="1"/>
              <a:t>odgovarajući</a:t>
            </a:r>
            <a:r>
              <a:rPr lang="en-US" dirty="0"/>
              <a:t> </a:t>
            </a:r>
            <a:r>
              <a:rPr lang="en-US" dirty="0" err="1"/>
              <a:t>organizacioni</a:t>
            </a:r>
            <a:r>
              <a:rPr lang="en-US" dirty="0"/>
              <a:t> </a:t>
            </a:r>
            <a:r>
              <a:rPr lang="en-US" dirty="0" err="1"/>
              <a:t>oblik</a:t>
            </a:r>
            <a:r>
              <a:rPr lang="en-US" dirty="0"/>
              <a:t>, </a:t>
            </a:r>
            <a:r>
              <a:rPr lang="en-US" dirty="0" err="1"/>
              <a:t>kao</a:t>
            </a:r>
            <a:r>
              <a:rPr lang="sr-Latn-RS" dirty="0"/>
              <a:t> i</a:t>
            </a:r>
            <a:r>
              <a:rPr lang="en-US" dirty="0"/>
              <a:t> </a:t>
            </a:r>
            <a:r>
              <a:rPr lang="en-US" dirty="0" err="1"/>
              <a:t>svojevrsni</a:t>
            </a:r>
            <a:r>
              <a:rPr lang="en-US" dirty="0"/>
              <a:t> </a:t>
            </a:r>
            <a:r>
              <a:rPr lang="en-US" dirty="0" err="1"/>
              <a:t>proces</a:t>
            </a:r>
            <a:r>
              <a:rPr lang="en-US" dirty="0"/>
              <a:t> </a:t>
            </a:r>
            <a:r>
              <a:rPr lang="en-US" dirty="0" err="1"/>
              <a:t>organizovanja</a:t>
            </a:r>
            <a:r>
              <a:rPr lang="en-US" dirty="0"/>
              <a:t>. </a:t>
            </a:r>
          </a:p>
        </p:txBody>
      </p:sp>
    </p:spTree>
    <p:extLst>
      <p:ext uri="{BB962C8B-B14F-4D97-AF65-F5344CB8AC3E}">
        <p14:creationId xmlns:p14="http://schemas.microsoft.com/office/powerpoint/2010/main" val="103428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b="1" dirty="0"/>
              <a:t>PLANIRANJE PROJEKATA - PLANIRANJE ORGANIZACIONE STRUKTURE</a:t>
            </a:r>
            <a:endParaRPr lang="en-US" b="1" dirty="0"/>
          </a:p>
        </p:txBody>
      </p:sp>
      <p:sp>
        <p:nvSpPr>
          <p:cNvPr id="3" name="Content Placeholder 2"/>
          <p:cNvSpPr>
            <a:spLocks noGrp="1"/>
          </p:cNvSpPr>
          <p:nvPr>
            <p:ph idx="1"/>
          </p:nvPr>
        </p:nvSpPr>
        <p:spPr/>
        <p:txBody>
          <a:bodyPr>
            <a:normAutofit lnSpcReduction="10000"/>
          </a:bodyPr>
          <a:lstStyle/>
          <a:p>
            <a:r>
              <a:rPr lang="sr-Latn-RS" dirty="0"/>
              <a:t>Iz ugla upravljanja projektima, o</a:t>
            </a:r>
            <a:r>
              <a:rPr lang="en-GB" dirty="0" err="1"/>
              <a:t>rgani</a:t>
            </a:r>
            <a:r>
              <a:rPr lang="sr-Latn-RS" dirty="0"/>
              <a:t>z</a:t>
            </a:r>
            <a:r>
              <a:rPr lang="en-GB" dirty="0" err="1"/>
              <a:t>aciona</a:t>
            </a:r>
            <a:r>
              <a:rPr lang="en-GB" dirty="0"/>
              <a:t> </a:t>
            </a:r>
            <a:r>
              <a:rPr lang="en-GB" dirty="0" err="1"/>
              <a:t>struktura</a:t>
            </a:r>
            <a:r>
              <a:rPr lang="en-GB" dirty="0"/>
              <a:t> </a:t>
            </a:r>
            <a:r>
              <a:rPr lang="sr-Latn-RS" dirty="0"/>
              <a:t>predstavja</a:t>
            </a:r>
            <a:r>
              <a:rPr lang="en-GB" dirty="0"/>
              <a:t> fa</a:t>
            </a:r>
            <a:r>
              <a:rPr lang="sr-Latn-RS" dirty="0"/>
              <a:t>k</a:t>
            </a:r>
            <a:r>
              <a:rPr lang="en-GB" dirty="0"/>
              <a:t>tor </a:t>
            </a:r>
            <a:r>
              <a:rPr lang="en-GB" dirty="0" err="1"/>
              <a:t>okru</a:t>
            </a:r>
            <a:r>
              <a:rPr lang="sr-Latn-RS" dirty="0"/>
              <a:t>ž</a:t>
            </a:r>
            <a:r>
              <a:rPr lang="en-GB" dirty="0" err="1"/>
              <a:t>enja</a:t>
            </a:r>
            <a:r>
              <a:rPr lang="en-GB" dirty="0"/>
              <a:t> u </a:t>
            </a:r>
            <a:r>
              <a:rPr lang="en-GB" dirty="0" err="1"/>
              <a:t>okviru</a:t>
            </a:r>
            <a:r>
              <a:rPr lang="en-GB" dirty="0"/>
              <a:t> </a:t>
            </a:r>
            <a:r>
              <a:rPr lang="en-GB" dirty="0" err="1"/>
              <a:t>predu</a:t>
            </a:r>
            <a:r>
              <a:rPr lang="sr-Latn-RS" dirty="0"/>
              <a:t>zeća koji može uticati na raspoloživot resursa i na rukovođenje projektom.</a:t>
            </a:r>
          </a:p>
          <a:p>
            <a:r>
              <a:rPr lang="sr-Latn-RS" dirty="0"/>
              <a:t>Na nivo preduzeća/kompanije razlikuju se formalna i neformalna organizacija:</a:t>
            </a:r>
          </a:p>
          <a:p>
            <a:pPr marL="0" indent="0">
              <a:buNone/>
              <a:defRPr lang="en-US"/>
            </a:pPr>
            <a:r>
              <a:rPr lang="en-US" u="sng" dirty="0" err="1"/>
              <a:t>Formalna</a:t>
            </a:r>
            <a:r>
              <a:rPr lang="en-US" u="sng" dirty="0"/>
              <a:t> </a:t>
            </a:r>
            <a:r>
              <a:rPr lang="en-US" u="sng" dirty="0" err="1"/>
              <a:t>organizacija</a:t>
            </a:r>
            <a:r>
              <a:rPr lang="en-US" dirty="0"/>
              <a:t> je </a:t>
            </a:r>
            <a:r>
              <a:rPr lang="en-US" dirty="0" err="1"/>
              <a:t>planirana</a:t>
            </a:r>
            <a:r>
              <a:rPr lang="en-US" dirty="0"/>
              <a:t> </a:t>
            </a:r>
            <a:r>
              <a:rPr lang="en-US" dirty="0" err="1"/>
              <a:t>i</a:t>
            </a:r>
            <a:r>
              <a:rPr lang="en-US" dirty="0"/>
              <a:t> </a:t>
            </a:r>
            <a:r>
              <a:rPr lang="en-US" dirty="0" err="1"/>
              <a:t>postavljena</a:t>
            </a:r>
            <a:r>
              <a:rPr lang="en-US" dirty="0"/>
              <a:t> </a:t>
            </a:r>
            <a:r>
              <a:rPr lang="en-US" dirty="0" err="1"/>
              <a:t>struktura</a:t>
            </a:r>
            <a:r>
              <a:rPr lang="en-US" dirty="0"/>
              <a:t> </a:t>
            </a:r>
            <a:r>
              <a:rPr lang="en-US" dirty="0" err="1"/>
              <a:t>nekog</a:t>
            </a:r>
            <a:r>
              <a:rPr lang="en-US" dirty="0"/>
              <a:t> </a:t>
            </a:r>
            <a:r>
              <a:rPr lang="en-US" dirty="0" err="1"/>
              <a:t>preduzeća</a:t>
            </a:r>
            <a:r>
              <a:rPr lang="en-US" dirty="0"/>
              <a:t> </a:t>
            </a:r>
            <a:r>
              <a:rPr lang="en-US" dirty="0" err="1"/>
              <a:t>ili</a:t>
            </a:r>
            <a:r>
              <a:rPr lang="en-US" dirty="0"/>
              <a:t> </a:t>
            </a:r>
            <a:r>
              <a:rPr lang="en-US" dirty="0" err="1"/>
              <a:t>poduhvata</a:t>
            </a:r>
            <a:r>
              <a:rPr lang="sr-Latn-RS" dirty="0"/>
              <a:t>, formirana kako bi</a:t>
            </a:r>
            <a:r>
              <a:rPr lang="en-US" dirty="0"/>
              <a:t> se </a:t>
            </a:r>
            <a:r>
              <a:rPr lang="en-US" dirty="0" err="1"/>
              <a:t>postig</a:t>
            </a:r>
            <a:r>
              <a:rPr lang="sr-Latn-RS" dirty="0"/>
              <a:t>li</a:t>
            </a:r>
            <a:r>
              <a:rPr lang="en-US" dirty="0"/>
              <a:t> </a:t>
            </a:r>
            <a:r>
              <a:rPr lang="en-US" dirty="0" err="1"/>
              <a:t>bliže</a:t>
            </a:r>
            <a:r>
              <a:rPr lang="en-US" dirty="0"/>
              <a:t> </a:t>
            </a:r>
            <a:r>
              <a:rPr lang="en-US" dirty="0" err="1"/>
              <a:t>određeni</a:t>
            </a:r>
            <a:r>
              <a:rPr lang="en-US" dirty="0"/>
              <a:t> </a:t>
            </a:r>
            <a:r>
              <a:rPr lang="en-US" dirty="0" err="1"/>
              <a:t>ciljevi</a:t>
            </a:r>
            <a:r>
              <a:rPr lang="en-US" dirty="0"/>
              <a:t>. </a:t>
            </a:r>
          </a:p>
          <a:p>
            <a:pPr marL="0" indent="0">
              <a:buNone/>
              <a:defRPr lang="en-US"/>
            </a:pPr>
            <a:r>
              <a:rPr lang="en-US" u="sng" dirty="0" err="1"/>
              <a:t>Neformalna</a:t>
            </a:r>
            <a:r>
              <a:rPr lang="en-US" u="sng" dirty="0"/>
              <a:t> </a:t>
            </a:r>
            <a:r>
              <a:rPr lang="en-US" u="sng" dirty="0" err="1"/>
              <a:t>organizacij</a:t>
            </a:r>
            <a:r>
              <a:rPr lang="en-US" dirty="0" err="1"/>
              <a:t>a</a:t>
            </a:r>
            <a:r>
              <a:rPr lang="en-US" dirty="0"/>
              <a:t> je </a:t>
            </a:r>
            <a:r>
              <a:rPr lang="en-US" dirty="0" err="1"/>
              <a:t>dopunski</a:t>
            </a:r>
            <a:r>
              <a:rPr lang="en-US" dirty="0"/>
              <a:t> </a:t>
            </a:r>
            <a:r>
              <a:rPr lang="en-US" dirty="0" err="1"/>
              <a:t>postavljena</a:t>
            </a:r>
            <a:r>
              <a:rPr lang="en-US" dirty="0"/>
              <a:t> </a:t>
            </a:r>
            <a:r>
              <a:rPr lang="en-US" dirty="0" err="1"/>
              <a:t>struktura</a:t>
            </a:r>
            <a:r>
              <a:rPr lang="en-US" dirty="0"/>
              <a:t> </a:t>
            </a:r>
            <a:r>
              <a:rPr lang="en-US" dirty="0" err="1"/>
              <a:t>unutar</a:t>
            </a:r>
            <a:r>
              <a:rPr lang="en-US" dirty="0"/>
              <a:t> </a:t>
            </a:r>
            <a:r>
              <a:rPr lang="en-US" dirty="0" err="1"/>
              <a:t>preduzeća</a:t>
            </a:r>
            <a:r>
              <a:rPr lang="en-US" dirty="0"/>
              <a:t>, </a:t>
            </a:r>
            <a:r>
              <a:rPr lang="en-US" dirty="0" err="1"/>
              <a:t>koja</a:t>
            </a:r>
            <a:r>
              <a:rPr lang="en-US" dirty="0"/>
              <a:t> </a:t>
            </a:r>
            <a:r>
              <a:rPr lang="en-US" dirty="0" err="1"/>
              <a:t>nema</a:t>
            </a:r>
            <a:r>
              <a:rPr lang="en-US" dirty="0"/>
              <a:t> </a:t>
            </a:r>
            <a:r>
              <a:rPr lang="en-US" dirty="0" err="1"/>
              <a:t>formalnu</a:t>
            </a:r>
            <a:r>
              <a:rPr lang="en-US" dirty="0"/>
              <a:t> </a:t>
            </a:r>
            <a:r>
              <a:rPr lang="en-US" dirty="0" err="1"/>
              <a:t>opisnu</a:t>
            </a:r>
            <a:r>
              <a:rPr lang="en-US" dirty="0"/>
              <a:t> </a:t>
            </a:r>
            <a:r>
              <a:rPr lang="en-US" dirty="0" err="1"/>
              <a:t>šemu</a:t>
            </a:r>
            <a:r>
              <a:rPr lang="en-US" dirty="0"/>
              <a:t>, </a:t>
            </a:r>
            <a:r>
              <a:rPr lang="en-US" dirty="0" err="1"/>
              <a:t>ali</a:t>
            </a:r>
            <a:r>
              <a:rPr lang="en-US" dirty="0"/>
              <a:t> je </a:t>
            </a:r>
            <a:r>
              <a:rPr lang="en-US" dirty="0" err="1"/>
              <a:t>stvorena</a:t>
            </a:r>
            <a:r>
              <a:rPr lang="en-US" dirty="0"/>
              <a:t> </a:t>
            </a:r>
            <a:r>
              <a:rPr lang="en-US" dirty="0" err="1"/>
              <a:t>za</a:t>
            </a:r>
            <a:r>
              <a:rPr lang="en-US" dirty="0"/>
              <a:t> </a:t>
            </a:r>
            <a:r>
              <a:rPr lang="en-US" dirty="0" err="1"/>
              <a:t>postizanje</a:t>
            </a:r>
            <a:r>
              <a:rPr lang="en-US" dirty="0"/>
              <a:t> </a:t>
            </a:r>
            <a:r>
              <a:rPr lang="en-US" dirty="0" err="1"/>
              <a:t>bliže</a:t>
            </a:r>
            <a:r>
              <a:rPr lang="en-US" dirty="0"/>
              <a:t> </a:t>
            </a:r>
            <a:r>
              <a:rPr lang="en-US" dirty="0" err="1"/>
              <a:t>označenih</a:t>
            </a:r>
            <a:r>
              <a:rPr lang="en-US" dirty="0"/>
              <a:t> </a:t>
            </a:r>
            <a:r>
              <a:rPr lang="en-US" dirty="0" err="1"/>
              <a:t>ciljeva</a:t>
            </a:r>
            <a:r>
              <a:rPr lang="en-US" dirty="0"/>
              <a:t>.</a:t>
            </a:r>
          </a:p>
          <a:p>
            <a:endParaRPr lang="sr-Latn-RS" dirty="0"/>
          </a:p>
        </p:txBody>
      </p:sp>
    </p:spTree>
    <p:extLst>
      <p:ext uri="{BB962C8B-B14F-4D97-AF65-F5344CB8AC3E}">
        <p14:creationId xmlns:p14="http://schemas.microsoft.com/office/powerpoint/2010/main" val="346061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 PROJEKATA - PLANIRANJE ORGANIZACIONE STRUKTURE</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Grafički prikaz organizacije je Organizaciona šema – Organizaciona struktura.</a:t>
            </a:r>
          </a:p>
          <a:p>
            <a:r>
              <a:rPr lang="sr-Latn-RS" dirty="0"/>
              <a:t>Kompleksnost organizacione šeme zavisi od veličine organizacije, kao i od stepena horizontalne i vertikalne diverzifikacije.</a:t>
            </a:r>
          </a:p>
          <a:p>
            <a:r>
              <a:rPr lang="sr-Latn-RS" dirty="0"/>
              <a:t>U klasičnoj hijerarhiji podela organizacionih struktura, srećemo sledeće tipove OS:</a:t>
            </a:r>
          </a:p>
          <a:p>
            <a:pPr lvl="1"/>
            <a:r>
              <a:rPr lang="sr-Latn-RS" dirty="0"/>
              <a:t>Funkcionalna</a:t>
            </a:r>
          </a:p>
          <a:p>
            <a:pPr lvl="1"/>
            <a:r>
              <a:rPr lang="sr-Latn-RS" dirty="0"/>
              <a:t>Prema procesima</a:t>
            </a:r>
          </a:p>
          <a:p>
            <a:pPr lvl="1"/>
            <a:r>
              <a:rPr lang="sr-Latn-RS" dirty="0"/>
              <a:t>Diviziona (prema teritoriji i prema proizvodima)</a:t>
            </a:r>
          </a:p>
          <a:p>
            <a:pPr lvl="1"/>
            <a:r>
              <a:rPr lang="sr-Latn-RS" dirty="0"/>
              <a:t>Matrična</a:t>
            </a:r>
          </a:p>
          <a:p>
            <a:pPr lvl="1"/>
            <a:r>
              <a:rPr lang="sr-Latn-RS" dirty="0"/>
              <a:t>Projekta</a:t>
            </a:r>
          </a:p>
          <a:p>
            <a:pPr lvl="1"/>
            <a:r>
              <a:rPr lang="sr-Latn-RS" dirty="0"/>
              <a:t>Virtualna organizacija </a:t>
            </a:r>
          </a:p>
          <a:p>
            <a:r>
              <a:rPr lang="sr-Latn-RS" dirty="0"/>
              <a:t>U projektnom menadžmentu organizacione srukture imaju raspon od funkcionalnih do projektnih, sa različitim tipovima matričnih struktura između njih.</a:t>
            </a:r>
          </a:p>
          <a:p>
            <a:pPr marL="0" indent="0">
              <a:buNone/>
            </a:pPr>
            <a:endParaRPr lang="en-US" dirty="0"/>
          </a:p>
          <a:p>
            <a:endParaRPr lang="en-US" dirty="0"/>
          </a:p>
        </p:txBody>
      </p:sp>
    </p:spTree>
    <p:extLst>
      <p:ext uri="{BB962C8B-B14F-4D97-AF65-F5344CB8AC3E}">
        <p14:creationId xmlns:p14="http://schemas.microsoft.com/office/powerpoint/2010/main" val="28034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 PROJEKATA - PLANIRANJE ORGANIZACIONE STRUKTURE</a:t>
            </a:r>
            <a:endParaRPr lang="en-US" dirty="0"/>
          </a:p>
        </p:txBody>
      </p:sp>
      <p:sp>
        <p:nvSpPr>
          <p:cNvPr id="3" name="Content Placeholder 2"/>
          <p:cNvSpPr>
            <a:spLocks noGrp="1"/>
          </p:cNvSpPr>
          <p:nvPr>
            <p:ph idx="1"/>
          </p:nvPr>
        </p:nvSpPr>
        <p:spPr/>
        <p:txBody>
          <a:bodyPr/>
          <a:lstStyle/>
          <a:p>
            <a:r>
              <a:rPr lang="en-US" sz="2000" b="1" dirty="0" err="1"/>
              <a:t>Funkcionaln</a:t>
            </a:r>
            <a:r>
              <a:rPr lang="sr-Latn-RS" sz="2000" b="1" dirty="0"/>
              <a:t>a</a:t>
            </a:r>
            <a:r>
              <a:rPr lang="en-US" sz="2000" b="1" dirty="0"/>
              <a:t> </a:t>
            </a:r>
            <a:r>
              <a:rPr lang="en-US" sz="2000" b="1" dirty="0" err="1"/>
              <a:t>organizacion</a:t>
            </a:r>
            <a:r>
              <a:rPr lang="sr-Latn-RS" sz="2000" b="1" dirty="0"/>
              <a:t>a</a:t>
            </a:r>
            <a:r>
              <a:rPr lang="en-US" sz="2000" b="1" dirty="0"/>
              <a:t> </a:t>
            </a:r>
            <a:r>
              <a:rPr lang="en-US" sz="2000" b="1" dirty="0" err="1"/>
              <a:t>struktur</a:t>
            </a:r>
            <a:r>
              <a:rPr lang="sr-Latn-RS" sz="2000" b="1" dirty="0"/>
              <a:t>a</a:t>
            </a:r>
            <a:r>
              <a:rPr lang="en-US" sz="2000" dirty="0"/>
              <a:t>. </a:t>
            </a:r>
            <a:r>
              <a:rPr lang="en-US" sz="2000" dirty="0" err="1"/>
              <a:t>Svi</a:t>
            </a:r>
            <a:r>
              <a:rPr lang="en-US" sz="2000" dirty="0"/>
              <a:t> </a:t>
            </a:r>
            <a:r>
              <a:rPr lang="en-US" sz="2000" dirty="0" err="1"/>
              <a:t>istovrsni</a:t>
            </a:r>
            <a:r>
              <a:rPr lang="en-US" sz="2000" dirty="0"/>
              <a:t> </a:t>
            </a:r>
            <a:r>
              <a:rPr lang="en-US" sz="2000" dirty="0" err="1"/>
              <a:t>ili</a:t>
            </a:r>
            <a:r>
              <a:rPr lang="en-US" sz="2000" dirty="0"/>
              <a:t> </a:t>
            </a:r>
            <a:r>
              <a:rPr lang="en-US" sz="2000" dirty="0" err="1"/>
              <a:t>slični</a:t>
            </a:r>
            <a:r>
              <a:rPr lang="en-US" sz="2000" dirty="0"/>
              <a:t> </a:t>
            </a:r>
            <a:r>
              <a:rPr lang="en-US" sz="2000" dirty="0" err="1"/>
              <a:t>poslovi</a:t>
            </a:r>
            <a:r>
              <a:rPr lang="en-US" sz="2000" dirty="0"/>
              <a:t> </a:t>
            </a:r>
            <a:r>
              <a:rPr lang="sr-Latn-RS" sz="2000" dirty="0"/>
              <a:t>se </a:t>
            </a:r>
            <a:r>
              <a:rPr lang="en-US" sz="2000" dirty="0" err="1"/>
              <a:t>grupišu</a:t>
            </a:r>
            <a:r>
              <a:rPr lang="en-US" sz="2000" dirty="0"/>
              <a:t> </a:t>
            </a:r>
            <a:r>
              <a:rPr lang="en-US" sz="2000" dirty="0" err="1"/>
              <a:t>zajedno</a:t>
            </a:r>
            <a:r>
              <a:rPr lang="en-US" sz="2000" dirty="0"/>
              <a:t> u </a:t>
            </a:r>
            <a:r>
              <a:rPr lang="en-US" sz="2000" dirty="0" err="1"/>
              <a:t>organizacione</a:t>
            </a:r>
            <a:r>
              <a:rPr lang="en-US" sz="2000" dirty="0"/>
              <a:t> </a:t>
            </a:r>
            <a:r>
              <a:rPr lang="en-US" sz="2000" dirty="0" err="1"/>
              <a:t>jedinice</a:t>
            </a:r>
            <a:r>
              <a:rPr lang="en-US" sz="2000" dirty="0"/>
              <a:t>, </a:t>
            </a:r>
            <a:r>
              <a:rPr lang="en-US" sz="2000" dirty="0" err="1"/>
              <a:t>kao</a:t>
            </a:r>
            <a:r>
              <a:rPr lang="en-US" sz="2000" dirty="0"/>
              <a:t> </a:t>
            </a:r>
            <a:r>
              <a:rPr lang="en-US" sz="2000" dirty="0" err="1"/>
              <a:t>što</a:t>
            </a:r>
            <a:r>
              <a:rPr lang="en-US" sz="2000" dirty="0"/>
              <a:t> </a:t>
            </a:r>
            <a:r>
              <a:rPr lang="en-US" sz="2000" dirty="0" err="1"/>
              <a:t>su</a:t>
            </a:r>
            <a:r>
              <a:rPr lang="en-US" sz="2000" dirty="0"/>
              <a:t> </a:t>
            </a:r>
            <a:r>
              <a:rPr lang="sr-Latn-RS" sz="2000" dirty="0"/>
              <a:t>istraživanje i razvoj, </a:t>
            </a:r>
            <a:r>
              <a:rPr lang="en-US" sz="2000" dirty="0"/>
              <a:t>marketing, </a:t>
            </a:r>
            <a:r>
              <a:rPr lang="en-US" sz="2000" dirty="0" err="1"/>
              <a:t>inženjering</a:t>
            </a:r>
            <a:r>
              <a:rPr lang="en-US" sz="2000" dirty="0"/>
              <a:t>, </a:t>
            </a:r>
            <a:r>
              <a:rPr lang="en-US" sz="2000" dirty="0" err="1"/>
              <a:t>računovodstvo</a:t>
            </a:r>
            <a:r>
              <a:rPr lang="en-US" sz="2000" dirty="0"/>
              <a:t>, </a:t>
            </a:r>
            <a:r>
              <a:rPr lang="en-US" sz="2000" dirty="0" err="1"/>
              <a:t>proizvodnja</a:t>
            </a:r>
            <a:r>
              <a:rPr lang="en-US" sz="2000" dirty="0"/>
              <a:t>,</a:t>
            </a:r>
            <a:r>
              <a:rPr lang="sr-Latn-RS" sz="2000" dirty="0"/>
              <a:t> finansjije i računovodstvo, ljudski resursi,</a:t>
            </a:r>
            <a:r>
              <a:rPr lang="en-US" sz="2000" dirty="0"/>
              <a:t> </a:t>
            </a:r>
            <a:r>
              <a:rPr lang="en-US" sz="2000" dirty="0" err="1"/>
              <a:t>kontrola</a:t>
            </a:r>
            <a:r>
              <a:rPr lang="en-US" sz="2000" dirty="0"/>
              <a:t> </a:t>
            </a:r>
            <a:r>
              <a:rPr lang="en-US" sz="2000" dirty="0" err="1"/>
              <a:t>i</a:t>
            </a:r>
            <a:r>
              <a:rPr lang="en-US" sz="2000" dirty="0"/>
              <a:t> </a:t>
            </a:r>
            <a:r>
              <a:rPr lang="en-US" sz="2000" dirty="0" err="1"/>
              <a:t>drugo</a:t>
            </a:r>
            <a:r>
              <a:rPr lang="en-US" sz="2000" dirty="0"/>
              <a:t>.</a:t>
            </a:r>
          </a:p>
          <a:p>
            <a:endParaRPr lang="en-US" dirty="0"/>
          </a:p>
        </p:txBody>
      </p:sp>
      <p:graphicFrame>
        <p:nvGraphicFramePr>
          <p:cNvPr id="4" name="Object 3">
            <a:extLst>
              <a:ext uri="{FF2B5EF4-FFF2-40B4-BE49-F238E27FC236}">
                <a16:creationId xmlns:a16="http://schemas.microsoft.com/office/drawing/2014/main" id="{FAA71E64-E38B-43DF-B59E-A8ABEDF75DEA}"/>
              </a:ext>
            </a:extLst>
          </p:cNvPr>
          <p:cNvGraphicFramePr>
            <a:graphicFrameLocks noChangeAspect="1"/>
          </p:cNvGraphicFramePr>
          <p:nvPr>
            <p:extLst>
              <p:ext uri="{D42A27DB-BD31-4B8C-83A1-F6EECF244321}">
                <p14:modId xmlns:p14="http://schemas.microsoft.com/office/powerpoint/2010/main" val="425633084"/>
              </p:ext>
            </p:extLst>
          </p:nvPr>
        </p:nvGraphicFramePr>
        <p:xfrm>
          <a:off x="2724539" y="2740817"/>
          <a:ext cx="7299969" cy="4117183"/>
        </p:xfrm>
        <a:graphic>
          <a:graphicData uri="http://schemas.openxmlformats.org/presentationml/2006/ole">
            <mc:AlternateContent xmlns:mc="http://schemas.openxmlformats.org/markup-compatibility/2006">
              <mc:Choice xmlns:v="urn:schemas-microsoft-com:vml" Requires="v">
                <p:oleObj spid="_x0000_s1045" name="Visio" r:id="rId3" imgW="7299960" imgH="4114800" progId="Visio.Drawing.11">
                  <p:embed/>
                </p:oleObj>
              </mc:Choice>
              <mc:Fallback>
                <p:oleObj name="Visio" r:id="rId3" imgW="7299960" imgH="4114800" progId="Visio.Drawing.11">
                  <p:embed/>
                  <p:pic>
                    <p:nvPicPr>
                      <p:cNvPr id="0" name=""/>
                      <p:cNvPicPr>
                        <a:picLocks noChangeAspect="1" noChangeArrowheads="1"/>
                      </p:cNvPicPr>
                      <p:nvPr/>
                    </p:nvPicPr>
                    <p:blipFill>
                      <a:blip r:embed="rId4"/>
                      <a:srcRect/>
                      <a:stretch>
                        <a:fillRect/>
                      </a:stretch>
                    </p:blipFill>
                    <p:spPr bwMode="auto">
                      <a:xfrm>
                        <a:off x="2724539" y="2740817"/>
                        <a:ext cx="7299969" cy="4117183"/>
                      </a:xfrm>
                      <a:prstGeom prst="rect">
                        <a:avLst/>
                      </a:prstGeom>
                      <a:noFill/>
                    </p:spPr>
                  </p:pic>
                </p:oleObj>
              </mc:Fallback>
            </mc:AlternateContent>
          </a:graphicData>
        </a:graphic>
      </p:graphicFrame>
    </p:spTree>
    <p:extLst>
      <p:ext uri="{BB962C8B-B14F-4D97-AF65-F5344CB8AC3E}">
        <p14:creationId xmlns:p14="http://schemas.microsoft.com/office/powerpoint/2010/main" val="197992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 PROJEKATA - PLANIRANJE ORGANIZACIONE STRUKTURE</a:t>
            </a:r>
            <a:endParaRPr lang="en-US" dirty="0"/>
          </a:p>
        </p:txBody>
      </p:sp>
      <p:sp>
        <p:nvSpPr>
          <p:cNvPr id="3" name="Content Placeholder 2"/>
          <p:cNvSpPr>
            <a:spLocks noGrp="1"/>
          </p:cNvSpPr>
          <p:nvPr>
            <p:ph idx="1"/>
          </p:nvPr>
        </p:nvSpPr>
        <p:spPr/>
        <p:txBody>
          <a:bodyPr/>
          <a:lstStyle/>
          <a:p>
            <a:r>
              <a:rPr lang="sr-Latn-RS" dirty="0"/>
              <a:t>U slučaju realizacije projekata u okviru funkcionalne organizacione strukture, zaposleni su i dalje raspoređeni na svojim osnovnim funkcionalnim organizacionim jedinicama – prema svojoj struci. Uz redovne poslove koje obavljaju u svojoj funkcionalnoj organizacionoj jedinici oni obavljaju i posao koji im je delegiran na projektu, nezavisno od drugih organizacionih celina.</a:t>
            </a:r>
          </a:p>
          <a:p>
            <a:r>
              <a:rPr lang="sr-Latn-RS" dirty="0"/>
              <a:t>Menadžer projekta ima značajno manji nivo upravljanja u odnosu na menadžera funkcionalne organizacione strukture.</a:t>
            </a:r>
            <a:endParaRPr lang="en-US" dirty="0"/>
          </a:p>
        </p:txBody>
      </p:sp>
    </p:spTree>
    <p:extLst>
      <p:ext uri="{BB962C8B-B14F-4D97-AF65-F5344CB8AC3E}">
        <p14:creationId xmlns:p14="http://schemas.microsoft.com/office/powerpoint/2010/main" val="2334810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 PROJEKATA - PLANIRANJE ORGANIZACIONE STRUKTURE</a:t>
            </a:r>
            <a:endParaRPr lang="en-US" dirty="0"/>
          </a:p>
        </p:txBody>
      </p:sp>
      <p:sp>
        <p:nvSpPr>
          <p:cNvPr id="3" name="Content Placeholder 2"/>
          <p:cNvSpPr>
            <a:spLocks noGrp="1"/>
          </p:cNvSpPr>
          <p:nvPr>
            <p:ph idx="1"/>
          </p:nvPr>
        </p:nvSpPr>
        <p:spPr/>
        <p:txBody>
          <a:bodyPr>
            <a:normAutofit fontScale="77500" lnSpcReduction="20000"/>
          </a:bodyPr>
          <a:lstStyle/>
          <a:p>
            <a:r>
              <a:rPr lang="sr-Latn-RS" b="1" dirty="0"/>
              <a:t>Projektna organizaciona struktura.</a:t>
            </a:r>
            <a:r>
              <a:rPr lang="sr-Latn-RS" dirty="0"/>
              <a:t>  Predstavlja savremenu organizacionu strukturu. Formira se za poduhvate koji su ograničenog trajanja – imaju svoj početak, trajanje i kraj (odnosno za projekte). Samim time, za realizaciju projekata u preduzeću stvara se posebna – privremena organizaciona jedinica koja se naziva projektni tim, čiji je zadatak da realizuje određeni poduhvat ili projekat. Projektni tim ima sve organizacione delove neophodne za rad na projektu. Takođe, većina resursa u organizaciji je dostupna članovima tima u cilju realizacije projekta. Vođe projekta (projektni menadžeri) imaju veliku nezavisnost u odlučivanju i nisu zavisni od menadžera ostalih organizacionih jedinica preduzeća. Ostale (neprojektne organizacione jedinice se kreiraju upravo kao podrška projektima organizacije).</a:t>
            </a:r>
          </a:p>
          <a:p>
            <a:r>
              <a:rPr lang="sr-Latn-RS" dirty="0"/>
              <a:t>Osnovne</a:t>
            </a:r>
            <a:r>
              <a:rPr lang="sr-Latn-RS" i="1" dirty="0"/>
              <a:t> prednosti </a:t>
            </a:r>
            <a:r>
              <a:rPr lang="sr-Latn-RS" dirty="0"/>
              <a:t>ove organizacione strukture su u njenoj fleksibilnosti i brzini odlučivanja, kao i u direktnoj usmerenosti na realizaciju projekata i omogućavanju efikasnije realizacije projekata.</a:t>
            </a:r>
          </a:p>
          <a:p>
            <a:r>
              <a:rPr lang="sr-Latn-RS" dirty="0"/>
              <a:t>Osnovni </a:t>
            </a:r>
            <a:r>
              <a:rPr lang="sr-Latn-RS" i="1" dirty="0"/>
              <a:t>nedostaci </a:t>
            </a:r>
            <a:r>
              <a:rPr lang="sr-Latn-RS" dirty="0"/>
              <a:t>su vezani za dupliranje kadrovskih resursa – posebno u organizacijama koje istovremeno realizuju veći broj projekata, kao i u problemima sa kadrovima nakon završetka projekta i raspuštanja projektnog tima.</a:t>
            </a:r>
            <a:endParaRPr lang="en-US" dirty="0"/>
          </a:p>
          <a:p>
            <a:endParaRPr lang="en-US" dirty="0"/>
          </a:p>
        </p:txBody>
      </p:sp>
    </p:spTree>
    <p:extLst>
      <p:ext uri="{BB962C8B-B14F-4D97-AF65-F5344CB8AC3E}">
        <p14:creationId xmlns:p14="http://schemas.microsoft.com/office/powerpoint/2010/main" val="162202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 PROJEKATA - PLANIRANJE ORGANIZACIONE STRUKTURE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009" y="1825625"/>
            <a:ext cx="6923981" cy="4351338"/>
          </a:xfrm>
        </p:spPr>
      </p:pic>
      <p:sp>
        <p:nvSpPr>
          <p:cNvPr id="5" name="TextBox 4"/>
          <p:cNvSpPr txBox="1"/>
          <p:nvPr/>
        </p:nvSpPr>
        <p:spPr>
          <a:xfrm>
            <a:off x="270588" y="5748057"/>
            <a:ext cx="1446245" cy="923330"/>
          </a:xfrm>
          <a:prstGeom prst="rect">
            <a:avLst/>
          </a:prstGeom>
          <a:noFill/>
        </p:spPr>
        <p:txBody>
          <a:bodyPr wrap="square" rtlCol="0">
            <a:spAutoFit/>
          </a:bodyPr>
          <a:lstStyle/>
          <a:p>
            <a:r>
              <a:rPr lang="sr-Latn-RS" dirty="0"/>
              <a:t>Izvor: PMBOK vodič, 2009</a:t>
            </a:r>
            <a:endParaRPr lang="en-US" dirty="0"/>
          </a:p>
        </p:txBody>
      </p:sp>
    </p:spTree>
    <p:extLst>
      <p:ext uri="{BB962C8B-B14F-4D97-AF65-F5344CB8AC3E}">
        <p14:creationId xmlns:p14="http://schemas.microsoft.com/office/powerpoint/2010/main" val="483354755"/>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203</TotalTime>
  <Words>1066</Words>
  <Application>Microsoft Office PowerPoint</Application>
  <PresentationFormat>Widescreen</PresentationFormat>
  <Paragraphs>65</Paragraphs>
  <Slides>16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2" baseType="lpstr">
      <vt:lpstr>Arial</vt:lpstr>
      <vt:lpstr>Calibri</vt:lpstr>
      <vt:lpstr>Calibri Light</vt:lpstr>
      <vt:lpstr>ie 16 9</vt:lpstr>
      <vt:lpstr>Visio</vt:lpstr>
      <vt:lpstr>Microsoft Visio 2003-2010 Drawing</vt:lpstr>
      <vt:lpstr>VREDNOVANJE PROJEKATA U OBLASTI INFORMACIONIH TEHNOLOGIJA</vt:lpstr>
      <vt:lpstr>Sadržaj predmeta</vt:lpstr>
      <vt:lpstr>PLANIRANJE PROJEKATA - PLANIRANJE ORGANIZACIONE STRUKTURE</vt:lpstr>
      <vt:lpstr>PLANIRANJE PROJEKATA - PLANIRANJE ORGANIZACIONE STRUKTURE</vt:lpstr>
      <vt:lpstr>PLANIRANJE PROJEKATA - PLANIRANJE ORGANIZACIONE STRUKTURE</vt:lpstr>
      <vt:lpstr>PLANIRANJE PROJEKATA - PLANIRANJE ORGANIZACIONE STRUKTURE</vt:lpstr>
      <vt:lpstr>PLANIRANJE PROJEKATA - PLANIRANJE ORGANIZACIONE STRUKTURE</vt:lpstr>
      <vt:lpstr>PLANIRANJE PROJEKATA - PLANIRANJE ORGANIZACIONE STRUKTURE</vt:lpstr>
      <vt:lpstr>PLANIRANJE PROJEKATA - PLANIRANJE ORGANIZACIONE STRUKTURE</vt:lpstr>
      <vt:lpstr>PLANIRANJE PROJEKATA - PLANIRANJE ORGANIZACIONE STRUKTURE</vt:lpstr>
      <vt:lpstr>PLANIRANJE PROJEKATA - PLANIRANJE ORGANIZACIONE STRUKTURE</vt:lpstr>
      <vt:lpstr>PLANIRANJE PROJEKATA - PLANIRANJE ORGANIZACIONE STRUKTURE</vt:lpstr>
      <vt:lpstr>PLANIRANJE PROJEKATA - PLANIRANJE ORGANIZACIONE STRUKTURE</vt:lpstr>
      <vt:lpstr>PLANIRANJE PROJEKATA - PLANIRANJE ORGANIZACIONE STRUKTURE</vt:lpstr>
      <vt:lpstr>PLANIRANJE PROJEKATA - PLANIRANJE ORGANIZACIONE STRUKTURE</vt:lpstr>
      <vt:lpstr>PLANIRANJE PROJEKATA - PLANIRANJE ORGANIZACIONE STRUKTURE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INICIJACIRANJE PROJEKTA – KONCEPT PROJEKTA</dc:title>
  <dc:creator>SJM</dc:creator>
  <cp:lastModifiedBy>ivan mihajlovic</cp:lastModifiedBy>
  <cp:revision>45</cp:revision>
  <dcterms:created xsi:type="dcterms:W3CDTF">2022-07-20T12:40:16Z</dcterms:created>
  <dcterms:modified xsi:type="dcterms:W3CDTF">2023-11-01T09:23:08Z</dcterms:modified>
</cp:coreProperties>
</file>