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3" r:id="rId7"/>
    <p:sldId id="262" r:id="rId8"/>
    <p:sldId id="264" r:id="rId9"/>
    <p:sldId id="265" r:id="rId10"/>
    <p:sldId id="266" r:id="rId11"/>
    <p:sldId id="267" r:id="rId12"/>
    <p:sldId id="269" r:id="rId13"/>
    <p:sldId id="268"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24" d="100"/>
          <a:sy n="124" d="100"/>
        </p:scale>
        <p:origin x="39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3295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799891-6A80-4CAC-8D9E-855F4F762487}" type="datetimeFigureOut">
              <a:rPr lang="en-US" smtClean="0"/>
              <a:t>21-Nov-22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D1E3D-864E-40D2-B9C7-650BA4FD3C92}" type="slidenum">
              <a:rPr lang="en-US" smtClean="0"/>
              <a:t>‹#›</a:t>
            </a:fld>
            <a:endParaRPr lang="en-US"/>
          </a:p>
        </p:txBody>
      </p:sp>
    </p:spTree>
    <p:extLst>
      <p:ext uri="{BB962C8B-B14F-4D97-AF65-F5344CB8AC3E}">
        <p14:creationId xmlns:p14="http://schemas.microsoft.com/office/powerpoint/2010/main" val="92577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799891-6A80-4CAC-8D9E-855F4F762487}" type="datetimeFigureOut">
              <a:rPr lang="en-US" smtClean="0"/>
              <a:t>21-Nov-22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D1E3D-864E-40D2-B9C7-650BA4FD3C92}" type="slidenum">
              <a:rPr lang="en-US" smtClean="0"/>
              <a:t>‹#›</a:t>
            </a:fld>
            <a:endParaRPr lang="en-US"/>
          </a:p>
        </p:txBody>
      </p:sp>
    </p:spTree>
    <p:extLst>
      <p:ext uri="{BB962C8B-B14F-4D97-AF65-F5344CB8AC3E}">
        <p14:creationId xmlns:p14="http://schemas.microsoft.com/office/powerpoint/2010/main" val="2699741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73BA34-2549-4266-B4E3-CA1BCE104F7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21-Nov-22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784FCC-8B78-450A-A98B-43E6A52C62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1670257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mihajlovic@mas.bg.ac.r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sr-Latn-RS" b="1" dirty="0"/>
              <a:t>INDUSTRIJSKI MENADŽMENT</a:t>
            </a:r>
            <a:endParaRPr lang="en-US" b="1" dirty="0"/>
          </a:p>
        </p:txBody>
      </p:sp>
      <p:sp>
        <p:nvSpPr>
          <p:cNvPr id="3" name="Subtitle 2"/>
          <p:cNvSpPr>
            <a:spLocks noGrp="1"/>
          </p:cNvSpPr>
          <p:nvPr>
            <p:ph type="subTitle" idx="1"/>
          </p:nvPr>
        </p:nvSpPr>
        <p:spPr/>
        <p:txBody>
          <a:bodyPr>
            <a:normAutofit fontScale="92500" lnSpcReduction="10000"/>
          </a:bodyPr>
          <a:lstStyle/>
          <a:p>
            <a:r>
              <a:rPr lang="sr-Latn-RS" i="1" dirty="0"/>
              <a:t>Prof. Dr Ivan Mihajlović</a:t>
            </a:r>
          </a:p>
          <a:p>
            <a:r>
              <a:rPr lang="sr-Latn-RS" i="1" dirty="0"/>
              <a:t>Univerzitet u Beogradu - Mašinski fakultet u Beogradu</a:t>
            </a:r>
          </a:p>
          <a:p>
            <a:r>
              <a:rPr lang="sr-Latn-RS" i="1" dirty="0"/>
              <a:t>Kabinet: 401</a:t>
            </a:r>
          </a:p>
          <a:p>
            <a:r>
              <a:rPr lang="sr-Latn-RS" i="1" dirty="0">
                <a:hlinkClick r:id="rId2"/>
              </a:rPr>
              <a:t>Imihajlovic</a:t>
            </a:r>
            <a:r>
              <a:rPr lang="en-GB" i="1" dirty="0">
                <a:hlinkClick r:id="rId2"/>
              </a:rPr>
              <a:t>@</a:t>
            </a:r>
            <a:r>
              <a:rPr lang="sr-Latn-RS" i="1" dirty="0">
                <a:hlinkClick r:id="rId2"/>
              </a:rPr>
              <a:t>mas.bg.ac.rs</a:t>
            </a:r>
            <a:r>
              <a:rPr lang="sr-Latn-RS" i="1" dirty="0"/>
              <a:t> </a:t>
            </a:r>
          </a:p>
          <a:p>
            <a:endParaRPr lang="sr-Latn-RS" i="1" dirty="0"/>
          </a:p>
          <a:p>
            <a:endParaRPr lang="en-US" i="1" dirty="0"/>
          </a:p>
        </p:txBody>
      </p:sp>
    </p:spTree>
    <p:extLst>
      <p:ext uri="{BB962C8B-B14F-4D97-AF65-F5344CB8AC3E}">
        <p14:creationId xmlns:p14="http://schemas.microsoft.com/office/powerpoint/2010/main" val="3874239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ORGANIZACIJA I ORGANIZOVANJE KAO MENADŽERSKI RESURS</a:t>
            </a:r>
            <a:endParaRPr lang="en-US" dirty="0"/>
          </a:p>
        </p:txBody>
      </p:sp>
      <p:sp>
        <p:nvSpPr>
          <p:cNvPr id="3" name="Content Placeholder 2"/>
          <p:cNvSpPr>
            <a:spLocks noGrp="1"/>
          </p:cNvSpPr>
          <p:nvPr>
            <p:ph idx="1"/>
          </p:nvPr>
        </p:nvSpPr>
        <p:spPr/>
        <p:txBody>
          <a:bodyPr/>
          <a:lstStyle/>
          <a:p>
            <a:r>
              <a:rPr lang="sr-Latn-RS" dirty="0"/>
              <a:t>Savremeni pristup predlaže sledeće tipove organizacionih struktura:</a:t>
            </a:r>
          </a:p>
          <a:p>
            <a:pPr lvl="1"/>
            <a:r>
              <a:rPr lang="sr-Latn-RS" dirty="0"/>
              <a:t>Prema funkcijama</a:t>
            </a:r>
          </a:p>
          <a:p>
            <a:pPr lvl="1"/>
            <a:r>
              <a:rPr lang="sr-Latn-RS" dirty="0"/>
              <a:t>Prema procesima</a:t>
            </a:r>
          </a:p>
          <a:p>
            <a:pPr lvl="1"/>
            <a:r>
              <a:rPr lang="sr-Latn-RS" dirty="0"/>
              <a:t>Diviziona (prema teritoriji i prema proizvodima)</a:t>
            </a:r>
          </a:p>
          <a:p>
            <a:pPr lvl="1"/>
            <a:r>
              <a:rPr lang="sr-Latn-RS" dirty="0"/>
              <a:t>Projektna </a:t>
            </a:r>
          </a:p>
          <a:p>
            <a:pPr lvl="1"/>
            <a:r>
              <a:rPr lang="sr-Latn-RS" dirty="0"/>
              <a:t>Matrična</a:t>
            </a:r>
          </a:p>
          <a:p>
            <a:pPr lvl="1"/>
            <a:r>
              <a:rPr lang="sr-Latn-RS" dirty="0"/>
              <a:t>Virtualna organizacija</a:t>
            </a:r>
            <a:endParaRPr lang="en-US" dirty="0"/>
          </a:p>
        </p:txBody>
      </p:sp>
    </p:spTree>
    <p:extLst>
      <p:ext uri="{BB962C8B-B14F-4D97-AF65-F5344CB8AC3E}">
        <p14:creationId xmlns:p14="http://schemas.microsoft.com/office/powerpoint/2010/main" val="3542264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ORGANIZACIJA I ORGANIZOVANJE KAO MENADŽERSKI RESURS</a:t>
            </a:r>
            <a:endParaRPr lang="en-US" dirty="0"/>
          </a:p>
        </p:txBody>
      </p:sp>
      <p:sp>
        <p:nvSpPr>
          <p:cNvPr id="3" name="Content Placeholder 2"/>
          <p:cNvSpPr>
            <a:spLocks noGrp="1"/>
          </p:cNvSpPr>
          <p:nvPr>
            <p:ph idx="1"/>
          </p:nvPr>
        </p:nvSpPr>
        <p:spPr>
          <a:xfrm>
            <a:off x="838200" y="1690688"/>
            <a:ext cx="10515600" cy="4351338"/>
          </a:xfrm>
        </p:spPr>
        <p:txBody>
          <a:bodyPr>
            <a:normAutofit/>
          </a:bodyPr>
          <a:lstStyle/>
          <a:p>
            <a:r>
              <a:rPr lang="en-US" sz="2000" b="1" dirty="0" err="1"/>
              <a:t>Funkcionaln</a:t>
            </a:r>
            <a:r>
              <a:rPr lang="sr-Latn-RS" sz="2000" b="1" dirty="0"/>
              <a:t>a</a:t>
            </a:r>
            <a:r>
              <a:rPr lang="en-US" sz="2000" b="1" dirty="0"/>
              <a:t> </a:t>
            </a:r>
            <a:r>
              <a:rPr lang="en-US" sz="2000" b="1" dirty="0" err="1"/>
              <a:t>organizacion</a:t>
            </a:r>
            <a:r>
              <a:rPr lang="sr-Latn-RS" sz="2000" b="1" dirty="0"/>
              <a:t>a</a:t>
            </a:r>
            <a:r>
              <a:rPr lang="en-US" sz="2000" b="1" dirty="0"/>
              <a:t> </a:t>
            </a:r>
            <a:r>
              <a:rPr lang="en-US" sz="2000" b="1" dirty="0" err="1"/>
              <a:t>struktur</a:t>
            </a:r>
            <a:r>
              <a:rPr lang="sr-Latn-RS" sz="2000" b="1" dirty="0"/>
              <a:t>a</a:t>
            </a:r>
            <a:r>
              <a:rPr lang="en-US" sz="2000" dirty="0"/>
              <a:t>. </a:t>
            </a:r>
            <a:r>
              <a:rPr lang="en-US" sz="2000" dirty="0" err="1"/>
              <a:t>Svi</a:t>
            </a:r>
            <a:r>
              <a:rPr lang="en-US" sz="2000" dirty="0"/>
              <a:t> </a:t>
            </a:r>
            <a:r>
              <a:rPr lang="en-US" sz="2000" dirty="0" err="1"/>
              <a:t>istovrsni</a:t>
            </a:r>
            <a:r>
              <a:rPr lang="en-US" sz="2000" dirty="0"/>
              <a:t> </a:t>
            </a:r>
            <a:r>
              <a:rPr lang="en-US" sz="2000" dirty="0" err="1"/>
              <a:t>ili</a:t>
            </a:r>
            <a:r>
              <a:rPr lang="en-US" sz="2000" dirty="0"/>
              <a:t> </a:t>
            </a:r>
            <a:r>
              <a:rPr lang="en-US" sz="2000" dirty="0" err="1"/>
              <a:t>slični</a:t>
            </a:r>
            <a:r>
              <a:rPr lang="en-US" sz="2000" dirty="0"/>
              <a:t> </a:t>
            </a:r>
            <a:r>
              <a:rPr lang="en-US" sz="2000" dirty="0" err="1"/>
              <a:t>poslovi</a:t>
            </a:r>
            <a:r>
              <a:rPr lang="en-US" sz="2000" dirty="0"/>
              <a:t> </a:t>
            </a:r>
            <a:r>
              <a:rPr lang="sr-Latn-RS" sz="2000" dirty="0"/>
              <a:t>se </a:t>
            </a:r>
            <a:r>
              <a:rPr lang="en-US" sz="2000" dirty="0" err="1"/>
              <a:t>grupišu</a:t>
            </a:r>
            <a:r>
              <a:rPr lang="en-US" sz="2000" dirty="0"/>
              <a:t> </a:t>
            </a:r>
            <a:r>
              <a:rPr lang="en-US" sz="2000" dirty="0" err="1"/>
              <a:t>zajedno</a:t>
            </a:r>
            <a:r>
              <a:rPr lang="en-US" sz="2000" dirty="0"/>
              <a:t> u </a:t>
            </a:r>
            <a:r>
              <a:rPr lang="en-US" sz="2000" dirty="0" err="1"/>
              <a:t>organizacione</a:t>
            </a:r>
            <a:r>
              <a:rPr lang="en-US" sz="2000" dirty="0"/>
              <a:t> </a:t>
            </a:r>
            <a:r>
              <a:rPr lang="en-US" sz="2000" dirty="0" err="1"/>
              <a:t>jedinice</a:t>
            </a:r>
            <a:r>
              <a:rPr lang="en-US" sz="2000" dirty="0"/>
              <a:t>, </a:t>
            </a:r>
            <a:r>
              <a:rPr lang="en-US" sz="2000" dirty="0" err="1"/>
              <a:t>kao</a:t>
            </a:r>
            <a:r>
              <a:rPr lang="en-US" sz="2000" dirty="0"/>
              <a:t> </a:t>
            </a:r>
            <a:r>
              <a:rPr lang="en-US" sz="2000" dirty="0" err="1"/>
              <a:t>što</a:t>
            </a:r>
            <a:r>
              <a:rPr lang="en-US" sz="2000" dirty="0"/>
              <a:t> </a:t>
            </a:r>
            <a:r>
              <a:rPr lang="en-US" sz="2000" dirty="0" err="1"/>
              <a:t>su</a:t>
            </a:r>
            <a:r>
              <a:rPr lang="en-US" sz="2000" dirty="0"/>
              <a:t> </a:t>
            </a:r>
            <a:r>
              <a:rPr lang="sr-Latn-RS" sz="2000" dirty="0"/>
              <a:t>istraživanje i razvoj, </a:t>
            </a:r>
            <a:r>
              <a:rPr lang="en-US" sz="2000" dirty="0"/>
              <a:t>marketing, </a:t>
            </a:r>
            <a:r>
              <a:rPr lang="en-US" sz="2000" dirty="0" err="1"/>
              <a:t>inženjering</a:t>
            </a:r>
            <a:r>
              <a:rPr lang="en-US" sz="2000" dirty="0"/>
              <a:t>, </a:t>
            </a:r>
            <a:r>
              <a:rPr lang="en-US" sz="2000" dirty="0" err="1"/>
              <a:t>računovodstvo</a:t>
            </a:r>
            <a:r>
              <a:rPr lang="en-US" sz="2000" dirty="0"/>
              <a:t>, </a:t>
            </a:r>
            <a:r>
              <a:rPr lang="en-US" sz="2000" dirty="0" err="1"/>
              <a:t>proizvodnja</a:t>
            </a:r>
            <a:r>
              <a:rPr lang="en-US" sz="2000" dirty="0"/>
              <a:t>,</a:t>
            </a:r>
            <a:r>
              <a:rPr lang="sr-Latn-RS" sz="2000" dirty="0"/>
              <a:t> finansjije i računovodstvo, ljudski resursi,</a:t>
            </a:r>
            <a:r>
              <a:rPr lang="en-US" sz="2000" dirty="0"/>
              <a:t> </a:t>
            </a:r>
            <a:r>
              <a:rPr lang="en-US" sz="2000" dirty="0" err="1"/>
              <a:t>kontrola</a:t>
            </a:r>
            <a:r>
              <a:rPr lang="en-US" sz="2000" dirty="0"/>
              <a:t> </a:t>
            </a:r>
            <a:r>
              <a:rPr lang="en-US" sz="2000" dirty="0" err="1"/>
              <a:t>i</a:t>
            </a:r>
            <a:r>
              <a:rPr lang="en-US" sz="2000" dirty="0"/>
              <a:t> </a:t>
            </a:r>
            <a:r>
              <a:rPr lang="en-US" sz="2000" dirty="0" err="1"/>
              <a:t>drugo</a:t>
            </a:r>
            <a:r>
              <a:rPr lang="en-US" sz="2000" dirty="0"/>
              <a:t>.</a:t>
            </a:r>
          </a:p>
          <a:p>
            <a:endParaRPr lang="en-US" sz="2000" dirty="0"/>
          </a:p>
        </p:txBody>
      </p:sp>
      <p:graphicFrame>
        <p:nvGraphicFramePr>
          <p:cNvPr id="4" name="Object 3">
            <a:extLst>
              <a:ext uri="{FF2B5EF4-FFF2-40B4-BE49-F238E27FC236}">
                <a16:creationId xmlns:a16="http://schemas.microsoft.com/office/drawing/2014/main" id="{FAA71E64-E38B-43DF-B59E-A8ABEDF75DEA}"/>
              </a:ext>
            </a:extLst>
          </p:cNvPr>
          <p:cNvGraphicFramePr>
            <a:graphicFrameLocks noChangeAspect="1"/>
          </p:cNvGraphicFramePr>
          <p:nvPr>
            <p:extLst>
              <p:ext uri="{D42A27DB-BD31-4B8C-83A1-F6EECF244321}">
                <p14:modId xmlns:p14="http://schemas.microsoft.com/office/powerpoint/2010/main" val="1595436143"/>
              </p:ext>
            </p:extLst>
          </p:nvPr>
        </p:nvGraphicFramePr>
        <p:xfrm>
          <a:off x="447869" y="2628850"/>
          <a:ext cx="7299969" cy="4117183"/>
        </p:xfrm>
        <a:graphic>
          <a:graphicData uri="http://schemas.openxmlformats.org/presentationml/2006/ole">
            <mc:AlternateContent xmlns:mc="http://schemas.openxmlformats.org/markup-compatibility/2006">
              <mc:Choice xmlns:v="urn:schemas-microsoft-com:vml" Requires="v">
                <p:oleObj spid="_x0000_s2096" name="Visio" r:id="rId3" imgW="7299960" imgH="4114800" progId="Visio.Drawing.11">
                  <p:embed/>
                </p:oleObj>
              </mc:Choice>
              <mc:Fallback>
                <p:oleObj name="Visio" r:id="rId3" imgW="7299960" imgH="4114800" progId="Visio.Drawing.11">
                  <p:embed/>
                  <p:pic>
                    <p:nvPicPr>
                      <p:cNvPr id="0" name=""/>
                      <p:cNvPicPr>
                        <a:picLocks noChangeAspect="1" noChangeArrowheads="1"/>
                      </p:cNvPicPr>
                      <p:nvPr/>
                    </p:nvPicPr>
                    <p:blipFill>
                      <a:blip r:embed="rId4"/>
                      <a:srcRect/>
                      <a:stretch>
                        <a:fillRect/>
                      </a:stretch>
                    </p:blipFill>
                    <p:spPr bwMode="auto">
                      <a:xfrm>
                        <a:off x="447869" y="2628850"/>
                        <a:ext cx="7299969" cy="4117183"/>
                      </a:xfrm>
                      <a:prstGeom prst="rect">
                        <a:avLst/>
                      </a:prstGeom>
                      <a:noFill/>
                    </p:spPr>
                  </p:pic>
                </p:oleObj>
              </mc:Fallback>
            </mc:AlternateContent>
          </a:graphicData>
        </a:graphic>
      </p:graphicFrame>
      <p:sp>
        <p:nvSpPr>
          <p:cNvPr id="5" name="TextBox 4"/>
          <p:cNvSpPr txBox="1"/>
          <p:nvPr/>
        </p:nvSpPr>
        <p:spPr>
          <a:xfrm>
            <a:off x="7747838" y="2724539"/>
            <a:ext cx="4279321" cy="3970318"/>
          </a:xfrm>
          <a:prstGeom prst="rect">
            <a:avLst/>
          </a:prstGeom>
          <a:noFill/>
        </p:spPr>
        <p:txBody>
          <a:bodyPr wrap="square" rtlCol="0">
            <a:spAutoFit/>
          </a:bodyPr>
          <a:lstStyle/>
          <a:p>
            <a:r>
              <a:rPr lang="sr-Latn-RS" i="1" dirty="0"/>
              <a:t>Prednosti </a:t>
            </a:r>
            <a:r>
              <a:rPr lang="sr-Latn-RS" dirty="0"/>
              <a:t>su u tome što su kdrovi grupisani na osnovu specijalnosti i uvek dostupni za korišćenje. Jasno su određeni zadaci i odgovornosti zaposlenih. Organizacija nije osetljiva na neplanirano odsustvo pojedinaca.</a:t>
            </a:r>
          </a:p>
          <a:p>
            <a:r>
              <a:rPr lang="sr-Latn-RS" i="1" dirty="0"/>
              <a:t>Nedostaci</a:t>
            </a:r>
            <a:r>
              <a:rPr lang="sr-Latn-RS" dirty="0"/>
              <a:t> ove organizacione strukture je u mogućem sukobu interesa pojedinih funkcija i preduzeća u celini, kao i stvaranje menadžera koji su usko specijalizovani za određenu funkciju i nemaju dovoljno osećaja za preduzeće u celini. Sporiji je protok informacija i otežano sprovođenje demokratskog principa odlučivanja.</a:t>
            </a:r>
            <a:endParaRPr lang="en-US" dirty="0"/>
          </a:p>
        </p:txBody>
      </p:sp>
    </p:spTree>
    <p:extLst>
      <p:ext uri="{BB962C8B-B14F-4D97-AF65-F5344CB8AC3E}">
        <p14:creationId xmlns:p14="http://schemas.microsoft.com/office/powerpoint/2010/main" val="3503037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ORGANIZACIJA I ORGANIZOVANJE KAO MENADŽERSKI RESURS</a:t>
            </a:r>
            <a:endParaRPr lang="en-US" dirty="0"/>
          </a:p>
        </p:txBody>
      </p:sp>
      <p:sp>
        <p:nvSpPr>
          <p:cNvPr id="3" name="Content Placeholder 2"/>
          <p:cNvSpPr>
            <a:spLocks noGrp="1"/>
          </p:cNvSpPr>
          <p:nvPr>
            <p:ph idx="1"/>
          </p:nvPr>
        </p:nvSpPr>
        <p:spPr/>
        <p:txBody>
          <a:bodyPr/>
          <a:lstStyle/>
          <a:p>
            <a:r>
              <a:rPr lang="en-US" b="1" dirty="0" err="1"/>
              <a:t>Procesn</a:t>
            </a:r>
            <a:r>
              <a:rPr lang="sr-Latn-RS" b="1" dirty="0"/>
              <a:t>a</a:t>
            </a:r>
            <a:r>
              <a:rPr lang="en-US" b="1" dirty="0"/>
              <a:t> </a:t>
            </a:r>
            <a:r>
              <a:rPr lang="en-US" b="1" dirty="0" err="1"/>
              <a:t>organizacion</a:t>
            </a:r>
            <a:r>
              <a:rPr lang="sr-Latn-RS" b="1" dirty="0"/>
              <a:t>a</a:t>
            </a:r>
            <a:r>
              <a:rPr lang="en-US" b="1" dirty="0"/>
              <a:t> </a:t>
            </a:r>
            <a:r>
              <a:rPr lang="en-US" b="1" dirty="0" err="1"/>
              <a:t>struktur</a:t>
            </a:r>
            <a:r>
              <a:rPr lang="sr-Latn-RS" b="1" dirty="0"/>
              <a:t>a</a:t>
            </a:r>
            <a:r>
              <a:rPr lang="en-US" dirty="0"/>
              <a:t>. </a:t>
            </a:r>
            <a:r>
              <a:rPr lang="en-US" dirty="0" err="1"/>
              <a:t>Grupisanje</a:t>
            </a:r>
            <a:r>
              <a:rPr lang="en-US" dirty="0"/>
              <a:t> </a:t>
            </a:r>
            <a:r>
              <a:rPr lang="en-US" dirty="0" err="1"/>
              <a:t>poslova</a:t>
            </a:r>
            <a:r>
              <a:rPr lang="en-US" dirty="0"/>
              <a:t> </a:t>
            </a:r>
            <a:r>
              <a:rPr lang="en-US" dirty="0" err="1"/>
              <a:t>vrši</a:t>
            </a:r>
            <a:r>
              <a:rPr lang="en-US" dirty="0"/>
              <a:t> se </a:t>
            </a:r>
            <a:r>
              <a:rPr lang="en-US" dirty="0" err="1"/>
              <a:t>oko</a:t>
            </a:r>
            <a:r>
              <a:rPr lang="en-US" dirty="0"/>
              <a:t> </a:t>
            </a:r>
            <a:r>
              <a:rPr lang="en-US" dirty="0" err="1"/>
              <a:t>temeljnih</a:t>
            </a:r>
            <a:r>
              <a:rPr lang="en-US" dirty="0"/>
              <a:t> </a:t>
            </a:r>
            <a:r>
              <a:rPr lang="en-US" dirty="0" err="1"/>
              <a:t>procesa</a:t>
            </a:r>
            <a:r>
              <a:rPr lang="en-US" dirty="0"/>
              <a:t> </a:t>
            </a:r>
            <a:r>
              <a:rPr lang="en-US" dirty="0" err="1"/>
              <a:t>formiranjem</a:t>
            </a:r>
            <a:r>
              <a:rPr lang="en-US" dirty="0"/>
              <a:t> </a:t>
            </a:r>
            <a:r>
              <a:rPr lang="en-US" dirty="0" err="1"/>
              <a:t>multidisciplinarnih</a:t>
            </a:r>
            <a:r>
              <a:rPr lang="en-US" dirty="0"/>
              <a:t> </a:t>
            </a:r>
            <a:r>
              <a:rPr lang="en-US" dirty="0" err="1"/>
              <a:t>timova</a:t>
            </a:r>
            <a:r>
              <a:rPr lang="en-US" dirty="0"/>
              <a:t>.</a:t>
            </a:r>
            <a:r>
              <a:rPr lang="sr-Latn-RS" dirty="0"/>
              <a:t> Multidisiplinarni timovi su osnov organizacionih jedinica i sačinjavaju ih svi potrebni specijalisti za realizaciju samog poslovno-proizvodnog procesa.</a:t>
            </a:r>
          </a:p>
          <a:p>
            <a:r>
              <a:rPr lang="sr-Latn-RS" sz="2400" i="1" dirty="0"/>
              <a:t>Prednosti </a:t>
            </a:r>
            <a:r>
              <a:rPr lang="sr-Latn-RS" sz="2400" dirty="0"/>
              <a:t>ove organizacione strukture su u tome što se grupišu specijalisti za jedan proces ili fazu rada i što su oni usmereni na realizaciju datog procesa.</a:t>
            </a:r>
          </a:p>
          <a:p>
            <a:r>
              <a:rPr lang="sr-Latn-RS" sz="2400" i="1" dirty="0"/>
              <a:t>Nedostatak</a:t>
            </a:r>
            <a:r>
              <a:rPr lang="sr-Latn-RS" sz="2400" dirty="0"/>
              <a:t> je u postojanju potrebe za većom koordinacijom celokupnog posla, kako eventualni problemi u jednom procesu ne bi izazvali probleme u celokupnoj organizaciji. </a:t>
            </a:r>
            <a:endParaRPr lang="en-US" sz="2400" dirty="0"/>
          </a:p>
          <a:p>
            <a:endParaRPr lang="en-US" dirty="0"/>
          </a:p>
        </p:txBody>
      </p:sp>
    </p:spTree>
    <p:extLst>
      <p:ext uri="{BB962C8B-B14F-4D97-AF65-F5344CB8AC3E}">
        <p14:creationId xmlns:p14="http://schemas.microsoft.com/office/powerpoint/2010/main" val="396331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ORGANIZACIJA I ORGANIZOVANJE KAO MENADŽERSKI RESURS</a:t>
            </a:r>
            <a:endParaRPr lang="en-US" dirty="0"/>
          </a:p>
        </p:txBody>
      </p:sp>
      <p:sp>
        <p:nvSpPr>
          <p:cNvPr id="3" name="Content Placeholder 2"/>
          <p:cNvSpPr>
            <a:spLocks noGrp="1"/>
          </p:cNvSpPr>
          <p:nvPr>
            <p:ph idx="1"/>
          </p:nvPr>
        </p:nvSpPr>
        <p:spPr/>
        <p:txBody>
          <a:bodyPr>
            <a:normAutofit fontScale="92500" lnSpcReduction="10000"/>
          </a:bodyPr>
          <a:lstStyle/>
          <a:p>
            <a:r>
              <a:rPr lang="sr-Latn-RS" b="1" dirty="0"/>
              <a:t>Diviziona organizaciona struktura. </a:t>
            </a:r>
            <a:r>
              <a:rPr lang="sr-Latn-RS" dirty="0"/>
              <a:t>Najčešće se u literaturi javlja kao Organizaciona struktura prema proizvodima i Organizaciona struktura prema teritoriji. Pojedini autori ove dve strukture smatraju kao zasebne tipove a pojedini ih grupišu u kategoriju divizione organizacione strukture.</a:t>
            </a:r>
          </a:p>
          <a:p>
            <a:pPr lvl="1"/>
            <a:r>
              <a:rPr lang="sr-Latn-RS" b="1" dirty="0"/>
              <a:t>Prema proizvodima </a:t>
            </a:r>
            <a:r>
              <a:rPr lang="sr-Latn-RS" dirty="0"/>
              <a:t>se primenjuje kod preduzeća sa širim opsegom portfolia proizvoda – pri čemu se određene vrste proizvoda izrađuju po principu masovne ili velikoserijske proizvodnje, što opravdava razvoj zasebnih organizacionih struktura prema njima. Prema tome, organizacione strukture se kreiraju za svaku vrstu proizvoda organizacije. To je uglavnom slučaj kod velikih preduzeća.</a:t>
            </a:r>
          </a:p>
          <a:p>
            <a:pPr lvl="1"/>
            <a:r>
              <a:rPr lang="sr-Latn-RS" b="1" dirty="0"/>
              <a:t>Prema teritoriji </a:t>
            </a:r>
            <a:r>
              <a:rPr lang="sr-Latn-RS" dirty="0"/>
              <a:t>se </a:t>
            </a:r>
            <a:r>
              <a:rPr lang="en-US" dirty="0" err="1"/>
              <a:t>radi</a:t>
            </a:r>
            <a:r>
              <a:rPr lang="en-US" dirty="0"/>
              <a:t> o </a:t>
            </a:r>
            <a:r>
              <a:rPr lang="en-US" dirty="0" err="1"/>
              <a:t>grupisanju</a:t>
            </a:r>
            <a:r>
              <a:rPr lang="en-US" dirty="0"/>
              <a:t> </a:t>
            </a:r>
            <a:r>
              <a:rPr lang="en-US" dirty="0" err="1"/>
              <a:t>zadataka</a:t>
            </a:r>
            <a:r>
              <a:rPr lang="en-US" dirty="0"/>
              <a:t> </a:t>
            </a:r>
            <a:r>
              <a:rPr lang="en-US" dirty="0" err="1"/>
              <a:t>prema</a:t>
            </a:r>
            <a:r>
              <a:rPr lang="en-US" dirty="0"/>
              <a:t> </a:t>
            </a:r>
            <a:r>
              <a:rPr lang="en-US" dirty="0" err="1"/>
              <a:t>geografskom</a:t>
            </a:r>
            <a:r>
              <a:rPr lang="en-US" dirty="0"/>
              <a:t> </a:t>
            </a:r>
            <a:r>
              <a:rPr lang="en-US" dirty="0" err="1"/>
              <a:t>području</a:t>
            </a:r>
            <a:r>
              <a:rPr lang="en-US" dirty="0"/>
              <a:t> – oblast, region, </a:t>
            </a:r>
            <a:r>
              <a:rPr lang="en-US" dirty="0" err="1"/>
              <a:t>država</a:t>
            </a:r>
            <a:r>
              <a:rPr lang="en-US" dirty="0"/>
              <a:t>, </a:t>
            </a:r>
            <a:r>
              <a:rPr lang="en-US" dirty="0" err="1"/>
              <a:t>kontinent</a:t>
            </a:r>
            <a:r>
              <a:rPr lang="en-US" dirty="0"/>
              <a:t>. </a:t>
            </a:r>
            <a:r>
              <a:rPr lang="en-US" dirty="0" err="1"/>
              <a:t>Ovaj</a:t>
            </a:r>
            <a:r>
              <a:rPr lang="en-US" dirty="0"/>
              <a:t> </a:t>
            </a:r>
            <a:r>
              <a:rPr lang="en-US" dirty="0" err="1"/>
              <a:t>oblik</a:t>
            </a:r>
            <a:r>
              <a:rPr lang="en-US" dirty="0"/>
              <a:t> </a:t>
            </a:r>
            <a:r>
              <a:rPr lang="en-US" dirty="0" err="1"/>
              <a:t>zasniva</a:t>
            </a:r>
            <a:r>
              <a:rPr lang="en-US" dirty="0"/>
              <a:t> se </a:t>
            </a:r>
            <a:r>
              <a:rPr lang="en-US" dirty="0" err="1"/>
              <a:t>na</a:t>
            </a:r>
            <a:r>
              <a:rPr lang="en-US" dirty="0"/>
              <a:t> </a:t>
            </a:r>
            <a:r>
              <a:rPr lang="en-US" dirty="0" err="1"/>
              <a:t>ideji</a:t>
            </a:r>
            <a:r>
              <a:rPr lang="en-US" dirty="0"/>
              <a:t> da se </a:t>
            </a:r>
            <a:r>
              <a:rPr lang="en-US" dirty="0" err="1"/>
              <a:t>sve</a:t>
            </a:r>
            <a:r>
              <a:rPr lang="en-US" dirty="0"/>
              <a:t> </a:t>
            </a:r>
            <a:r>
              <a:rPr lang="en-US" dirty="0" err="1"/>
              <a:t>aktivnosti</a:t>
            </a:r>
            <a:r>
              <a:rPr lang="en-US" dirty="0"/>
              <a:t> </a:t>
            </a:r>
            <a:r>
              <a:rPr lang="en-US" dirty="0" err="1"/>
              <a:t>na</a:t>
            </a:r>
            <a:r>
              <a:rPr lang="en-US" dirty="0"/>
              <a:t> </a:t>
            </a:r>
            <a:r>
              <a:rPr lang="en-US" dirty="0" err="1"/>
              <a:t>datoj</a:t>
            </a:r>
            <a:r>
              <a:rPr lang="en-US" dirty="0"/>
              <a:t> </a:t>
            </a:r>
            <a:r>
              <a:rPr lang="en-US" dirty="0" err="1"/>
              <a:t>teritoriji</a:t>
            </a:r>
            <a:r>
              <a:rPr lang="en-US" dirty="0"/>
              <a:t> </a:t>
            </a:r>
            <a:r>
              <a:rPr lang="en-US" dirty="0" err="1"/>
              <a:t>trebaju</a:t>
            </a:r>
            <a:r>
              <a:rPr lang="en-US" dirty="0"/>
              <a:t> </a:t>
            </a:r>
            <a:r>
              <a:rPr lang="en-US" dirty="0" err="1"/>
              <a:t>grupisati</a:t>
            </a:r>
            <a:r>
              <a:rPr lang="en-US" dirty="0"/>
              <a:t> u </a:t>
            </a:r>
            <a:r>
              <a:rPr lang="en-US" dirty="0" err="1"/>
              <a:t>jedinstvenu</a:t>
            </a:r>
            <a:r>
              <a:rPr lang="en-US" dirty="0"/>
              <a:t> </a:t>
            </a:r>
            <a:r>
              <a:rPr lang="en-US" dirty="0" err="1"/>
              <a:t>diviziju</a:t>
            </a:r>
            <a:r>
              <a:rPr lang="en-US" dirty="0"/>
              <a:t> u </a:t>
            </a:r>
            <a:r>
              <a:rPr lang="en-US" dirty="0" err="1"/>
              <a:t>koju</a:t>
            </a:r>
            <a:r>
              <a:rPr lang="en-US" dirty="0"/>
              <a:t> </a:t>
            </a:r>
            <a:r>
              <a:rPr lang="en-US" dirty="0" err="1"/>
              <a:t>će</a:t>
            </a:r>
            <a:r>
              <a:rPr lang="en-US" dirty="0"/>
              <a:t> se </a:t>
            </a:r>
            <a:r>
              <a:rPr lang="en-US" dirty="0" err="1"/>
              <a:t>uključiti</a:t>
            </a:r>
            <a:r>
              <a:rPr lang="en-US" dirty="0"/>
              <a:t> </a:t>
            </a:r>
            <a:r>
              <a:rPr lang="en-US" dirty="0" err="1"/>
              <a:t>sve</a:t>
            </a:r>
            <a:r>
              <a:rPr lang="en-US" dirty="0"/>
              <a:t> </a:t>
            </a:r>
            <a:r>
              <a:rPr lang="en-US" dirty="0" err="1"/>
              <a:t>funkcije</a:t>
            </a:r>
            <a:r>
              <a:rPr lang="en-US" dirty="0"/>
              <a:t> </a:t>
            </a:r>
            <a:r>
              <a:rPr lang="en-US" dirty="0" err="1"/>
              <a:t>potrebne</a:t>
            </a:r>
            <a:r>
              <a:rPr lang="en-US" dirty="0"/>
              <a:t> </a:t>
            </a:r>
            <a:r>
              <a:rPr lang="en-US" dirty="0" err="1"/>
              <a:t>za</a:t>
            </a:r>
            <a:r>
              <a:rPr lang="en-US" dirty="0"/>
              <a:t> </a:t>
            </a:r>
            <a:r>
              <a:rPr lang="en-US" dirty="0" err="1"/>
              <a:t>proizvodnju</a:t>
            </a:r>
            <a:r>
              <a:rPr lang="en-US" dirty="0"/>
              <a:t> </a:t>
            </a:r>
            <a:r>
              <a:rPr lang="en-US" dirty="0" err="1"/>
              <a:t>i</a:t>
            </a:r>
            <a:r>
              <a:rPr lang="en-US" dirty="0"/>
              <a:t> </a:t>
            </a:r>
            <a:r>
              <a:rPr lang="en-US" dirty="0" err="1"/>
              <a:t>prodaju</a:t>
            </a:r>
            <a:r>
              <a:rPr lang="en-US" dirty="0"/>
              <a:t> </a:t>
            </a:r>
            <a:r>
              <a:rPr lang="en-US" dirty="0" err="1"/>
              <a:t>proizvoda</a:t>
            </a:r>
            <a:r>
              <a:rPr lang="en-US" dirty="0"/>
              <a:t> </a:t>
            </a:r>
            <a:r>
              <a:rPr lang="en-US" dirty="0" err="1"/>
              <a:t>na</a:t>
            </a:r>
            <a:r>
              <a:rPr lang="en-US" dirty="0"/>
              <a:t> tom </a:t>
            </a:r>
            <a:r>
              <a:rPr lang="en-US" dirty="0" err="1"/>
              <a:t>području</a:t>
            </a:r>
            <a:r>
              <a:rPr lang="en-US" dirty="0"/>
              <a:t>. </a:t>
            </a:r>
            <a:r>
              <a:rPr lang="en-US" dirty="0" err="1"/>
              <a:t>Kod</a:t>
            </a:r>
            <a:r>
              <a:rPr lang="en-US" dirty="0"/>
              <a:t> </a:t>
            </a:r>
            <a:r>
              <a:rPr lang="en-US" dirty="0" err="1"/>
              <a:t>multinacionalnih</a:t>
            </a:r>
            <a:r>
              <a:rPr lang="en-US" dirty="0"/>
              <a:t> </a:t>
            </a:r>
            <a:r>
              <a:rPr lang="en-US" dirty="0" err="1"/>
              <a:t>kompanija</a:t>
            </a:r>
            <a:r>
              <a:rPr lang="en-US" dirty="0"/>
              <a:t> </a:t>
            </a:r>
            <a:r>
              <a:rPr lang="en-US" dirty="0" err="1"/>
              <a:t>ove</a:t>
            </a:r>
            <a:r>
              <a:rPr lang="en-US" dirty="0"/>
              <a:t> </a:t>
            </a:r>
            <a:r>
              <a:rPr lang="en-US" dirty="0" err="1"/>
              <a:t>jedinice</a:t>
            </a:r>
            <a:r>
              <a:rPr lang="en-US" dirty="0"/>
              <a:t> se </a:t>
            </a:r>
            <a:r>
              <a:rPr lang="en-US" dirty="0" err="1"/>
              <a:t>formiraju</a:t>
            </a:r>
            <a:r>
              <a:rPr lang="en-US" dirty="0"/>
              <a:t> </a:t>
            </a:r>
            <a:r>
              <a:rPr lang="en-US" dirty="0" err="1"/>
              <a:t>za</a:t>
            </a:r>
            <a:r>
              <a:rPr lang="en-US" dirty="0"/>
              <a:t> </a:t>
            </a:r>
            <a:r>
              <a:rPr lang="en-US" dirty="0" err="1"/>
              <a:t>različite</a:t>
            </a:r>
            <a:r>
              <a:rPr lang="en-US" dirty="0"/>
              <a:t> </a:t>
            </a:r>
            <a:r>
              <a:rPr lang="en-US" dirty="0" err="1"/>
              <a:t>zemlje</a:t>
            </a:r>
            <a:r>
              <a:rPr lang="en-US" dirty="0"/>
              <a:t> </a:t>
            </a:r>
            <a:r>
              <a:rPr lang="en-US" dirty="0" err="1"/>
              <a:t>ili</a:t>
            </a:r>
            <a:r>
              <a:rPr lang="en-US" dirty="0"/>
              <a:t> </a:t>
            </a:r>
            <a:r>
              <a:rPr lang="en-US" dirty="0" err="1"/>
              <a:t>kontinente</a:t>
            </a:r>
            <a:r>
              <a:rPr lang="en-US" dirty="0"/>
              <a:t>.</a:t>
            </a:r>
            <a:endParaRPr lang="en-US" noProof="1"/>
          </a:p>
          <a:p>
            <a:pPr marL="457200" lvl="1" indent="0">
              <a:buNone/>
            </a:pPr>
            <a:endParaRPr lang="en-US" dirty="0"/>
          </a:p>
        </p:txBody>
      </p:sp>
    </p:spTree>
    <p:extLst>
      <p:ext uri="{BB962C8B-B14F-4D97-AF65-F5344CB8AC3E}">
        <p14:creationId xmlns:p14="http://schemas.microsoft.com/office/powerpoint/2010/main" val="2947356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ORGANIZACIJA I ORGANIZOVANJE KAO MENADŽERSKI RESURS</a:t>
            </a:r>
            <a:endParaRPr lang="en-US" dirty="0"/>
          </a:p>
        </p:txBody>
      </p:sp>
      <p:sp>
        <p:nvSpPr>
          <p:cNvPr id="3" name="Content Placeholder 2"/>
          <p:cNvSpPr>
            <a:spLocks noGrp="1"/>
          </p:cNvSpPr>
          <p:nvPr>
            <p:ph idx="1"/>
          </p:nvPr>
        </p:nvSpPr>
        <p:spPr/>
        <p:txBody>
          <a:bodyPr>
            <a:normAutofit/>
          </a:bodyPr>
          <a:lstStyle/>
          <a:p>
            <a:pPr marL="342900" marR="312420" indent="-161925">
              <a:lnSpc>
                <a:spcPct val="103000"/>
              </a:lnSpc>
              <a:spcBef>
                <a:spcPts val="290"/>
              </a:spcBef>
              <a:buClr>
                <a:srgbClr val="231F20"/>
              </a:buClr>
              <a:buSzPts val="1000"/>
              <a:buFont typeface="Times New Roman" pitchFamily="1" charset="0"/>
              <a:buChar char="•"/>
              <a:tabLst>
                <a:tab pos="299085" algn="l"/>
              </a:tabLst>
              <a:defRPr noProof="1"/>
            </a:pPr>
            <a:r>
              <a:rPr lang="sr-Latn-RS" i="1" dirty="0"/>
              <a:t>Prednosti </a:t>
            </a:r>
            <a:r>
              <a:rPr lang="sr-Latn-RS" dirty="0"/>
              <a:t>divizione organizacione strukture su da ona </a:t>
            </a:r>
            <a:r>
              <a:rPr lang="en-US" dirty="0" err="1"/>
              <a:t>osigurava</a:t>
            </a:r>
            <a:r>
              <a:rPr lang="en-US" dirty="0"/>
              <a:t> </a:t>
            </a:r>
            <a:r>
              <a:rPr lang="en-US" dirty="0" err="1"/>
              <a:t>fleksibilnost</a:t>
            </a:r>
            <a:r>
              <a:rPr lang="en-US" dirty="0"/>
              <a:t> </a:t>
            </a:r>
            <a:r>
              <a:rPr lang="en-US" dirty="0" err="1"/>
              <a:t>i</a:t>
            </a:r>
            <a:r>
              <a:rPr lang="en-US" dirty="0"/>
              <a:t> </a:t>
            </a:r>
            <a:r>
              <a:rPr lang="en-US" dirty="0" err="1"/>
              <a:t>brzinu</a:t>
            </a:r>
            <a:r>
              <a:rPr lang="en-US" spc="2" dirty="0"/>
              <a:t> </a:t>
            </a:r>
            <a:r>
              <a:rPr lang="en-US" dirty="0" err="1"/>
              <a:t>reakcije</a:t>
            </a:r>
            <a:r>
              <a:rPr lang="en-US" dirty="0"/>
              <a:t> </a:t>
            </a:r>
            <a:r>
              <a:rPr lang="en-US" dirty="0" err="1"/>
              <a:t>na</a:t>
            </a:r>
            <a:r>
              <a:rPr lang="en-US" dirty="0"/>
              <a:t> </a:t>
            </a:r>
            <a:r>
              <a:rPr lang="en-US" dirty="0" err="1"/>
              <a:t>promene</a:t>
            </a:r>
            <a:r>
              <a:rPr lang="en-US" dirty="0"/>
              <a:t> u </a:t>
            </a:r>
            <a:r>
              <a:rPr lang="en-US" dirty="0" err="1"/>
              <a:t>nestabilnoj</a:t>
            </a:r>
            <a:r>
              <a:rPr lang="en-US" spc="-47" dirty="0"/>
              <a:t> </a:t>
            </a:r>
            <a:r>
              <a:rPr lang="en-US" dirty="0" err="1"/>
              <a:t>okolini</a:t>
            </a:r>
            <a:r>
              <a:rPr lang="sr-Latn-RS" dirty="0"/>
              <a:t>; </a:t>
            </a:r>
            <a:r>
              <a:rPr lang="en-US" dirty="0" err="1"/>
              <a:t>podstiče</a:t>
            </a:r>
            <a:r>
              <a:rPr lang="en-US" dirty="0"/>
              <a:t> </a:t>
            </a:r>
            <a:r>
              <a:rPr lang="en-US" dirty="0" err="1"/>
              <a:t>brigu</a:t>
            </a:r>
            <a:r>
              <a:rPr lang="en-US" dirty="0"/>
              <a:t> </a:t>
            </a:r>
            <a:r>
              <a:rPr lang="en-US" dirty="0" err="1"/>
              <a:t>za</a:t>
            </a:r>
            <a:r>
              <a:rPr lang="en-US" dirty="0"/>
              <a:t> </a:t>
            </a:r>
            <a:r>
              <a:rPr lang="en-US" dirty="0" err="1"/>
              <a:t>potrebe</a:t>
            </a:r>
            <a:r>
              <a:rPr lang="en-US" dirty="0"/>
              <a:t> </a:t>
            </a:r>
            <a:r>
              <a:rPr lang="en-US" dirty="0" err="1"/>
              <a:t>kupaca</a:t>
            </a:r>
            <a:r>
              <a:rPr lang="en-US" spc="-47" dirty="0"/>
              <a:t> </a:t>
            </a:r>
            <a:r>
              <a:rPr lang="en-US" dirty="0" err="1"/>
              <a:t>i</a:t>
            </a:r>
            <a:r>
              <a:rPr lang="en-US" dirty="0"/>
              <a:t> </a:t>
            </a:r>
            <a:r>
              <a:rPr lang="en-US" dirty="0" err="1"/>
              <a:t>vodi</a:t>
            </a:r>
            <a:r>
              <a:rPr lang="en-US" dirty="0"/>
              <a:t> </a:t>
            </a:r>
            <a:r>
              <a:rPr lang="en-US" dirty="0" err="1"/>
              <a:t>njihovoj</a:t>
            </a:r>
            <a:r>
              <a:rPr lang="en-US" dirty="0"/>
              <a:t> </a:t>
            </a:r>
            <a:r>
              <a:rPr lang="en-US" dirty="0" err="1"/>
              <a:t>satisfakciji</a:t>
            </a:r>
            <a:r>
              <a:rPr lang="en-US" dirty="0"/>
              <a:t> j</a:t>
            </a:r>
            <a:r>
              <a:rPr lang="sr-Latn-RS" dirty="0"/>
              <a:t>er svoje operacije približava kupcima; </a:t>
            </a:r>
            <a:r>
              <a:rPr lang="en-US" dirty="0" err="1"/>
              <a:t>dopušta</a:t>
            </a:r>
            <a:r>
              <a:rPr lang="en-US" dirty="0"/>
              <a:t> </a:t>
            </a:r>
            <a:r>
              <a:rPr lang="en-US" dirty="0" err="1"/>
              <a:t>jedinicama</a:t>
            </a:r>
            <a:r>
              <a:rPr lang="en-US" dirty="0"/>
              <a:t> da se </a:t>
            </a:r>
            <a:r>
              <a:rPr lang="en-US" dirty="0" err="1"/>
              <a:t>prilagode</a:t>
            </a:r>
            <a:r>
              <a:rPr lang="en-US" spc="2" dirty="0"/>
              <a:t> </a:t>
            </a:r>
            <a:r>
              <a:rPr lang="en-US" dirty="0" err="1"/>
              <a:t>razlikama</a:t>
            </a:r>
            <a:r>
              <a:rPr lang="en-US" dirty="0"/>
              <a:t> u </a:t>
            </a:r>
            <a:r>
              <a:rPr lang="en-US" dirty="0" err="1"/>
              <a:t>proizvodima</a:t>
            </a:r>
            <a:r>
              <a:rPr lang="en-US" dirty="0"/>
              <a:t>, </a:t>
            </a:r>
            <a:r>
              <a:rPr lang="en-US" dirty="0" err="1"/>
              <a:t>regionima</a:t>
            </a:r>
            <a:r>
              <a:rPr lang="en-US" dirty="0"/>
              <a:t>,</a:t>
            </a:r>
            <a:r>
              <a:rPr lang="en-US" spc="-47" dirty="0"/>
              <a:t> </a:t>
            </a:r>
            <a:r>
              <a:rPr lang="en-US" dirty="0" err="1"/>
              <a:t>klijentima</a:t>
            </a:r>
            <a:r>
              <a:rPr lang="sr-Latn-RS" dirty="0"/>
              <a:t>; podstiče decentralizaciju kod donošenja odluka.</a:t>
            </a:r>
          </a:p>
          <a:p>
            <a:pPr marL="180975" indent="-161925">
              <a:spcBef>
                <a:spcPts val="10"/>
              </a:spcBef>
              <a:buClr>
                <a:srgbClr val="231F20"/>
              </a:buClr>
              <a:buSzPts val="1000"/>
              <a:buFont typeface="Times New Roman" pitchFamily="1" charset="0"/>
              <a:buChar char="•"/>
              <a:tabLst>
                <a:tab pos="299085" algn="l"/>
              </a:tabLst>
              <a:defRPr noProof="1"/>
            </a:pPr>
            <a:r>
              <a:rPr lang="sr-Latn-RS" i="1" dirty="0"/>
              <a:t>Nedostaci</a:t>
            </a:r>
            <a:r>
              <a:rPr lang="sr-Latn-RS" dirty="0"/>
              <a:t> su: </a:t>
            </a:r>
            <a:r>
              <a:rPr lang="en-US" dirty="0" err="1"/>
              <a:t>duplira</a:t>
            </a:r>
            <a:r>
              <a:rPr lang="en-US" dirty="0"/>
              <a:t> </a:t>
            </a:r>
            <a:r>
              <a:rPr lang="en-US" dirty="0" err="1"/>
              <a:t>resurse</a:t>
            </a:r>
            <a:r>
              <a:rPr lang="en-US" dirty="0"/>
              <a:t> </a:t>
            </a:r>
            <a:r>
              <a:rPr lang="en-US" dirty="0" err="1"/>
              <a:t>i</a:t>
            </a:r>
            <a:r>
              <a:rPr lang="en-US" dirty="0"/>
              <a:t> </a:t>
            </a:r>
            <a:r>
              <a:rPr lang="en-US" dirty="0" err="1"/>
              <a:t>funkcije</a:t>
            </a:r>
            <a:r>
              <a:rPr lang="en-US" dirty="0"/>
              <a:t> </a:t>
            </a:r>
            <a:r>
              <a:rPr lang="en-US" dirty="0" err="1"/>
              <a:t>između</a:t>
            </a:r>
            <a:r>
              <a:rPr lang="en-US" spc="-47" dirty="0"/>
              <a:t> </a:t>
            </a:r>
            <a:r>
              <a:rPr lang="en-US" dirty="0" err="1"/>
              <a:t>divizija</a:t>
            </a:r>
            <a:r>
              <a:rPr lang="sr-Latn-RS" dirty="0"/>
              <a:t>; </a:t>
            </a:r>
            <a:r>
              <a:rPr lang="en-US" dirty="0" err="1"/>
              <a:t>može</a:t>
            </a:r>
            <a:r>
              <a:rPr lang="en-US" dirty="0"/>
              <a:t> </a:t>
            </a:r>
            <a:r>
              <a:rPr lang="en-US" dirty="0" err="1"/>
              <a:t>promovisati</a:t>
            </a:r>
            <a:r>
              <a:rPr lang="en-US" dirty="0"/>
              <a:t> </a:t>
            </a:r>
            <a:r>
              <a:rPr lang="en-US" dirty="0" err="1"/>
              <a:t>odeljenske</a:t>
            </a:r>
            <a:r>
              <a:rPr lang="en-US" dirty="0"/>
              <a:t> </a:t>
            </a:r>
            <a:r>
              <a:rPr lang="en-US" dirty="0" err="1"/>
              <a:t>ciljeve</a:t>
            </a:r>
            <a:r>
              <a:rPr lang="en-US" spc="-47" dirty="0"/>
              <a:t> </a:t>
            </a:r>
            <a:r>
              <a:rPr lang="en-US" dirty="0" err="1"/>
              <a:t>nasuprot</a:t>
            </a:r>
            <a:r>
              <a:rPr lang="en-US" dirty="0"/>
              <a:t> </a:t>
            </a:r>
            <a:r>
              <a:rPr lang="en-US" dirty="0" err="1"/>
              <a:t>ukupnim</a:t>
            </a:r>
            <a:r>
              <a:rPr lang="en-US" dirty="0"/>
              <a:t> </a:t>
            </a:r>
            <a:r>
              <a:rPr lang="en-US" dirty="0" err="1"/>
              <a:t>ciljevima</a:t>
            </a:r>
            <a:r>
              <a:rPr lang="en-US" dirty="0"/>
              <a:t> </a:t>
            </a:r>
            <a:r>
              <a:rPr lang="en-US" dirty="0" err="1"/>
              <a:t>firme</a:t>
            </a:r>
            <a:r>
              <a:rPr lang="sr-Latn-RS" dirty="0"/>
              <a:t>; </a:t>
            </a:r>
            <a:r>
              <a:rPr lang="en-US" dirty="0" err="1"/>
              <a:t>slaba</a:t>
            </a:r>
            <a:r>
              <a:rPr lang="en-US" dirty="0"/>
              <a:t> </a:t>
            </a:r>
            <a:r>
              <a:rPr lang="en-US" dirty="0" err="1"/>
              <a:t>koordinacija</a:t>
            </a:r>
            <a:r>
              <a:rPr lang="en-US" dirty="0"/>
              <a:t> </a:t>
            </a:r>
            <a:r>
              <a:rPr lang="en-US" dirty="0" err="1"/>
              <a:t>između</a:t>
            </a:r>
            <a:r>
              <a:rPr lang="en-US" dirty="0"/>
              <a:t> </a:t>
            </a:r>
            <a:r>
              <a:rPr lang="en-US" dirty="0" err="1"/>
              <a:t>divizija</a:t>
            </a:r>
            <a:r>
              <a:rPr lang="sr-Latn-RS" dirty="0"/>
              <a:t>; </a:t>
            </a:r>
            <a:r>
              <a:rPr lang="en-US" dirty="0" err="1"/>
              <a:t>ograničava</a:t>
            </a:r>
            <a:r>
              <a:rPr lang="en-US" dirty="0"/>
              <a:t> </a:t>
            </a:r>
            <a:r>
              <a:rPr lang="en-US" dirty="0" err="1"/>
              <a:t>uspon</a:t>
            </a:r>
            <a:r>
              <a:rPr lang="en-US" dirty="0"/>
              <a:t> </a:t>
            </a:r>
            <a:r>
              <a:rPr lang="en-US" dirty="0" err="1"/>
              <a:t>karijere</a:t>
            </a:r>
            <a:r>
              <a:rPr lang="en-US" spc="2" dirty="0"/>
              <a:t> </a:t>
            </a:r>
            <a:r>
              <a:rPr lang="en-US" dirty="0" err="1"/>
              <a:t>specijalistima</a:t>
            </a:r>
            <a:r>
              <a:rPr lang="en-US" dirty="0"/>
              <a:t> </a:t>
            </a:r>
            <a:r>
              <a:rPr lang="en-US" dirty="0" err="1"/>
              <a:t>njihovim</a:t>
            </a:r>
            <a:r>
              <a:rPr lang="en-US" dirty="0"/>
              <a:t> </a:t>
            </a:r>
            <a:r>
              <a:rPr lang="en-US" dirty="0" err="1"/>
              <a:t>unapređenjem</a:t>
            </a:r>
            <a:r>
              <a:rPr lang="en-US" spc="-47" dirty="0"/>
              <a:t> </a:t>
            </a:r>
            <a:r>
              <a:rPr lang="en-US" dirty="0" err="1"/>
              <a:t>izvan</a:t>
            </a:r>
            <a:r>
              <a:rPr lang="en-US" dirty="0"/>
              <a:t> </a:t>
            </a:r>
            <a:r>
              <a:rPr lang="en-US" dirty="0" err="1"/>
              <a:t>njihovog</a:t>
            </a:r>
            <a:r>
              <a:rPr lang="en-US" dirty="0"/>
              <a:t> </a:t>
            </a:r>
            <a:r>
              <a:rPr lang="en-US" dirty="0" err="1"/>
              <a:t>odeljenja</a:t>
            </a:r>
            <a:r>
              <a:rPr lang="sr-Latn-RS" dirty="0"/>
              <a:t>.</a:t>
            </a:r>
            <a:endParaRPr lang="en-US" dirty="0"/>
          </a:p>
          <a:p>
            <a:pPr marL="180975" marR="354965" indent="-161925">
              <a:lnSpc>
                <a:spcPct val="103000"/>
              </a:lnSpc>
              <a:spcBef>
                <a:spcPts val="290"/>
              </a:spcBef>
              <a:buClr>
                <a:srgbClr val="231F20"/>
              </a:buClr>
              <a:buSzPts val="1000"/>
              <a:buFont typeface="Times New Roman" pitchFamily="1" charset="0"/>
              <a:buChar char="•"/>
              <a:tabLst>
                <a:tab pos="180975" algn="l"/>
              </a:tabLst>
              <a:defRPr noProof="1"/>
            </a:pPr>
            <a:endParaRPr lang="en-US" dirty="0"/>
          </a:p>
          <a:p>
            <a:pPr marL="342900" marR="312420" indent="-161925">
              <a:lnSpc>
                <a:spcPct val="103000"/>
              </a:lnSpc>
              <a:spcBef>
                <a:spcPts val="290"/>
              </a:spcBef>
              <a:buClr>
                <a:srgbClr val="231F20"/>
              </a:buClr>
              <a:buSzPts val="1000"/>
              <a:buFont typeface="Times New Roman" pitchFamily="1" charset="0"/>
              <a:buChar char="•"/>
              <a:tabLst>
                <a:tab pos="299085" algn="l"/>
              </a:tabLst>
              <a:defRPr noProof="1"/>
            </a:pPr>
            <a:endParaRPr lang="sr-Latn-RS" dirty="0"/>
          </a:p>
          <a:p>
            <a:pPr marL="342900" marR="354965" indent="-161925">
              <a:lnSpc>
                <a:spcPct val="103000"/>
              </a:lnSpc>
              <a:spcBef>
                <a:spcPts val="10"/>
              </a:spcBef>
              <a:buClr>
                <a:srgbClr val="231F20"/>
              </a:buClr>
              <a:buSzPts val="1000"/>
              <a:buFont typeface="Times New Roman" pitchFamily="1" charset="0"/>
              <a:buChar char="•"/>
              <a:tabLst>
                <a:tab pos="299085" algn="l"/>
              </a:tabLst>
              <a:defRPr noProof="1"/>
            </a:pPr>
            <a:endParaRPr lang="en-US" dirty="0"/>
          </a:p>
          <a:p>
            <a:pPr marL="342900" marR="354965" indent="-161925">
              <a:lnSpc>
                <a:spcPct val="103000"/>
              </a:lnSpc>
              <a:spcBef>
                <a:spcPts val="10"/>
              </a:spcBef>
              <a:buClr>
                <a:srgbClr val="231F20"/>
              </a:buClr>
              <a:buSzPts val="1000"/>
              <a:buFont typeface="Times New Roman" pitchFamily="1" charset="0"/>
              <a:buChar char="•"/>
              <a:tabLst>
                <a:tab pos="299085" algn="l"/>
              </a:tabLst>
              <a:defRPr noProof="1"/>
            </a:pPr>
            <a:endParaRPr lang="en-US" dirty="0"/>
          </a:p>
          <a:p>
            <a:endParaRPr lang="en-US" dirty="0"/>
          </a:p>
        </p:txBody>
      </p:sp>
    </p:spTree>
    <p:extLst>
      <p:ext uri="{BB962C8B-B14F-4D97-AF65-F5344CB8AC3E}">
        <p14:creationId xmlns:p14="http://schemas.microsoft.com/office/powerpoint/2010/main" val="2547407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ORGANIZACIJA I ORGANIZOVANJE KAO MENADŽERSKI RESURS</a:t>
            </a:r>
            <a:endParaRPr lang="en-US" dirty="0"/>
          </a:p>
        </p:txBody>
      </p:sp>
      <p:sp>
        <p:nvSpPr>
          <p:cNvPr id="3" name="Content Placeholder 2"/>
          <p:cNvSpPr>
            <a:spLocks noGrp="1"/>
          </p:cNvSpPr>
          <p:nvPr>
            <p:ph idx="1"/>
          </p:nvPr>
        </p:nvSpPr>
        <p:spPr/>
        <p:txBody>
          <a:bodyPr>
            <a:normAutofit fontScale="85000" lnSpcReduction="10000"/>
          </a:bodyPr>
          <a:lstStyle/>
          <a:p>
            <a:r>
              <a:rPr lang="sr-Latn-RS" b="1" dirty="0"/>
              <a:t>Projektna organizaciona struktura.</a:t>
            </a:r>
            <a:r>
              <a:rPr lang="sr-Latn-RS" dirty="0"/>
              <a:t>  Predstavlja savremenu organizacionu strukturu. Dosta je slična procesnoj organizacionoj strukturi, sa osnovnom razlikom da se formira za poduhvate koji su ograničenog trajanja – imaju svoj početak, trajanje i kraj (odnosno za projekte). Samim time, za realizaciju projekata u preduzeću stvara se posebna – privremena organizaciona jedinica koja se naziva projektni tim, čiji je zadatak da realizuje određeni poduhvat ili projekat. Projektni tim ima sve organizacione delove neophodne za rad na projektu. </a:t>
            </a:r>
          </a:p>
          <a:p>
            <a:r>
              <a:rPr lang="sr-Latn-RS" dirty="0"/>
              <a:t>Osnovne</a:t>
            </a:r>
            <a:r>
              <a:rPr lang="sr-Latn-RS" i="1" dirty="0"/>
              <a:t> prednosti </a:t>
            </a:r>
            <a:r>
              <a:rPr lang="sr-Latn-RS" dirty="0"/>
              <a:t>ove organizacione strukture su u njenoj fleksibilnosti i brzini odlučivanja, kao i u direktnoj usmerenosti na realizaciju projekata i omogućavanju efikasnije realizacije projekata.</a:t>
            </a:r>
          </a:p>
          <a:p>
            <a:r>
              <a:rPr lang="sr-Latn-RS" dirty="0"/>
              <a:t>Osnovni </a:t>
            </a:r>
            <a:r>
              <a:rPr lang="sr-Latn-RS" i="1" dirty="0"/>
              <a:t>nedostaci </a:t>
            </a:r>
            <a:r>
              <a:rPr lang="sr-Latn-RS" dirty="0"/>
              <a:t>su vezani za dupliranje kadrovskih resursa – posebno u organizacijama koje istovremeno realizuju veći broj projekata, kao i u problemima sa kadrovima nakon završetka projekta i raspuštanja projektnog tima.</a:t>
            </a:r>
            <a:endParaRPr lang="en-US" dirty="0"/>
          </a:p>
        </p:txBody>
      </p:sp>
    </p:spTree>
    <p:extLst>
      <p:ext uri="{BB962C8B-B14F-4D97-AF65-F5344CB8AC3E}">
        <p14:creationId xmlns:p14="http://schemas.microsoft.com/office/powerpoint/2010/main" val="1794628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ORGANIZACIJA I ORGANIZOVANJE KAO MENADŽERSKI RESURS</a:t>
            </a:r>
            <a:endParaRPr lang="en-US" dirty="0"/>
          </a:p>
        </p:txBody>
      </p:sp>
      <p:sp>
        <p:nvSpPr>
          <p:cNvPr id="3" name="Content Placeholder 2"/>
          <p:cNvSpPr>
            <a:spLocks noGrp="1"/>
          </p:cNvSpPr>
          <p:nvPr>
            <p:ph idx="1"/>
          </p:nvPr>
        </p:nvSpPr>
        <p:spPr/>
        <p:txBody>
          <a:bodyPr>
            <a:normAutofit lnSpcReduction="10000"/>
          </a:bodyPr>
          <a:lstStyle/>
          <a:p>
            <a:r>
              <a:rPr lang="sr-Latn-RS" b="1" dirty="0"/>
              <a:t>Matrična organizaciona struktura. </a:t>
            </a:r>
            <a:r>
              <a:rPr lang="sr-Latn-RS" dirty="0"/>
              <a:t>Matrična organizaciona struktura najčešće predstavlja kombinaciju funkcionalne i projekte organizacione strukture, mada se često u literaturi sreće i kao kombinacija funkcionalne i proizvodne; funkcionalne i terirorijalne strukture ili funkcionalne i procesne organizacione strukture. U suštini, ona predstvlja kombinovanje funkcionalnog pristupa sa nekim od ostalih vidova prganizacionih struktura. </a:t>
            </a:r>
          </a:p>
          <a:p>
            <a:r>
              <a:rPr lang="sr-Latn-RS" dirty="0"/>
              <a:t>U slučaju kombinacije funkcionalne i projekte organizacione strukture, često se javlja kao međustadijum u postepenoj reorganizaciji preduzeća sa klasičnom funkcionalnom organizacijom u projektni pristup organizaciji.</a:t>
            </a:r>
            <a:endParaRPr lang="en-US" dirty="0"/>
          </a:p>
        </p:txBody>
      </p:sp>
    </p:spTree>
    <p:extLst>
      <p:ext uri="{BB962C8B-B14F-4D97-AF65-F5344CB8AC3E}">
        <p14:creationId xmlns:p14="http://schemas.microsoft.com/office/powerpoint/2010/main" val="1148855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ORGANIZACIJA I ORGANIZOVANJE KAO MENADŽERSKI RESURS</a:t>
            </a:r>
            <a:endParaRPr lang="en-US" dirty="0"/>
          </a:p>
        </p:txBody>
      </p:sp>
      <p:graphicFrame>
        <p:nvGraphicFramePr>
          <p:cNvPr id="4" name="Object 3">
            <a:extLst>
              <a:ext uri="{FF2B5EF4-FFF2-40B4-BE49-F238E27FC236}">
                <a16:creationId xmlns:a16="http://schemas.microsoft.com/office/drawing/2014/main" id="{62032E24-F6A6-4190-9B94-B2F0EED2848D}"/>
              </a:ext>
            </a:extLst>
          </p:cNvPr>
          <p:cNvGraphicFramePr>
            <a:graphicFrameLocks noChangeAspect="1"/>
          </p:cNvGraphicFramePr>
          <p:nvPr>
            <p:extLst>
              <p:ext uri="{D42A27DB-BD31-4B8C-83A1-F6EECF244321}">
                <p14:modId xmlns:p14="http://schemas.microsoft.com/office/powerpoint/2010/main" val="3544247047"/>
              </p:ext>
            </p:extLst>
          </p:nvPr>
        </p:nvGraphicFramePr>
        <p:xfrm>
          <a:off x="2886451" y="1690688"/>
          <a:ext cx="5770711" cy="5040392"/>
        </p:xfrm>
        <a:graphic>
          <a:graphicData uri="http://schemas.openxmlformats.org/presentationml/2006/ole">
            <mc:AlternateContent xmlns:mc="http://schemas.openxmlformats.org/markup-compatibility/2006">
              <mc:Choice xmlns:v="urn:schemas-microsoft-com:vml" Requires="v">
                <p:oleObj spid="_x0000_s3091" r:id="rId3" imgW="5368671" imgH="4692015" progId="Visio.Drawing.11">
                  <p:embed/>
                </p:oleObj>
              </mc:Choice>
              <mc:Fallback>
                <p:oleObj r:id="rId3" imgW="5368671" imgH="4692015"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6451" y="1690688"/>
                        <a:ext cx="5770711" cy="5040392"/>
                      </a:xfrm>
                      <a:prstGeom prst="rect">
                        <a:avLst/>
                      </a:prstGeom>
                      <a:noFill/>
                    </p:spPr>
                  </p:pic>
                </p:oleObj>
              </mc:Fallback>
            </mc:AlternateContent>
          </a:graphicData>
        </a:graphic>
      </p:graphicFrame>
    </p:spTree>
    <p:extLst>
      <p:ext uri="{BB962C8B-B14F-4D97-AF65-F5344CB8AC3E}">
        <p14:creationId xmlns:p14="http://schemas.microsoft.com/office/powerpoint/2010/main" val="702400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ORGANIZACIJA I ORGANIZOVANJE KAO MENADŽERSKI RESURS</a:t>
            </a:r>
            <a:endParaRPr lang="en-US" dirty="0"/>
          </a:p>
        </p:txBody>
      </p:sp>
      <p:sp>
        <p:nvSpPr>
          <p:cNvPr id="3" name="Content Placeholder 2"/>
          <p:cNvSpPr>
            <a:spLocks noGrp="1"/>
          </p:cNvSpPr>
          <p:nvPr>
            <p:ph idx="1"/>
          </p:nvPr>
        </p:nvSpPr>
        <p:spPr/>
        <p:txBody>
          <a:bodyPr>
            <a:normAutofit fontScale="92500" lnSpcReduction="20000"/>
          </a:bodyPr>
          <a:lstStyle/>
          <a:p>
            <a:r>
              <a:rPr lang="sr-Latn-CS" dirty="0"/>
              <a:t>Ideja je da se iskoriste prednosti a smanje nedostaci projektne i funkcionalne organizacije. Ovakvu strukturu koriste ona preduzeća koja imaju u portfoliu nekoliko projekta koje treba realizovati istovremeno, a nemaju dovoljno kadrova da organizuju čisto projektnu organizacionu strukturu. </a:t>
            </a:r>
          </a:p>
          <a:p>
            <a:r>
              <a:rPr lang="sr-Latn-CS" i="1" dirty="0"/>
              <a:t>Prednosti</a:t>
            </a:r>
            <a:r>
              <a:rPr lang="sr-Latn-CS" dirty="0"/>
              <a:t> ovakve organizacione strukture su što omogućava efikasno upravljanje velikim brojem projekata i efikasno korišćenje resursa. </a:t>
            </a:r>
          </a:p>
          <a:p>
            <a:r>
              <a:rPr lang="sr-Latn-CS" i="1" dirty="0"/>
              <a:t>Nedostaci</a:t>
            </a:r>
            <a:r>
              <a:rPr lang="sr-Latn-CS" dirty="0"/>
              <a:t> su vezani za složenije komunikacije, potrebno izveštavanje o realizaciji projekta, kao i za mogućnosti pojave konflikta između rukovodioca projekta i funkcionalnih rukovodioca u vezi alokacije resursa. Takođe, zaposleni koji su istovremeno angažovani na svojim funkcijskim pozicijama – kao i na pozicijama na projektima – često su zbunjeni zbog postojanja dve upravljačke strukture koje deluju istovremeno.</a:t>
            </a:r>
          </a:p>
          <a:p>
            <a:pPr marL="0" indent="0">
              <a:buNone/>
            </a:pPr>
            <a:endParaRPr lang="en-US" dirty="0"/>
          </a:p>
        </p:txBody>
      </p:sp>
    </p:spTree>
    <p:extLst>
      <p:ext uri="{BB962C8B-B14F-4D97-AF65-F5344CB8AC3E}">
        <p14:creationId xmlns:p14="http://schemas.microsoft.com/office/powerpoint/2010/main" val="394775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ORGANIZACIJA I ORGANIZOVANJE KAO MENADŽERSKI RESURS</a:t>
            </a:r>
            <a:endParaRPr lang="en-US" dirty="0"/>
          </a:p>
        </p:txBody>
      </p:sp>
      <p:sp>
        <p:nvSpPr>
          <p:cNvPr id="3" name="Content Placeholder 2"/>
          <p:cNvSpPr>
            <a:spLocks noGrp="1"/>
          </p:cNvSpPr>
          <p:nvPr>
            <p:ph idx="1"/>
          </p:nvPr>
        </p:nvSpPr>
        <p:spPr/>
        <p:txBody>
          <a:bodyPr>
            <a:normAutofit fontScale="85000" lnSpcReduction="20000"/>
          </a:bodyPr>
          <a:lstStyle/>
          <a:p>
            <a:pPr marL="0" indent="0" algn="just">
              <a:buNone/>
              <a:defRPr lang="en-US"/>
            </a:pPr>
            <a:r>
              <a:rPr lang="en-US" sz="2600" b="1" dirty="0" err="1"/>
              <a:t>Virtuelna</a:t>
            </a:r>
            <a:r>
              <a:rPr lang="en-US" sz="2600" b="1" dirty="0"/>
              <a:t> </a:t>
            </a:r>
            <a:r>
              <a:rPr lang="en-US" sz="2600" b="1" dirty="0" err="1"/>
              <a:t>organizacija</a:t>
            </a:r>
            <a:r>
              <a:rPr lang="sr-Latn-RS" sz="2600" b="1" dirty="0"/>
              <a:t> </a:t>
            </a:r>
            <a:r>
              <a:rPr lang="sr-Latn-RS" sz="2600" dirty="0"/>
              <a:t>koja se još naziva i </a:t>
            </a:r>
            <a:r>
              <a:rPr lang="sr-Latn-RS" sz="2600" b="1" dirty="0"/>
              <a:t>mrežna organizacija</a:t>
            </a:r>
            <a:r>
              <a:rPr lang="en-US" sz="2600" b="1" dirty="0"/>
              <a:t> </a:t>
            </a:r>
            <a:r>
              <a:rPr lang="en-US" sz="2600" dirty="0" err="1"/>
              <a:t>predstavlja</a:t>
            </a:r>
            <a:r>
              <a:rPr lang="en-US" sz="2600" dirty="0"/>
              <a:t> </a:t>
            </a:r>
            <a:r>
              <a:rPr lang="en-US" sz="2600" dirty="0" err="1"/>
              <a:t>mrežu</a:t>
            </a:r>
            <a:r>
              <a:rPr lang="en-US" sz="2600" dirty="0"/>
              <a:t> </a:t>
            </a:r>
            <a:r>
              <a:rPr lang="sr-Latn-RS" sz="2600" dirty="0"/>
              <a:t>pojedinaca i </a:t>
            </a:r>
            <a:r>
              <a:rPr lang="en-US" sz="2600" dirty="0" err="1"/>
              <a:t>firmi</a:t>
            </a:r>
            <a:r>
              <a:rPr lang="en-US" sz="2600" dirty="0"/>
              <a:t> </a:t>
            </a:r>
            <a:r>
              <a:rPr lang="en-US" sz="2600" dirty="0" err="1"/>
              <a:t>koje</a:t>
            </a:r>
            <a:r>
              <a:rPr lang="en-US" sz="2600" dirty="0"/>
              <a:t> dele </a:t>
            </a:r>
            <a:r>
              <a:rPr lang="en-US" sz="2600" dirty="0" err="1"/>
              <a:t>mogućnosti</a:t>
            </a:r>
            <a:r>
              <a:rPr lang="en-US" sz="2600" dirty="0"/>
              <a:t>, </a:t>
            </a:r>
            <a:r>
              <a:rPr lang="en-US" sz="2600" dirty="0" err="1"/>
              <a:t>ali</a:t>
            </a:r>
            <a:r>
              <a:rPr lang="en-US" sz="2600" dirty="0"/>
              <a:t> </a:t>
            </a:r>
            <a:r>
              <a:rPr lang="en-US" sz="2600" dirty="0" err="1"/>
              <a:t>i</a:t>
            </a:r>
            <a:r>
              <a:rPr lang="en-US" sz="2600" dirty="0"/>
              <a:t> </a:t>
            </a:r>
            <a:r>
              <a:rPr lang="en-US" sz="2600" dirty="0" err="1"/>
              <a:t>rizike</a:t>
            </a:r>
            <a:r>
              <a:rPr lang="en-US" sz="2600" dirty="0"/>
              <a:t>, </a:t>
            </a:r>
            <a:r>
              <a:rPr lang="en-US" sz="2600" dirty="0" err="1"/>
              <a:t>stvaranja</a:t>
            </a:r>
            <a:r>
              <a:rPr lang="en-US" sz="2600" dirty="0"/>
              <a:t> </a:t>
            </a:r>
            <a:r>
              <a:rPr lang="en-US" sz="2600" dirty="0" err="1"/>
              <a:t>ili</a:t>
            </a:r>
            <a:r>
              <a:rPr lang="en-US" sz="2600" dirty="0"/>
              <a:t> </a:t>
            </a:r>
            <a:r>
              <a:rPr lang="en-US" sz="2600" dirty="0" err="1"/>
              <a:t>prodaje</a:t>
            </a:r>
            <a:r>
              <a:rPr lang="en-US" sz="2600" dirty="0"/>
              <a:t> </a:t>
            </a:r>
            <a:r>
              <a:rPr lang="en-US" sz="2600" dirty="0" err="1"/>
              <a:t>proizvoda</a:t>
            </a:r>
            <a:r>
              <a:rPr lang="en-US" sz="2600" dirty="0"/>
              <a:t> </a:t>
            </a:r>
            <a:r>
              <a:rPr lang="en-US" sz="2600" dirty="0" err="1"/>
              <a:t>i</a:t>
            </a:r>
            <a:r>
              <a:rPr lang="en-US" sz="2600" dirty="0"/>
              <a:t> </a:t>
            </a:r>
            <a:r>
              <a:rPr lang="en-US" sz="2600" dirty="0" err="1"/>
              <a:t>usluga</a:t>
            </a:r>
            <a:r>
              <a:rPr lang="en-US" sz="2600" dirty="0"/>
              <a:t>. </a:t>
            </a:r>
            <a:r>
              <a:rPr lang="sr-Latn-RS" sz="2600" dirty="0"/>
              <a:t>Ovakva organizacija najčešće nema fizička –</a:t>
            </a:r>
            <a:r>
              <a:rPr lang="en-US" sz="2600" dirty="0"/>
              <a:t> </a:t>
            </a:r>
            <a:r>
              <a:rPr lang="en-US" sz="2600" dirty="0" err="1"/>
              <a:t>materijalna</a:t>
            </a:r>
            <a:r>
              <a:rPr lang="sr-Latn-RS" sz="2600" dirty="0"/>
              <a:t> svojstva organizacije</a:t>
            </a:r>
            <a:r>
              <a:rPr lang="en-US" sz="2600" dirty="0"/>
              <a:t>, </a:t>
            </a:r>
            <a:r>
              <a:rPr lang="en-US" sz="2600" dirty="0" err="1"/>
              <a:t>nego</a:t>
            </a:r>
            <a:r>
              <a:rPr lang="en-US" sz="2600" dirty="0"/>
              <a:t> je </a:t>
            </a:r>
            <a:r>
              <a:rPr lang="en-US" sz="2600" dirty="0" err="1"/>
              <a:t>prividna</a:t>
            </a:r>
            <a:r>
              <a:rPr lang="sr-Latn-RS" sz="2600" dirty="0"/>
              <a:t>. Naime, </a:t>
            </a:r>
            <a:r>
              <a:rPr lang="en-US" sz="2600" dirty="0" err="1"/>
              <a:t>zaposleni</a:t>
            </a:r>
            <a:r>
              <a:rPr lang="en-US" sz="2600" dirty="0"/>
              <a:t> </a:t>
            </a:r>
            <a:r>
              <a:rPr lang="en-US" sz="2600" dirty="0" err="1"/>
              <a:t>su</a:t>
            </a:r>
            <a:r>
              <a:rPr lang="en-US" sz="2600" dirty="0"/>
              <a:t> u </a:t>
            </a:r>
            <a:r>
              <a:rPr lang="en-US" sz="2600" dirty="0" err="1"/>
              <a:t>svojim</a:t>
            </a:r>
            <a:r>
              <a:rPr lang="en-US" sz="2600" dirty="0"/>
              <a:t> </a:t>
            </a:r>
            <a:r>
              <a:rPr lang="en-US" sz="2600" dirty="0" err="1"/>
              <a:t>kućama</a:t>
            </a:r>
            <a:r>
              <a:rPr lang="sr-Latn-RS" sz="2600" dirty="0"/>
              <a:t> a</a:t>
            </a:r>
            <a:r>
              <a:rPr lang="en-US" sz="2600" dirty="0"/>
              <a:t> </a:t>
            </a:r>
            <a:r>
              <a:rPr lang="en-US" sz="2600" dirty="0" err="1"/>
              <a:t>robne</a:t>
            </a:r>
            <a:r>
              <a:rPr lang="en-US" sz="2600" dirty="0"/>
              <a:t> </a:t>
            </a:r>
            <a:r>
              <a:rPr lang="en-US" sz="2600" dirty="0" err="1"/>
              <a:t>zalihe</a:t>
            </a:r>
            <a:r>
              <a:rPr lang="en-US" sz="2600" dirty="0"/>
              <a:t> </a:t>
            </a:r>
            <a:r>
              <a:rPr lang="en-US" sz="2600" dirty="0" err="1"/>
              <a:t>su</a:t>
            </a:r>
            <a:r>
              <a:rPr lang="en-US" sz="2600" dirty="0"/>
              <a:t> </a:t>
            </a:r>
            <a:r>
              <a:rPr lang="en-US" sz="2600" dirty="0" err="1"/>
              <a:t>kod</a:t>
            </a:r>
            <a:r>
              <a:rPr lang="en-US" sz="2600" dirty="0"/>
              <a:t> </a:t>
            </a:r>
            <a:r>
              <a:rPr lang="en-US" sz="2600" dirty="0" err="1"/>
              <a:t>dobavljača</a:t>
            </a:r>
            <a:r>
              <a:rPr lang="sr-Latn-RS" sz="2600" dirty="0"/>
              <a:t>. V</a:t>
            </a:r>
            <a:r>
              <a:rPr lang="en-US" sz="2600" dirty="0" err="1"/>
              <a:t>remensko</a:t>
            </a:r>
            <a:r>
              <a:rPr lang="en-US" sz="2600" dirty="0"/>
              <a:t> </a:t>
            </a:r>
            <a:r>
              <a:rPr lang="en-US" sz="2600" dirty="0" err="1"/>
              <a:t>trajanje</a:t>
            </a:r>
            <a:r>
              <a:rPr lang="en-US" sz="2600" dirty="0"/>
              <a:t> </a:t>
            </a:r>
            <a:r>
              <a:rPr lang="sr-Latn-RS" sz="2600" dirty="0"/>
              <a:t>organizacije </a:t>
            </a:r>
            <a:r>
              <a:rPr lang="en-US" sz="2600" dirty="0" err="1"/>
              <a:t>nije</a:t>
            </a:r>
            <a:r>
              <a:rPr lang="en-US" sz="2600" dirty="0"/>
              <a:t> </a:t>
            </a:r>
            <a:r>
              <a:rPr lang="en-US" sz="2600" dirty="0" err="1"/>
              <a:t>određeno</a:t>
            </a:r>
            <a:r>
              <a:rPr lang="sr-Latn-RS" sz="2600" dirty="0"/>
              <a:t>. Za ovaj vid organizacije je karakterističan </a:t>
            </a:r>
            <a:r>
              <a:rPr lang="en-US" sz="2600" i="1" dirty="0"/>
              <a:t>outsourcing </a:t>
            </a:r>
            <a:r>
              <a:rPr lang="en-US" sz="2600" dirty="0"/>
              <a:t>– </a:t>
            </a:r>
            <a:r>
              <a:rPr lang="sr-Latn-RS" sz="2600" dirty="0"/>
              <a:t>odnosno angažovanje pojedinaca i firmi prema potrebama posla, koji mogu biti locirani bilo gde na planeti. Ovo je </a:t>
            </a:r>
            <a:r>
              <a:rPr lang="en-US" sz="2600" dirty="0" err="1"/>
              <a:t>nehijerarhijska</a:t>
            </a:r>
            <a:r>
              <a:rPr lang="en-US" sz="2600" dirty="0"/>
              <a:t> </a:t>
            </a:r>
            <a:r>
              <a:rPr lang="en-US" sz="2600" dirty="0" err="1"/>
              <a:t>organizacija</a:t>
            </a:r>
            <a:r>
              <a:rPr lang="en-US" sz="2600" dirty="0"/>
              <a:t> </a:t>
            </a:r>
            <a:r>
              <a:rPr lang="en-US" sz="2600" dirty="0" err="1"/>
              <a:t>nezavisnih</a:t>
            </a:r>
            <a:r>
              <a:rPr lang="en-US" sz="2600" dirty="0"/>
              <a:t> </a:t>
            </a:r>
            <a:r>
              <a:rPr lang="en-US" sz="2600" dirty="0" err="1"/>
              <a:t>preduzeća</a:t>
            </a:r>
            <a:r>
              <a:rPr lang="en-US" sz="2600" dirty="0"/>
              <a:t> </a:t>
            </a:r>
            <a:r>
              <a:rPr lang="en-US" sz="2600" dirty="0" err="1"/>
              <a:t>koja</a:t>
            </a:r>
            <a:r>
              <a:rPr lang="en-US" sz="2600" dirty="0"/>
              <a:t> </a:t>
            </a:r>
            <a:r>
              <a:rPr lang="en-US" sz="2600" dirty="0" err="1"/>
              <a:t>samostalno</a:t>
            </a:r>
            <a:r>
              <a:rPr lang="en-US" sz="2600" dirty="0"/>
              <a:t> </a:t>
            </a:r>
            <a:r>
              <a:rPr lang="en-US" sz="2600" dirty="0" err="1"/>
              <a:t>odlučuju</a:t>
            </a:r>
            <a:r>
              <a:rPr lang="en-US" sz="2600" dirty="0"/>
              <a:t> o </a:t>
            </a:r>
            <a:r>
              <a:rPr lang="en-US" sz="2600" dirty="0" err="1"/>
              <a:t>umrežavanju</a:t>
            </a:r>
            <a:r>
              <a:rPr lang="sr-Latn-RS" sz="2600" dirty="0"/>
              <a:t> i zajedničkim poduhvatima.</a:t>
            </a:r>
          </a:p>
          <a:p>
            <a:pPr marL="0" indent="0" algn="just">
              <a:buNone/>
            </a:pPr>
            <a:r>
              <a:rPr lang="sr-Latn-RS" sz="2600" i="1" dirty="0"/>
              <a:t>Prednosti: </a:t>
            </a:r>
            <a:r>
              <a:rPr lang="en-US" sz="2600" dirty="0" err="1"/>
              <a:t>virtuelna</a:t>
            </a:r>
            <a:r>
              <a:rPr lang="en-US" sz="2600" dirty="0"/>
              <a:t> </a:t>
            </a:r>
            <a:r>
              <a:rPr lang="en-US" sz="2600" dirty="0" err="1"/>
              <a:t>organizacija</a:t>
            </a:r>
            <a:r>
              <a:rPr lang="en-US" sz="2600" dirty="0"/>
              <a:t> </a:t>
            </a:r>
            <a:r>
              <a:rPr lang="en-US" sz="2600" dirty="0" err="1"/>
              <a:t>omogućava</a:t>
            </a:r>
            <a:r>
              <a:rPr lang="en-US" sz="2600" dirty="0"/>
              <a:t> </a:t>
            </a:r>
            <a:r>
              <a:rPr lang="en-US" sz="2600" dirty="0" err="1"/>
              <a:t>visoku</a:t>
            </a:r>
            <a:r>
              <a:rPr lang="en-US" sz="2600" dirty="0"/>
              <a:t> </a:t>
            </a:r>
            <a:r>
              <a:rPr lang="en-US" sz="2600" dirty="0" err="1"/>
              <a:t>fleksibilnost</a:t>
            </a:r>
            <a:r>
              <a:rPr lang="en-US" sz="2600" dirty="0"/>
              <a:t> </a:t>
            </a:r>
            <a:r>
              <a:rPr lang="en-US" sz="2600" dirty="0" err="1"/>
              <a:t>i</a:t>
            </a:r>
            <a:r>
              <a:rPr lang="en-US" sz="2600" dirty="0"/>
              <a:t> </a:t>
            </a:r>
            <a:r>
              <a:rPr lang="en-US" sz="2600" dirty="0" err="1"/>
              <a:t>adaptinilnost</a:t>
            </a:r>
            <a:r>
              <a:rPr lang="en-US" sz="2600" dirty="0"/>
              <a:t> </a:t>
            </a:r>
            <a:r>
              <a:rPr lang="en-US" sz="2600" dirty="0" err="1"/>
              <a:t>na</a:t>
            </a:r>
            <a:r>
              <a:rPr lang="en-US" sz="2600" dirty="0"/>
              <a:t> </a:t>
            </a:r>
            <a:r>
              <a:rPr lang="en-US" sz="2600" dirty="0" err="1"/>
              <a:t>dinamičku</a:t>
            </a:r>
            <a:r>
              <a:rPr lang="en-US" sz="2600" dirty="0"/>
              <a:t> </a:t>
            </a:r>
            <a:r>
              <a:rPr lang="en-US" sz="2600" dirty="0" err="1"/>
              <a:t>okolinu</a:t>
            </a:r>
            <a:r>
              <a:rPr lang="en-US" sz="2600" dirty="0"/>
              <a:t>; </a:t>
            </a:r>
            <a:r>
              <a:rPr lang="en-US" sz="2600" dirty="0" err="1"/>
              <a:t>omogućava</a:t>
            </a:r>
            <a:r>
              <a:rPr lang="en-US" sz="2600" dirty="0"/>
              <a:t> da </a:t>
            </a:r>
            <a:r>
              <a:rPr lang="en-US" sz="2600" dirty="0" err="1"/>
              <a:t>svaka</a:t>
            </a:r>
            <a:r>
              <a:rPr lang="en-US" sz="2600" dirty="0"/>
              <a:t> </a:t>
            </a:r>
            <a:r>
              <a:rPr lang="en-US" sz="2600" dirty="0" err="1"/>
              <a:t>članica</a:t>
            </a:r>
            <a:r>
              <a:rPr lang="en-US" sz="2600" dirty="0"/>
              <a:t> </a:t>
            </a:r>
            <a:r>
              <a:rPr lang="en-US" sz="2600" dirty="0" err="1"/>
              <a:t>može</a:t>
            </a:r>
            <a:r>
              <a:rPr lang="en-US" sz="2600" dirty="0"/>
              <a:t> </a:t>
            </a:r>
            <a:r>
              <a:rPr lang="en-US" sz="2600" dirty="0" err="1"/>
              <a:t>afirmisati</a:t>
            </a:r>
            <a:r>
              <a:rPr lang="en-US" sz="2600" dirty="0"/>
              <a:t> </a:t>
            </a:r>
            <a:r>
              <a:rPr lang="en-US" sz="2600" dirty="0" err="1"/>
              <a:t>svoje</a:t>
            </a:r>
            <a:r>
              <a:rPr lang="en-US" sz="2600" dirty="0"/>
              <a:t> </a:t>
            </a:r>
            <a:r>
              <a:rPr lang="en-US" sz="2600" dirty="0" err="1"/>
              <a:t>najbolje</a:t>
            </a:r>
            <a:r>
              <a:rPr lang="en-US" sz="2600" dirty="0"/>
              <a:t> </a:t>
            </a:r>
            <a:r>
              <a:rPr lang="en-US" sz="2600" dirty="0" err="1"/>
              <a:t>kompetencije</a:t>
            </a:r>
            <a:r>
              <a:rPr lang="en-US" sz="2600" dirty="0"/>
              <a:t>; </a:t>
            </a:r>
            <a:r>
              <a:rPr lang="en-US" sz="2600" dirty="0" err="1"/>
              <a:t>omogućava</a:t>
            </a:r>
            <a:r>
              <a:rPr lang="en-US" sz="2600" dirty="0"/>
              <a:t> </a:t>
            </a:r>
            <a:r>
              <a:rPr lang="en-US" sz="2600" dirty="0" err="1"/>
              <a:t>globalnu</a:t>
            </a:r>
            <a:r>
              <a:rPr lang="en-US" sz="2600" dirty="0"/>
              <a:t> </a:t>
            </a:r>
            <a:r>
              <a:rPr lang="en-US" sz="2600" dirty="0" err="1"/>
              <a:t>ekspanziju</a:t>
            </a:r>
            <a:r>
              <a:rPr lang="en-US" sz="2600" dirty="0"/>
              <a:t> </a:t>
            </a:r>
            <a:r>
              <a:rPr lang="en-US" sz="2600" dirty="0" err="1"/>
              <a:t>i</a:t>
            </a:r>
            <a:r>
              <a:rPr lang="en-US" sz="2600" dirty="0"/>
              <a:t> </a:t>
            </a:r>
            <a:r>
              <a:rPr lang="en-US" sz="2600" dirty="0" err="1"/>
              <a:t>globalnu</a:t>
            </a:r>
            <a:r>
              <a:rPr lang="en-US" sz="2600" dirty="0"/>
              <a:t> </a:t>
            </a:r>
            <a:r>
              <a:rPr lang="en-US" sz="2600" dirty="0" err="1"/>
              <a:t>konkurentnost</a:t>
            </a:r>
            <a:r>
              <a:rPr lang="en-US" sz="2600" dirty="0"/>
              <a:t>; </a:t>
            </a:r>
            <a:r>
              <a:rPr lang="en-US" sz="2600" dirty="0" err="1"/>
              <a:t>redukuje</a:t>
            </a:r>
            <a:r>
              <a:rPr lang="en-US" sz="2600" dirty="0"/>
              <a:t> </a:t>
            </a:r>
            <a:r>
              <a:rPr lang="en-US" sz="2600" dirty="0" err="1"/>
              <a:t>administraciju</a:t>
            </a:r>
            <a:r>
              <a:rPr lang="en-US" sz="2600" dirty="0"/>
              <a:t> </a:t>
            </a:r>
            <a:r>
              <a:rPr lang="en-US" sz="2600" dirty="0" err="1"/>
              <a:t>i</a:t>
            </a:r>
            <a:r>
              <a:rPr lang="en-US" sz="2600" dirty="0"/>
              <a:t> </a:t>
            </a:r>
            <a:r>
              <a:rPr lang="en-US" sz="2600" dirty="0" err="1"/>
              <a:t>može</a:t>
            </a:r>
            <a:r>
              <a:rPr lang="en-US" sz="2600" dirty="0"/>
              <a:t> da </a:t>
            </a:r>
            <a:r>
              <a:rPr lang="en-US" sz="2600" dirty="0" err="1"/>
              <a:t>postigne</a:t>
            </a:r>
            <a:r>
              <a:rPr lang="en-US" sz="2600" dirty="0"/>
              <a:t> </a:t>
            </a:r>
            <a:r>
              <a:rPr lang="en-US" sz="2600" dirty="0" err="1"/>
              <a:t>sinergijske</a:t>
            </a:r>
            <a:r>
              <a:rPr lang="en-US" sz="2600" dirty="0"/>
              <a:t> </a:t>
            </a:r>
            <a:r>
              <a:rPr lang="en-US" sz="2600" dirty="0" err="1"/>
              <a:t>efekte</a:t>
            </a:r>
            <a:r>
              <a:rPr lang="en-US" sz="2600" dirty="0"/>
              <a:t> (</a:t>
            </a:r>
            <a:r>
              <a:rPr lang="en-US" sz="2600" dirty="0" err="1"/>
              <a:t>ukupan</a:t>
            </a:r>
            <a:r>
              <a:rPr lang="en-US" sz="2600" dirty="0"/>
              <a:t> </a:t>
            </a:r>
            <a:r>
              <a:rPr lang="en-US" sz="2600" dirty="0" err="1"/>
              <a:t>efekat</a:t>
            </a:r>
            <a:r>
              <a:rPr lang="en-US" sz="2600" dirty="0"/>
              <a:t> je </a:t>
            </a:r>
            <a:r>
              <a:rPr lang="en-US" sz="2600" dirty="0" err="1"/>
              <a:t>veći</a:t>
            </a:r>
            <a:r>
              <a:rPr lang="en-US" sz="2600" dirty="0"/>
              <a:t> od </a:t>
            </a:r>
            <a:r>
              <a:rPr lang="en-US" sz="2600" dirty="0" err="1"/>
              <a:t>zbira</a:t>
            </a:r>
            <a:r>
              <a:rPr lang="en-US" sz="2600" dirty="0"/>
              <a:t> </a:t>
            </a:r>
            <a:r>
              <a:rPr lang="en-US" sz="2600" dirty="0" err="1"/>
              <a:t>pojedinačnih</a:t>
            </a:r>
            <a:r>
              <a:rPr lang="en-US" sz="2600" dirty="0"/>
              <a:t> </a:t>
            </a:r>
            <a:r>
              <a:rPr lang="en-US" sz="2600" dirty="0" err="1"/>
              <a:t>efekata</a:t>
            </a:r>
            <a:r>
              <a:rPr lang="en-US" sz="2600" dirty="0"/>
              <a:t>).</a:t>
            </a:r>
            <a:endParaRPr lang="sr-Latn-RS" sz="2600" dirty="0"/>
          </a:p>
          <a:p>
            <a:pPr marL="0" indent="0" algn="just">
              <a:buNone/>
            </a:pPr>
            <a:r>
              <a:rPr lang="sr-Latn-RS" sz="2600" i="1" dirty="0"/>
              <a:t>Nedostaci: </a:t>
            </a:r>
            <a:r>
              <a:rPr lang="en-US" sz="2600" dirty="0" err="1"/>
              <a:t>razmenom</a:t>
            </a:r>
            <a:r>
              <a:rPr lang="en-US" sz="2600" dirty="0"/>
              <a:t> </a:t>
            </a:r>
            <a:r>
              <a:rPr lang="en-US" sz="2600" dirty="0" err="1"/>
              <a:t>znanja</a:t>
            </a:r>
            <a:r>
              <a:rPr lang="en-US" sz="2600" dirty="0"/>
              <a:t> </a:t>
            </a:r>
            <a:r>
              <a:rPr lang="en-US" sz="2600" dirty="0" err="1"/>
              <a:t>sa</a:t>
            </a:r>
            <a:r>
              <a:rPr lang="en-US" sz="2600" dirty="0"/>
              <a:t> </a:t>
            </a:r>
            <a:r>
              <a:rPr lang="en-US" sz="2600" dirty="0" err="1"/>
              <a:t>partnerima</a:t>
            </a:r>
            <a:r>
              <a:rPr lang="en-US" sz="2600" dirty="0"/>
              <a:t> </a:t>
            </a:r>
            <a:r>
              <a:rPr lang="en-US" sz="2600" dirty="0" err="1"/>
              <a:t>jačaju</a:t>
            </a:r>
            <a:r>
              <a:rPr lang="en-US" sz="2600" dirty="0"/>
              <a:t> </a:t>
            </a:r>
            <a:r>
              <a:rPr lang="en-US" sz="2600" dirty="0" err="1"/>
              <a:t>potencijalni</a:t>
            </a:r>
            <a:r>
              <a:rPr lang="en-US" sz="2600" dirty="0"/>
              <a:t> </a:t>
            </a:r>
            <a:r>
              <a:rPr lang="en-US" sz="2600" dirty="0" err="1"/>
              <a:t>konkurenti</a:t>
            </a:r>
            <a:r>
              <a:rPr lang="en-US" sz="2600" dirty="0"/>
              <a:t>, </a:t>
            </a:r>
            <a:r>
              <a:rPr lang="en-US" sz="2600" dirty="0" err="1"/>
              <a:t>posebno</a:t>
            </a:r>
            <a:r>
              <a:rPr lang="en-US" sz="2600" dirty="0"/>
              <a:t> </a:t>
            </a:r>
            <a:r>
              <a:rPr lang="en-US" sz="2600" dirty="0" err="1"/>
              <a:t>ako</a:t>
            </a:r>
            <a:r>
              <a:rPr lang="en-US" sz="2600" dirty="0"/>
              <a:t> </a:t>
            </a:r>
            <a:r>
              <a:rPr lang="en-US" sz="2600" dirty="0" err="1"/>
              <a:t>oni</a:t>
            </a:r>
            <a:r>
              <a:rPr lang="en-US" sz="2600" dirty="0"/>
              <a:t> </a:t>
            </a:r>
            <a:r>
              <a:rPr lang="en-US" sz="2600" dirty="0" err="1"/>
              <a:t>zbog</a:t>
            </a:r>
            <a:r>
              <a:rPr lang="en-US" sz="2600" dirty="0"/>
              <a:t> </a:t>
            </a:r>
            <a:r>
              <a:rPr lang="en-US" sz="2600" dirty="0" err="1"/>
              <a:t>nekog</a:t>
            </a:r>
            <a:r>
              <a:rPr lang="en-US" sz="2600" dirty="0"/>
              <a:t> </a:t>
            </a:r>
            <a:r>
              <a:rPr lang="en-US" sz="2600" dirty="0" err="1"/>
              <a:t>razloga</a:t>
            </a:r>
            <a:r>
              <a:rPr lang="en-US" sz="2600" dirty="0"/>
              <a:t> </a:t>
            </a:r>
            <a:r>
              <a:rPr lang="en-US" sz="2600" dirty="0" err="1"/>
              <a:t>napuste</a:t>
            </a:r>
            <a:r>
              <a:rPr lang="en-US" sz="2600" dirty="0"/>
              <a:t> </a:t>
            </a:r>
            <a:r>
              <a:rPr lang="en-US" sz="2600" dirty="0" err="1"/>
              <a:t>virtuelnu</a:t>
            </a:r>
            <a:r>
              <a:rPr lang="en-US" sz="2600" dirty="0"/>
              <a:t> </a:t>
            </a:r>
            <a:r>
              <a:rPr lang="en-US" sz="2600" dirty="0" err="1"/>
              <a:t>organizaciju</a:t>
            </a:r>
            <a:r>
              <a:rPr lang="en-US" sz="2600" dirty="0"/>
              <a:t>; </a:t>
            </a:r>
            <a:r>
              <a:rPr lang="en-US" sz="2600" dirty="0" err="1"/>
              <a:t>smanjuje</a:t>
            </a:r>
            <a:r>
              <a:rPr lang="en-US" sz="2600" dirty="0"/>
              <a:t> se profit </a:t>
            </a:r>
            <a:r>
              <a:rPr lang="en-US" sz="2600" dirty="0" err="1"/>
              <a:t>zbog</a:t>
            </a:r>
            <a:r>
              <a:rPr lang="en-US" sz="2600" dirty="0"/>
              <a:t> </a:t>
            </a:r>
            <a:r>
              <a:rPr lang="en-US" sz="2600" dirty="0" err="1"/>
              <a:t>eksternalizacije</a:t>
            </a:r>
            <a:r>
              <a:rPr lang="en-US" sz="2600" dirty="0"/>
              <a:t> </a:t>
            </a:r>
            <a:r>
              <a:rPr lang="en-US" sz="2600" dirty="0" err="1"/>
              <a:t>aktivnosti</a:t>
            </a:r>
            <a:r>
              <a:rPr lang="en-US" sz="2600" dirty="0"/>
              <a:t>; </a:t>
            </a:r>
            <a:r>
              <a:rPr lang="en-US" sz="2600" dirty="0" err="1"/>
              <a:t>dolazi</a:t>
            </a:r>
            <a:r>
              <a:rPr lang="en-US" sz="2600" dirty="0"/>
              <a:t> do </a:t>
            </a:r>
            <a:r>
              <a:rPr lang="en-US" sz="2600" dirty="0" err="1"/>
              <a:t>gubitka</a:t>
            </a:r>
            <a:r>
              <a:rPr lang="en-US" sz="2600" dirty="0"/>
              <a:t> </a:t>
            </a:r>
            <a:r>
              <a:rPr lang="en-US" sz="2600" dirty="0" err="1"/>
              <a:t>kontrole</a:t>
            </a:r>
            <a:r>
              <a:rPr lang="en-US" sz="2600" dirty="0"/>
              <a:t> </a:t>
            </a:r>
            <a:r>
              <a:rPr lang="en-US" sz="2600" dirty="0" err="1"/>
              <a:t>nad</a:t>
            </a:r>
            <a:r>
              <a:rPr lang="en-US" sz="2600" dirty="0"/>
              <a:t> </a:t>
            </a:r>
            <a:r>
              <a:rPr lang="en-US" sz="2600" dirty="0" err="1"/>
              <a:t>delovima</a:t>
            </a:r>
            <a:r>
              <a:rPr lang="en-US" sz="2600" dirty="0"/>
              <a:t> </a:t>
            </a:r>
            <a:r>
              <a:rPr lang="en-US" sz="2600" dirty="0" err="1"/>
              <a:t>poslovanja</a:t>
            </a:r>
            <a:r>
              <a:rPr lang="en-US" sz="2600" dirty="0"/>
              <a:t>; </a:t>
            </a:r>
            <a:r>
              <a:rPr lang="en-US" sz="2600" dirty="0" err="1"/>
              <a:t>lojalnost</a:t>
            </a:r>
            <a:r>
              <a:rPr lang="en-US" sz="2600" dirty="0"/>
              <a:t> </a:t>
            </a:r>
            <a:r>
              <a:rPr lang="en-US" sz="2600" dirty="0" err="1"/>
              <a:t>zaposlenih</a:t>
            </a:r>
            <a:r>
              <a:rPr lang="en-US" sz="2600" dirty="0"/>
              <a:t> </a:t>
            </a:r>
            <a:r>
              <a:rPr lang="en-US" sz="2600" dirty="0" err="1"/>
              <a:t>slabi</a:t>
            </a:r>
            <a:r>
              <a:rPr lang="en-US" sz="2600" dirty="0"/>
              <a: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22615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Sadržaj predmeta</a:t>
            </a:r>
            <a:endParaRPr lang="en-US" dirty="0"/>
          </a:p>
        </p:txBody>
      </p:sp>
      <p:sp>
        <p:nvSpPr>
          <p:cNvPr id="3" name="Content Placeholder 2"/>
          <p:cNvSpPr>
            <a:spLocks noGrp="1"/>
          </p:cNvSpPr>
          <p:nvPr>
            <p:ph idx="1"/>
          </p:nvPr>
        </p:nvSpPr>
        <p:spPr>
          <a:xfrm>
            <a:off x="609600" y="1432560"/>
            <a:ext cx="11582400" cy="5252720"/>
          </a:xfrm>
        </p:spPr>
        <p:txBody>
          <a:bodyPr>
            <a:normAutofit fontScale="62500" lnSpcReduction="20000"/>
          </a:bodyPr>
          <a:lstStyle/>
          <a:p>
            <a:r>
              <a:rPr lang="sr-Latn-RS" dirty="0">
                <a:solidFill>
                  <a:srgbClr val="002060"/>
                </a:solidFill>
              </a:rPr>
              <a:t>Menadžment i preduzetništvo: spoljašnje okruženje, društvena odgovornost i poslovna etika. </a:t>
            </a:r>
          </a:p>
          <a:p>
            <a:r>
              <a:rPr lang="sr-Latn-RS" dirty="0">
                <a:solidFill>
                  <a:srgbClr val="002060"/>
                </a:solidFill>
              </a:rPr>
              <a:t>Tipovi menadžera. Menadžerske uloge. </a:t>
            </a:r>
          </a:p>
          <a:p>
            <a:r>
              <a:rPr lang="sr-Latn-RS" dirty="0">
                <a:solidFill>
                  <a:srgbClr val="002060"/>
                </a:solidFill>
              </a:rPr>
              <a:t>Industrija i njena transformacija. </a:t>
            </a:r>
          </a:p>
          <a:p>
            <a:r>
              <a:rPr lang="sr-Latn-RS" dirty="0">
                <a:solidFill>
                  <a:srgbClr val="002060"/>
                </a:solidFill>
              </a:rPr>
              <a:t>Planiranje, strateško planiranje i strateški menadžment. </a:t>
            </a:r>
          </a:p>
          <a:p>
            <a:r>
              <a:rPr lang="sr-Latn-RS" dirty="0">
                <a:solidFill>
                  <a:srgbClr val="002060"/>
                </a:solidFill>
              </a:rPr>
              <a:t>Predviđanje i prognoziranje. </a:t>
            </a:r>
          </a:p>
          <a:p>
            <a:r>
              <a:rPr lang="sr-Latn-RS" b="1" dirty="0">
                <a:solidFill>
                  <a:srgbClr val="002060"/>
                </a:solidFill>
              </a:rPr>
              <a:t>Organizacija i organizovanje kao menadžerski resurs. </a:t>
            </a:r>
          </a:p>
          <a:p>
            <a:r>
              <a:rPr lang="sr-Latn-RS" dirty="0">
                <a:solidFill>
                  <a:srgbClr val="002060"/>
                </a:solidFill>
              </a:rPr>
              <a:t>Odlučivanje kao proces rešavanja problema. </a:t>
            </a:r>
          </a:p>
          <a:p>
            <a:r>
              <a:rPr lang="sr-Latn-RS" dirty="0">
                <a:solidFill>
                  <a:srgbClr val="002060"/>
                </a:solidFill>
              </a:rPr>
              <a:t>Ljudski resursi kao imovina preduzeća. Konflikti i upravljanje konfliktima. </a:t>
            </a:r>
          </a:p>
          <a:p>
            <a:r>
              <a:rPr lang="sr-Latn-RS" dirty="0">
                <a:solidFill>
                  <a:srgbClr val="002060"/>
                </a:solidFill>
              </a:rPr>
              <a:t>Upravljanje kreativnošću i inovacijama. Koncept ''učeće organizacije''. Principi upravljanja tehnološkim inovacijama. </a:t>
            </a:r>
          </a:p>
          <a:p>
            <a:r>
              <a:rPr lang="sr-Latn-RS" dirty="0">
                <a:solidFill>
                  <a:srgbClr val="002060"/>
                </a:solidFill>
              </a:rPr>
              <a:t>Osnovni principi upravljanja znanjem (knowledge management). </a:t>
            </a:r>
          </a:p>
          <a:p>
            <a:r>
              <a:rPr lang="sr-Latn-RS" dirty="0">
                <a:solidFill>
                  <a:srgbClr val="002060"/>
                </a:solidFill>
              </a:rPr>
              <a:t>Vođenje. Stilovi vođenja. Motivacija. Sistemi komunikacija. </a:t>
            </a:r>
          </a:p>
          <a:p>
            <a:r>
              <a:rPr lang="sr-Latn-RS" dirty="0">
                <a:solidFill>
                  <a:srgbClr val="002060"/>
                </a:solidFill>
              </a:rPr>
              <a:t>Kontrolisanje kao povratna sprega upravljanja. </a:t>
            </a:r>
          </a:p>
          <a:p>
            <a:r>
              <a:rPr lang="sr-Latn-RS" dirty="0">
                <a:solidFill>
                  <a:srgbClr val="002060"/>
                </a:solidFill>
              </a:rPr>
              <a:t>Upravljanje industrijskim projektima. </a:t>
            </a:r>
          </a:p>
          <a:p>
            <a:r>
              <a:rPr lang="sr-Latn-RS" dirty="0">
                <a:solidFill>
                  <a:srgbClr val="002060"/>
                </a:solidFill>
              </a:rPr>
              <a:t>Kvalitet kao upravljačka varijabla. </a:t>
            </a:r>
          </a:p>
          <a:p>
            <a:r>
              <a:rPr lang="sr-Latn-RS" dirty="0">
                <a:solidFill>
                  <a:srgbClr val="002060"/>
                </a:solidFill>
              </a:rPr>
              <a:t>Ekološki menadžment.  Globalizacija i menadžment</a:t>
            </a:r>
          </a:p>
        </p:txBody>
      </p:sp>
    </p:spTree>
    <p:extLst>
      <p:ext uri="{BB962C8B-B14F-4D97-AF65-F5344CB8AC3E}">
        <p14:creationId xmlns:p14="http://schemas.microsoft.com/office/powerpoint/2010/main" val="1030696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B0F0"/>
                </a:solidFill>
              </a:rPr>
              <a:t>Zadatak za studente: </a:t>
            </a:r>
            <a:endParaRPr lang="en-US" dirty="0"/>
          </a:p>
        </p:txBody>
      </p:sp>
      <p:sp>
        <p:nvSpPr>
          <p:cNvPr id="3" name="Content Placeholder 2"/>
          <p:cNvSpPr>
            <a:spLocks noGrp="1"/>
          </p:cNvSpPr>
          <p:nvPr>
            <p:ph idx="1"/>
          </p:nvPr>
        </p:nvSpPr>
        <p:spPr/>
        <p:txBody>
          <a:bodyPr/>
          <a:lstStyle/>
          <a:p>
            <a:r>
              <a:rPr lang="sr-Latn-RS" dirty="0">
                <a:solidFill>
                  <a:srgbClr val="00B0F0"/>
                </a:solidFill>
              </a:rPr>
              <a:t>Studenti, u okviru istih grupa – formiranih na prethodnim zadacima, nakon primera koji su urađeni na vežbama, za razmatranu poslovnu ideju – koja je na prethodnim zadacima već počela da dobija karakteristike organizacije – predlažu organizacionu strukturu po sopstvenom izboru i skiciraju šemu orga</a:t>
            </a:r>
            <a:r>
              <a:rPr lang="en-US">
                <a:solidFill>
                  <a:srgbClr val="00B0F0"/>
                </a:solidFill>
              </a:rPr>
              <a:t>mi</a:t>
            </a:r>
            <a:r>
              <a:rPr lang="sr-Latn-RS">
                <a:solidFill>
                  <a:srgbClr val="00B0F0"/>
                </a:solidFill>
              </a:rPr>
              <a:t>zacione </a:t>
            </a:r>
            <a:r>
              <a:rPr lang="sr-Latn-RS" dirty="0">
                <a:solidFill>
                  <a:srgbClr val="00B0F0"/>
                </a:solidFill>
              </a:rPr>
              <a:t>strukture.</a:t>
            </a:r>
            <a:endParaRPr lang="en-US" dirty="0">
              <a:solidFill>
                <a:srgbClr val="00B0F0"/>
              </a:solidFill>
            </a:endParaRPr>
          </a:p>
          <a:p>
            <a:endParaRPr lang="en-US" dirty="0"/>
          </a:p>
        </p:txBody>
      </p:sp>
    </p:spTree>
    <p:extLst>
      <p:ext uri="{BB962C8B-B14F-4D97-AF65-F5344CB8AC3E}">
        <p14:creationId xmlns:p14="http://schemas.microsoft.com/office/powerpoint/2010/main" val="3512175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ORGANIZACIJA I ORGANIZOVANJE KAO MENADŽERSKI RESURS</a:t>
            </a:r>
            <a:endParaRPr lang="en-US" b="1" dirty="0"/>
          </a:p>
        </p:txBody>
      </p:sp>
      <p:sp>
        <p:nvSpPr>
          <p:cNvPr id="3" name="Content Placeholder 2"/>
          <p:cNvSpPr>
            <a:spLocks noGrp="1"/>
          </p:cNvSpPr>
          <p:nvPr>
            <p:ph idx="1"/>
          </p:nvPr>
        </p:nvSpPr>
        <p:spPr>
          <a:xfrm>
            <a:off x="838200" y="1825624"/>
            <a:ext cx="10983686" cy="4733795"/>
          </a:xfrm>
        </p:spPr>
        <p:txBody>
          <a:bodyPr>
            <a:normAutofit fontScale="70000" lnSpcReduction="20000"/>
          </a:bodyPr>
          <a:lstStyle/>
          <a:p>
            <a:pPr marL="0" indent="0">
              <a:buNone/>
              <a:defRPr lang="en-US"/>
            </a:pPr>
            <a:r>
              <a:rPr lang="en-US" i="1" dirty="0"/>
              <a:t>„</a:t>
            </a:r>
            <a:r>
              <a:rPr lang="en-US" i="1" dirty="0" err="1"/>
              <a:t>Organizacija</a:t>
            </a:r>
            <a:r>
              <a:rPr lang="en-US" i="1" dirty="0"/>
              <a:t> </a:t>
            </a:r>
            <a:r>
              <a:rPr lang="en-US" i="1" dirty="0" err="1"/>
              <a:t>postoji</a:t>
            </a:r>
            <a:r>
              <a:rPr lang="en-US" i="1" dirty="0"/>
              <a:t> </a:t>
            </a:r>
            <a:r>
              <a:rPr lang="en-US" i="1" dirty="0" err="1"/>
              <a:t>samo</a:t>
            </a:r>
            <a:r>
              <a:rPr lang="en-US" i="1" dirty="0"/>
              <a:t> </a:t>
            </a:r>
            <a:r>
              <a:rPr lang="en-US" i="1" dirty="0" err="1"/>
              <a:t>zbog</a:t>
            </a:r>
            <a:r>
              <a:rPr lang="en-US" i="1" dirty="0"/>
              <a:t> </a:t>
            </a:r>
            <a:r>
              <a:rPr lang="en-US" i="1" dirty="0" err="1"/>
              <a:t>jedne</a:t>
            </a:r>
            <a:r>
              <a:rPr lang="en-US" i="1" dirty="0"/>
              <a:t> </a:t>
            </a:r>
            <a:r>
              <a:rPr lang="en-US" i="1" dirty="0" err="1"/>
              <a:t>stvari</a:t>
            </a:r>
            <a:r>
              <a:rPr lang="en-US" i="1" dirty="0"/>
              <a:t>: da </a:t>
            </a:r>
            <a:r>
              <a:rPr lang="en-US" i="1" dirty="0" err="1"/>
              <a:t>pomogne</a:t>
            </a:r>
            <a:r>
              <a:rPr lang="en-US" i="1" dirty="0"/>
              <a:t> </a:t>
            </a:r>
            <a:r>
              <a:rPr lang="en-US" i="1" dirty="0" err="1"/>
              <a:t>ljudima</a:t>
            </a:r>
            <a:r>
              <a:rPr lang="en-US" i="1" dirty="0"/>
              <a:t> da </a:t>
            </a:r>
            <a:r>
              <a:rPr lang="en-US" i="1" dirty="0" err="1"/>
              <a:t>postignu</a:t>
            </a:r>
            <a:r>
              <a:rPr lang="en-US" i="1" dirty="0"/>
              <a:t> </a:t>
            </a:r>
            <a:r>
              <a:rPr lang="en-US" i="1" dirty="0" err="1"/>
              <a:t>cilj</a:t>
            </a:r>
            <a:r>
              <a:rPr lang="en-US" i="1" dirty="0"/>
              <a:t>, </a:t>
            </a:r>
            <a:r>
              <a:rPr lang="en-US" i="1" dirty="0" err="1"/>
              <a:t>koji</a:t>
            </a:r>
            <a:r>
              <a:rPr lang="en-US" i="1" dirty="0"/>
              <a:t> </a:t>
            </a:r>
            <a:r>
              <a:rPr lang="en-US" i="1" dirty="0" err="1"/>
              <a:t>sami</a:t>
            </a:r>
            <a:r>
              <a:rPr lang="en-US" i="1" dirty="0"/>
              <a:t> ne bi </a:t>
            </a:r>
            <a:r>
              <a:rPr lang="en-US" i="1" dirty="0" err="1"/>
              <a:t>postigli</a:t>
            </a:r>
            <a:r>
              <a:rPr lang="en-US" i="1" dirty="0"/>
              <a:t>“ - </a:t>
            </a:r>
            <a:r>
              <a:rPr lang="en-US" dirty="0"/>
              <a:t>R. Waterman</a:t>
            </a:r>
          </a:p>
          <a:p>
            <a:pPr marL="0" indent="0">
              <a:buNone/>
              <a:defRPr lang="en-US"/>
            </a:pPr>
            <a:r>
              <a:rPr lang="en-US" dirty="0"/>
              <a:t>Sam </a:t>
            </a:r>
            <a:r>
              <a:rPr lang="en-US" dirty="0" err="1"/>
              <a:t>pojam</a:t>
            </a:r>
            <a:r>
              <a:rPr lang="en-US" dirty="0"/>
              <a:t> </a:t>
            </a:r>
            <a:r>
              <a:rPr lang="en-US" dirty="0" err="1"/>
              <a:t>organizacije</a:t>
            </a:r>
            <a:r>
              <a:rPr lang="en-US" dirty="0"/>
              <a:t> </a:t>
            </a:r>
            <a:r>
              <a:rPr lang="en-US" dirty="0" err="1"/>
              <a:t>izveden</a:t>
            </a:r>
            <a:r>
              <a:rPr lang="en-US" dirty="0"/>
              <a:t> je </a:t>
            </a:r>
            <a:r>
              <a:rPr lang="en-US" dirty="0" err="1"/>
              <a:t>iz</a:t>
            </a:r>
            <a:r>
              <a:rPr lang="en-US" dirty="0"/>
              <a:t> </a:t>
            </a:r>
            <a:r>
              <a:rPr lang="en-US" dirty="0" err="1"/>
              <a:t>grčke</a:t>
            </a:r>
            <a:r>
              <a:rPr lang="en-US" dirty="0"/>
              <a:t> </a:t>
            </a:r>
            <a:r>
              <a:rPr lang="en-US" dirty="0" err="1"/>
              <a:t>reči</a:t>
            </a:r>
            <a:r>
              <a:rPr lang="en-US" dirty="0"/>
              <a:t> </a:t>
            </a:r>
            <a:r>
              <a:rPr lang="en-US" b="1" dirty="0" err="1"/>
              <a:t>organon</a:t>
            </a:r>
            <a:r>
              <a:rPr lang="en-US" b="1" dirty="0"/>
              <a:t> </a:t>
            </a:r>
            <a:r>
              <a:rPr lang="en-US" dirty="0" err="1"/>
              <a:t>što</a:t>
            </a:r>
            <a:r>
              <a:rPr lang="en-US" dirty="0"/>
              <a:t> </a:t>
            </a:r>
            <a:r>
              <a:rPr lang="en-US" dirty="0" err="1"/>
              <a:t>doslovno</a:t>
            </a:r>
            <a:r>
              <a:rPr lang="en-US" dirty="0"/>
              <a:t> </a:t>
            </a:r>
            <a:r>
              <a:rPr lang="en-US" dirty="0" err="1"/>
              <a:t>znači</a:t>
            </a:r>
            <a:r>
              <a:rPr lang="en-US" dirty="0"/>
              <a:t> </a:t>
            </a:r>
            <a:r>
              <a:rPr lang="en-US" i="1" dirty="0" err="1"/>
              <a:t>oruđe</a:t>
            </a:r>
            <a:r>
              <a:rPr lang="en-US" i="1" dirty="0"/>
              <a:t>, </a:t>
            </a:r>
            <a:r>
              <a:rPr lang="en-US" i="1" dirty="0" err="1"/>
              <a:t>sprava</a:t>
            </a:r>
            <a:r>
              <a:rPr lang="en-US" dirty="0"/>
              <a:t>. </a:t>
            </a:r>
          </a:p>
          <a:p>
            <a:pPr marL="0" indent="0">
              <a:buNone/>
              <a:defRPr lang="en-US"/>
            </a:pPr>
            <a:r>
              <a:rPr lang="en-US" dirty="0"/>
              <a:t>Pod </a:t>
            </a:r>
            <a:r>
              <a:rPr lang="en-US" dirty="0" err="1"/>
              <a:t>organizacijom</a:t>
            </a:r>
            <a:r>
              <a:rPr lang="en-US" dirty="0"/>
              <a:t> se u </a:t>
            </a:r>
            <a:r>
              <a:rPr lang="en-US" dirty="0" err="1"/>
              <a:t>stručnoj</a:t>
            </a:r>
            <a:r>
              <a:rPr lang="en-US" dirty="0"/>
              <a:t> </a:t>
            </a:r>
            <a:r>
              <a:rPr lang="en-US" dirty="0" err="1"/>
              <a:t>literaturi</a:t>
            </a:r>
            <a:r>
              <a:rPr lang="en-US" dirty="0"/>
              <a:t> </a:t>
            </a:r>
            <a:r>
              <a:rPr lang="en-US" dirty="0" err="1"/>
              <a:t>najčešće</a:t>
            </a:r>
            <a:r>
              <a:rPr lang="en-US" dirty="0"/>
              <a:t> </a:t>
            </a:r>
            <a:r>
              <a:rPr lang="en-US" dirty="0" err="1"/>
              <a:t>podrazumeva</a:t>
            </a:r>
            <a:r>
              <a:rPr lang="en-US" dirty="0"/>
              <a:t> </a:t>
            </a:r>
            <a:r>
              <a:rPr lang="en-US" i="1" dirty="0" err="1"/>
              <a:t>smišljena</a:t>
            </a:r>
            <a:r>
              <a:rPr lang="en-US" i="1" dirty="0"/>
              <a:t> </a:t>
            </a:r>
            <a:r>
              <a:rPr lang="en-US" i="1" dirty="0" err="1"/>
              <a:t>delatnost</a:t>
            </a:r>
            <a:r>
              <a:rPr lang="en-US" i="1" dirty="0"/>
              <a:t> </a:t>
            </a:r>
            <a:r>
              <a:rPr lang="en-US" i="1" dirty="0" err="1"/>
              <a:t>koordiniranja</a:t>
            </a:r>
            <a:r>
              <a:rPr lang="en-US" i="1" dirty="0"/>
              <a:t>, </a:t>
            </a:r>
            <a:r>
              <a:rPr lang="sr-Latn-RS" i="1" dirty="0"/>
              <a:t>u</a:t>
            </a:r>
            <a:r>
              <a:rPr lang="en-US" i="1" dirty="0" err="1"/>
              <a:t>ređivanja</a:t>
            </a:r>
            <a:r>
              <a:rPr lang="en-US" i="1" dirty="0"/>
              <a:t> </a:t>
            </a:r>
            <a:r>
              <a:rPr lang="en-US" i="1" dirty="0" err="1"/>
              <a:t>i</a:t>
            </a:r>
            <a:r>
              <a:rPr lang="en-US" i="1" dirty="0"/>
              <a:t> </a:t>
            </a:r>
            <a:r>
              <a:rPr lang="en-US" i="1" dirty="0" err="1"/>
              <a:t>dodeljivanja</a:t>
            </a:r>
            <a:r>
              <a:rPr lang="en-US" i="1" dirty="0"/>
              <a:t> </a:t>
            </a:r>
            <a:r>
              <a:rPr lang="en-US" i="1" dirty="0" err="1"/>
              <a:t>tipa</a:t>
            </a:r>
            <a:r>
              <a:rPr lang="en-US" i="1" dirty="0"/>
              <a:t>: </a:t>
            </a:r>
            <a:r>
              <a:rPr lang="en-US" i="1" dirty="0" err="1"/>
              <a:t>stvari</a:t>
            </a:r>
            <a:r>
              <a:rPr lang="en-US" i="1" dirty="0"/>
              <a:t> </a:t>
            </a:r>
            <a:r>
              <a:rPr lang="en-US" i="1" dirty="0" err="1"/>
              <a:t>ljudima</a:t>
            </a:r>
            <a:r>
              <a:rPr lang="en-US" i="1" dirty="0"/>
              <a:t> </a:t>
            </a:r>
            <a:r>
              <a:rPr lang="en-US" i="1" dirty="0" err="1"/>
              <a:t>ili</a:t>
            </a:r>
            <a:r>
              <a:rPr lang="en-US" i="1" dirty="0"/>
              <a:t> </a:t>
            </a:r>
            <a:r>
              <a:rPr lang="en-US" i="1" dirty="0" err="1"/>
              <a:t>ljudi</a:t>
            </a:r>
            <a:r>
              <a:rPr lang="en-US" i="1" dirty="0"/>
              <a:t> </a:t>
            </a:r>
            <a:r>
              <a:rPr lang="en-US" i="1" dirty="0" err="1"/>
              <a:t>ljudima</a:t>
            </a:r>
            <a:r>
              <a:rPr lang="en-US" i="1" dirty="0"/>
              <a:t>, </a:t>
            </a:r>
            <a:r>
              <a:rPr lang="en-US" i="1" dirty="0" err="1"/>
              <a:t>ili</a:t>
            </a:r>
            <a:r>
              <a:rPr lang="en-US" i="1" dirty="0"/>
              <a:t> </a:t>
            </a:r>
            <a:r>
              <a:rPr lang="en-US" i="1" dirty="0" err="1"/>
              <a:t>stvari</a:t>
            </a:r>
            <a:r>
              <a:rPr lang="en-US" i="1" dirty="0"/>
              <a:t> </a:t>
            </a:r>
            <a:r>
              <a:rPr lang="en-US" i="1" dirty="0" err="1"/>
              <a:t>stvarima</a:t>
            </a:r>
            <a:r>
              <a:rPr lang="en-US" i="1" dirty="0"/>
              <a:t>, </a:t>
            </a:r>
            <a:r>
              <a:rPr lang="en-US" i="1" dirty="0" err="1"/>
              <a:t>već</a:t>
            </a:r>
            <a:r>
              <a:rPr lang="en-US" i="1" dirty="0"/>
              <a:t> </a:t>
            </a:r>
            <a:r>
              <a:rPr lang="en-US" i="1" dirty="0" err="1"/>
              <a:t>prema</a:t>
            </a:r>
            <a:r>
              <a:rPr lang="en-US" i="1" dirty="0"/>
              <a:t> </a:t>
            </a:r>
            <a:r>
              <a:rPr lang="en-US" i="1" dirty="0" err="1"/>
              <a:t>određenim</a:t>
            </a:r>
            <a:r>
              <a:rPr lang="en-US" i="1" dirty="0"/>
              <a:t> </a:t>
            </a:r>
            <a:r>
              <a:rPr lang="en-US" i="1" dirty="0" err="1"/>
              <a:t>ciljevima</a:t>
            </a:r>
            <a:r>
              <a:rPr lang="en-US" dirty="0"/>
              <a:t>. </a:t>
            </a:r>
          </a:p>
          <a:p>
            <a:pPr marL="0" indent="0">
              <a:buNone/>
              <a:defRPr lang="en-US"/>
            </a:pPr>
            <a:r>
              <a:rPr lang="en-US" dirty="0" err="1"/>
              <a:t>Prema</a:t>
            </a:r>
            <a:r>
              <a:rPr lang="en-US" dirty="0"/>
              <a:t> Taylor-u „</a:t>
            </a:r>
            <a:r>
              <a:rPr lang="en-US" b="1" dirty="0" err="1"/>
              <a:t>organizacija</a:t>
            </a:r>
            <a:r>
              <a:rPr lang="en-US" b="1" dirty="0"/>
              <a:t> je </a:t>
            </a:r>
            <a:r>
              <a:rPr lang="en-US" b="1" dirty="0" err="1"/>
              <a:t>sistem</a:t>
            </a:r>
            <a:r>
              <a:rPr lang="en-US" b="1" dirty="0"/>
              <a:t> </a:t>
            </a:r>
            <a:r>
              <a:rPr lang="en-US" b="1" dirty="0" err="1"/>
              <a:t>pravila</a:t>
            </a:r>
            <a:r>
              <a:rPr lang="en-US" b="1" dirty="0"/>
              <a:t>, </a:t>
            </a:r>
            <a:r>
              <a:rPr lang="en-US" b="1" dirty="0" err="1"/>
              <a:t>koji</a:t>
            </a:r>
            <a:r>
              <a:rPr lang="en-US" b="1" dirty="0"/>
              <a:t> </a:t>
            </a:r>
            <a:r>
              <a:rPr lang="en-US" b="1" dirty="0" err="1"/>
              <a:t>koordinira</a:t>
            </a:r>
            <a:r>
              <a:rPr lang="en-US" b="1" dirty="0"/>
              <a:t> </a:t>
            </a:r>
            <a:r>
              <a:rPr lang="en-US" b="1" dirty="0" err="1"/>
              <a:t>sredstva</a:t>
            </a:r>
            <a:r>
              <a:rPr lang="en-US" b="1" dirty="0"/>
              <a:t> u </a:t>
            </a:r>
            <a:r>
              <a:rPr lang="en-US" b="1" dirty="0" err="1"/>
              <a:t>cilju</a:t>
            </a:r>
            <a:r>
              <a:rPr lang="en-US" b="1" dirty="0"/>
              <a:t> </a:t>
            </a:r>
            <a:r>
              <a:rPr lang="en-US" b="1" dirty="0" err="1"/>
              <a:t>ostvarenja</a:t>
            </a:r>
            <a:r>
              <a:rPr lang="en-US" b="1" dirty="0"/>
              <a:t> </a:t>
            </a:r>
            <a:r>
              <a:rPr lang="en-US" b="1" dirty="0" err="1"/>
              <a:t>određenog</a:t>
            </a:r>
            <a:r>
              <a:rPr lang="en-US" b="1" dirty="0"/>
              <a:t> </a:t>
            </a:r>
            <a:r>
              <a:rPr lang="en-US" b="1" dirty="0" err="1"/>
              <a:t>rezultata</a:t>
            </a:r>
            <a:r>
              <a:rPr lang="en-US" b="1" dirty="0"/>
              <a:t>, a </a:t>
            </a:r>
            <a:r>
              <a:rPr lang="en-US" b="1" dirty="0" err="1"/>
              <a:t>organizovanje</a:t>
            </a:r>
            <a:r>
              <a:rPr lang="en-US" b="1" dirty="0"/>
              <a:t> </a:t>
            </a:r>
            <a:r>
              <a:rPr lang="en-US" b="1" dirty="0" err="1"/>
              <a:t>znači</a:t>
            </a:r>
            <a:r>
              <a:rPr lang="en-US" b="1" dirty="0"/>
              <a:t> </a:t>
            </a:r>
            <a:r>
              <a:rPr lang="en-US" b="1" dirty="0" err="1"/>
              <a:t>samo</a:t>
            </a:r>
            <a:r>
              <a:rPr lang="en-US" b="1" dirty="0"/>
              <a:t> </a:t>
            </a:r>
            <a:r>
              <a:rPr lang="en-US" b="1" dirty="0" err="1"/>
              <a:t>delatno</a:t>
            </a:r>
            <a:r>
              <a:rPr lang="en-US" b="1" dirty="0"/>
              <a:t> </a:t>
            </a:r>
            <a:r>
              <a:rPr lang="en-US" b="1" dirty="0" err="1"/>
              <a:t>usklađivanje</a:t>
            </a:r>
            <a:r>
              <a:rPr lang="en-US" b="1" dirty="0"/>
              <a:t> </a:t>
            </a:r>
            <a:r>
              <a:rPr lang="en-US" b="1" dirty="0" err="1"/>
              <a:t>sredstava</a:t>
            </a:r>
            <a:r>
              <a:rPr lang="en-US" b="1" dirty="0"/>
              <a:t> </a:t>
            </a:r>
            <a:r>
              <a:rPr lang="en-US" b="1" dirty="0" err="1"/>
              <a:t>za</a:t>
            </a:r>
            <a:r>
              <a:rPr lang="en-US" b="1" dirty="0"/>
              <a:t> </a:t>
            </a:r>
            <a:r>
              <a:rPr lang="en-US" b="1" dirty="0" err="1"/>
              <a:t>ostvarenje</a:t>
            </a:r>
            <a:r>
              <a:rPr lang="en-US" b="1" dirty="0"/>
              <a:t> </a:t>
            </a:r>
            <a:r>
              <a:rPr lang="en-US" b="1" dirty="0" err="1"/>
              <a:t>cilja</a:t>
            </a:r>
            <a:r>
              <a:rPr lang="en-US" dirty="0"/>
              <a:t>”.</a:t>
            </a:r>
          </a:p>
          <a:p>
            <a:pPr marL="0" indent="0">
              <a:buNone/>
              <a:defRPr lang="en-US"/>
            </a:pPr>
            <a:r>
              <a:rPr lang="en-US" dirty="0" err="1"/>
              <a:t>Organizacija</a:t>
            </a:r>
            <a:r>
              <a:rPr lang="en-US" dirty="0"/>
              <a:t> je </a:t>
            </a:r>
            <a:r>
              <a:rPr lang="en-US" u="sng" dirty="0" err="1"/>
              <a:t>negentropijska</a:t>
            </a:r>
            <a:r>
              <a:rPr lang="en-US" dirty="0"/>
              <a:t> </a:t>
            </a:r>
            <a:r>
              <a:rPr lang="en-US" dirty="0" err="1"/>
              <a:t>veličina</a:t>
            </a:r>
            <a:r>
              <a:rPr lang="en-US" dirty="0"/>
              <a:t>, </a:t>
            </a:r>
            <a:r>
              <a:rPr lang="en-US" dirty="0" err="1"/>
              <a:t>dakle</a:t>
            </a:r>
            <a:r>
              <a:rPr lang="en-US" dirty="0"/>
              <a:t> </a:t>
            </a:r>
            <a:r>
              <a:rPr lang="en-US" i="1" u="sng" dirty="0" err="1"/>
              <a:t>mera</a:t>
            </a:r>
            <a:r>
              <a:rPr lang="en-US" i="1" u="sng" dirty="0"/>
              <a:t> </a:t>
            </a:r>
            <a:r>
              <a:rPr lang="en-US" i="1" u="sng" dirty="0" err="1"/>
              <a:t>suzbijanja</a:t>
            </a:r>
            <a:r>
              <a:rPr lang="en-US" i="1" u="sng" dirty="0"/>
              <a:t> </a:t>
            </a:r>
            <a:r>
              <a:rPr lang="en-US" i="1" u="sng" dirty="0" err="1"/>
              <a:t>entropije</a:t>
            </a:r>
            <a:r>
              <a:rPr lang="en-US" dirty="0"/>
              <a:t>, </a:t>
            </a:r>
            <a:r>
              <a:rPr lang="en-US" dirty="0" err="1"/>
              <a:t>haosa</a:t>
            </a:r>
            <a:r>
              <a:rPr lang="en-US" dirty="0"/>
              <a:t> </a:t>
            </a:r>
            <a:r>
              <a:rPr lang="en-US" dirty="0" err="1"/>
              <a:t>i</a:t>
            </a:r>
            <a:r>
              <a:rPr lang="en-US" dirty="0"/>
              <a:t> </a:t>
            </a:r>
            <a:r>
              <a:rPr lang="en-US" dirty="0" err="1"/>
              <a:t>rastakanja</a:t>
            </a:r>
            <a:r>
              <a:rPr lang="en-US" dirty="0"/>
              <a:t> </a:t>
            </a:r>
            <a:r>
              <a:rPr lang="en-US" dirty="0" err="1"/>
              <a:t>postojećih</a:t>
            </a:r>
            <a:r>
              <a:rPr lang="en-US" dirty="0"/>
              <a:t> </a:t>
            </a:r>
            <a:r>
              <a:rPr lang="en-US" dirty="0" err="1"/>
              <a:t>struktura</a:t>
            </a:r>
            <a:r>
              <a:rPr lang="en-US" dirty="0"/>
              <a:t>, a </a:t>
            </a:r>
            <a:r>
              <a:rPr lang="en-US" dirty="0" err="1"/>
              <a:t>ove</a:t>
            </a:r>
            <a:r>
              <a:rPr lang="en-US" dirty="0"/>
              <a:t> </a:t>
            </a:r>
            <a:r>
              <a:rPr lang="en-US" dirty="0" err="1"/>
              <a:t>su</a:t>
            </a:r>
            <a:r>
              <a:rPr lang="en-US" dirty="0"/>
              <a:t> </a:t>
            </a:r>
            <a:r>
              <a:rPr lang="en-US" dirty="0" err="1"/>
              <a:t>neophodne</a:t>
            </a:r>
            <a:r>
              <a:rPr lang="en-US" dirty="0"/>
              <a:t> </a:t>
            </a:r>
            <a:r>
              <a:rPr lang="en-US" dirty="0" err="1"/>
              <a:t>za</a:t>
            </a:r>
            <a:r>
              <a:rPr lang="en-US" dirty="0"/>
              <a:t> </a:t>
            </a:r>
            <a:r>
              <a:rPr lang="en-US" dirty="0" err="1"/>
              <a:t>funkcionisanje</a:t>
            </a:r>
            <a:r>
              <a:rPr lang="en-US" dirty="0"/>
              <a:t> </a:t>
            </a:r>
            <a:r>
              <a:rPr lang="en-US" dirty="0" err="1"/>
              <a:t>odgovarajućih</a:t>
            </a:r>
            <a:r>
              <a:rPr lang="en-US" dirty="0"/>
              <a:t> </a:t>
            </a:r>
            <a:r>
              <a:rPr lang="en-US" dirty="0" err="1"/>
              <a:t>procesa</a:t>
            </a:r>
            <a:r>
              <a:rPr lang="en-US" dirty="0"/>
              <a:t> </a:t>
            </a:r>
            <a:r>
              <a:rPr lang="en-US" dirty="0" err="1"/>
              <a:t>kojima</a:t>
            </a:r>
            <a:r>
              <a:rPr lang="en-US" dirty="0"/>
              <a:t> se </a:t>
            </a:r>
            <a:r>
              <a:rPr lang="en-US" dirty="0" err="1"/>
              <a:t>postižu</a:t>
            </a:r>
            <a:r>
              <a:rPr lang="en-US" dirty="0"/>
              <a:t> </a:t>
            </a:r>
            <a:r>
              <a:rPr lang="en-US" dirty="0" err="1"/>
              <a:t>željeni</a:t>
            </a:r>
            <a:r>
              <a:rPr lang="en-US" dirty="0"/>
              <a:t> </a:t>
            </a:r>
            <a:r>
              <a:rPr lang="en-US" dirty="0" err="1"/>
              <a:t>ciljevi</a:t>
            </a:r>
            <a:r>
              <a:rPr lang="en-US" dirty="0"/>
              <a:t>. </a:t>
            </a:r>
          </a:p>
          <a:p>
            <a:pPr marL="0" indent="0">
              <a:buNone/>
              <a:defRPr lang="en-US"/>
            </a:pPr>
            <a:r>
              <a:rPr lang="sr-Latn-RS" dirty="0"/>
              <a:t>O</a:t>
            </a:r>
            <a:r>
              <a:rPr lang="en-US" dirty="0" err="1"/>
              <a:t>rganizacija</a:t>
            </a:r>
            <a:r>
              <a:rPr lang="en-US" dirty="0"/>
              <a:t> (</a:t>
            </a:r>
            <a:r>
              <a:rPr lang="en-US" dirty="0" err="1"/>
              <a:t>kao</a:t>
            </a:r>
            <a:r>
              <a:rPr lang="en-US" dirty="0"/>
              <a:t> </a:t>
            </a:r>
            <a:r>
              <a:rPr lang="en-US" dirty="0" err="1"/>
              <a:t>struktura</a:t>
            </a:r>
            <a:r>
              <a:rPr lang="en-US" dirty="0"/>
              <a:t>) </a:t>
            </a:r>
            <a:r>
              <a:rPr lang="en-US" dirty="0" err="1"/>
              <a:t>i</a:t>
            </a:r>
            <a:r>
              <a:rPr lang="en-US" dirty="0"/>
              <a:t> </a:t>
            </a:r>
            <a:r>
              <a:rPr lang="en-US" dirty="0" err="1"/>
              <a:t>organizovanje</a:t>
            </a:r>
            <a:r>
              <a:rPr lang="en-US" dirty="0"/>
              <a:t> (</a:t>
            </a:r>
            <a:r>
              <a:rPr lang="en-US" dirty="0" err="1"/>
              <a:t>kao</a:t>
            </a:r>
            <a:r>
              <a:rPr lang="en-US" dirty="0"/>
              <a:t> </a:t>
            </a:r>
            <a:r>
              <a:rPr lang="en-US" dirty="0" err="1"/>
              <a:t>proces</a:t>
            </a:r>
            <a:r>
              <a:rPr lang="en-US" dirty="0"/>
              <a:t>) </a:t>
            </a:r>
            <a:r>
              <a:rPr lang="en-US" dirty="0" err="1"/>
              <a:t>su</a:t>
            </a:r>
            <a:r>
              <a:rPr lang="en-US" dirty="0"/>
              <a:t> </a:t>
            </a:r>
            <a:r>
              <a:rPr lang="en-US" dirty="0" err="1"/>
              <a:t>važni</a:t>
            </a:r>
            <a:r>
              <a:rPr lang="en-US" dirty="0"/>
              <a:t> </a:t>
            </a:r>
            <a:r>
              <a:rPr lang="en-US" dirty="0" err="1"/>
              <a:t>segmenti</a:t>
            </a:r>
            <a:r>
              <a:rPr lang="en-US" dirty="0"/>
              <a:t> </a:t>
            </a:r>
            <a:r>
              <a:rPr lang="en-US" dirty="0" err="1"/>
              <a:t>čitavog</a:t>
            </a:r>
            <a:r>
              <a:rPr lang="en-US" dirty="0"/>
              <a:t> </a:t>
            </a:r>
            <a:r>
              <a:rPr lang="en-US" dirty="0" err="1"/>
              <a:t>menadžment</a:t>
            </a:r>
            <a:r>
              <a:rPr lang="en-US" dirty="0"/>
              <a:t> </a:t>
            </a:r>
            <a:r>
              <a:rPr lang="en-US" dirty="0" err="1"/>
              <a:t>procesa</a:t>
            </a:r>
            <a:r>
              <a:rPr lang="en-US" dirty="0"/>
              <a:t>.</a:t>
            </a:r>
          </a:p>
          <a:p>
            <a:pPr marL="0" indent="0">
              <a:buNone/>
              <a:defRPr lang="en-US"/>
            </a:pPr>
            <a:r>
              <a:rPr lang="en-US" b="1" dirty="0"/>
              <a:t>U </a:t>
            </a:r>
            <a:r>
              <a:rPr lang="en-US" b="1" dirty="0" err="1"/>
              <a:t>kontekstu</a:t>
            </a:r>
            <a:r>
              <a:rPr lang="en-US" b="1" dirty="0"/>
              <a:t> </a:t>
            </a:r>
            <a:r>
              <a:rPr lang="en-US" b="1" dirty="0" err="1"/>
              <a:t>menadžmenta</a:t>
            </a:r>
            <a:r>
              <a:rPr lang="en-US" b="1" dirty="0"/>
              <a:t>, </a:t>
            </a:r>
            <a:r>
              <a:rPr lang="en-US" b="1" dirty="0" err="1"/>
              <a:t>organizacija</a:t>
            </a:r>
            <a:r>
              <a:rPr lang="en-US" b="1" dirty="0"/>
              <a:t> je </a:t>
            </a:r>
            <a:r>
              <a:rPr lang="en-US" b="1" dirty="0" err="1"/>
              <a:t>bitna</a:t>
            </a:r>
            <a:r>
              <a:rPr lang="en-US" b="1" dirty="0"/>
              <a:t> </a:t>
            </a:r>
            <a:r>
              <a:rPr lang="en-US" b="1" dirty="0" err="1"/>
              <a:t>faza</a:t>
            </a:r>
            <a:r>
              <a:rPr lang="en-US" b="1" dirty="0"/>
              <a:t> </a:t>
            </a:r>
            <a:r>
              <a:rPr lang="en-US" b="1" dirty="0" err="1"/>
              <a:t>menadžment</a:t>
            </a:r>
            <a:r>
              <a:rPr lang="en-US" b="1" dirty="0"/>
              <a:t> </a:t>
            </a:r>
            <a:r>
              <a:rPr lang="en-US" b="1" dirty="0" err="1"/>
              <a:t>procesa</a:t>
            </a:r>
            <a:r>
              <a:rPr lang="en-US" b="1" dirty="0"/>
              <a:t>, </a:t>
            </a:r>
            <a:r>
              <a:rPr lang="en-US" b="1" dirty="0" err="1"/>
              <a:t>ali</a:t>
            </a:r>
            <a:r>
              <a:rPr lang="en-US" b="1" dirty="0"/>
              <a:t> </a:t>
            </a:r>
            <a:r>
              <a:rPr lang="en-US" b="1" dirty="0" err="1"/>
              <a:t>i</a:t>
            </a:r>
            <a:r>
              <a:rPr lang="en-US" b="1" dirty="0"/>
              <a:t> </a:t>
            </a:r>
            <a:r>
              <a:rPr lang="en-US" b="1" dirty="0" err="1"/>
              <a:t>važan</a:t>
            </a:r>
            <a:r>
              <a:rPr lang="en-US" b="1" dirty="0"/>
              <a:t> </a:t>
            </a:r>
            <a:r>
              <a:rPr lang="en-US" b="1" dirty="0" err="1"/>
              <a:t>menadžerski</a:t>
            </a:r>
            <a:r>
              <a:rPr lang="en-US" b="1" dirty="0"/>
              <a:t> </a:t>
            </a:r>
            <a:r>
              <a:rPr lang="en-US" b="1" dirty="0" err="1"/>
              <a:t>resurs</a:t>
            </a:r>
            <a:r>
              <a:rPr lang="en-US" dirty="0"/>
              <a:t>, </a:t>
            </a:r>
            <a:r>
              <a:rPr lang="en-US" dirty="0" err="1"/>
              <a:t>odnosno</a:t>
            </a:r>
            <a:r>
              <a:rPr lang="en-US" dirty="0"/>
              <a:t> </a:t>
            </a:r>
            <a:r>
              <a:rPr lang="en-US" dirty="0" err="1"/>
              <a:t>činilac</a:t>
            </a:r>
            <a:r>
              <a:rPr lang="en-US" dirty="0"/>
              <a:t> </a:t>
            </a:r>
            <a:r>
              <a:rPr lang="en-US" dirty="0" err="1"/>
              <a:t>promena</a:t>
            </a:r>
            <a:r>
              <a:rPr lang="en-US" dirty="0"/>
              <a:t> </a:t>
            </a:r>
            <a:r>
              <a:rPr lang="en-US" dirty="0" err="1"/>
              <a:t>preduzeća</a:t>
            </a:r>
            <a:r>
              <a:rPr lang="en-US" dirty="0"/>
              <a:t> </a:t>
            </a:r>
            <a:r>
              <a:rPr lang="en-US" dirty="0" err="1"/>
              <a:t>kao</a:t>
            </a:r>
            <a:r>
              <a:rPr lang="en-US" dirty="0"/>
              <a:t> </a:t>
            </a:r>
            <a:r>
              <a:rPr lang="en-US" dirty="0" err="1"/>
              <a:t>najvažnijeg</a:t>
            </a:r>
            <a:r>
              <a:rPr lang="en-US" dirty="0"/>
              <a:t> </a:t>
            </a:r>
            <a:r>
              <a:rPr lang="en-US" dirty="0" err="1"/>
              <a:t>organizacionog</a:t>
            </a:r>
            <a:r>
              <a:rPr lang="en-US" dirty="0"/>
              <a:t> </a:t>
            </a:r>
            <a:r>
              <a:rPr lang="en-US" dirty="0" err="1"/>
              <a:t>oblika</a:t>
            </a:r>
            <a:r>
              <a:rPr lang="en-US" dirty="0"/>
              <a:t> </a:t>
            </a:r>
            <a:r>
              <a:rPr lang="en-US" dirty="0" err="1"/>
              <a:t>poslovanja</a:t>
            </a:r>
            <a:r>
              <a:rPr lang="en-US" dirty="0"/>
              <a:t>. </a:t>
            </a:r>
            <a:endParaRPr lang="sr-Latn-RS" dirty="0"/>
          </a:p>
          <a:p>
            <a:pPr marL="0" indent="0">
              <a:buNone/>
              <a:defRPr lang="en-US"/>
            </a:pPr>
            <a:r>
              <a:rPr lang="sr-Latn-RS" dirty="0"/>
              <a:t>P</a:t>
            </a:r>
            <a:r>
              <a:rPr lang="en-US" dirty="0"/>
              <a:t>od </a:t>
            </a:r>
            <a:r>
              <a:rPr lang="en-US" dirty="0" err="1"/>
              <a:t>pojmom</a:t>
            </a:r>
            <a:r>
              <a:rPr lang="en-US" dirty="0"/>
              <a:t> </a:t>
            </a:r>
            <a:r>
              <a:rPr lang="en-US" dirty="0" err="1"/>
              <a:t>organizacija</a:t>
            </a:r>
            <a:r>
              <a:rPr lang="en-US" dirty="0"/>
              <a:t> </a:t>
            </a:r>
            <a:r>
              <a:rPr lang="en-US" dirty="0" err="1"/>
              <a:t>podrazumeva</a:t>
            </a:r>
            <a:r>
              <a:rPr lang="en-US" dirty="0"/>
              <a:t> se </a:t>
            </a:r>
            <a:r>
              <a:rPr lang="en-US" dirty="0" err="1"/>
              <a:t>odgovarajući</a:t>
            </a:r>
            <a:r>
              <a:rPr lang="en-US" dirty="0"/>
              <a:t> </a:t>
            </a:r>
            <a:r>
              <a:rPr lang="en-US" dirty="0" err="1"/>
              <a:t>organizacioni</a:t>
            </a:r>
            <a:r>
              <a:rPr lang="en-US" dirty="0"/>
              <a:t> </a:t>
            </a:r>
            <a:r>
              <a:rPr lang="en-US" dirty="0" err="1"/>
              <a:t>oblik</a:t>
            </a:r>
            <a:r>
              <a:rPr lang="en-US" dirty="0"/>
              <a:t>, </a:t>
            </a:r>
            <a:r>
              <a:rPr lang="en-US" dirty="0" err="1"/>
              <a:t>kao</a:t>
            </a:r>
            <a:r>
              <a:rPr lang="sr-Latn-RS" dirty="0"/>
              <a:t> i</a:t>
            </a:r>
            <a:r>
              <a:rPr lang="en-US" dirty="0"/>
              <a:t> </a:t>
            </a:r>
            <a:r>
              <a:rPr lang="en-US" dirty="0" err="1"/>
              <a:t>svojevrsni</a:t>
            </a:r>
            <a:r>
              <a:rPr lang="en-US" dirty="0"/>
              <a:t> </a:t>
            </a:r>
            <a:r>
              <a:rPr lang="en-US" dirty="0" err="1"/>
              <a:t>proces</a:t>
            </a:r>
            <a:r>
              <a:rPr lang="en-US" dirty="0"/>
              <a:t> </a:t>
            </a:r>
            <a:r>
              <a:rPr lang="en-US" dirty="0" err="1"/>
              <a:t>organizovanja</a:t>
            </a:r>
            <a:r>
              <a:rPr lang="en-US" dirty="0"/>
              <a:t>. </a:t>
            </a:r>
          </a:p>
        </p:txBody>
      </p:sp>
    </p:spTree>
    <p:extLst>
      <p:ext uri="{BB962C8B-B14F-4D97-AF65-F5344CB8AC3E}">
        <p14:creationId xmlns:p14="http://schemas.microsoft.com/office/powerpoint/2010/main" val="3504809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ORGANIZACIJA I ORGANIZOVANJE KAO MENADŽERSKI RESURS</a:t>
            </a:r>
            <a:endParaRPr lang="en-US" dirty="0"/>
          </a:p>
        </p:txBody>
      </p:sp>
      <p:sp>
        <p:nvSpPr>
          <p:cNvPr id="3" name="Content Placeholder 2"/>
          <p:cNvSpPr>
            <a:spLocks noGrp="1"/>
          </p:cNvSpPr>
          <p:nvPr>
            <p:ph idx="1"/>
          </p:nvPr>
        </p:nvSpPr>
        <p:spPr/>
        <p:txBody>
          <a:bodyPr>
            <a:normAutofit/>
          </a:bodyPr>
          <a:lstStyle/>
          <a:p>
            <a:r>
              <a:rPr lang="sr-Latn-RS" dirty="0"/>
              <a:t>Na nivo preduzeća/kompanije razlikuju se formalna i neformalna organizacija.</a:t>
            </a:r>
          </a:p>
          <a:p>
            <a:pPr marL="0" indent="0">
              <a:buNone/>
              <a:defRPr lang="en-US"/>
            </a:pPr>
            <a:r>
              <a:rPr lang="en-US" u="sng" dirty="0" err="1"/>
              <a:t>Formalna</a:t>
            </a:r>
            <a:r>
              <a:rPr lang="en-US" u="sng" dirty="0"/>
              <a:t> </a:t>
            </a:r>
            <a:r>
              <a:rPr lang="en-US" u="sng" dirty="0" err="1"/>
              <a:t>organizacija</a:t>
            </a:r>
            <a:r>
              <a:rPr lang="en-US" dirty="0"/>
              <a:t> je </a:t>
            </a:r>
            <a:r>
              <a:rPr lang="en-US" dirty="0" err="1"/>
              <a:t>planirana</a:t>
            </a:r>
            <a:r>
              <a:rPr lang="en-US" dirty="0"/>
              <a:t> </a:t>
            </a:r>
            <a:r>
              <a:rPr lang="en-US" dirty="0" err="1"/>
              <a:t>i</a:t>
            </a:r>
            <a:r>
              <a:rPr lang="en-US" dirty="0"/>
              <a:t> </a:t>
            </a:r>
            <a:r>
              <a:rPr lang="en-US" dirty="0" err="1"/>
              <a:t>postavljena</a:t>
            </a:r>
            <a:r>
              <a:rPr lang="en-US" dirty="0"/>
              <a:t> </a:t>
            </a:r>
            <a:r>
              <a:rPr lang="en-US" dirty="0" err="1"/>
              <a:t>struktura</a:t>
            </a:r>
            <a:r>
              <a:rPr lang="en-US" dirty="0"/>
              <a:t> </a:t>
            </a:r>
            <a:r>
              <a:rPr lang="en-US" dirty="0" err="1"/>
              <a:t>nekog</a:t>
            </a:r>
            <a:r>
              <a:rPr lang="en-US" dirty="0"/>
              <a:t> </a:t>
            </a:r>
            <a:r>
              <a:rPr lang="en-US" dirty="0" err="1"/>
              <a:t>preduzeća</a:t>
            </a:r>
            <a:r>
              <a:rPr lang="en-US" dirty="0"/>
              <a:t> </a:t>
            </a:r>
            <a:r>
              <a:rPr lang="en-US" dirty="0" err="1"/>
              <a:t>ili</a:t>
            </a:r>
            <a:r>
              <a:rPr lang="en-US" dirty="0"/>
              <a:t> </a:t>
            </a:r>
            <a:r>
              <a:rPr lang="en-US" dirty="0" err="1"/>
              <a:t>poduhvata</a:t>
            </a:r>
            <a:r>
              <a:rPr lang="sr-Latn-RS" dirty="0"/>
              <a:t>, formirana kako bi</a:t>
            </a:r>
            <a:r>
              <a:rPr lang="en-US" dirty="0"/>
              <a:t> se </a:t>
            </a:r>
            <a:r>
              <a:rPr lang="en-US" dirty="0" err="1"/>
              <a:t>postig</a:t>
            </a:r>
            <a:r>
              <a:rPr lang="sr-Latn-RS" dirty="0"/>
              <a:t>li</a:t>
            </a:r>
            <a:r>
              <a:rPr lang="en-US" dirty="0"/>
              <a:t> </a:t>
            </a:r>
            <a:r>
              <a:rPr lang="en-US" dirty="0" err="1"/>
              <a:t>bliže</a:t>
            </a:r>
            <a:r>
              <a:rPr lang="en-US" dirty="0"/>
              <a:t> </a:t>
            </a:r>
            <a:r>
              <a:rPr lang="en-US" dirty="0" err="1"/>
              <a:t>određeni</a:t>
            </a:r>
            <a:r>
              <a:rPr lang="en-US" dirty="0"/>
              <a:t> </a:t>
            </a:r>
            <a:r>
              <a:rPr lang="en-US" dirty="0" err="1"/>
              <a:t>ciljevi</a:t>
            </a:r>
            <a:r>
              <a:rPr lang="en-US" dirty="0"/>
              <a:t>. </a:t>
            </a:r>
          </a:p>
          <a:p>
            <a:pPr marL="0" indent="0">
              <a:buNone/>
              <a:defRPr lang="en-US"/>
            </a:pPr>
            <a:r>
              <a:rPr lang="en-US" u="sng" dirty="0" err="1"/>
              <a:t>Neformalna</a:t>
            </a:r>
            <a:r>
              <a:rPr lang="en-US" u="sng" dirty="0"/>
              <a:t> </a:t>
            </a:r>
            <a:r>
              <a:rPr lang="en-US" u="sng" dirty="0" err="1"/>
              <a:t>organizacij</a:t>
            </a:r>
            <a:r>
              <a:rPr lang="en-US" dirty="0" err="1"/>
              <a:t>a</a:t>
            </a:r>
            <a:r>
              <a:rPr lang="en-US" dirty="0"/>
              <a:t> je </a:t>
            </a:r>
            <a:r>
              <a:rPr lang="en-US" dirty="0" err="1"/>
              <a:t>dopunski</a:t>
            </a:r>
            <a:r>
              <a:rPr lang="en-US" dirty="0"/>
              <a:t> </a:t>
            </a:r>
            <a:r>
              <a:rPr lang="en-US" dirty="0" err="1"/>
              <a:t>postavljena</a:t>
            </a:r>
            <a:r>
              <a:rPr lang="en-US" dirty="0"/>
              <a:t> </a:t>
            </a:r>
            <a:r>
              <a:rPr lang="en-US" dirty="0" err="1"/>
              <a:t>struktura</a:t>
            </a:r>
            <a:r>
              <a:rPr lang="en-US" dirty="0"/>
              <a:t> </a:t>
            </a:r>
            <a:r>
              <a:rPr lang="en-US" dirty="0" err="1"/>
              <a:t>unutar</a:t>
            </a:r>
            <a:r>
              <a:rPr lang="en-US" dirty="0"/>
              <a:t> </a:t>
            </a:r>
            <a:r>
              <a:rPr lang="en-US" dirty="0" err="1"/>
              <a:t>preduzeća</a:t>
            </a:r>
            <a:r>
              <a:rPr lang="en-US" dirty="0"/>
              <a:t>, </a:t>
            </a:r>
            <a:r>
              <a:rPr lang="en-US" dirty="0" err="1"/>
              <a:t>koja</a:t>
            </a:r>
            <a:r>
              <a:rPr lang="en-US" dirty="0"/>
              <a:t> </a:t>
            </a:r>
            <a:r>
              <a:rPr lang="en-US" dirty="0" err="1"/>
              <a:t>nema</a:t>
            </a:r>
            <a:r>
              <a:rPr lang="en-US" dirty="0"/>
              <a:t> </a:t>
            </a:r>
            <a:r>
              <a:rPr lang="en-US" dirty="0" err="1"/>
              <a:t>formalnu</a:t>
            </a:r>
            <a:r>
              <a:rPr lang="en-US" dirty="0"/>
              <a:t> </a:t>
            </a:r>
            <a:r>
              <a:rPr lang="en-US" dirty="0" err="1"/>
              <a:t>opisnu</a:t>
            </a:r>
            <a:r>
              <a:rPr lang="en-US" dirty="0"/>
              <a:t> </a:t>
            </a:r>
            <a:r>
              <a:rPr lang="en-US" dirty="0" err="1"/>
              <a:t>šemu</a:t>
            </a:r>
            <a:r>
              <a:rPr lang="en-US" dirty="0"/>
              <a:t>, </a:t>
            </a:r>
            <a:r>
              <a:rPr lang="en-US" dirty="0" err="1"/>
              <a:t>ali</a:t>
            </a:r>
            <a:r>
              <a:rPr lang="en-US" dirty="0"/>
              <a:t> je </a:t>
            </a:r>
            <a:r>
              <a:rPr lang="en-US" dirty="0" err="1"/>
              <a:t>stvorena</a:t>
            </a:r>
            <a:r>
              <a:rPr lang="en-US" dirty="0"/>
              <a:t> </a:t>
            </a:r>
            <a:r>
              <a:rPr lang="en-US" dirty="0" err="1"/>
              <a:t>za</a:t>
            </a:r>
            <a:r>
              <a:rPr lang="en-US" dirty="0"/>
              <a:t> </a:t>
            </a:r>
            <a:r>
              <a:rPr lang="en-US" dirty="0" err="1"/>
              <a:t>postizanje</a:t>
            </a:r>
            <a:r>
              <a:rPr lang="en-US" dirty="0"/>
              <a:t> </a:t>
            </a:r>
            <a:r>
              <a:rPr lang="en-US" dirty="0" err="1"/>
              <a:t>bliže</a:t>
            </a:r>
            <a:r>
              <a:rPr lang="en-US" dirty="0"/>
              <a:t> </a:t>
            </a:r>
            <a:r>
              <a:rPr lang="en-US" dirty="0" err="1"/>
              <a:t>označenih</a:t>
            </a:r>
            <a:r>
              <a:rPr lang="en-US" dirty="0"/>
              <a:t> </a:t>
            </a:r>
            <a:r>
              <a:rPr lang="en-US" dirty="0" err="1"/>
              <a:t>ciljeva</a:t>
            </a:r>
            <a:r>
              <a:rPr lang="en-US" dirty="0"/>
              <a:t>.</a:t>
            </a:r>
          </a:p>
        </p:txBody>
      </p:sp>
    </p:spTree>
    <p:extLst>
      <p:ext uri="{BB962C8B-B14F-4D97-AF65-F5344CB8AC3E}">
        <p14:creationId xmlns:p14="http://schemas.microsoft.com/office/powerpoint/2010/main" val="1948283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ORGANIZACIJA I ORGANIZOVANJE KAO MENADŽERSKI RESURS</a:t>
            </a:r>
            <a:endParaRPr lang="en-US" dirty="0"/>
          </a:p>
        </p:txBody>
      </p:sp>
      <p:sp>
        <p:nvSpPr>
          <p:cNvPr id="3" name="Content Placeholder 2"/>
          <p:cNvSpPr>
            <a:spLocks noGrp="1"/>
          </p:cNvSpPr>
          <p:nvPr>
            <p:ph idx="1"/>
          </p:nvPr>
        </p:nvSpPr>
        <p:spPr/>
        <p:txBody>
          <a:bodyPr>
            <a:normAutofit/>
          </a:bodyPr>
          <a:lstStyle/>
          <a:p>
            <a:r>
              <a:rPr lang="en-US" dirty="0" err="1"/>
              <a:t>Razvojem</a:t>
            </a:r>
            <a:r>
              <a:rPr lang="en-US" dirty="0"/>
              <a:t> </a:t>
            </a:r>
            <a:r>
              <a:rPr lang="en-US" dirty="0" err="1"/>
              <a:t>i</a:t>
            </a:r>
            <a:r>
              <a:rPr lang="en-US" dirty="0"/>
              <a:t> </a:t>
            </a:r>
            <a:r>
              <a:rPr lang="en-US" dirty="0" err="1"/>
              <a:t>rastom</a:t>
            </a:r>
            <a:r>
              <a:rPr lang="en-US" dirty="0"/>
              <a:t> </a:t>
            </a:r>
            <a:r>
              <a:rPr lang="en-US" dirty="0" err="1"/>
              <a:t>organizacije</a:t>
            </a:r>
            <a:r>
              <a:rPr lang="en-US" dirty="0"/>
              <a:t>, </a:t>
            </a:r>
            <a:r>
              <a:rPr lang="en-US" dirty="0" err="1"/>
              <a:t>stvara</a:t>
            </a:r>
            <a:r>
              <a:rPr lang="en-US" dirty="0"/>
              <a:t> se </a:t>
            </a:r>
            <a:r>
              <a:rPr lang="en-US" dirty="0" err="1"/>
              <a:t>hijerarhijska</a:t>
            </a:r>
            <a:r>
              <a:rPr lang="en-US" dirty="0"/>
              <a:t> </a:t>
            </a:r>
            <a:r>
              <a:rPr lang="en-US" dirty="0" err="1"/>
              <a:t>struktura</a:t>
            </a:r>
            <a:r>
              <a:rPr lang="en-US" dirty="0"/>
              <a:t>, </a:t>
            </a:r>
            <a:r>
              <a:rPr lang="en-US" dirty="0" err="1"/>
              <a:t>koja</a:t>
            </a:r>
            <a:r>
              <a:rPr lang="en-US" dirty="0"/>
              <a:t> se </a:t>
            </a:r>
            <a:r>
              <a:rPr lang="en-US" dirty="0" err="1"/>
              <a:t>vremenom</a:t>
            </a:r>
            <a:r>
              <a:rPr lang="en-US" dirty="0"/>
              <a:t>, </a:t>
            </a:r>
            <a:r>
              <a:rPr lang="en-US" dirty="0" err="1"/>
              <a:t>prema</a:t>
            </a:r>
            <a:r>
              <a:rPr lang="en-US" dirty="0"/>
              <a:t> </a:t>
            </a:r>
            <a:r>
              <a:rPr lang="en-US" dirty="0" err="1"/>
              <a:t>potrebi</a:t>
            </a:r>
            <a:r>
              <a:rPr lang="en-US" dirty="0"/>
              <a:t> </a:t>
            </a:r>
            <a:r>
              <a:rPr lang="en-US" dirty="0" err="1"/>
              <a:t>sve</a:t>
            </a:r>
            <a:r>
              <a:rPr lang="en-US" dirty="0"/>
              <a:t> </a:t>
            </a:r>
            <a:r>
              <a:rPr lang="en-US" dirty="0" err="1"/>
              <a:t>više</a:t>
            </a:r>
            <a:r>
              <a:rPr lang="en-US" dirty="0"/>
              <a:t> </a:t>
            </a:r>
            <a:r>
              <a:rPr lang="en-US" dirty="0" err="1"/>
              <a:t>produbljuje</a:t>
            </a:r>
            <a:r>
              <a:rPr lang="en-US" dirty="0"/>
              <a:t>. </a:t>
            </a:r>
          </a:p>
          <a:p>
            <a:r>
              <a:rPr lang="sr-Latn-RS" dirty="0"/>
              <a:t>Grafički prikaz organizacije je Organizaciona šema – Organizaciona struktura.</a:t>
            </a:r>
          </a:p>
          <a:p>
            <a:r>
              <a:rPr lang="sr-Latn-RS" dirty="0"/>
              <a:t>Kompleksnost organizacione šeme zavisi od veličine organizacije, kao i od stepena horizontalne i vertikalne diverzifikacije.</a:t>
            </a:r>
          </a:p>
          <a:p>
            <a:r>
              <a:rPr lang="en-US" dirty="0" err="1"/>
              <a:t>Što</a:t>
            </a:r>
            <a:r>
              <a:rPr lang="en-US" dirty="0"/>
              <a:t> je </a:t>
            </a:r>
            <a:r>
              <a:rPr lang="en-US" dirty="0" err="1"/>
              <a:t>viši</a:t>
            </a:r>
            <a:r>
              <a:rPr lang="en-US" dirty="0"/>
              <a:t> </a:t>
            </a:r>
            <a:r>
              <a:rPr lang="en-US" dirty="0" err="1"/>
              <a:t>stepen</a:t>
            </a:r>
            <a:r>
              <a:rPr lang="en-US" dirty="0"/>
              <a:t> </a:t>
            </a:r>
            <a:r>
              <a:rPr lang="en-US" u="sng" dirty="0" err="1"/>
              <a:t>horizontalne</a:t>
            </a:r>
            <a:r>
              <a:rPr lang="en-US" u="sng" dirty="0"/>
              <a:t> </a:t>
            </a:r>
            <a:r>
              <a:rPr lang="en-US" u="sng" dirty="0" err="1"/>
              <a:t>i</a:t>
            </a:r>
            <a:r>
              <a:rPr lang="en-US" u="sng" dirty="0"/>
              <a:t> </a:t>
            </a:r>
            <a:r>
              <a:rPr lang="en-US" u="sng" dirty="0" err="1"/>
              <a:t>vertikalne</a:t>
            </a:r>
            <a:r>
              <a:rPr lang="en-US" u="sng" dirty="0"/>
              <a:t> </a:t>
            </a:r>
            <a:r>
              <a:rPr lang="en-US" u="sng" dirty="0" err="1"/>
              <a:t>diferencijacije</a:t>
            </a:r>
            <a:r>
              <a:rPr lang="en-US" dirty="0"/>
              <a:t> u </a:t>
            </a:r>
            <a:r>
              <a:rPr lang="en-US" dirty="0" err="1"/>
              <a:t>organizaciji</a:t>
            </a:r>
            <a:r>
              <a:rPr lang="en-US" dirty="0"/>
              <a:t>, to </a:t>
            </a:r>
            <a:r>
              <a:rPr lang="en-US" dirty="0" err="1"/>
              <a:t>će</a:t>
            </a:r>
            <a:r>
              <a:rPr lang="en-US" dirty="0"/>
              <a:t> </a:t>
            </a:r>
            <a:r>
              <a:rPr lang="en-US" dirty="0" err="1"/>
              <a:t>biti</a:t>
            </a:r>
            <a:r>
              <a:rPr lang="en-US" dirty="0"/>
              <a:t> </a:t>
            </a:r>
            <a:r>
              <a:rPr lang="en-US" dirty="0" err="1"/>
              <a:t>dublja</a:t>
            </a:r>
            <a:r>
              <a:rPr lang="en-US" dirty="0"/>
              <a:t> </a:t>
            </a:r>
            <a:r>
              <a:rPr lang="en-US" dirty="0" err="1"/>
              <a:t>i</a:t>
            </a:r>
            <a:r>
              <a:rPr lang="en-US" dirty="0"/>
              <a:t> </a:t>
            </a:r>
            <a:r>
              <a:rPr lang="en-US" dirty="0" err="1"/>
              <a:t>detaljnija</a:t>
            </a:r>
            <a:r>
              <a:rPr lang="en-US" dirty="0"/>
              <a:t> </a:t>
            </a:r>
            <a:r>
              <a:rPr lang="en-US" dirty="0" err="1"/>
              <a:t>podela</a:t>
            </a:r>
            <a:r>
              <a:rPr lang="en-US" dirty="0"/>
              <a:t> </a:t>
            </a:r>
            <a:r>
              <a:rPr lang="en-US" dirty="0" err="1"/>
              <a:t>rada</a:t>
            </a:r>
            <a:r>
              <a:rPr lang="en-US" dirty="0"/>
              <a:t> u </a:t>
            </a:r>
            <a:r>
              <a:rPr lang="en-US" dirty="0" err="1"/>
              <a:t>njoj</a:t>
            </a:r>
            <a:r>
              <a:rPr lang="en-US" dirty="0"/>
              <a:t>, a </a:t>
            </a:r>
            <a:r>
              <a:rPr lang="en-US" dirty="0" err="1"/>
              <a:t>specijalizacija</a:t>
            </a:r>
            <a:r>
              <a:rPr lang="en-US" dirty="0"/>
              <a:t> (</a:t>
            </a:r>
            <a:r>
              <a:rPr lang="en-US" dirty="0" err="1"/>
              <a:t>bilo</a:t>
            </a:r>
            <a:r>
              <a:rPr lang="en-US" dirty="0"/>
              <a:t> </a:t>
            </a:r>
            <a:r>
              <a:rPr lang="en-US" dirty="0" err="1"/>
              <a:t>pojedinca</a:t>
            </a:r>
            <a:r>
              <a:rPr lang="en-US" dirty="0"/>
              <a:t> </a:t>
            </a:r>
            <a:r>
              <a:rPr lang="en-US" dirty="0" err="1"/>
              <a:t>ili</a:t>
            </a:r>
            <a:r>
              <a:rPr lang="en-US" dirty="0"/>
              <a:t> </a:t>
            </a:r>
            <a:r>
              <a:rPr lang="en-US" dirty="0" err="1"/>
              <a:t>organizacionih</a:t>
            </a:r>
            <a:r>
              <a:rPr lang="en-US" dirty="0"/>
              <a:t> </a:t>
            </a:r>
            <a:r>
              <a:rPr lang="en-US" dirty="0" err="1"/>
              <a:t>jedinica</a:t>
            </a:r>
            <a:r>
              <a:rPr lang="en-US" dirty="0"/>
              <a:t>) </a:t>
            </a:r>
            <a:r>
              <a:rPr lang="en-US" dirty="0" err="1"/>
              <a:t>veća</a:t>
            </a:r>
            <a:r>
              <a:rPr lang="en-US" dirty="0"/>
              <a:t>. </a:t>
            </a:r>
            <a:endParaRPr lang="sr-Latn-RS" dirty="0"/>
          </a:p>
          <a:p>
            <a:endParaRPr lang="en-US" dirty="0"/>
          </a:p>
        </p:txBody>
      </p:sp>
    </p:spTree>
    <p:extLst>
      <p:ext uri="{BB962C8B-B14F-4D97-AF65-F5344CB8AC3E}">
        <p14:creationId xmlns:p14="http://schemas.microsoft.com/office/powerpoint/2010/main" val="3941363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ORGANIZACIJA I ORGANIZOVANJE KAO MENADŽERSKI RESURS</a:t>
            </a:r>
            <a:endParaRPr lang="en-US" dirty="0"/>
          </a:p>
        </p:txBody>
      </p:sp>
      <p:sp>
        <p:nvSpPr>
          <p:cNvPr id="3" name="Content Placeholder 2"/>
          <p:cNvSpPr>
            <a:spLocks noGrp="1"/>
          </p:cNvSpPr>
          <p:nvPr>
            <p:ph idx="1"/>
          </p:nvPr>
        </p:nvSpPr>
        <p:spPr/>
        <p:txBody>
          <a:bodyPr>
            <a:normAutofit fontScale="92500"/>
          </a:bodyPr>
          <a:lstStyle/>
          <a:p>
            <a:pPr marL="0" lvl="1" indent="0">
              <a:spcBef>
                <a:spcPts val="1000"/>
              </a:spcBef>
              <a:buNone/>
              <a:defRPr lang="en-US"/>
            </a:pPr>
            <a:r>
              <a:rPr lang="sr-Latn-RS" dirty="0"/>
              <a:t>Proces organizovanja, kao podproces menadžmenta, uključuje i definisanje i uspostavljanje organizacione strukture, koja predstavlja logički povezanu celinu, sastavljenu od organizacionih jedinica zaduženih za obavljanje pojedinih vrsta poslova.</a:t>
            </a:r>
          </a:p>
          <a:p>
            <a:pPr marL="0" lvl="1" indent="0">
              <a:spcBef>
                <a:spcPts val="1000"/>
              </a:spcBef>
              <a:buNone/>
              <a:defRPr lang="en-US"/>
            </a:pPr>
            <a:r>
              <a:rPr lang="en-US" b="1" dirty="0" err="1"/>
              <a:t>Organizaciona</a:t>
            </a:r>
            <a:r>
              <a:rPr lang="en-US" b="1" dirty="0"/>
              <a:t> </a:t>
            </a:r>
            <a:r>
              <a:rPr lang="en-US" b="1" dirty="0" err="1"/>
              <a:t>struktura</a:t>
            </a:r>
            <a:r>
              <a:rPr lang="en-US" b="1" dirty="0"/>
              <a:t> je </a:t>
            </a:r>
            <a:r>
              <a:rPr lang="en-US" b="1" dirty="0" err="1"/>
              <a:t>sistem</a:t>
            </a:r>
            <a:r>
              <a:rPr lang="en-US" b="1" dirty="0"/>
              <a:t> </a:t>
            </a:r>
            <a:r>
              <a:rPr lang="en-US" b="1" dirty="0" err="1"/>
              <a:t>odnosa</a:t>
            </a:r>
            <a:r>
              <a:rPr lang="en-US" b="1" dirty="0"/>
              <a:t> </a:t>
            </a:r>
            <a:r>
              <a:rPr lang="en-US" b="1" dirty="0" err="1"/>
              <a:t>među</a:t>
            </a:r>
            <a:r>
              <a:rPr lang="en-US" b="1" dirty="0"/>
              <a:t> </a:t>
            </a:r>
            <a:r>
              <a:rPr lang="en-US" b="1" dirty="0" err="1"/>
              <a:t>ljudima</a:t>
            </a:r>
            <a:r>
              <a:rPr lang="en-US" b="1" dirty="0"/>
              <a:t> </a:t>
            </a:r>
            <a:r>
              <a:rPr lang="en-US" b="1" dirty="0" err="1"/>
              <a:t>radi</a:t>
            </a:r>
            <a:r>
              <a:rPr lang="en-US" b="1" dirty="0"/>
              <a:t> </a:t>
            </a:r>
            <a:r>
              <a:rPr lang="en-US" b="1" dirty="0" err="1"/>
              <a:t>izvršavanja</a:t>
            </a:r>
            <a:r>
              <a:rPr lang="en-US" b="1" dirty="0"/>
              <a:t> </a:t>
            </a:r>
            <a:r>
              <a:rPr lang="en-US" b="1" dirty="0" err="1"/>
              <a:t>određenih</a:t>
            </a:r>
            <a:r>
              <a:rPr lang="en-US" b="1" dirty="0"/>
              <a:t> </a:t>
            </a:r>
            <a:r>
              <a:rPr lang="en-US" b="1" dirty="0" err="1"/>
              <a:t>zadataka</a:t>
            </a:r>
            <a:r>
              <a:rPr lang="en-US" b="1" dirty="0"/>
              <a:t>, </a:t>
            </a:r>
            <a:r>
              <a:rPr lang="en-US" b="1" dirty="0" err="1"/>
              <a:t>zbog</a:t>
            </a:r>
            <a:r>
              <a:rPr lang="en-US" b="1" dirty="0"/>
              <a:t> </a:t>
            </a:r>
            <a:r>
              <a:rPr lang="en-US" b="1" dirty="0" err="1"/>
              <a:t>čega</a:t>
            </a:r>
            <a:r>
              <a:rPr lang="en-US" b="1" dirty="0"/>
              <a:t> je to </a:t>
            </a:r>
            <a:r>
              <a:rPr lang="en-US" b="1" dirty="0" err="1"/>
              <a:t>najvažniji</a:t>
            </a:r>
            <a:r>
              <a:rPr lang="en-US" b="1" dirty="0"/>
              <a:t> </a:t>
            </a:r>
            <a:r>
              <a:rPr lang="en-US" b="1" dirty="0" err="1"/>
              <a:t>deo</a:t>
            </a:r>
            <a:r>
              <a:rPr lang="en-US" b="1" dirty="0"/>
              <a:t> </a:t>
            </a:r>
            <a:r>
              <a:rPr lang="en-US" b="1" dirty="0" err="1"/>
              <a:t>svake</a:t>
            </a:r>
            <a:r>
              <a:rPr lang="en-US" b="1" dirty="0"/>
              <a:t> </a:t>
            </a:r>
            <a:r>
              <a:rPr lang="en-US" b="1" dirty="0" err="1"/>
              <a:t>organizacije</a:t>
            </a:r>
            <a:r>
              <a:rPr lang="en-US" b="1" dirty="0"/>
              <a:t>. </a:t>
            </a:r>
          </a:p>
          <a:p>
            <a:pPr marL="0" lvl="1" indent="0">
              <a:spcBef>
                <a:spcPts val="1000"/>
              </a:spcBef>
              <a:buNone/>
              <a:defRPr lang="en-US"/>
            </a:pPr>
            <a:r>
              <a:rPr lang="en-US" dirty="0" err="1"/>
              <a:t>Organizaciona</a:t>
            </a:r>
            <a:r>
              <a:rPr lang="en-US" dirty="0"/>
              <a:t> </a:t>
            </a:r>
            <a:r>
              <a:rPr lang="en-US" dirty="0" err="1"/>
              <a:t>struktura</a:t>
            </a:r>
            <a:r>
              <a:rPr lang="en-US" dirty="0"/>
              <a:t> je </a:t>
            </a:r>
            <a:r>
              <a:rPr lang="en-US" dirty="0" err="1"/>
              <a:t>sveobuhvatnost</a:t>
            </a:r>
            <a:r>
              <a:rPr lang="en-US" dirty="0"/>
              <a:t> </a:t>
            </a:r>
            <a:r>
              <a:rPr lang="en-US" dirty="0" err="1"/>
              <a:t>veza</a:t>
            </a:r>
            <a:r>
              <a:rPr lang="en-US" dirty="0"/>
              <a:t> </a:t>
            </a:r>
            <a:r>
              <a:rPr lang="en-US" dirty="0" err="1"/>
              <a:t>i</a:t>
            </a:r>
            <a:r>
              <a:rPr lang="en-US" dirty="0"/>
              <a:t> </a:t>
            </a:r>
            <a:r>
              <a:rPr lang="en-US" dirty="0" err="1"/>
              <a:t>odnosa</a:t>
            </a:r>
            <a:r>
              <a:rPr lang="en-US" dirty="0"/>
              <a:t> </a:t>
            </a:r>
            <a:r>
              <a:rPr lang="en-US" dirty="0" err="1"/>
              <a:t>između</a:t>
            </a:r>
            <a:r>
              <a:rPr lang="en-US" dirty="0"/>
              <a:t> </a:t>
            </a:r>
            <a:r>
              <a:rPr lang="en-US" dirty="0" err="1"/>
              <a:t>svih</a:t>
            </a:r>
            <a:r>
              <a:rPr lang="en-US" dirty="0"/>
              <a:t> </a:t>
            </a:r>
            <a:r>
              <a:rPr lang="en-US" dirty="0" err="1"/>
              <a:t>činilaca</a:t>
            </a:r>
            <a:r>
              <a:rPr lang="en-US" dirty="0"/>
              <a:t> </a:t>
            </a:r>
            <a:r>
              <a:rPr lang="en-US" dirty="0" err="1"/>
              <a:t>proizvodnje</a:t>
            </a:r>
            <a:r>
              <a:rPr lang="en-US" dirty="0"/>
              <a:t> </a:t>
            </a:r>
            <a:r>
              <a:rPr lang="en-US" dirty="0" err="1"/>
              <a:t>i</a:t>
            </a:r>
            <a:r>
              <a:rPr lang="en-US" dirty="0"/>
              <a:t> </a:t>
            </a:r>
            <a:r>
              <a:rPr lang="en-US" dirty="0" err="1"/>
              <a:t>poslovanja</a:t>
            </a:r>
            <a:r>
              <a:rPr lang="en-US" dirty="0"/>
              <a:t>, </a:t>
            </a:r>
            <a:r>
              <a:rPr lang="en-US" dirty="0" err="1"/>
              <a:t>kao</a:t>
            </a:r>
            <a:r>
              <a:rPr lang="en-US" dirty="0"/>
              <a:t> </a:t>
            </a:r>
            <a:r>
              <a:rPr lang="en-US" dirty="0" err="1"/>
              <a:t>i</a:t>
            </a:r>
            <a:r>
              <a:rPr lang="en-US" dirty="0"/>
              <a:t> </a:t>
            </a:r>
            <a:r>
              <a:rPr lang="en-US" dirty="0" err="1"/>
              <a:t>sveukupnost</a:t>
            </a:r>
            <a:r>
              <a:rPr lang="en-US" dirty="0"/>
              <a:t> </a:t>
            </a:r>
            <a:r>
              <a:rPr lang="en-US" dirty="0" err="1"/>
              <a:t>veza</a:t>
            </a:r>
            <a:r>
              <a:rPr lang="en-US" dirty="0"/>
              <a:t> </a:t>
            </a:r>
            <a:r>
              <a:rPr lang="en-US" dirty="0" err="1"/>
              <a:t>i</a:t>
            </a:r>
            <a:r>
              <a:rPr lang="en-US" dirty="0"/>
              <a:t> </a:t>
            </a:r>
            <a:r>
              <a:rPr lang="en-US" dirty="0" err="1"/>
              <a:t>odnosa</a:t>
            </a:r>
            <a:r>
              <a:rPr lang="en-US" dirty="0"/>
              <a:t> </a:t>
            </a:r>
            <a:r>
              <a:rPr lang="en-US" dirty="0" err="1"/>
              <a:t>unutar</a:t>
            </a:r>
            <a:r>
              <a:rPr lang="en-US" dirty="0"/>
              <a:t> </a:t>
            </a:r>
            <a:r>
              <a:rPr lang="en-US" dirty="0" err="1"/>
              <a:t>svakog</a:t>
            </a:r>
            <a:r>
              <a:rPr lang="en-US" dirty="0"/>
              <a:t> </a:t>
            </a:r>
            <a:r>
              <a:rPr lang="en-US" dirty="0" err="1"/>
              <a:t>pojedinog</a:t>
            </a:r>
            <a:r>
              <a:rPr lang="en-US" dirty="0"/>
              <a:t> </a:t>
            </a:r>
            <a:r>
              <a:rPr lang="en-US" dirty="0" err="1"/>
              <a:t>činioca</a:t>
            </a:r>
            <a:r>
              <a:rPr lang="en-US" dirty="0"/>
              <a:t> </a:t>
            </a:r>
            <a:r>
              <a:rPr lang="en-US" dirty="0" err="1"/>
              <a:t>posebno</a:t>
            </a:r>
            <a:r>
              <a:rPr lang="en-US" dirty="0"/>
              <a:t>. </a:t>
            </a:r>
          </a:p>
          <a:p>
            <a:pPr marL="0" lvl="1" indent="0">
              <a:spcBef>
                <a:spcPts val="1000"/>
              </a:spcBef>
              <a:buNone/>
              <a:defRPr lang="en-US"/>
            </a:pPr>
            <a:r>
              <a:rPr lang="en-US" dirty="0" err="1"/>
              <a:t>Organizaciona</a:t>
            </a:r>
            <a:r>
              <a:rPr lang="en-US" dirty="0"/>
              <a:t> </a:t>
            </a:r>
            <a:r>
              <a:rPr lang="en-US" dirty="0" err="1"/>
              <a:t>struktura</a:t>
            </a:r>
            <a:r>
              <a:rPr lang="en-US" dirty="0"/>
              <a:t> </a:t>
            </a:r>
            <a:r>
              <a:rPr lang="en-US" dirty="0" err="1"/>
              <a:t>treba</a:t>
            </a:r>
            <a:r>
              <a:rPr lang="en-US" dirty="0"/>
              <a:t> da </a:t>
            </a:r>
            <a:r>
              <a:rPr lang="en-US" dirty="0" err="1"/>
              <a:t>sledi</a:t>
            </a:r>
            <a:r>
              <a:rPr lang="en-US" dirty="0"/>
              <a:t> </a:t>
            </a:r>
            <a:r>
              <a:rPr lang="en-US" dirty="0" err="1"/>
              <a:t>ciljeve</a:t>
            </a:r>
            <a:r>
              <a:rPr lang="en-US" dirty="0"/>
              <a:t> </a:t>
            </a:r>
            <a:r>
              <a:rPr lang="en-US" dirty="0" err="1"/>
              <a:t>preduzeća</a:t>
            </a:r>
            <a:r>
              <a:rPr lang="en-US" dirty="0"/>
              <a:t>, a </a:t>
            </a:r>
            <a:r>
              <a:rPr lang="en-US" dirty="0" err="1"/>
              <a:t>oni</a:t>
            </a:r>
            <a:r>
              <a:rPr lang="en-US" dirty="0"/>
              <a:t> </a:t>
            </a:r>
            <a:r>
              <a:rPr lang="en-US" dirty="0" err="1"/>
              <a:t>proizlaze</a:t>
            </a:r>
            <a:r>
              <a:rPr lang="en-US" dirty="0"/>
              <a:t> </a:t>
            </a:r>
            <a:r>
              <a:rPr lang="en-US" dirty="0" err="1"/>
              <a:t>iz</a:t>
            </a:r>
            <a:r>
              <a:rPr lang="en-US" dirty="0"/>
              <a:t> </a:t>
            </a:r>
            <a:r>
              <a:rPr lang="en-US" dirty="0" err="1"/>
              <a:t>strategije</a:t>
            </a:r>
            <a:r>
              <a:rPr lang="en-US" dirty="0"/>
              <a:t> </a:t>
            </a:r>
            <a:r>
              <a:rPr lang="en-US" dirty="0" err="1"/>
              <a:t>razvoja</a:t>
            </a:r>
            <a:r>
              <a:rPr lang="en-US" dirty="0"/>
              <a:t> </a:t>
            </a:r>
            <a:r>
              <a:rPr lang="en-US" dirty="0" err="1"/>
              <a:t>preduzeća</a:t>
            </a:r>
            <a:r>
              <a:rPr lang="en-US" dirty="0"/>
              <a:t>.</a:t>
            </a:r>
            <a:endParaRPr lang="sr-Latn-RS" dirty="0"/>
          </a:p>
          <a:p>
            <a:pPr marL="0" lvl="1" indent="0">
              <a:spcBef>
                <a:spcPts val="1000"/>
              </a:spcBef>
              <a:buNone/>
              <a:defRPr lang="en-US"/>
            </a:pPr>
            <a:r>
              <a:rPr lang="sr-Latn-RS" dirty="0"/>
              <a:t>Samim time, organizaciona strukura mora biti konstruisana i prilagođena raspoloživim resursima – angažovanim za postizanje postavljenih ciljeva preduzeća.</a:t>
            </a:r>
            <a:endParaRPr lang="en-US" dirty="0"/>
          </a:p>
          <a:p>
            <a:endParaRPr lang="en-US" dirty="0"/>
          </a:p>
        </p:txBody>
      </p:sp>
    </p:spTree>
    <p:extLst>
      <p:ext uri="{BB962C8B-B14F-4D97-AF65-F5344CB8AC3E}">
        <p14:creationId xmlns:p14="http://schemas.microsoft.com/office/powerpoint/2010/main" val="3383745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ORGANIZACIJA I ORGANIZOVANJE KAO MENADŽERSKI RESURS</a:t>
            </a:r>
            <a:endParaRPr lang="en-US" dirty="0"/>
          </a:p>
        </p:txBody>
      </p:sp>
      <p:sp>
        <p:nvSpPr>
          <p:cNvPr id="3" name="Content Placeholder 2"/>
          <p:cNvSpPr>
            <a:spLocks noGrp="1"/>
          </p:cNvSpPr>
          <p:nvPr>
            <p:ph idx="1"/>
          </p:nvPr>
        </p:nvSpPr>
        <p:spPr/>
        <p:txBody>
          <a:bodyPr>
            <a:normAutofit fontScale="85000" lnSpcReduction="20000"/>
          </a:bodyPr>
          <a:lstStyle/>
          <a:p>
            <a:r>
              <a:rPr lang="en-US" i="1" dirty="0" err="1"/>
              <a:t>Formalna</a:t>
            </a:r>
            <a:r>
              <a:rPr lang="en-US" i="1" dirty="0"/>
              <a:t> </a:t>
            </a:r>
            <a:r>
              <a:rPr lang="en-US" i="1" dirty="0" err="1"/>
              <a:t>struktura</a:t>
            </a:r>
            <a:r>
              <a:rPr lang="sr-Latn-RS" i="1" dirty="0"/>
              <a:t>, </a:t>
            </a:r>
            <a:r>
              <a:rPr lang="sr-Latn-RS" dirty="0"/>
              <a:t>predstavlja prikaz formalne organizacije i</a:t>
            </a:r>
            <a:r>
              <a:rPr lang="en-US" i="1" dirty="0"/>
              <a:t> </a:t>
            </a:r>
            <a:r>
              <a:rPr lang="en-US" dirty="0" err="1"/>
              <a:t>nastaje</a:t>
            </a:r>
            <a:r>
              <a:rPr lang="en-US" dirty="0"/>
              <a:t> </a:t>
            </a:r>
            <a:r>
              <a:rPr lang="en-US" dirty="0" err="1"/>
              <a:t>kao</a:t>
            </a:r>
            <a:r>
              <a:rPr lang="en-US" dirty="0"/>
              <a:t> </a:t>
            </a:r>
            <a:r>
              <a:rPr lang="en-US" dirty="0" err="1"/>
              <a:t>rezultat</a:t>
            </a:r>
            <a:r>
              <a:rPr lang="en-US" dirty="0"/>
              <a:t> </a:t>
            </a:r>
            <a:r>
              <a:rPr lang="en-US" dirty="0" err="1"/>
              <a:t>organizacionog</a:t>
            </a:r>
            <a:r>
              <a:rPr lang="en-US" dirty="0"/>
              <a:t> </a:t>
            </a:r>
            <a:r>
              <a:rPr lang="en-US" dirty="0" err="1"/>
              <a:t>razvoja</a:t>
            </a:r>
            <a:r>
              <a:rPr lang="en-US" dirty="0"/>
              <a:t> </a:t>
            </a:r>
            <a:r>
              <a:rPr lang="en-US" dirty="0" err="1"/>
              <a:t>i</a:t>
            </a:r>
            <a:r>
              <a:rPr lang="en-US" dirty="0"/>
              <a:t> </a:t>
            </a:r>
            <a:r>
              <a:rPr lang="en-US" dirty="0" err="1"/>
              <a:t>ona</a:t>
            </a:r>
            <a:r>
              <a:rPr lang="en-US" dirty="0"/>
              <a:t> </a:t>
            </a:r>
            <a:r>
              <a:rPr lang="en-US" dirty="0" err="1"/>
              <a:t>predstavlja</a:t>
            </a:r>
            <a:r>
              <a:rPr lang="en-US" dirty="0"/>
              <a:t> „</a:t>
            </a:r>
            <a:r>
              <a:rPr lang="en-US" dirty="0" err="1"/>
              <a:t>kičmu</a:t>
            </a:r>
            <a:r>
              <a:rPr lang="en-US" dirty="0"/>
              <a:t>” </a:t>
            </a:r>
            <a:r>
              <a:rPr lang="en-US" dirty="0" err="1"/>
              <a:t>organizacije</a:t>
            </a:r>
            <a:r>
              <a:rPr lang="en-US" dirty="0"/>
              <a:t> u </a:t>
            </a:r>
            <a:r>
              <a:rPr lang="en-US" dirty="0" err="1"/>
              <a:t>smislu</a:t>
            </a:r>
            <a:r>
              <a:rPr lang="en-US" dirty="0"/>
              <a:t> da </a:t>
            </a:r>
            <a:r>
              <a:rPr lang="en-US" dirty="0" err="1"/>
              <a:t>izražava</a:t>
            </a:r>
            <a:r>
              <a:rPr lang="en-US" dirty="0"/>
              <a:t> </a:t>
            </a:r>
            <a:r>
              <a:rPr lang="en-US" dirty="0" err="1"/>
              <a:t>raspored</a:t>
            </a:r>
            <a:r>
              <a:rPr lang="en-US" dirty="0"/>
              <a:t> </a:t>
            </a:r>
            <a:r>
              <a:rPr lang="en-US" dirty="0" err="1"/>
              <a:t>poslova</a:t>
            </a:r>
            <a:r>
              <a:rPr lang="en-US" dirty="0"/>
              <a:t> </a:t>
            </a:r>
            <a:r>
              <a:rPr lang="en-US" dirty="0" err="1"/>
              <a:t>i</a:t>
            </a:r>
            <a:r>
              <a:rPr lang="en-US" dirty="0"/>
              <a:t> </a:t>
            </a:r>
            <a:r>
              <a:rPr lang="en-US" dirty="0" err="1"/>
              <a:t>sistem</a:t>
            </a:r>
            <a:r>
              <a:rPr lang="en-US" dirty="0"/>
              <a:t> </a:t>
            </a:r>
            <a:r>
              <a:rPr lang="en-US" dirty="0" err="1"/>
              <a:t>veza</a:t>
            </a:r>
            <a:r>
              <a:rPr lang="en-US" dirty="0"/>
              <a:t> </a:t>
            </a:r>
            <a:r>
              <a:rPr lang="en-US" dirty="0" err="1"/>
              <a:t>između</a:t>
            </a:r>
            <a:r>
              <a:rPr lang="en-US" dirty="0"/>
              <a:t> </a:t>
            </a:r>
            <a:r>
              <a:rPr lang="en-US" dirty="0" err="1"/>
              <a:t>članova</a:t>
            </a:r>
            <a:r>
              <a:rPr lang="en-US" dirty="0"/>
              <a:t> </a:t>
            </a:r>
            <a:r>
              <a:rPr lang="en-US" dirty="0" err="1"/>
              <a:t>organizacije</a:t>
            </a:r>
            <a:r>
              <a:rPr lang="en-US" dirty="0"/>
              <a:t> </a:t>
            </a:r>
            <a:r>
              <a:rPr lang="en-US" dirty="0" err="1"/>
              <a:t>koji</a:t>
            </a:r>
            <a:r>
              <a:rPr lang="en-US" dirty="0"/>
              <a:t> je </a:t>
            </a:r>
            <a:r>
              <a:rPr lang="en-US" dirty="0" err="1"/>
              <a:t>zvanično</a:t>
            </a:r>
            <a:r>
              <a:rPr lang="en-US" dirty="0"/>
              <a:t> </a:t>
            </a:r>
            <a:r>
              <a:rPr lang="en-US" dirty="0" err="1"/>
              <a:t>utvrđen</a:t>
            </a:r>
            <a:r>
              <a:rPr lang="en-US" dirty="0"/>
              <a:t>. </a:t>
            </a:r>
            <a:r>
              <a:rPr lang="sr-Latn-RS" dirty="0"/>
              <a:t>F</a:t>
            </a:r>
            <a:r>
              <a:rPr lang="en-US" dirty="0" err="1"/>
              <a:t>ormalna</a:t>
            </a:r>
            <a:r>
              <a:rPr lang="en-US" dirty="0"/>
              <a:t> </a:t>
            </a:r>
            <a:r>
              <a:rPr lang="en-US" dirty="0" err="1"/>
              <a:t>organizaciona</a:t>
            </a:r>
            <a:r>
              <a:rPr lang="en-US" dirty="0"/>
              <a:t> </a:t>
            </a:r>
            <a:r>
              <a:rPr lang="en-US" dirty="0" err="1"/>
              <a:t>struktura</a:t>
            </a:r>
            <a:r>
              <a:rPr lang="en-US" dirty="0"/>
              <a:t> </a:t>
            </a:r>
            <a:r>
              <a:rPr lang="en-US" dirty="0" err="1"/>
              <a:t>ima</a:t>
            </a:r>
            <a:r>
              <a:rPr lang="en-US" dirty="0"/>
              <a:t> </a:t>
            </a:r>
            <a:r>
              <a:rPr lang="en-US" dirty="0" err="1"/>
              <a:t>jasno</a:t>
            </a:r>
            <a:r>
              <a:rPr lang="en-US" dirty="0"/>
              <a:t> </a:t>
            </a:r>
            <a:r>
              <a:rPr lang="en-US" dirty="0" err="1"/>
              <a:t>definisana</a:t>
            </a:r>
            <a:r>
              <a:rPr lang="en-US" dirty="0"/>
              <a:t> </a:t>
            </a:r>
            <a:r>
              <a:rPr lang="en-US" dirty="0" err="1"/>
              <a:t>pravila</a:t>
            </a:r>
            <a:r>
              <a:rPr lang="en-US" dirty="0"/>
              <a:t>, </a:t>
            </a:r>
            <a:r>
              <a:rPr lang="en-US" dirty="0" err="1"/>
              <a:t>prava</a:t>
            </a:r>
            <a:r>
              <a:rPr lang="en-US" dirty="0"/>
              <a:t> </a:t>
            </a:r>
            <a:r>
              <a:rPr lang="en-US" dirty="0" err="1"/>
              <a:t>i</a:t>
            </a:r>
            <a:r>
              <a:rPr lang="en-US" dirty="0"/>
              <a:t> </a:t>
            </a:r>
            <a:r>
              <a:rPr lang="en-US" dirty="0" err="1"/>
              <a:t>obaveze</a:t>
            </a:r>
            <a:r>
              <a:rPr lang="en-US" dirty="0"/>
              <a:t>, status </a:t>
            </a:r>
            <a:r>
              <a:rPr lang="en-US" dirty="0" err="1"/>
              <a:t>ljudi</a:t>
            </a:r>
            <a:r>
              <a:rPr lang="en-US" dirty="0"/>
              <a:t> u </a:t>
            </a:r>
            <a:r>
              <a:rPr lang="en-US" dirty="0" err="1"/>
              <a:t>organizaciji</a:t>
            </a:r>
            <a:r>
              <a:rPr lang="en-US" dirty="0"/>
              <a:t>, </a:t>
            </a:r>
            <a:r>
              <a:rPr lang="en-US" dirty="0" err="1"/>
              <a:t>kanale</a:t>
            </a:r>
            <a:r>
              <a:rPr lang="en-US" dirty="0"/>
              <a:t> </a:t>
            </a:r>
            <a:r>
              <a:rPr lang="en-US" dirty="0" err="1"/>
              <a:t>komuniciranja</a:t>
            </a:r>
            <a:r>
              <a:rPr lang="en-US" dirty="0"/>
              <a:t> </a:t>
            </a:r>
            <a:r>
              <a:rPr lang="en-US" dirty="0" err="1"/>
              <a:t>itd</a:t>
            </a:r>
            <a:r>
              <a:rPr lang="en-US" dirty="0"/>
              <a:t>. </a:t>
            </a:r>
            <a:endParaRPr lang="sr-Latn-RS" dirty="0"/>
          </a:p>
          <a:p>
            <a:r>
              <a:rPr lang="sr-Latn-RS" i="1" dirty="0"/>
              <a:t>N</a:t>
            </a:r>
            <a:r>
              <a:rPr lang="en-US" i="1" dirty="0" err="1"/>
              <a:t>eformalna</a:t>
            </a:r>
            <a:r>
              <a:rPr lang="en-US" i="1" dirty="0"/>
              <a:t> </a:t>
            </a:r>
            <a:r>
              <a:rPr lang="sr-Latn-RS" i="1" dirty="0"/>
              <a:t>struktura </a:t>
            </a:r>
            <a:r>
              <a:rPr lang="sr-Latn-RS" dirty="0"/>
              <a:t>je model neformalne organizacije </a:t>
            </a:r>
            <a:r>
              <a:rPr lang="en-US" dirty="0" err="1"/>
              <a:t>koja</a:t>
            </a:r>
            <a:r>
              <a:rPr lang="en-US" dirty="0"/>
              <a:t> se </a:t>
            </a:r>
            <a:r>
              <a:rPr lang="en-US" dirty="0" err="1"/>
              <a:t>sastoji</a:t>
            </a:r>
            <a:r>
              <a:rPr lang="en-US" dirty="0"/>
              <a:t> od </a:t>
            </a:r>
            <a:r>
              <a:rPr lang="en-US" dirty="0" err="1"/>
              <a:t>mreže</a:t>
            </a:r>
            <a:r>
              <a:rPr lang="en-US" dirty="0"/>
              <a:t> </a:t>
            </a:r>
            <a:r>
              <a:rPr lang="en-US" dirty="0" err="1"/>
              <a:t>najrazličitijih</a:t>
            </a:r>
            <a:r>
              <a:rPr lang="en-US" dirty="0"/>
              <a:t> </a:t>
            </a:r>
            <a:r>
              <a:rPr lang="en-US" dirty="0" err="1"/>
              <a:t>spontanih</a:t>
            </a:r>
            <a:r>
              <a:rPr lang="en-US" dirty="0"/>
              <a:t> </a:t>
            </a:r>
            <a:r>
              <a:rPr lang="en-US" dirty="0" err="1"/>
              <a:t>i</a:t>
            </a:r>
            <a:r>
              <a:rPr lang="en-US" dirty="0"/>
              <a:t> </a:t>
            </a:r>
            <a:r>
              <a:rPr lang="en-US" dirty="0" err="1"/>
              <a:t>neozvaničenih</a:t>
            </a:r>
            <a:r>
              <a:rPr lang="en-US" dirty="0"/>
              <a:t> </a:t>
            </a:r>
            <a:r>
              <a:rPr lang="en-US" dirty="0" err="1"/>
              <a:t>odnosa</a:t>
            </a:r>
            <a:r>
              <a:rPr lang="en-US" dirty="0"/>
              <a:t> </a:t>
            </a:r>
            <a:r>
              <a:rPr lang="en-US" dirty="0" err="1"/>
              <a:t>između</a:t>
            </a:r>
            <a:r>
              <a:rPr lang="en-US" dirty="0"/>
              <a:t> </a:t>
            </a:r>
            <a:r>
              <a:rPr lang="en-US" dirty="0" err="1"/>
              <a:t>članova</a:t>
            </a:r>
            <a:r>
              <a:rPr lang="en-US" dirty="0"/>
              <a:t> </a:t>
            </a:r>
            <a:r>
              <a:rPr lang="en-US" dirty="0" err="1"/>
              <a:t>organizacije</a:t>
            </a:r>
            <a:r>
              <a:rPr lang="en-US" dirty="0"/>
              <a:t> </a:t>
            </a:r>
            <a:r>
              <a:rPr lang="en-US" dirty="0" err="1"/>
              <a:t>koji</a:t>
            </a:r>
            <a:r>
              <a:rPr lang="en-US" dirty="0"/>
              <a:t> </a:t>
            </a:r>
            <a:r>
              <a:rPr lang="en-US" dirty="0" err="1"/>
              <a:t>su</a:t>
            </a:r>
            <a:r>
              <a:rPr lang="en-US" dirty="0"/>
              <a:t> </a:t>
            </a:r>
            <a:r>
              <a:rPr lang="en-US" dirty="0" err="1"/>
              <a:t>uspostavljeni</a:t>
            </a:r>
            <a:r>
              <a:rPr lang="en-US" dirty="0"/>
              <a:t> </a:t>
            </a:r>
            <a:r>
              <a:rPr lang="en-US" dirty="0" err="1"/>
              <a:t>tokom</a:t>
            </a:r>
            <a:r>
              <a:rPr lang="en-US" dirty="0"/>
              <a:t> </a:t>
            </a:r>
            <a:r>
              <a:rPr lang="en-US" dirty="0" err="1"/>
              <a:t>dugotrajnijeg</a:t>
            </a:r>
            <a:r>
              <a:rPr lang="en-US" dirty="0"/>
              <a:t> </a:t>
            </a:r>
            <a:r>
              <a:rPr lang="en-US" dirty="0" err="1"/>
              <a:t>zajedničkog</a:t>
            </a:r>
            <a:r>
              <a:rPr lang="en-US" dirty="0"/>
              <a:t> </a:t>
            </a:r>
            <a:r>
              <a:rPr lang="en-US" dirty="0" err="1"/>
              <a:t>rada</a:t>
            </a:r>
            <a:r>
              <a:rPr lang="en-US" dirty="0"/>
              <a:t>. Ona </a:t>
            </a:r>
            <a:r>
              <a:rPr lang="en-US" dirty="0" err="1"/>
              <a:t>može</a:t>
            </a:r>
            <a:r>
              <a:rPr lang="en-US" dirty="0"/>
              <a:t> </a:t>
            </a:r>
            <a:r>
              <a:rPr lang="en-US" dirty="0" err="1"/>
              <a:t>biti</a:t>
            </a:r>
            <a:r>
              <a:rPr lang="en-US" dirty="0"/>
              <a:t> </a:t>
            </a:r>
            <a:r>
              <a:rPr lang="en-US" dirty="0" err="1"/>
              <a:t>koristan</a:t>
            </a:r>
            <a:r>
              <a:rPr lang="en-US" dirty="0"/>
              <a:t> </a:t>
            </a:r>
            <a:r>
              <a:rPr lang="en-US" dirty="0" err="1"/>
              <a:t>komplement</a:t>
            </a:r>
            <a:r>
              <a:rPr lang="en-US" dirty="0"/>
              <a:t> </a:t>
            </a:r>
            <a:r>
              <a:rPr lang="en-US" dirty="0" err="1"/>
              <a:t>i</a:t>
            </a:r>
            <a:r>
              <a:rPr lang="en-US" dirty="0"/>
              <a:t> </a:t>
            </a:r>
            <a:r>
              <a:rPr lang="en-US" dirty="0" err="1"/>
              <a:t>katalizator</a:t>
            </a:r>
            <a:r>
              <a:rPr lang="en-US" dirty="0"/>
              <a:t> </a:t>
            </a:r>
            <a:r>
              <a:rPr lang="en-US" dirty="0" err="1"/>
              <a:t>formalne</a:t>
            </a:r>
            <a:r>
              <a:rPr lang="en-US" dirty="0"/>
              <a:t> </a:t>
            </a:r>
            <a:r>
              <a:rPr lang="en-US" dirty="0" err="1"/>
              <a:t>strukture</a:t>
            </a:r>
            <a:r>
              <a:rPr lang="en-US" dirty="0"/>
              <a:t>, </a:t>
            </a:r>
            <a:r>
              <a:rPr lang="en-US" dirty="0" err="1"/>
              <a:t>ali</a:t>
            </a:r>
            <a:r>
              <a:rPr lang="en-US" dirty="0"/>
              <a:t> </a:t>
            </a:r>
            <a:r>
              <a:rPr lang="en-US" dirty="0" err="1"/>
              <a:t>ponekad</a:t>
            </a:r>
            <a:r>
              <a:rPr lang="en-US" dirty="0"/>
              <a:t> </a:t>
            </a:r>
            <a:r>
              <a:rPr lang="en-US" dirty="0" err="1"/>
              <a:t>može</a:t>
            </a:r>
            <a:r>
              <a:rPr lang="en-US" dirty="0"/>
              <a:t> </a:t>
            </a:r>
            <a:r>
              <a:rPr lang="en-US" dirty="0" err="1"/>
              <a:t>podržati</a:t>
            </a:r>
            <a:r>
              <a:rPr lang="en-US" dirty="0"/>
              <a:t> </a:t>
            </a:r>
            <a:r>
              <a:rPr lang="en-US" dirty="0" err="1"/>
              <a:t>delovanje</a:t>
            </a:r>
            <a:r>
              <a:rPr lang="en-US" dirty="0"/>
              <a:t> </a:t>
            </a:r>
            <a:r>
              <a:rPr lang="en-US" dirty="0" err="1"/>
              <a:t>suprotno</a:t>
            </a:r>
            <a:r>
              <a:rPr lang="en-US" dirty="0"/>
              <a:t> </a:t>
            </a:r>
            <a:r>
              <a:rPr lang="en-US" dirty="0" err="1"/>
              <a:t>ciljevima</a:t>
            </a:r>
            <a:r>
              <a:rPr lang="en-US" dirty="0"/>
              <a:t> </a:t>
            </a:r>
            <a:r>
              <a:rPr lang="en-US" dirty="0" err="1"/>
              <a:t>formalne</a:t>
            </a:r>
            <a:r>
              <a:rPr lang="en-US" dirty="0"/>
              <a:t> </a:t>
            </a:r>
            <a:r>
              <a:rPr lang="en-US" dirty="0" err="1"/>
              <a:t>organizacije</a:t>
            </a:r>
            <a:r>
              <a:rPr lang="en-US" dirty="0"/>
              <a:t> </a:t>
            </a:r>
            <a:r>
              <a:rPr lang="en-US" dirty="0" err="1"/>
              <a:t>i</a:t>
            </a:r>
            <a:r>
              <a:rPr lang="en-US" dirty="0"/>
              <a:t> </a:t>
            </a:r>
            <a:r>
              <a:rPr lang="en-US" dirty="0" err="1"/>
              <a:t>dovesti</a:t>
            </a:r>
            <a:r>
              <a:rPr lang="en-US" dirty="0"/>
              <a:t> u </a:t>
            </a:r>
            <a:r>
              <a:rPr lang="en-US" dirty="0" err="1"/>
              <a:t>pitanje</a:t>
            </a:r>
            <a:r>
              <a:rPr lang="en-US" dirty="0"/>
              <a:t> </a:t>
            </a:r>
            <a:r>
              <a:rPr lang="en-US" dirty="0" err="1"/>
              <a:t>njen</a:t>
            </a:r>
            <a:r>
              <a:rPr lang="en-US" dirty="0"/>
              <a:t> </a:t>
            </a:r>
            <a:r>
              <a:rPr lang="en-US" dirty="0" err="1"/>
              <a:t>opstanak</a:t>
            </a:r>
            <a:r>
              <a:rPr lang="en-US" dirty="0"/>
              <a:t>. </a:t>
            </a:r>
            <a:endParaRPr lang="sr-Latn-RS" dirty="0"/>
          </a:p>
          <a:p>
            <a:r>
              <a:rPr lang="sr-Latn-RS" dirty="0"/>
              <a:t>M</a:t>
            </a:r>
            <a:r>
              <a:rPr lang="en-US" dirty="0" err="1"/>
              <a:t>enadžeri</a:t>
            </a:r>
            <a:r>
              <a:rPr lang="en-US" dirty="0"/>
              <a:t> </a:t>
            </a:r>
            <a:r>
              <a:rPr lang="en-US" dirty="0" err="1"/>
              <a:t>imaju</a:t>
            </a:r>
            <a:r>
              <a:rPr lang="en-US" dirty="0"/>
              <a:t> </a:t>
            </a:r>
            <a:r>
              <a:rPr lang="en-US" dirty="0" err="1"/>
              <a:t>i</a:t>
            </a:r>
            <a:r>
              <a:rPr lang="en-US" dirty="0"/>
              <a:t> </a:t>
            </a:r>
            <a:r>
              <a:rPr lang="en-US" dirty="0" err="1"/>
              <a:t>dodatne</a:t>
            </a:r>
            <a:r>
              <a:rPr lang="en-US" dirty="0"/>
              <a:t> </a:t>
            </a:r>
            <a:r>
              <a:rPr lang="en-US" dirty="0" err="1"/>
              <a:t>obaveze</a:t>
            </a:r>
            <a:r>
              <a:rPr lang="en-US" dirty="0"/>
              <a:t> da </a:t>
            </a:r>
            <a:r>
              <a:rPr lang="en-US" dirty="0" err="1"/>
              <a:t>usklađuju</a:t>
            </a:r>
            <a:r>
              <a:rPr lang="en-US" dirty="0"/>
              <a:t> </a:t>
            </a:r>
            <a:r>
              <a:rPr lang="en-US" dirty="0" err="1"/>
              <a:t>i</a:t>
            </a:r>
            <a:r>
              <a:rPr lang="en-US" dirty="0"/>
              <a:t> </a:t>
            </a:r>
            <a:r>
              <a:rPr lang="en-US" dirty="0" err="1"/>
              <a:t>koordiniraju</a:t>
            </a:r>
            <a:r>
              <a:rPr lang="en-US" dirty="0"/>
              <a:t> </a:t>
            </a:r>
            <a:r>
              <a:rPr lang="en-US" dirty="0" err="1"/>
              <a:t>delovanje</a:t>
            </a:r>
            <a:r>
              <a:rPr lang="en-US" dirty="0"/>
              <a:t> </a:t>
            </a:r>
            <a:r>
              <a:rPr lang="en-US" dirty="0" err="1"/>
              <a:t>neformalne</a:t>
            </a:r>
            <a:r>
              <a:rPr lang="en-US" dirty="0"/>
              <a:t> </a:t>
            </a:r>
            <a:r>
              <a:rPr lang="en-US" dirty="0" err="1"/>
              <a:t>sa</a:t>
            </a:r>
            <a:r>
              <a:rPr lang="en-US" dirty="0"/>
              <a:t> </a:t>
            </a:r>
            <a:r>
              <a:rPr lang="en-US" dirty="0" err="1"/>
              <a:t>formalnom</a:t>
            </a:r>
            <a:r>
              <a:rPr lang="en-US" dirty="0"/>
              <a:t> </a:t>
            </a:r>
            <a:r>
              <a:rPr lang="en-US" dirty="0" err="1"/>
              <a:t>organizacionom</a:t>
            </a:r>
            <a:r>
              <a:rPr lang="en-US" dirty="0"/>
              <a:t> </a:t>
            </a:r>
            <a:r>
              <a:rPr lang="en-US" dirty="0" err="1"/>
              <a:t>strukturom</a:t>
            </a:r>
            <a:r>
              <a:rPr lang="en-US" dirty="0"/>
              <a:t>, </a:t>
            </a:r>
            <a:r>
              <a:rPr lang="en-US" dirty="0" err="1"/>
              <a:t>što</a:t>
            </a:r>
            <a:r>
              <a:rPr lang="en-US" dirty="0"/>
              <a:t> od </a:t>
            </a:r>
            <a:r>
              <a:rPr lang="en-US" dirty="0" err="1"/>
              <a:t>njih</a:t>
            </a:r>
            <a:r>
              <a:rPr lang="en-US" dirty="0"/>
              <a:t> </a:t>
            </a:r>
            <a:r>
              <a:rPr lang="en-US" dirty="0" err="1"/>
              <a:t>zahteva</a:t>
            </a:r>
            <a:r>
              <a:rPr lang="en-US" dirty="0"/>
              <a:t> </a:t>
            </a:r>
            <a:r>
              <a:rPr lang="en-US" dirty="0" err="1"/>
              <a:t>naročite</a:t>
            </a:r>
            <a:r>
              <a:rPr lang="en-US" dirty="0"/>
              <a:t> </a:t>
            </a:r>
            <a:r>
              <a:rPr lang="en-US" dirty="0" err="1"/>
              <a:t>sposobnosti</a:t>
            </a:r>
            <a:r>
              <a:rPr lang="en-US" dirty="0"/>
              <a:t> </a:t>
            </a:r>
            <a:r>
              <a:rPr lang="en-US" dirty="0" err="1"/>
              <a:t>i</a:t>
            </a:r>
            <a:r>
              <a:rPr lang="en-US" dirty="0"/>
              <a:t> </a:t>
            </a:r>
            <a:r>
              <a:rPr lang="en-US" dirty="0" err="1"/>
              <a:t>posedovanje</a:t>
            </a:r>
            <a:r>
              <a:rPr lang="en-US" dirty="0"/>
              <a:t> </a:t>
            </a:r>
            <a:r>
              <a:rPr lang="en-US" dirty="0" err="1"/>
              <a:t>dobrih</a:t>
            </a:r>
            <a:r>
              <a:rPr lang="en-US" dirty="0"/>
              <a:t> </a:t>
            </a:r>
            <a:r>
              <a:rPr lang="en-US" dirty="0" err="1"/>
              <a:t>informacija</a:t>
            </a:r>
            <a:r>
              <a:rPr lang="en-US" dirty="0"/>
              <a:t>.</a:t>
            </a:r>
          </a:p>
          <a:p>
            <a:endParaRPr lang="en-US" dirty="0"/>
          </a:p>
          <a:p>
            <a:endParaRPr lang="en-US" dirty="0"/>
          </a:p>
        </p:txBody>
      </p:sp>
    </p:spTree>
    <p:extLst>
      <p:ext uri="{BB962C8B-B14F-4D97-AF65-F5344CB8AC3E}">
        <p14:creationId xmlns:p14="http://schemas.microsoft.com/office/powerpoint/2010/main" val="2537650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ORGANIZACIJA I ORGANIZOVANJE KAO MENADŽERSKI RESURS</a:t>
            </a:r>
            <a:endParaRPr lang="en-US" dirty="0"/>
          </a:p>
        </p:txBody>
      </p:sp>
      <p:sp>
        <p:nvSpPr>
          <p:cNvPr id="3" name="Content Placeholder 2"/>
          <p:cNvSpPr>
            <a:spLocks noGrp="1"/>
          </p:cNvSpPr>
          <p:nvPr>
            <p:ph idx="1"/>
          </p:nvPr>
        </p:nvSpPr>
        <p:spPr>
          <a:xfrm>
            <a:off x="838199" y="1825625"/>
            <a:ext cx="10974355" cy="4715134"/>
          </a:xfrm>
        </p:spPr>
        <p:txBody>
          <a:bodyPr>
            <a:normAutofit fontScale="70000" lnSpcReduction="20000"/>
          </a:bodyPr>
          <a:lstStyle/>
          <a:p>
            <a:r>
              <a:rPr lang="sr-Latn-RS" dirty="0"/>
              <a:t>Proces formiranja organizacione strukture počinje sa podelom posla. Naime, ukupan proces proizvodnje konačnog proizvoda i/ili kreiranja usluge se deli na segmente – zadatke – iz kojih proističu faze i aktivnosti rada kojima će se definisani zadaci realizovati</a:t>
            </a:r>
            <a:r>
              <a:rPr lang="en-US" dirty="0"/>
              <a:t> </a:t>
            </a:r>
            <a:r>
              <a:rPr lang="en-US" dirty="0">
                <a:solidFill>
                  <a:srgbClr val="FF0000"/>
                </a:solidFill>
              </a:rPr>
              <a:t>(WBS)</a:t>
            </a:r>
            <a:r>
              <a:rPr lang="sr-Latn-RS" dirty="0"/>
              <a:t>.</a:t>
            </a:r>
          </a:p>
          <a:p>
            <a:r>
              <a:rPr lang="sr-Latn-RS" dirty="0"/>
              <a:t>Pri tome, zadaci se smeštaju u okviru osnovnih funkcija (delatnosti kreiranja proizvoda i usluga, operativne delatnosti, tehnološke funkcije, marketing) i pomoćnih funkcija (računovdstvo i finansije, ljudske resurse, informacione sisteme...). Organizacione jedinice su nosioci realizacije poslova i aktivnosti koje čine određenu funkciju.</a:t>
            </a:r>
          </a:p>
          <a:p>
            <a:r>
              <a:rPr lang="sr-Latn-RS" dirty="0"/>
              <a:t>Uprošćeno posmatrano, funkcja je skup određenih poslova a organizaciona jedinica skup kadrova koji realizuju određene poslove. Organizacona jedinica može biti nosilac dela ili celokupne funkcije i može biti formalno definisana kao sektor, služba, odeljnjenje, pogon, radionica.</a:t>
            </a:r>
          </a:p>
          <a:p>
            <a:r>
              <a:rPr lang="sr-Latn-RS" dirty="0"/>
              <a:t>Svaka organizaciona jedinica obavlja deo ukupnog zadatka organizacije i u realizaciji svojih poslova povezana je sa ostalim organizacionim jedinicama, čime se postiže realizacija ukupne misije organizacije.</a:t>
            </a:r>
          </a:p>
          <a:p>
            <a:r>
              <a:rPr lang="sr-Latn-RS" dirty="0"/>
              <a:t>Nakon određivanja organizacionih jedinica, određuju se i menadžeri pojedinih jedinica i daju im se ovlašćenja i odgovornosti za upravljanje poslovanjem pojedinih organizacionih jedinica.</a:t>
            </a:r>
          </a:p>
          <a:p>
            <a:r>
              <a:rPr lang="sr-Latn-RS" dirty="0"/>
              <a:t>Projektovanje organizacione strukture određenog preduzeća predstavlja veoma složen i odgovoran zadatak jer uslovljava mnoge buduće odnose i mehanizme upravljanja.</a:t>
            </a:r>
            <a:endParaRPr lang="en-US" dirty="0"/>
          </a:p>
        </p:txBody>
      </p:sp>
    </p:spTree>
    <p:extLst>
      <p:ext uri="{BB962C8B-B14F-4D97-AF65-F5344CB8AC3E}">
        <p14:creationId xmlns:p14="http://schemas.microsoft.com/office/powerpoint/2010/main" val="2739251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ORGANIZACIJA I ORGANIZOVANJE KAO MENADŽERSKI RESURS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defRPr lang="en-US"/>
            </a:pPr>
            <a:r>
              <a:rPr lang="en-US" sz="2400" dirty="0"/>
              <a:t>Na </a:t>
            </a:r>
            <a:r>
              <a:rPr lang="en-US" sz="2400" dirty="0" err="1"/>
              <a:t>oblikovanje</a:t>
            </a:r>
            <a:r>
              <a:rPr lang="en-US" sz="2400" dirty="0"/>
              <a:t> </a:t>
            </a:r>
            <a:r>
              <a:rPr lang="en-US" sz="2400" dirty="0" err="1"/>
              <a:t>organizacione</a:t>
            </a:r>
            <a:r>
              <a:rPr lang="en-US" sz="2400" dirty="0"/>
              <a:t> </a:t>
            </a:r>
            <a:r>
              <a:rPr lang="en-US" sz="2400" dirty="0" err="1"/>
              <a:t>strukture</a:t>
            </a:r>
            <a:r>
              <a:rPr lang="en-US" sz="2400" dirty="0"/>
              <a:t> </a:t>
            </a:r>
            <a:r>
              <a:rPr lang="en-US" sz="2400" dirty="0" err="1"/>
              <a:t>preduzeća</a:t>
            </a:r>
            <a:r>
              <a:rPr lang="en-US" sz="2400" dirty="0"/>
              <a:t> </a:t>
            </a:r>
            <a:r>
              <a:rPr lang="en-US" sz="2400" dirty="0" err="1"/>
              <a:t>utiče</a:t>
            </a:r>
            <a:r>
              <a:rPr lang="en-US" sz="2400" dirty="0"/>
              <a:t> </a:t>
            </a:r>
            <a:r>
              <a:rPr lang="en-US" sz="2400" dirty="0" err="1"/>
              <a:t>veći</a:t>
            </a:r>
            <a:r>
              <a:rPr lang="en-US" sz="2400" dirty="0"/>
              <a:t> </a:t>
            </a:r>
            <a:r>
              <a:rPr lang="en-US" sz="2400" dirty="0" err="1"/>
              <a:t>broj</a:t>
            </a:r>
            <a:r>
              <a:rPr lang="en-US" sz="2400" dirty="0"/>
              <a:t> </a:t>
            </a:r>
            <a:r>
              <a:rPr lang="en-US" sz="2400" dirty="0" err="1"/>
              <a:t>činilaca</a:t>
            </a:r>
            <a:r>
              <a:rPr lang="en-US" sz="2400" dirty="0"/>
              <a:t>, </a:t>
            </a:r>
            <a:r>
              <a:rPr lang="en-US" sz="2400" dirty="0" err="1"/>
              <a:t>čiji</a:t>
            </a:r>
            <a:r>
              <a:rPr lang="en-US" sz="2400" dirty="0"/>
              <a:t> </a:t>
            </a:r>
            <a:r>
              <a:rPr lang="en-US" sz="2400" dirty="0" err="1"/>
              <a:t>su</a:t>
            </a:r>
            <a:r>
              <a:rPr lang="en-US" sz="2400" dirty="0"/>
              <a:t> </a:t>
            </a:r>
            <a:r>
              <a:rPr lang="en-US" sz="2400" dirty="0" err="1"/>
              <a:t>uticaji</a:t>
            </a:r>
            <a:r>
              <a:rPr lang="en-US" sz="2400" dirty="0"/>
              <a:t> </a:t>
            </a:r>
            <a:r>
              <a:rPr lang="en-US" sz="2400" dirty="0" err="1"/>
              <a:t>međusobno</a:t>
            </a:r>
            <a:r>
              <a:rPr lang="en-US" sz="2400" dirty="0"/>
              <a:t> </a:t>
            </a:r>
            <a:r>
              <a:rPr lang="en-US" sz="2400" dirty="0" err="1"/>
              <a:t>različiti</a:t>
            </a:r>
            <a:r>
              <a:rPr lang="en-US" sz="2400" dirty="0"/>
              <a:t>, </a:t>
            </a:r>
            <a:r>
              <a:rPr lang="en-US" sz="2400" dirty="0" err="1"/>
              <a:t>te</a:t>
            </a:r>
            <a:r>
              <a:rPr lang="en-US" sz="2400" dirty="0"/>
              <a:t> </a:t>
            </a:r>
            <a:r>
              <a:rPr lang="en-US" sz="2400" dirty="0" err="1"/>
              <a:t>ih</a:t>
            </a:r>
            <a:r>
              <a:rPr lang="en-US" sz="2400" dirty="0"/>
              <a:t> </a:t>
            </a:r>
            <a:r>
              <a:rPr lang="en-US" sz="2400" dirty="0" err="1"/>
              <a:t>menadžer</a:t>
            </a:r>
            <a:r>
              <a:rPr lang="en-US" sz="2400" dirty="0"/>
              <a:t> </a:t>
            </a:r>
            <a:r>
              <a:rPr lang="en-US" sz="2400" dirty="0" err="1"/>
              <a:t>sve</a:t>
            </a:r>
            <a:r>
              <a:rPr lang="en-US" sz="2400" dirty="0"/>
              <a:t> mora </a:t>
            </a:r>
            <a:r>
              <a:rPr lang="en-US" sz="2400" dirty="0" err="1"/>
              <a:t>poznavati</a:t>
            </a:r>
            <a:r>
              <a:rPr lang="en-US" sz="2400" dirty="0"/>
              <a:t> </a:t>
            </a:r>
            <a:r>
              <a:rPr lang="en-US" sz="2400" dirty="0" err="1"/>
              <a:t>kako</a:t>
            </a:r>
            <a:r>
              <a:rPr lang="en-US" sz="2400" dirty="0"/>
              <a:t> bi </a:t>
            </a:r>
            <a:r>
              <a:rPr lang="en-US" sz="2400" dirty="0" err="1"/>
              <a:t>ocenio</a:t>
            </a:r>
            <a:r>
              <a:rPr lang="en-US" sz="2400" dirty="0"/>
              <a:t> </a:t>
            </a:r>
            <a:r>
              <a:rPr lang="en-US" sz="2400" dirty="0" err="1"/>
              <a:t>njihov</a:t>
            </a:r>
            <a:r>
              <a:rPr lang="en-US" sz="2400" dirty="0"/>
              <a:t> </a:t>
            </a:r>
            <a:r>
              <a:rPr lang="en-US" sz="2400" dirty="0" err="1"/>
              <a:t>intenzitet</a:t>
            </a:r>
            <a:r>
              <a:rPr lang="en-US" sz="2400" dirty="0"/>
              <a:t> </a:t>
            </a:r>
            <a:r>
              <a:rPr lang="en-US" sz="2400" dirty="0" err="1"/>
              <a:t>i</a:t>
            </a:r>
            <a:r>
              <a:rPr lang="en-US" sz="2400" dirty="0"/>
              <a:t> </a:t>
            </a:r>
            <a:r>
              <a:rPr lang="en-US" sz="2400" dirty="0" err="1"/>
              <a:t>predvideo</a:t>
            </a:r>
            <a:r>
              <a:rPr lang="en-US" sz="2400" dirty="0"/>
              <a:t> </a:t>
            </a:r>
            <a:r>
              <a:rPr lang="en-US" sz="2400" dirty="0" err="1"/>
              <a:t>dominantne</a:t>
            </a:r>
            <a:r>
              <a:rPr lang="en-US" sz="2400" dirty="0"/>
              <a:t> </a:t>
            </a:r>
            <a:r>
              <a:rPr lang="en-US" sz="2400" dirty="0" err="1"/>
              <a:t>uticaje</a:t>
            </a:r>
            <a:r>
              <a:rPr lang="en-US" sz="2400" dirty="0"/>
              <a:t> </a:t>
            </a:r>
            <a:r>
              <a:rPr lang="en-US" sz="2400" dirty="0" err="1"/>
              <a:t>na</a:t>
            </a:r>
            <a:r>
              <a:rPr lang="en-US" sz="2400" dirty="0"/>
              <a:t> </a:t>
            </a:r>
            <a:r>
              <a:rPr lang="en-US" sz="2400" dirty="0" err="1"/>
              <a:t>formiranje</a:t>
            </a:r>
            <a:r>
              <a:rPr lang="en-US" sz="2400" dirty="0"/>
              <a:t> </a:t>
            </a:r>
            <a:r>
              <a:rPr lang="en-US" sz="2400" dirty="0" err="1"/>
              <a:t>organizacione</a:t>
            </a:r>
            <a:r>
              <a:rPr lang="en-US" sz="2400" dirty="0"/>
              <a:t> </a:t>
            </a:r>
            <a:r>
              <a:rPr lang="en-US" sz="2400" dirty="0" err="1"/>
              <a:t>strukture</a:t>
            </a:r>
            <a:r>
              <a:rPr lang="en-US" sz="2400" dirty="0"/>
              <a:t> u </a:t>
            </a:r>
            <a:r>
              <a:rPr lang="en-US" sz="2400" dirty="0" err="1"/>
              <a:t>nekom</a:t>
            </a:r>
            <a:r>
              <a:rPr lang="en-US" sz="2400" dirty="0"/>
              <a:t> </a:t>
            </a:r>
            <a:r>
              <a:rPr lang="en-US" sz="2400" dirty="0" err="1"/>
              <a:t>budućem</a:t>
            </a:r>
            <a:r>
              <a:rPr lang="en-US" sz="2400" dirty="0"/>
              <a:t> </a:t>
            </a:r>
            <a:r>
              <a:rPr lang="en-US" sz="2400" dirty="0" err="1"/>
              <a:t>vremenu</a:t>
            </a:r>
            <a:r>
              <a:rPr lang="en-US" sz="2400" dirty="0"/>
              <a:t>. </a:t>
            </a:r>
            <a:endParaRPr lang="sr-Latn-RS" sz="2400" dirty="0"/>
          </a:p>
          <a:p>
            <a:pPr marL="0" indent="0">
              <a:buNone/>
              <a:defRPr lang="en-US"/>
            </a:pPr>
            <a:r>
              <a:rPr lang="en-US" sz="2400" dirty="0" err="1"/>
              <a:t>Svi</a:t>
            </a:r>
            <a:r>
              <a:rPr lang="en-US" sz="2400" dirty="0"/>
              <a:t> </a:t>
            </a:r>
            <a:r>
              <a:rPr lang="en-US" sz="2400" dirty="0" err="1"/>
              <a:t>činioci</a:t>
            </a:r>
            <a:r>
              <a:rPr lang="en-US" sz="2400" dirty="0"/>
              <a:t> </a:t>
            </a:r>
            <a:r>
              <a:rPr lang="en-US" sz="2400" dirty="0" err="1"/>
              <a:t>koji</a:t>
            </a:r>
            <a:r>
              <a:rPr lang="en-US" sz="2400" dirty="0"/>
              <a:t> </a:t>
            </a:r>
            <a:r>
              <a:rPr lang="en-US" sz="2400" dirty="0" err="1"/>
              <a:t>utiču</a:t>
            </a:r>
            <a:r>
              <a:rPr lang="en-US" sz="2400" dirty="0"/>
              <a:t> </a:t>
            </a:r>
            <a:r>
              <a:rPr lang="en-US" sz="2400" dirty="0" err="1"/>
              <a:t>na</a:t>
            </a:r>
            <a:r>
              <a:rPr lang="en-US" sz="2400" dirty="0"/>
              <a:t> </a:t>
            </a:r>
            <a:r>
              <a:rPr lang="en-US" sz="2400" dirty="0" err="1"/>
              <a:t>oblikovanje</a:t>
            </a:r>
            <a:r>
              <a:rPr lang="en-US" sz="2400" dirty="0"/>
              <a:t> </a:t>
            </a:r>
            <a:r>
              <a:rPr lang="en-US" sz="2400" dirty="0" err="1"/>
              <a:t>organizacionih</a:t>
            </a:r>
            <a:r>
              <a:rPr lang="en-US" sz="2400" dirty="0"/>
              <a:t> </a:t>
            </a:r>
            <a:r>
              <a:rPr lang="en-US" sz="2400" dirty="0" err="1"/>
              <a:t>struktura</a:t>
            </a:r>
            <a:r>
              <a:rPr lang="en-US" sz="2400" dirty="0"/>
              <a:t> </a:t>
            </a:r>
            <a:r>
              <a:rPr lang="en-US" sz="2400" dirty="0" err="1"/>
              <a:t>mogu</a:t>
            </a:r>
            <a:r>
              <a:rPr lang="en-US" sz="2400" dirty="0"/>
              <a:t> se </a:t>
            </a:r>
            <a:r>
              <a:rPr lang="en-US" sz="2400" dirty="0" err="1"/>
              <a:t>podeliti</a:t>
            </a:r>
            <a:r>
              <a:rPr lang="en-US" sz="2400" dirty="0"/>
              <a:t> u </a:t>
            </a:r>
            <a:r>
              <a:rPr lang="en-US" sz="2400" dirty="0" err="1"/>
              <a:t>dve</a:t>
            </a:r>
            <a:r>
              <a:rPr lang="en-US" sz="2400" dirty="0"/>
              <a:t> </a:t>
            </a:r>
            <a:r>
              <a:rPr lang="en-US" sz="2400" dirty="0" err="1"/>
              <a:t>osnovne</a:t>
            </a:r>
            <a:r>
              <a:rPr lang="en-US" sz="2400" dirty="0"/>
              <a:t> </a:t>
            </a:r>
            <a:r>
              <a:rPr lang="en-US" sz="2400" dirty="0" err="1"/>
              <a:t>grupe</a:t>
            </a:r>
            <a:r>
              <a:rPr lang="en-US" sz="2400" dirty="0"/>
              <a:t>:</a:t>
            </a:r>
          </a:p>
          <a:p>
            <a:pPr lvl="1">
              <a:buFont typeface="Wingdings" charset="2"/>
              <a:buChar char="Ø"/>
              <a:defRPr lang="en-US"/>
            </a:pPr>
            <a:r>
              <a:rPr lang="en-US" dirty="0" err="1"/>
              <a:t>spoljne</a:t>
            </a:r>
            <a:r>
              <a:rPr lang="en-US" dirty="0"/>
              <a:t> </a:t>
            </a:r>
            <a:r>
              <a:rPr lang="en-US" dirty="0" err="1"/>
              <a:t>činioce</a:t>
            </a:r>
            <a:r>
              <a:rPr lang="en-US" dirty="0"/>
              <a:t> </a:t>
            </a:r>
            <a:r>
              <a:rPr lang="en-US" dirty="0" err="1"/>
              <a:t>kojima</a:t>
            </a:r>
            <a:r>
              <a:rPr lang="en-US" dirty="0"/>
              <a:t> se </a:t>
            </a:r>
            <a:r>
              <a:rPr lang="en-US" dirty="0" err="1"/>
              <a:t>preduzeće</a:t>
            </a:r>
            <a:r>
              <a:rPr lang="en-US" dirty="0"/>
              <a:t> mora </a:t>
            </a:r>
            <a:r>
              <a:rPr lang="en-US" dirty="0" err="1"/>
              <a:t>prilagođavati</a:t>
            </a:r>
            <a:r>
              <a:rPr lang="en-US" dirty="0"/>
              <a:t>,</a:t>
            </a:r>
          </a:p>
          <a:p>
            <a:pPr lvl="1">
              <a:buFont typeface="Wingdings" charset="2"/>
              <a:buChar char="Ø"/>
              <a:defRPr lang="en-US"/>
            </a:pPr>
            <a:r>
              <a:rPr lang="en-US" dirty="0" err="1"/>
              <a:t>unutrašnje</a:t>
            </a:r>
            <a:r>
              <a:rPr lang="en-US" dirty="0"/>
              <a:t> </a:t>
            </a:r>
            <a:r>
              <a:rPr lang="en-US" dirty="0" err="1"/>
              <a:t>činioce</a:t>
            </a:r>
            <a:r>
              <a:rPr lang="en-US" dirty="0"/>
              <a:t> </a:t>
            </a:r>
            <a:r>
              <a:rPr lang="en-US" dirty="0" err="1"/>
              <a:t>na</a:t>
            </a:r>
            <a:r>
              <a:rPr lang="en-US" dirty="0"/>
              <a:t> </a:t>
            </a:r>
            <a:r>
              <a:rPr lang="en-US" dirty="0" err="1"/>
              <a:t>koje</a:t>
            </a:r>
            <a:r>
              <a:rPr lang="en-US" dirty="0"/>
              <a:t> </a:t>
            </a:r>
            <a:r>
              <a:rPr lang="en-US" dirty="0" err="1"/>
              <a:t>preduzeće</a:t>
            </a:r>
            <a:r>
              <a:rPr lang="en-US" dirty="0"/>
              <a:t> </a:t>
            </a:r>
            <a:r>
              <a:rPr lang="en-US" dirty="0" err="1"/>
              <a:t>može</a:t>
            </a:r>
            <a:r>
              <a:rPr lang="en-US" dirty="0"/>
              <a:t> </a:t>
            </a:r>
            <a:r>
              <a:rPr lang="en-US" dirty="0" err="1"/>
              <a:t>uticati</a:t>
            </a:r>
            <a:r>
              <a:rPr lang="en-US" dirty="0"/>
              <a:t>.</a:t>
            </a:r>
          </a:p>
          <a:p>
            <a:pPr marL="0" indent="0">
              <a:buNone/>
            </a:pPr>
            <a:endParaRPr lang="sr-Latn-RS" dirty="0"/>
          </a:p>
          <a:p>
            <a:r>
              <a:rPr lang="en-US" dirty="0" err="1"/>
              <a:t>Menadžeri</a:t>
            </a:r>
            <a:r>
              <a:rPr lang="en-US" dirty="0"/>
              <a:t> </a:t>
            </a:r>
            <a:r>
              <a:rPr lang="en-US" dirty="0" err="1"/>
              <a:t>sprovode</a:t>
            </a:r>
            <a:r>
              <a:rPr lang="en-US" dirty="0"/>
              <a:t> </a:t>
            </a:r>
            <a:r>
              <a:rPr lang="en-US" dirty="0" err="1"/>
              <a:t>konstantno</a:t>
            </a:r>
            <a:r>
              <a:rPr lang="en-US" dirty="0"/>
              <a:t> </a:t>
            </a:r>
            <a:r>
              <a:rPr lang="en-US" dirty="0" err="1"/>
              <a:t>usklađivanje</a:t>
            </a:r>
            <a:r>
              <a:rPr lang="en-US" dirty="0"/>
              <a:t> </a:t>
            </a:r>
            <a:r>
              <a:rPr lang="en-US" dirty="0" err="1"/>
              <a:t>organizacione</a:t>
            </a:r>
            <a:r>
              <a:rPr lang="en-US" dirty="0"/>
              <a:t> </a:t>
            </a:r>
            <a:r>
              <a:rPr lang="en-US" dirty="0" err="1"/>
              <a:t>strukture</a:t>
            </a:r>
            <a:r>
              <a:rPr lang="en-US" dirty="0"/>
              <a:t>, </a:t>
            </a:r>
            <a:r>
              <a:rPr lang="en-US" dirty="0" err="1"/>
              <a:t>kako</a:t>
            </a:r>
            <a:r>
              <a:rPr lang="en-US" dirty="0"/>
              <a:t> bi se </a:t>
            </a:r>
            <a:r>
              <a:rPr lang="en-US" dirty="0" err="1"/>
              <a:t>postigao</a:t>
            </a:r>
            <a:r>
              <a:rPr lang="en-US" dirty="0"/>
              <a:t> </a:t>
            </a:r>
            <a:r>
              <a:rPr lang="en-US" dirty="0" err="1"/>
              <a:t>maksimalan</a:t>
            </a:r>
            <a:r>
              <a:rPr lang="en-US" dirty="0"/>
              <a:t> </a:t>
            </a:r>
            <a:r>
              <a:rPr lang="en-US" dirty="0" err="1"/>
              <a:t>učinak</a:t>
            </a:r>
            <a:r>
              <a:rPr lang="en-US" dirty="0"/>
              <a:t> </a:t>
            </a:r>
            <a:r>
              <a:rPr lang="en-US" dirty="0" err="1"/>
              <a:t>uz</a:t>
            </a:r>
            <a:r>
              <a:rPr lang="en-US" dirty="0"/>
              <a:t> </a:t>
            </a:r>
            <a:r>
              <a:rPr lang="en-US" dirty="0" err="1"/>
              <a:t>što</a:t>
            </a:r>
            <a:r>
              <a:rPr lang="en-US" dirty="0"/>
              <a:t> </a:t>
            </a:r>
            <a:r>
              <a:rPr lang="en-US" dirty="0" err="1"/>
              <a:t>manju</a:t>
            </a:r>
            <a:r>
              <a:rPr lang="en-US" dirty="0"/>
              <a:t> </a:t>
            </a:r>
            <a:r>
              <a:rPr lang="en-US" dirty="0" err="1"/>
              <a:t>upotrebu</a:t>
            </a:r>
            <a:r>
              <a:rPr lang="en-US" dirty="0"/>
              <a:t> </a:t>
            </a:r>
            <a:r>
              <a:rPr lang="en-US" dirty="0" err="1"/>
              <a:t>resursa</a:t>
            </a:r>
            <a:r>
              <a:rPr lang="en-US" dirty="0"/>
              <a:t>. </a:t>
            </a:r>
            <a:endParaRPr lang="sr-Latn-RS" dirty="0"/>
          </a:p>
          <a:p>
            <a:r>
              <a:rPr lang="sr-Latn-RS" dirty="0" err="1"/>
              <a:t>O</a:t>
            </a:r>
            <a:r>
              <a:rPr lang="en-US" dirty="0" err="1"/>
              <a:t>rganizaciona</a:t>
            </a:r>
            <a:r>
              <a:rPr lang="en-US" dirty="0"/>
              <a:t> </a:t>
            </a:r>
            <a:r>
              <a:rPr lang="en-US" dirty="0" err="1"/>
              <a:t>struktura</a:t>
            </a:r>
            <a:r>
              <a:rPr lang="en-US" dirty="0"/>
              <a:t> </a:t>
            </a:r>
            <a:r>
              <a:rPr lang="sr-Latn-RS" dirty="0"/>
              <a:t>je </a:t>
            </a:r>
            <a:r>
              <a:rPr lang="en-US" dirty="0" err="1"/>
              <a:t>dinamičan</a:t>
            </a:r>
            <a:r>
              <a:rPr lang="en-US" dirty="0"/>
              <a:t> element </a:t>
            </a:r>
            <a:r>
              <a:rPr lang="en-US" dirty="0" err="1"/>
              <a:t>organizacije</a:t>
            </a:r>
            <a:r>
              <a:rPr lang="en-US" dirty="0"/>
              <a:t>, pa </a:t>
            </a:r>
            <a:r>
              <a:rPr lang="en-US" dirty="0" err="1"/>
              <a:t>njen</a:t>
            </a:r>
            <a:r>
              <a:rPr lang="en-US" dirty="0"/>
              <a:t> </a:t>
            </a:r>
            <a:r>
              <a:rPr lang="en-US" dirty="0" err="1"/>
              <a:t>izbor</a:t>
            </a:r>
            <a:r>
              <a:rPr lang="en-US" dirty="0"/>
              <a:t> </a:t>
            </a:r>
            <a:r>
              <a:rPr lang="en-US" dirty="0" err="1"/>
              <a:t>nije</a:t>
            </a:r>
            <a:r>
              <a:rPr lang="en-US" dirty="0"/>
              <a:t> za </a:t>
            </a:r>
            <a:r>
              <a:rPr lang="en-US" dirty="0" err="1"/>
              <a:t>sva</a:t>
            </a:r>
            <a:r>
              <a:rPr lang="en-US" dirty="0"/>
              <a:t> </a:t>
            </a:r>
            <a:r>
              <a:rPr lang="en-US" dirty="0" err="1"/>
              <a:t>vremena</a:t>
            </a:r>
            <a:r>
              <a:rPr lang="en-US" dirty="0"/>
              <a:t>, a </a:t>
            </a:r>
            <a:r>
              <a:rPr lang="en-US" dirty="0" err="1"/>
              <a:t>često</a:t>
            </a:r>
            <a:r>
              <a:rPr lang="en-US" dirty="0"/>
              <a:t> </a:t>
            </a:r>
            <a:r>
              <a:rPr lang="en-US" dirty="0" err="1"/>
              <a:t>ni</a:t>
            </a:r>
            <a:r>
              <a:rPr lang="en-US" dirty="0"/>
              <a:t> </a:t>
            </a:r>
            <a:r>
              <a:rPr lang="en-US" dirty="0" err="1"/>
              <a:t>dugovečan</a:t>
            </a:r>
            <a:r>
              <a:rPr lang="sr-Latn-RS" dirty="0"/>
              <a:t>.</a:t>
            </a:r>
            <a:endParaRPr lang="en-US" dirty="0"/>
          </a:p>
          <a:p>
            <a:pPr marL="0" indent="0">
              <a:buNone/>
            </a:pPr>
            <a:endParaRPr lang="sr-Latn-RS" dirty="0"/>
          </a:p>
          <a:p>
            <a:endParaRPr lang="en-US" dirty="0"/>
          </a:p>
        </p:txBody>
      </p:sp>
    </p:spTree>
    <p:extLst>
      <p:ext uri="{BB962C8B-B14F-4D97-AF65-F5344CB8AC3E}">
        <p14:creationId xmlns:p14="http://schemas.microsoft.com/office/powerpoint/2010/main" val="3749007895"/>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docProps/app.xml><?xml version="1.0" encoding="utf-8"?>
<Properties xmlns="http://schemas.openxmlformats.org/officeDocument/2006/extended-properties" xmlns:vt="http://schemas.openxmlformats.org/officeDocument/2006/docPropsVTypes">
  <Template/>
  <TotalTime>3053</TotalTime>
  <Words>2237</Words>
  <Application>Microsoft Office PowerPoint</Application>
  <PresentationFormat>Widescreen</PresentationFormat>
  <Paragraphs>108</Paragraphs>
  <Slides>20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8" baseType="lpstr">
      <vt:lpstr>Arial</vt:lpstr>
      <vt:lpstr>Calibri</vt:lpstr>
      <vt:lpstr>Calibri Light</vt:lpstr>
      <vt:lpstr>Times New Roman</vt:lpstr>
      <vt:lpstr>Wingdings</vt:lpstr>
      <vt:lpstr>ie 16 9</vt:lpstr>
      <vt:lpstr>Visio</vt:lpstr>
      <vt:lpstr>Microsoft Visio 2003-2010 Drawing</vt:lpstr>
      <vt:lpstr>INDUSTRIJSKI MENADŽMENT</vt:lpstr>
      <vt:lpstr>Sadržaj predmeta</vt:lpstr>
      <vt:lpstr>ORGANIZACIJA I ORGANIZOVANJE KAO MENADŽERSKI RESURS</vt:lpstr>
      <vt:lpstr>ORGANIZACIJA I ORGANIZOVANJE KAO MENADŽERSKI RESURS</vt:lpstr>
      <vt:lpstr>ORGANIZACIJA I ORGANIZOVANJE KAO MENADŽERSKI RESURS</vt:lpstr>
      <vt:lpstr>ORGANIZACIJA I ORGANIZOVANJE KAO MENADŽERSKI RESURS</vt:lpstr>
      <vt:lpstr>ORGANIZACIJA I ORGANIZOVANJE KAO MENADŽERSKI RESURS</vt:lpstr>
      <vt:lpstr>ORGANIZACIJA I ORGANIZOVANJE KAO MENADŽERSKI RESURS</vt:lpstr>
      <vt:lpstr>ORGANIZACIJA I ORGANIZOVANJE KAO MENADŽERSKI RESURS</vt:lpstr>
      <vt:lpstr>ORGANIZACIJA I ORGANIZOVANJE KAO MENADŽERSKI RESURS</vt:lpstr>
      <vt:lpstr>ORGANIZACIJA I ORGANIZOVANJE KAO MENADŽERSKI RESURS</vt:lpstr>
      <vt:lpstr>ORGANIZACIJA I ORGANIZOVANJE KAO MENADŽERSKI RESURS</vt:lpstr>
      <vt:lpstr>ORGANIZACIJA I ORGANIZOVANJE KAO MENADŽERSKI RESURS</vt:lpstr>
      <vt:lpstr>ORGANIZACIJA I ORGANIZOVANJE KAO MENADŽERSKI RESURS</vt:lpstr>
      <vt:lpstr>ORGANIZACIJA I ORGANIZOVANJE KAO MENADŽERSKI RESURS</vt:lpstr>
      <vt:lpstr>ORGANIZACIJA I ORGANIZOVANJE KAO MENADŽERSKI RESURS</vt:lpstr>
      <vt:lpstr>ORGANIZACIJA I ORGANIZOVANJE KAO MENADŽERSKI RESURS</vt:lpstr>
      <vt:lpstr>ORGANIZACIJA I ORGANIZOVANJE KAO MENADŽERSKI RESURS</vt:lpstr>
      <vt:lpstr>ORGANIZACIJA I ORGANIZOVANJE KAO MENADŽERSKI RESURS</vt:lpstr>
      <vt:lpstr>Zadatak za studente: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INDUSTRIJSKI MENADŽMENT</dc:title>
  <dc:creator>SJM</dc:creator>
  <cp:lastModifiedBy>ivan mihajlovic</cp:lastModifiedBy>
  <cp:revision>379</cp:revision>
  <dcterms:created xsi:type="dcterms:W3CDTF">2022-07-20T09:42:14Z</dcterms:created>
  <dcterms:modified xsi:type="dcterms:W3CDTF">2022-11-21T10:12:12Z</dcterms:modified>
</cp:coreProperties>
</file>