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87" r:id="rId3"/>
    <p:sldId id="395" r:id="rId4"/>
    <p:sldId id="393" r:id="rId5"/>
    <p:sldId id="392" r:id="rId6"/>
    <p:sldId id="396" r:id="rId7"/>
    <p:sldId id="397" r:id="rId8"/>
    <p:sldId id="389" r:id="rId9"/>
    <p:sldId id="390" r:id="rId10"/>
    <p:sldId id="391" r:id="rId11"/>
    <p:sldId id="399" r:id="rId12"/>
    <p:sldId id="398" r:id="rId13"/>
    <p:sldId id="305" r:id="rId14"/>
    <p:sldId id="307" r:id="rId15"/>
    <p:sldId id="401" r:id="rId16"/>
    <p:sldId id="402" r:id="rId17"/>
    <p:sldId id="310" r:id="rId18"/>
    <p:sldId id="403" r:id="rId19"/>
    <p:sldId id="404" r:id="rId20"/>
    <p:sldId id="296"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98" autoAdjust="0"/>
    <p:restoredTop sz="96296" autoAdjust="0"/>
  </p:normalViewPr>
  <p:slideViewPr>
    <p:cSldViewPr snapToGrid="0">
      <p:cViewPr varScale="1">
        <p:scale>
          <a:sx n="103" d="100"/>
          <a:sy n="103" d="100"/>
        </p:scale>
        <p:origin x="138" y="37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23.11.2023.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23.11.2023.</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a:t>Ekspertni sistemi</a:t>
            </a:r>
            <a:endParaRPr lang="en-US"/>
          </a:p>
        </p:txBody>
      </p:sp>
      <p:sp>
        <p:nvSpPr>
          <p:cNvPr id="3" name="Subtitle 2"/>
          <p:cNvSpPr>
            <a:spLocks noGrp="1"/>
          </p:cNvSpPr>
          <p:nvPr>
            <p:ph type="subTitle" idx="1"/>
          </p:nvPr>
        </p:nvSpPr>
        <p:spPr/>
        <p:txBody>
          <a:bodyPr/>
          <a:lstStyle/>
          <a:p>
            <a:r>
              <a:rPr lang="sr-Latn-RS"/>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20000"/>
              </a:lnSpc>
              <a:spcBef>
                <a:spcPts val="0"/>
              </a:spcBef>
              <a:buNone/>
            </a:pPr>
            <a:r>
              <a:rPr lang="sr-Latn-RS"/>
              <a:t>Prema osnovi na kojoj su zasnovani, ES se dele na:</a:t>
            </a:r>
          </a:p>
          <a:p>
            <a:pPr>
              <a:lnSpc>
                <a:spcPct val="120000"/>
              </a:lnSpc>
              <a:spcBef>
                <a:spcPts val="0"/>
              </a:spcBef>
              <a:buNone/>
            </a:pPr>
            <a:endParaRPr lang="sr-Latn-RS"/>
          </a:p>
          <a:p>
            <a:pPr>
              <a:lnSpc>
                <a:spcPct val="120000"/>
              </a:lnSpc>
              <a:spcBef>
                <a:spcPts val="0"/>
              </a:spcBef>
            </a:pPr>
            <a:r>
              <a:rPr lang="sr-Latn-CS"/>
              <a:t>Ekspertni sistemi </a:t>
            </a:r>
            <a:r>
              <a:rPr lang="sr-Latn-CS" b="1"/>
              <a:t>zasnovani na znanju </a:t>
            </a:r>
            <a:r>
              <a:rPr lang="sr-Latn-CS"/>
              <a:t>(Expert Systems Versus Knowledge-based Systems, Knowledge-based Expert Systems),</a:t>
            </a:r>
            <a:endParaRPr lang="en-US"/>
          </a:p>
          <a:p>
            <a:pPr>
              <a:lnSpc>
                <a:spcPct val="120000"/>
              </a:lnSpc>
              <a:spcBef>
                <a:spcPts val="0"/>
              </a:spcBef>
            </a:pPr>
            <a:r>
              <a:rPr lang="sr-Latn-CS"/>
              <a:t>Ekspertni sistemi zasnovani na </a:t>
            </a:r>
            <a:r>
              <a:rPr lang="sr-Latn-CS" b="1"/>
              <a:t>pravilima</a:t>
            </a:r>
            <a:r>
              <a:rPr lang="sr-Latn-CS"/>
              <a:t>,</a:t>
            </a:r>
            <a:endParaRPr lang="en-US"/>
          </a:p>
          <a:p>
            <a:pPr>
              <a:lnSpc>
                <a:spcPct val="120000"/>
              </a:lnSpc>
              <a:spcBef>
                <a:spcPts val="0"/>
              </a:spcBef>
            </a:pPr>
            <a:r>
              <a:rPr lang="sr-Latn-CS"/>
              <a:t>Ekspertni sistemi zasnovani </a:t>
            </a:r>
            <a:r>
              <a:rPr lang="sr-Latn-CS" b="1"/>
              <a:t>na okvirima </a:t>
            </a:r>
            <a:r>
              <a:rPr lang="sr-Latn-CS"/>
              <a:t>(Frame-based Expert Systems),</a:t>
            </a:r>
            <a:endParaRPr lang="en-US"/>
          </a:p>
          <a:p>
            <a:pPr>
              <a:lnSpc>
                <a:spcPct val="120000"/>
              </a:lnSpc>
              <a:spcBef>
                <a:spcPts val="0"/>
              </a:spcBef>
            </a:pPr>
            <a:r>
              <a:rPr lang="sr-Latn-CS"/>
              <a:t>Hibridni sistemi,</a:t>
            </a:r>
            <a:endParaRPr lang="en-US"/>
          </a:p>
          <a:p>
            <a:pPr>
              <a:lnSpc>
                <a:spcPct val="120000"/>
              </a:lnSpc>
              <a:spcBef>
                <a:spcPts val="0"/>
              </a:spcBef>
            </a:pPr>
            <a:r>
              <a:rPr lang="sr-Latn-CS"/>
              <a:t>Ekspertni sistemi zasnovani </a:t>
            </a:r>
            <a:r>
              <a:rPr lang="sr-Latn-CS" b="1"/>
              <a:t>na modelima (</a:t>
            </a:r>
            <a:r>
              <a:rPr lang="sr-Latn-CS"/>
              <a:t>Model-based Systems,)</a:t>
            </a:r>
            <a:endParaRPr lang="en-US"/>
          </a:p>
          <a:p>
            <a:pPr>
              <a:lnSpc>
                <a:spcPct val="120000"/>
              </a:lnSpc>
              <a:spcBef>
                <a:spcPts val="0"/>
              </a:spcBef>
            </a:pPr>
            <a:r>
              <a:rPr lang="sr-Latn-CS"/>
              <a:t>Ekspertni sistemi </a:t>
            </a:r>
            <a:r>
              <a:rPr lang="sr-Latn-CS" b="1"/>
              <a:t>spremni za rad </a:t>
            </a:r>
            <a:r>
              <a:rPr lang="sr-Latn-CS"/>
              <a:t>(Ready-made, Off-the-shelf Systems),</a:t>
            </a:r>
            <a:endParaRPr lang="en-US"/>
          </a:p>
          <a:p>
            <a:pPr>
              <a:lnSpc>
                <a:spcPct val="120000"/>
              </a:lnSpc>
              <a:spcBef>
                <a:spcPts val="0"/>
              </a:spcBef>
            </a:pPr>
            <a:r>
              <a:rPr lang="sr-Latn-CS"/>
              <a:t>Ekspertni sistemi koji rade u </a:t>
            </a:r>
            <a:r>
              <a:rPr lang="sr-Latn-CS" b="1"/>
              <a:t>realnom vremenu </a:t>
            </a:r>
            <a:r>
              <a:rPr lang="sr-Latn-CS"/>
              <a:t>(Real-time Expert Systems).</a:t>
            </a:r>
            <a:endParaRPr lang="en-US"/>
          </a:p>
        </p:txBody>
      </p:sp>
      <p:sp>
        <p:nvSpPr>
          <p:cNvPr id="3" name="Title 2"/>
          <p:cNvSpPr>
            <a:spLocks noGrp="1"/>
          </p:cNvSpPr>
          <p:nvPr>
            <p:ph type="title"/>
          </p:nvPr>
        </p:nvSpPr>
        <p:spPr/>
        <p:txBody>
          <a:bodyPr/>
          <a:lstStyle/>
          <a:p>
            <a:r>
              <a:rPr lang="sr-Latn-RS"/>
              <a:t>Podele ES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RS"/>
              <a:t>Produkciona pravila</a:t>
            </a:r>
          </a:p>
          <a:p>
            <a:r>
              <a:rPr lang="sr-Latn-RS"/>
              <a:t>Mreže zaključivanja</a:t>
            </a:r>
          </a:p>
          <a:p>
            <a:r>
              <a:rPr lang="sr-Latn-RS"/>
              <a:t>Semantičke mreže</a:t>
            </a:r>
          </a:p>
          <a:p>
            <a:r>
              <a:rPr lang="sr-Latn-RS"/>
              <a:t>Okviri (Frejmovi)</a:t>
            </a:r>
          </a:p>
          <a:p>
            <a:r>
              <a:rPr lang="sr-Latn-RS"/>
              <a:t>Trojke Objekat-Atribut-Vrednost</a:t>
            </a:r>
          </a:p>
          <a:p>
            <a:r>
              <a:rPr lang="sr-Latn-RS"/>
              <a:t>Objekti (Klase)</a:t>
            </a:r>
            <a:endParaRPr lang="en-US"/>
          </a:p>
        </p:txBody>
      </p:sp>
      <p:sp>
        <p:nvSpPr>
          <p:cNvPr id="3" name="Title 2"/>
          <p:cNvSpPr>
            <a:spLocks noGrp="1"/>
          </p:cNvSpPr>
          <p:nvPr>
            <p:ph type="title"/>
          </p:nvPr>
        </p:nvSpPr>
        <p:spPr/>
        <p:txBody>
          <a:bodyPr/>
          <a:lstStyle/>
          <a:p>
            <a:r>
              <a:rPr lang="sr-Latn-RS"/>
              <a:t>Predstavljanje znanja</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524375"/>
          </a:xfrm>
        </p:spPr>
        <p:txBody>
          <a:bodyPr>
            <a:normAutofit fontScale="55000" lnSpcReduction="20000"/>
          </a:bodyPr>
          <a:lstStyle/>
          <a:p>
            <a:pPr>
              <a:buNone/>
            </a:pPr>
            <a:r>
              <a:rPr lang="sr-Latn-RS" b="1" u="sng"/>
              <a:t>Postoje sledeće vrste znanja </a:t>
            </a:r>
            <a:r>
              <a:rPr lang="sr-Latn-RS" u="sng"/>
              <a:t>(</a:t>
            </a:r>
            <a:r>
              <a:rPr lang="en-US"/>
              <a:t>Durkin</a:t>
            </a:r>
            <a:r>
              <a:rPr lang="sr-Latn-RS"/>
              <a:t>, 1994)</a:t>
            </a:r>
            <a:r>
              <a:rPr lang="en-US"/>
              <a:t> </a:t>
            </a:r>
            <a:r>
              <a:rPr lang="sr-Latn-RS" u="sng"/>
              <a:t>:</a:t>
            </a:r>
            <a:endParaRPr lang="en-US"/>
          </a:p>
          <a:p>
            <a:pPr>
              <a:buNone/>
            </a:pPr>
            <a:r>
              <a:rPr lang="en-US" b="1"/>
              <a:t>• Proceduralno </a:t>
            </a:r>
            <a:r>
              <a:rPr lang="en-US"/>
              <a:t>znanje – znanje o tome kako se neki problem rešava. • </a:t>
            </a:r>
            <a:endParaRPr lang="sr-Latn-RS"/>
          </a:p>
          <a:p>
            <a:pPr>
              <a:buNone/>
            </a:pPr>
            <a:r>
              <a:rPr lang="en-US"/>
              <a:t>• </a:t>
            </a:r>
            <a:r>
              <a:rPr lang="en-US" b="1"/>
              <a:t>Deklarativn</a:t>
            </a:r>
            <a:r>
              <a:rPr lang="en-US"/>
              <a:t>o znanje – može se posmatrati kao skup kratkih iskaza koji su tačni ili netačni i odnose se samo na taj problem. </a:t>
            </a:r>
            <a:endParaRPr lang="sr-Latn-RS"/>
          </a:p>
          <a:p>
            <a:pPr>
              <a:buNone/>
            </a:pPr>
            <a:r>
              <a:rPr lang="en-US" b="1"/>
              <a:t>• Meta </a:t>
            </a:r>
            <a:r>
              <a:rPr lang="en-US"/>
              <a:t>znanje – znanje o znanju. </a:t>
            </a:r>
            <a:endParaRPr lang="sr-Latn-RS"/>
          </a:p>
          <a:p>
            <a:pPr>
              <a:buNone/>
            </a:pPr>
            <a:r>
              <a:rPr lang="en-US"/>
              <a:t>• </a:t>
            </a:r>
            <a:r>
              <a:rPr lang="en-US" b="1"/>
              <a:t>Heurističk</a:t>
            </a:r>
            <a:r>
              <a:rPr lang="en-US"/>
              <a:t>o znanje – iskustvena pravila ili situacije koje eksperti znaju i koriste. </a:t>
            </a:r>
            <a:endParaRPr lang="sr-Latn-RS"/>
          </a:p>
          <a:p>
            <a:pPr>
              <a:buNone/>
            </a:pPr>
            <a:r>
              <a:rPr lang="en-US"/>
              <a:t>• </a:t>
            </a:r>
            <a:r>
              <a:rPr lang="en-US" b="1"/>
              <a:t>Strukturno</a:t>
            </a:r>
            <a:r>
              <a:rPr lang="en-US"/>
              <a:t> znanje – opisuje domenske koncepte, objekte i njihove atribute i veze </a:t>
            </a:r>
            <a:endParaRPr lang="sr-Latn-RS"/>
          </a:p>
          <a:p>
            <a:endParaRPr lang="sr-Latn-RS"/>
          </a:p>
          <a:p>
            <a:pPr>
              <a:buNone/>
            </a:pPr>
            <a:r>
              <a:rPr lang="sr-Latn-RS" u="sng"/>
              <a:t>Uvode se i sledeće kategorije znanja (Kumar, 2009)</a:t>
            </a:r>
            <a:r>
              <a:rPr lang="en-US" u="sng"/>
              <a:t>:</a:t>
            </a:r>
            <a:endParaRPr lang="en-US"/>
          </a:p>
          <a:p>
            <a:pPr>
              <a:buNone/>
            </a:pPr>
            <a:r>
              <a:rPr lang="vi-VN"/>
              <a:t>• </a:t>
            </a:r>
            <a:r>
              <a:rPr lang="vi-VN" b="1"/>
              <a:t>Nasledivo</a:t>
            </a:r>
            <a:r>
              <a:rPr lang="vi-VN"/>
              <a:t> znanje (relacijom nasleđivanja se dobija znanje) </a:t>
            </a:r>
            <a:endParaRPr lang="sr-Latn-RS"/>
          </a:p>
          <a:p>
            <a:pPr>
              <a:buNone/>
            </a:pPr>
            <a:r>
              <a:rPr lang="vi-VN" b="1"/>
              <a:t>• Izvedeno </a:t>
            </a:r>
            <a:r>
              <a:rPr lang="vi-VN"/>
              <a:t>znanje </a:t>
            </a:r>
            <a:endParaRPr lang="sr-Latn-RS"/>
          </a:p>
          <a:p>
            <a:pPr>
              <a:buNone/>
            </a:pPr>
            <a:r>
              <a:rPr lang="vi-VN"/>
              <a:t>• </a:t>
            </a:r>
            <a:r>
              <a:rPr lang="vi-VN" b="1"/>
              <a:t>Relacion</a:t>
            </a:r>
            <a:r>
              <a:rPr lang="vi-VN"/>
              <a:t>o znanje </a:t>
            </a:r>
            <a:endParaRPr lang="sr-Latn-RS"/>
          </a:p>
          <a:p>
            <a:pPr>
              <a:buNone/>
            </a:pPr>
            <a:r>
              <a:rPr lang="vi-VN"/>
              <a:t>• </a:t>
            </a:r>
            <a:r>
              <a:rPr lang="vi-VN" b="1"/>
              <a:t>Zdravorazumsko z</a:t>
            </a:r>
            <a:r>
              <a:rPr lang="vi-VN"/>
              <a:t>nanje (iskustveno, heurističko znanje koje je generalizovano i nezavisno od domena) </a:t>
            </a:r>
            <a:endParaRPr lang="sr-Latn-RS"/>
          </a:p>
          <a:p>
            <a:pPr>
              <a:buNone/>
            </a:pPr>
            <a:r>
              <a:rPr lang="vi-VN"/>
              <a:t>• </a:t>
            </a:r>
            <a:r>
              <a:rPr lang="vi-VN" b="1"/>
              <a:t>Eksplicitn</a:t>
            </a:r>
            <a:r>
              <a:rPr lang="vi-VN"/>
              <a:t>o znanje </a:t>
            </a:r>
            <a:endParaRPr lang="sr-Latn-RS"/>
          </a:p>
          <a:p>
            <a:pPr>
              <a:buNone/>
            </a:pPr>
            <a:r>
              <a:rPr lang="vi-VN" b="1"/>
              <a:t>• Implicitno </a:t>
            </a:r>
            <a:r>
              <a:rPr lang="vi-VN"/>
              <a:t>znanje </a:t>
            </a:r>
            <a:endParaRPr lang="sr-Latn-RS"/>
          </a:p>
          <a:p>
            <a:pPr>
              <a:buNone/>
            </a:pPr>
            <a:r>
              <a:rPr lang="vi-VN"/>
              <a:t>• </a:t>
            </a:r>
            <a:r>
              <a:rPr lang="vi-VN" b="1"/>
              <a:t>Neizvesno</a:t>
            </a:r>
            <a:r>
              <a:rPr lang="vi-VN"/>
              <a:t> znanje (kada se činjenice predstavljaju sa određenom dozom izvesnosti)</a:t>
            </a:r>
            <a:endParaRPr lang="en-US"/>
          </a:p>
        </p:txBody>
      </p:sp>
      <p:sp>
        <p:nvSpPr>
          <p:cNvPr id="3" name="Title 2"/>
          <p:cNvSpPr>
            <a:spLocks noGrp="1"/>
          </p:cNvSpPr>
          <p:nvPr>
            <p:ph type="title"/>
          </p:nvPr>
        </p:nvSpPr>
        <p:spPr/>
        <p:txBody>
          <a:bodyPr/>
          <a:lstStyle/>
          <a:p>
            <a:r>
              <a:rPr lang="en-US"/>
              <a:t>Vrste </a:t>
            </a:r>
            <a:r>
              <a:rPr lang="sr-Latn-RS"/>
              <a:t>znanja</a:t>
            </a:r>
            <a:endParaRPr lang="en-US"/>
          </a:p>
        </p:txBody>
      </p:sp>
      <p:sp>
        <p:nvSpPr>
          <p:cNvPr id="4" name="TextBox 3"/>
          <p:cNvSpPr txBox="1"/>
          <p:nvPr/>
        </p:nvSpPr>
        <p:spPr>
          <a:xfrm>
            <a:off x="666712" y="6357958"/>
            <a:ext cx="9715568" cy="369332"/>
          </a:xfrm>
          <a:prstGeom prst="rect">
            <a:avLst/>
          </a:prstGeom>
          <a:noFill/>
        </p:spPr>
        <p:txBody>
          <a:bodyPr wrap="square" rtlCol="0">
            <a:spAutoFit/>
          </a:bodyPr>
          <a:lstStyle/>
          <a:p>
            <a:r>
              <a:rPr lang="en-US" sz="900"/>
              <a:t>Kumar E., Artificial Intelligence, I. K. International Pvt. Ltd., 2009.</a:t>
            </a:r>
            <a:endParaRPr lang="sr-Latn-RS" sz="900"/>
          </a:p>
          <a:p>
            <a:r>
              <a:rPr lang="en-US" sz="900"/>
              <a:t>Durkin J., Expert Systems - Design and Development, Macmillan publishing company, 1994.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sr-Latn-RS" u="sng"/>
              <a:t>Postoje sledeće vrste znanja (</a:t>
            </a:r>
            <a:r>
              <a:rPr lang="en-US"/>
              <a:t>Durkin</a:t>
            </a:r>
            <a:r>
              <a:rPr lang="sr-Latn-RS"/>
              <a:t>, 1994)</a:t>
            </a:r>
            <a:r>
              <a:rPr lang="en-US"/>
              <a:t> </a:t>
            </a:r>
            <a:r>
              <a:rPr lang="sr-Latn-RS" u="sng"/>
              <a:t>:</a:t>
            </a:r>
            <a:endParaRPr lang="en-US"/>
          </a:p>
          <a:p>
            <a:r>
              <a:rPr lang="en-US"/>
              <a:t>• Proceduralno znanje – znanje o tome kako se neki problem rešava. • </a:t>
            </a:r>
            <a:endParaRPr lang="sr-Latn-RS"/>
          </a:p>
          <a:p>
            <a:r>
              <a:rPr lang="en-US"/>
              <a:t>• Deklarativno znanje – može se posmatrati kao skup kratkih iskaza koji su tačni ili netačni i odnose se samo na taj problem. </a:t>
            </a:r>
            <a:endParaRPr lang="sr-Latn-RS"/>
          </a:p>
          <a:p>
            <a:r>
              <a:rPr lang="en-US"/>
              <a:t>• Meta znanje – znanje o znanju. </a:t>
            </a:r>
            <a:endParaRPr lang="sr-Latn-RS"/>
          </a:p>
          <a:p>
            <a:r>
              <a:rPr lang="en-US"/>
              <a:t>• Heurističko znanje – iskustvena pravila ili situacije koje eksperti znaju i koriste. </a:t>
            </a:r>
            <a:endParaRPr lang="sr-Latn-RS"/>
          </a:p>
          <a:p>
            <a:r>
              <a:rPr lang="en-US"/>
              <a:t>• Strukturno znanje – opisuje domenske koncepte, objekte i njihove atribute i veze </a:t>
            </a:r>
            <a:endParaRPr lang="sr-Latn-RS"/>
          </a:p>
          <a:p>
            <a:endParaRPr lang="sr-Latn-RS"/>
          </a:p>
          <a:p>
            <a:r>
              <a:rPr lang="sr-Latn-RS" u="sng"/>
              <a:t>Uvode se i sledeće kategorije znanja (Kumar, 2009)</a:t>
            </a:r>
            <a:r>
              <a:rPr lang="en-US" u="sng"/>
              <a:t>:</a:t>
            </a:r>
            <a:endParaRPr lang="en-US"/>
          </a:p>
          <a:p>
            <a:r>
              <a:rPr lang="vi-VN"/>
              <a:t>• Nasledivo znanje (relacijom nasleđivanja se dobija znanje) </a:t>
            </a:r>
            <a:endParaRPr lang="sr-Latn-RS"/>
          </a:p>
          <a:p>
            <a:r>
              <a:rPr lang="vi-VN"/>
              <a:t>• Izvedeno znanje </a:t>
            </a:r>
            <a:endParaRPr lang="sr-Latn-RS"/>
          </a:p>
          <a:p>
            <a:r>
              <a:rPr lang="vi-VN"/>
              <a:t>• Relaciono znanje </a:t>
            </a:r>
            <a:endParaRPr lang="sr-Latn-RS"/>
          </a:p>
          <a:p>
            <a:r>
              <a:rPr lang="vi-VN"/>
              <a:t>• Zdravorazumsko znanje (iskustveno, heurističko znanje koje je generalizovano i nezavisno od domena) </a:t>
            </a:r>
            <a:endParaRPr lang="sr-Latn-RS"/>
          </a:p>
          <a:p>
            <a:r>
              <a:rPr lang="vi-VN"/>
              <a:t>• Eksplicitno znanje </a:t>
            </a:r>
            <a:endParaRPr lang="sr-Latn-RS"/>
          </a:p>
          <a:p>
            <a:r>
              <a:rPr lang="vi-VN"/>
              <a:t>• Implicitno znanje </a:t>
            </a:r>
            <a:endParaRPr lang="sr-Latn-RS"/>
          </a:p>
          <a:p>
            <a:r>
              <a:rPr lang="vi-VN"/>
              <a:t>• Neizvesno znanje (kada se činjenice predstavljaju sa određenom dozom izvesnosti)</a:t>
            </a:r>
            <a:endParaRPr lang="en-US"/>
          </a:p>
        </p:txBody>
      </p:sp>
      <p:sp>
        <p:nvSpPr>
          <p:cNvPr id="3" name="Title 2"/>
          <p:cNvSpPr>
            <a:spLocks noGrp="1"/>
          </p:cNvSpPr>
          <p:nvPr>
            <p:ph type="title"/>
          </p:nvPr>
        </p:nvSpPr>
        <p:spPr/>
        <p:txBody>
          <a:bodyPr/>
          <a:lstStyle/>
          <a:p>
            <a:r>
              <a:rPr lang="sr-Latn-RS"/>
              <a:t>Predstavljanje znanja</a:t>
            </a:r>
            <a:endParaRPr lang="en-US"/>
          </a:p>
        </p:txBody>
      </p:sp>
      <p:sp>
        <p:nvSpPr>
          <p:cNvPr id="4" name="TextBox 3"/>
          <p:cNvSpPr txBox="1"/>
          <p:nvPr/>
        </p:nvSpPr>
        <p:spPr>
          <a:xfrm>
            <a:off x="2024034" y="6357958"/>
            <a:ext cx="7286676" cy="369332"/>
          </a:xfrm>
          <a:prstGeom prst="rect">
            <a:avLst/>
          </a:prstGeom>
          <a:noFill/>
        </p:spPr>
        <p:txBody>
          <a:bodyPr wrap="square" rtlCol="0">
            <a:spAutoFit/>
          </a:bodyPr>
          <a:lstStyle/>
          <a:p>
            <a:r>
              <a:rPr lang="en-US" sz="900"/>
              <a:t>Kumar E., Artificial Intelligence, I. K. International Pvt. Ltd., 2009.</a:t>
            </a:r>
            <a:endParaRPr lang="sr-Latn-RS" sz="900"/>
          </a:p>
          <a:p>
            <a:r>
              <a:rPr lang="en-US" sz="900"/>
              <a:t>Durkin J., Expert Systems - Design and Development, Macmillan publishing company, 1994.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40769"/>
            <a:ext cx="8229600" cy="4525963"/>
          </a:xfrm>
        </p:spPr>
        <p:txBody>
          <a:bodyPr>
            <a:normAutofit fontScale="92500" lnSpcReduction="10000"/>
          </a:bodyPr>
          <a:lstStyle/>
          <a:p>
            <a:pPr marL="109728" indent="0">
              <a:buNone/>
            </a:pPr>
            <a:r>
              <a:rPr lang="sr-Latn-CS" sz="1900"/>
              <a:t>Forma:</a:t>
            </a:r>
          </a:p>
          <a:p>
            <a:pPr marL="109728" indent="0">
              <a:buNone/>
            </a:pPr>
            <a:endParaRPr lang="sr-Latn-CS" sz="1500"/>
          </a:p>
          <a:p>
            <a:r>
              <a:rPr lang="sr-Latn-CS" sz="1600"/>
              <a:t> </a:t>
            </a:r>
            <a:r>
              <a:rPr lang="sr-Latn-CS" sz="1600" b="1" i="1"/>
              <a:t>IF</a:t>
            </a:r>
            <a:r>
              <a:rPr lang="sr-Latn-CS" sz="1600" i="1"/>
              <a:t> (stanje u bazi znanja) </a:t>
            </a:r>
            <a:r>
              <a:rPr lang="sr-Latn-CS" sz="1600" b="1" i="1"/>
              <a:t>THEN</a:t>
            </a:r>
            <a:r>
              <a:rPr lang="sr-Latn-CS" sz="1600" i="1"/>
              <a:t> (akcija za ponovo pretraživanje baze znanja).</a:t>
            </a:r>
            <a:endParaRPr lang="en-US" sz="1600"/>
          </a:p>
          <a:p>
            <a:endParaRPr lang="sr-Latn-CS" sz="1500"/>
          </a:p>
          <a:p>
            <a:pPr marL="109728" indent="0">
              <a:buNone/>
            </a:pPr>
            <a:r>
              <a:rPr lang="sr-Latn-CS" sz="1600" b="1"/>
              <a:t>Premise predstavljaju prvi deo IF - THEN pravila, dok se drugi deo IF –THEN pravila odnosi na zaključak ili akciju zaponovno pretraživanje baze znanja</a:t>
            </a:r>
          </a:p>
          <a:p>
            <a:pPr marL="109728" indent="0">
              <a:buNone/>
            </a:pPr>
            <a:endParaRPr lang="sr-Latn-CS" sz="1600" b="1"/>
          </a:p>
          <a:p>
            <a:pPr marL="109728" indent="0">
              <a:buNone/>
            </a:pPr>
            <a:r>
              <a:rPr lang="sr-Latn-CS" sz="1600"/>
              <a:t>Produkciona pravila mogu imati više stanja i više akcija. Npr. produkciona pravila mogu od korisnika zahtevati akciju u smislu da korisnik odgovori na dodatna pitanja sistema radi ponovnog pretraživanja baze znanja</a:t>
            </a:r>
          </a:p>
          <a:p>
            <a:pPr marL="109728" indent="0">
              <a:buNone/>
            </a:pPr>
            <a:endParaRPr lang="sr-Latn-CS" sz="1600"/>
          </a:p>
          <a:p>
            <a:pPr marL="109728" indent="0">
              <a:buNone/>
            </a:pPr>
            <a:r>
              <a:rPr lang="sr-Latn-CS" sz="1600" b="1"/>
              <a:t>Kontrolna struktura</a:t>
            </a:r>
            <a:r>
              <a:rPr lang="sr-Latn-CS" sz="1600"/>
              <a:t> određuje koje će pravilo biti sledeće upotrebljeno. Kontrolna struktura često poziva ,,mašinu za zaključivanje”. Na bazi informacija koje dobije od korisnika (na pitanja koje je postavio ekspertni sistem), ,,mašina za zaključivanje” vrši selekciju i testiranje pojedinih pravila i u bazi znanja traži odgovarajući savet ili odluku. To se obično postiže pomoću </a:t>
            </a:r>
            <a:r>
              <a:rPr lang="sr-Latn-CS" sz="1600" b="1"/>
              <a:t>olančavanja unapred</a:t>
            </a:r>
            <a:r>
              <a:rPr lang="sr-Latn-CS" sz="1600"/>
              <a:t>, što znači da se sledi put od poznatih činjenica do krajnjeg zaključka (slika).</a:t>
            </a:r>
            <a:endParaRPr lang="en-US" sz="1600"/>
          </a:p>
          <a:p>
            <a:pPr>
              <a:buNone/>
            </a:pPr>
            <a:r>
              <a:rPr lang="sr-Latn-CS" sz="1600"/>
              <a:t> </a:t>
            </a:r>
            <a:endParaRPr lang="en-US" sz="1600"/>
          </a:p>
          <a:p>
            <a:endParaRPr lang="en-US"/>
          </a:p>
          <a:p>
            <a:endParaRPr lang="en-US"/>
          </a:p>
        </p:txBody>
      </p:sp>
      <p:sp>
        <p:nvSpPr>
          <p:cNvPr id="3" name="Title 2"/>
          <p:cNvSpPr>
            <a:spLocks noGrp="1"/>
          </p:cNvSpPr>
          <p:nvPr>
            <p:ph type="title"/>
          </p:nvPr>
        </p:nvSpPr>
        <p:spPr>
          <a:xfrm>
            <a:off x="1981200" y="365125"/>
            <a:ext cx="9372600" cy="1325563"/>
          </a:xfrm>
        </p:spPr>
        <p:txBody>
          <a:bodyPr/>
          <a:lstStyle/>
          <a:p>
            <a:r>
              <a:rPr lang="en-US" b="1"/>
              <a:t>Produkciona p</a:t>
            </a:r>
            <a:r>
              <a:rPr lang="sr-Latn-RS" b="1"/>
              <a:t>ravila (Rules)</a:t>
            </a:r>
            <a:endParaRPr lang="en-US" b="1"/>
          </a:p>
        </p:txBody>
      </p:sp>
      <p:sp>
        <p:nvSpPr>
          <p:cNvPr id="81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7435" y="4293097"/>
            <a:ext cx="10972800" cy="2149699"/>
          </a:xfrm>
        </p:spPr>
        <p:txBody>
          <a:bodyPr>
            <a:noAutofit/>
          </a:bodyPr>
          <a:lstStyle/>
          <a:p>
            <a:r>
              <a:rPr lang="sr-Latn-CS" sz="1800" b="1"/>
              <a:t>Olančavanje unazad</a:t>
            </a:r>
            <a:r>
              <a:rPr lang="sr-Latn-CS" sz="1800"/>
              <a:t> uključuje biranje hipotetičkih zaključaka i testiranje da se </a:t>
            </a:r>
            <a:r>
              <a:rPr lang="sr-Latn-CS" sz="1600"/>
              <a:t>uporedi</a:t>
            </a:r>
            <a:r>
              <a:rPr lang="sr-Latn-CS" sz="1800"/>
              <a:t> da li će se potrebno pravilo u skladu sa zaključkom ispostaviti kao tačno. U ovom slučaju pravila izložena od stane eksperata često u sebi sadrže određen stepen neizvesnosti. Na primer:</a:t>
            </a:r>
            <a:endParaRPr lang="en-US" sz="1800"/>
          </a:p>
          <a:p>
            <a:r>
              <a:rPr lang="sr-Latn-CS" sz="1800" b="1" i="1"/>
              <a:t>IF </a:t>
            </a:r>
            <a:r>
              <a:rPr lang="sr-Latn-CS" sz="1800" i="1"/>
              <a:t>kola neće da upale </a:t>
            </a:r>
            <a:r>
              <a:rPr lang="sr-Latn-CS" sz="1800" b="1" i="1"/>
              <a:t>THEN</a:t>
            </a:r>
            <a:r>
              <a:rPr lang="sr-Latn-CS" sz="1800" i="1"/>
              <a:t> razlog može biti nedostatak goriva ili može biti...</a:t>
            </a:r>
            <a:endParaRPr lang="en-US" sz="1800"/>
          </a:p>
          <a:p>
            <a:endParaRPr lang="en-US" sz="1800"/>
          </a:p>
        </p:txBody>
      </p:sp>
      <p:graphicFrame>
        <p:nvGraphicFramePr>
          <p:cNvPr id="3" name="Object 2"/>
          <p:cNvGraphicFramePr>
            <a:graphicFrameLocks noChangeAspect="1"/>
          </p:cNvGraphicFramePr>
          <p:nvPr/>
        </p:nvGraphicFramePr>
        <p:xfrm>
          <a:off x="2447595" y="548680"/>
          <a:ext cx="7106592" cy="3388792"/>
        </p:xfrm>
        <a:graphic>
          <a:graphicData uri="http://schemas.openxmlformats.org/presentationml/2006/ole">
            <mc:AlternateContent xmlns:mc="http://schemas.openxmlformats.org/markup-compatibility/2006">
              <mc:Choice xmlns:v="urn:schemas-microsoft-com:vml" Requires="v">
                <p:oleObj spid="_x0000_s5131" name="CorelDRAW" r:id="rId3" imgW="4882896" imgH="3121152" progId="CorelDRAW.Graphic.14">
                  <p:embed/>
                </p:oleObj>
              </mc:Choice>
              <mc:Fallback>
                <p:oleObj name="CorelDRAW" r:id="rId3" imgW="4882896" imgH="3121152" progId="CorelDRAW.Graphic.1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595" y="548680"/>
                        <a:ext cx="7106592" cy="3388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5413" y="620689"/>
            <a:ext cx="10972800" cy="4525963"/>
          </a:xfrm>
        </p:spPr>
        <p:txBody>
          <a:bodyPr>
            <a:normAutofit/>
          </a:bodyPr>
          <a:lstStyle/>
          <a:p>
            <a:r>
              <a:rPr lang="sr-Latn-CS" sz="1400"/>
              <a:t>Moguća su dva načina organizovanja ovih sistema i to pomoću mreže pravila ili pomoću stabla odluke, gde se kod stabla odluke polazi od jednog pravila pa se putem grananja dolazi do krajnjeg zaključka, slika</a:t>
            </a:r>
            <a:r>
              <a:rPr lang="en-US" sz="1400"/>
              <a:t>.</a:t>
            </a:r>
            <a:endParaRPr lang="sr-Latn-RS" sz="1400"/>
          </a:p>
          <a:p>
            <a:endParaRPr lang="en-US" sz="1400"/>
          </a:p>
          <a:p>
            <a:r>
              <a:rPr lang="sr-Latn-CS" sz="1400" b="1"/>
              <a:t>Premise (prvi deo IF - THEN pravila) predstaljaju zaključke prethodnih pravila</a:t>
            </a:r>
            <a:r>
              <a:rPr lang="sr-Latn-CS" sz="1400"/>
              <a:t>, a način njihovog olančavanja uticaće na razvoj hijerarhijske strukture u vidu drveta odlučivanja ili razvoj mreže pravila.  Naime, u ovom koraku, domenski ekspert treba da razmotri i definiše algoritam olančavanja pravila za upravljanje podacima o ličnosti, odnosno obliku zaključivanja (unapred ili unazad).</a:t>
            </a:r>
            <a:endParaRPr lang="en-US" sz="1400"/>
          </a:p>
          <a:p>
            <a:endParaRPr lang="en-US"/>
          </a:p>
        </p:txBody>
      </p:sp>
      <p:sp>
        <p:nvSpPr>
          <p:cNvPr id="2969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1103445" y="2636912"/>
          <a:ext cx="10366520" cy="2324107"/>
        </p:xfrm>
        <a:graphic>
          <a:graphicData uri="http://schemas.openxmlformats.org/presentationml/2006/ole">
            <mc:AlternateContent xmlns:mc="http://schemas.openxmlformats.org/markup-compatibility/2006">
              <mc:Choice xmlns:v="urn:schemas-microsoft-com:vml" Requires="v">
                <p:oleObj spid="_x0000_s6155" name="CorelDRAW" r:id="rId3" imgW="6077712" imgH="1822704" progId="CorelDRAW.Graphic.14">
                  <p:embed/>
                </p:oleObj>
              </mc:Choice>
              <mc:Fallback>
                <p:oleObj name="CorelDRAW" r:id="rId3" imgW="6077712" imgH="1822704" progId="CorelDRAW.Graphic.14">
                  <p:embed/>
                  <p:pic>
                    <p:nvPicPr>
                      <p:cNvPr id="2969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45" y="2636912"/>
                        <a:ext cx="10366520" cy="2324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351584" y="5301208"/>
            <a:ext cx="7680853" cy="369332"/>
          </a:xfrm>
          <a:prstGeom prst="rect">
            <a:avLst/>
          </a:prstGeom>
        </p:spPr>
        <p:txBody>
          <a:bodyPr wrap="square">
            <a:spAutoFit/>
          </a:bodyPr>
          <a:lstStyle/>
          <a:p>
            <a:r>
              <a:rPr lang="sr-Latn-CS" b="1"/>
              <a:t>Stablo odluke                                Mreža pravila</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9536" y="404665"/>
            <a:ext cx="8229600" cy="4525963"/>
          </a:xfrm>
        </p:spPr>
        <p:txBody>
          <a:bodyPr>
            <a:normAutofit/>
          </a:bodyPr>
          <a:lstStyle/>
          <a:p>
            <a:pPr marL="109728" indent="0">
              <a:buNone/>
            </a:pPr>
            <a:r>
              <a:rPr lang="sr-Latn-CS" sz="2000"/>
              <a:t>Radi eliminacije pojave konfliktnih pravila, prilikom projektovanja logičke strukture zaključivanja neophodno je definisati:</a:t>
            </a:r>
            <a:endParaRPr lang="en-US" sz="2000"/>
          </a:p>
          <a:p>
            <a:pPr marL="109728" indent="0">
              <a:buNone/>
            </a:pPr>
            <a:endParaRPr lang="en-US" sz="2000"/>
          </a:p>
          <a:p>
            <a:pPr marL="109728" indent="0">
              <a:buNone/>
            </a:pPr>
            <a:r>
              <a:rPr lang="sr-Latn-CS" sz="2000"/>
              <a:t>- produkciono pravilo koja se prvo izvršava,</a:t>
            </a:r>
            <a:endParaRPr lang="en-US" sz="2000"/>
          </a:p>
          <a:p>
            <a:pPr marL="109728" indent="0">
              <a:buNone/>
            </a:pPr>
            <a:r>
              <a:rPr lang="sr-Latn-CS" sz="2000"/>
              <a:t>- produkciona pravila sa prioritetom (ukoliko ih ima istovremeno više za pokretanje),</a:t>
            </a:r>
            <a:endParaRPr lang="en-US" sz="2000"/>
          </a:p>
          <a:p>
            <a:pPr marL="109728" indent="0">
              <a:buNone/>
            </a:pPr>
            <a:r>
              <a:rPr lang="sr-Latn-CS" sz="2000"/>
              <a:t>- produkciona pravila sa specifičnom težinom,</a:t>
            </a:r>
            <a:endParaRPr lang="en-US" sz="2000"/>
          </a:p>
          <a:p>
            <a:pPr marL="109728" indent="0">
              <a:buNone/>
            </a:pPr>
            <a:r>
              <a:rPr lang="sr-Latn-CS" sz="2000"/>
              <a:t>- proceduru kada zaustaviti proces zaključivanja, u slučakevima kada imamo ciklično zaključivanje.</a:t>
            </a:r>
            <a:endParaRPr lang="en-US" sz="2000"/>
          </a:p>
          <a:p>
            <a:endParaRPr lang="en-US"/>
          </a:p>
        </p:txBody>
      </p:sp>
    </p:spTree>
    <p:extLst>
      <p:ext uri="{BB962C8B-B14F-4D97-AF65-F5344CB8AC3E}">
        <p14:creationId xmlns:p14="http://schemas.microsoft.com/office/powerpoint/2010/main" val="245842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7381" y="404665"/>
            <a:ext cx="10972800" cy="4525963"/>
          </a:xfrm>
        </p:spPr>
        <p:txBody>
          <a:bodyPr>
            <a:normAutofit/>
          </a:bodyPr>
          <a:lstStyle/>
          <a:p>
            <a:pPr marL="109728" indent="0">
              <a:buNone/>
            </a:pPr>
            <a:r>
              <a:rPr lang="sr-Latn-CS" sz="2000"/>
              <a:t>Radi eliminacije pojave </a:t>
            </a:r>
            <a:r>
              <a:rPr lang="sr-Latn-CS" sz="2000" b="1">
                <a:solidFill>
                  <a:srgbClr val="FF0000"/>
                </a:solidFill>
              </a:rPr>
              <a:t>konfliktnih pravila</a:t>
            </a:r>
            <a:r>
              <a:rPr lang="sr-Latn-CS" sz="2000"/>
              <a:t>, prilikom projektovanja logičke strukture zaključivanja neophodno je definisati:</a:t>
            </a:r>
            <a:endParaRPr lang="en-US" sz="2000"/>
          </a:p>
          <a:p>
            <a:pPr marL="109728" indent="0">
              <a:buNone/>
            </a:pPr>
            <a:endParaRPr lang="en-US" sz="2000"/>
          </a:p>
          <a:p>
            <a:pPr marL="109728" indent="0">
              <a:buNone/>
            </a:pPr>
            <a:r>
              <a:rPr lang="sr-Latn-CS" sz="2000"/>
              <a:t>- produkciono pravilo koja se prvo izvršava,</a:t>
            </a:r>
            <a:endParaRPr lang="en-US" sz="2000"/>
          </a:p>
          <a:p>
            <a:pPr marL="109728" indent="0">
              <a:buNone/>
            </a:pPr>
            <a:r>
              <a:rPr lang="sr-Latn-CS" sz="2000"/>
              <a:t>- produkciona pravila sa prioritetom (ukoliko ih ima istovremeno više za pokretanje),</a:t>
            </a:r>
            <a:endParaRPr lang="en-US" sz="2000"/>
          </a:p>
          <a:p>
            <a:pPr marL="109728" indent="0">
              <a:buNone/>
            </a:pPr>
            <a:r>
              <a:rPr lang="sr-Latn-CS" sz="2000"/>
              <a:t>- produkciona pravila sa specifičnom težinom,</a:t>
            </a:r>
            <a:endParaRPr lang="en-US" sz="2000"/>
          </a:p>
          <a:p>
            <a:pPr marL="109728" indent="0">
              <a:buNone/>
            </a:pPr>
            <a:r>
              <a:rPr lang="sr-Latn-CS" sz="2000"/>
              <a:t>- proceduru kada zaustaviti proces zaključivanja, u slučakevima kada imamo ciklično zaključivanje.</a:t>
            </a:r>
            <a:endParaRPr lang="en-US" sz="2000"/>
          </a:p>
          <a:p>
            <a:endParaRPr lang="en-US"/>
          </a:p>
        </p:txBody>
      </p:sp>
    </p:spTree>
    <p:extLst>
      <p:ext uri="{BB962C8B-B14F-4D97-AF65-F5344CB8AC3E}">
        <p14:creationId xmlns:p14="http://schemas.microsoft.com/office/powerpoint/2010/main" val="87142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403" y="476673"/>
            <a:ext cx="10972800" cy="4525963"/>
          </a:xfrm>
        </p:spPr>
        <p:txBody>
          <a:bodyPr>
            <a:normAutofit/>
          </a:bodyPr>
          <a:lstStyle/>
          <a:p>
            <a:pPr marL="109728" indent="0">
              <a:buNone/>
            </a:pPr>
            <a:r>
              <a:rPr lang="en-US" sz="2400"/>
              <a:t>P</a:t>
            </a:r>
            <a:r>
              <a:rPr lang="sr-Latn-CS" sz="2400"/>
              <a:t>roblem ispitivanja </a:t>
            </a:r>
            <a:r>
              <a:rPr lang="sr-Latn-CS" sz="2400" b="1">
                <a:solidFill>
                  <a:srgbClr val="FF0000"/>
                </a:solidFill>
              </a:rPr>
              <a:t>konzistentnosti baze znanja </a:t>
            </a:r>
            <a:r>
              <a:rPr lang="sr-Latn-CS" sz="2400"/>
              <a:t>odnosi se na</a:t>
            </a:r>
            <a:r>
              <a:rPr lang="en-US" sz="2400"/>
              <a:t>:</a:t>
            </a:r>
            <a:endParaRPr lang="sr-Latn-RS" sz="2400"/>
          </a:p>
          <a:p>
            <a:pPr marL="109728" indent="0">
              <a:buNone/>
            </a:pPr>
            <a:endParaRPr lang="en-US" sz="1800"/>
          </a:p>
          <a:p>
            <a:r>
              <a:rPr lang="sr-Latn-CS" sz="2400"/>
              <a:t>eliminaciju ili prevazilaženje pravila koja ne mogu biti zadovonjena, </a:t>
            </a:r>
            <a:endParaRPr lang="en-US" sz="2400"/>
          </a:p>
          <a:p>
            <a:r>
              <a:rPr lang="sr-Latn-CS" sz="2400"/>
              <a:t>redudantana pravila (ne doprinose zaključivanju), </a:t>
            </a:r>
            <a:endParaRPr lang="en-US" sz="2400"/>
          </a:p>
          <a:p>
            <a:r>
              <a:rPr lang="sr-Latn-CS" sz="2400"/>
              <a:t>nekonzistenta pravila (dovode do suprotnih zaključaka), </a:t>
            </a:r>
            <a:endParaRPr lang="en-US" sz="2400"/>
          </a:p>
          <a:p>
            <a:r>
              <a:rPr lang="sr-Latn-CS" sz="2400"/>
              <a:t>nekompletna pravila, </a:t>
            </a:r>
            <a:endParaRPr lang="en-US" sz="2400"/>
          </a:p>
          <a:p>
            <a:r>
              <a:rPr lang="sr-Latn-CS" sz="2400"/>
              <a:t>ciklična pravila itd.</a:t>
            </a:r>
            <a:endParaRPr lang="en-US" sz="2400"/>
          </a:p>
          <a:p>
            <a:endParaRPr lang="en-US" sz="2400"/>
          </a:p>
        </p:txBody>
      </p:sp>
    </p:spTree>
    <p:extLst>
      <p:ext uri="{BB962C8B-B14F-4D97-AF65-F5344CB8AC3E}">
        <p14:creationId xmlns:p14="http://schemas.microsoft.com/office/powerpoint/2010/main" val="298958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CS"/>
              <a:t>Ekspertni sistem je računarski program koji deluje kao ljudski ekspert u dobro definisanom specifičnom zadatku, na bazi znanja. Koriste se rešavanje složenih strukturiranih problema.</a:t>
            </a:r>
          </a:p>
          <a:p>
            <a:r>
              <a:rPr lang="sr-Latn-CS"/>
              <a:t>Ekspertni sistemi mogu da ponude inteligentan savet i na zahtev korisnika da verifikuju svoju liniju rezonovanja.</a:t>
            </a:r>
            <a:endParaRPr lang="en-US"/>
          </a:p>
        </p:txBody>
      </p:sp>
      <p:sp>
        <p:nvSpPr>
          <p:cNvPr id="3" name="Title 2"/>
          <p:cNvSpPr>
            <a:spLocks noGrp="1"/>
          </p:cNvSpPr>
          <p:nvPr>
            <p:ph type="title"/>
          </p:nvPr>
        </p:nvSpPr>
        <p:spPr/>
        <p:txBody>
          <a:bodyPr/>
          <a:lstStyle/>
          <a:p>
            <a:r>
              <a:rPr lang="sr-Latn-RS"/>
              <a:t>Definicija</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20000"/>
              </a:lnSpc>
              <a:spcBef>
                <a:spcPts val="0"/>
              </a:spcBef>
            </a:pPr>
            <a:r>
              <a:rPr lang="vi-VN"/>
              <a:t>Dedukcija je logički ispravno zaključivanje </a:t>
            </a:r>
            <a:r>
              <a:rPr lang="en-US"/>
              <a:t>(</a:t>
            </a:r>
            <a:r>
              <a:rPr lang="vi-VN" i="1"/>
              <a:t>Deducere</a:t>
            </a:r>
            <a:r>
              <a:rPr lang="vi-VN"/>
              <a:t> - izvoditi</a:t>
            </a:r>
            <a:r>
              <a:rPr lang="en-US"/>
              <a:t>).</a:t>
            </a:r>
          </a:p>
          <a:p>
            <a:pPr>
              <a:lnSpc>
                <a:spcPct val="120000"/>
              </a:lnSpc>
              <a:spcBef>
                <a:spcPts val="0"/>
              </a:spcBef>
            </a:pPr>
            <a:r>
              <a:rPr lang="vi-VN"/>
              <a:t>Logički neispravna zaključivanja su indukcija i analoško zaključivanje (zaključivanje po sličnosti). </a:t>
            </a:r>
            <a:endParaRPr lang="en-US"/>
          </a:p>
          <a:p>
            <a:pPr>
              <a:lnSpc>
                <a:spcPct val="120000"/>
              </a:lnSpc>
              <a:spcBef>
                <a:spcPts val="0"/>
              </a:spcBef>
            </a:pPr>
            <a:r>
              <a:rPr lang="vi-VN"/>
              <a:t>Zaključivanje po analogiji, ili po sličnosti, često se čini kao dedukcija, međutim, analoško zaključivanje ne ide od opšteg ka posebnom, nego od posebnog ka posebnom. </a:t>
            </a:r>
            <a:endParaRPr lang="en-US"/>
          </a:p>
          <a:p>
            <a:pPr>
              <a:lnSpc>
                <a:spcPct val="120000"/>
              </a:lnSpc>
              <a:spcBef>
                <a:spcPts val="0"/>
              </a:spcBef>
            </a:pPr>
            <a:r>
              <a:rPr lang="vi-VN"/>
              <a:t>Postoje pozitivne i negativne analogije.</a:t>
            </a:r>
            <a:endParaRPr lang="en-US"/>
          </a:p>
          <a:p>
            <a:pPr>
              <a:lnSpc>
                <a:spcPct val="120000"/>
              </a:lnSpc>
              <a:spcBef>
                <a:spcPts val="0"/>
              </a:spcBef>
            </a:pPr>
            <a:r>
              <a:rPr lang="vi-VN"/>
              <a:t>Zaključak kod dedukcije se izvodi iz premisa kao nužan. Zaključivanje od opšteg ka posebnom (silogizam) jeste samo jedan tip deduktivnog zaključivanja. </a:t>
            </a:r>
            <a:endParaRPr lang="en-US"/>
          </a:p>
          <a:p>
            <a:pPr>
              <a:lnSpc>
                <a:spcPct val="120000"/>
              </a:lnSpc>
              <a:spcBef>
                <a:spcPts val="0"/>
              </a:spcBef>
            </a:pPr>
            <a:r>
              <a:rPr lang="vi-VN"/>
              <a:t>Podela</a:t>
            </a:r>
            <a:r>
              <a:rPr lang="en-US"/>
              <a:t>:</a:t>
            </a:r>
            <a:r>
              <a:rPr lang="vi-VN"/>
              <a:t> na neposredna i posredna deduktivna zaključivanja.</a:t>
            </a:r>
            <a:endParaRPr lang="en-US"/>
          </a:p>
        </p:txBody>
      </p:sp>
      <p:sp>
        <p:nvSpPr>
          <p:cNvPr id="3" name="Title 2"/>
          <p:cNvSpPr>
            <a:spLocks noGrp="1"/>
          </p:cNvSpPr>
          <p:nvPr>
            <p:ph type="title"/>
          </p:nvPr>
        </p:nvSpPr>
        <p:spPr/>
        <p:txBody>
          <a:bodyPr/>
          <a:lstStyle/>
          <a:p>
            <a:r>
              <a:rPr lang="sr-Latn-RS"/>
              <a:t>Deduktivno zaključivanje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000" y="273586"/>
            <a:ext cx="10515600" cy="1325563"/>
          </a:xfrm>
        </p:spPr>
        <p:txBody>
          <a:bodyPr/>
          <a:lstStyle/>
          <a:p>
            <a:r>
              <a:rPr lang="sr-Latn-RS"/>
              <a:t>Struktura ES</a:t>
            </a:r>
            <a:endParaRPr lang="en-US"/>
          </a:p>
        </p:txBody>
      </p:sp>
      <p:pic>
        <p:nvPicPr>
          <p:cNvPr id="4" name="Picture 14"/>
          <p:cNvPicPr>
            <a:picLocks noChangeAspect="1" noChangeArrowheads="1"/>
          </p:cNvPicPr>
          <p:nvPr/>
        </p:nvPicPr>
        <p:blipFill>
          <a:blip r:embed="rId2"/>
          <a:srcRect/>
          <a:stretch>
            <a:fillRect/>
          </a:stretch>
        </p:blipFill>
        <p:spPr bwMode="auto">
          <a:xfrm>
            <a:off x="635000" y="1992446"/>
            <a:ext cx="9387249" cy="4087698"/>
          </a:xfrm>
          <a:prstGeom prst="rect">
            <a:avLst/>
          </a:prstGeom>
          <a:noFill/>
          <a:ln w="9525">
            <a:noFill/>
            <a:miter lim="800000"/>
            <a:headEnd/>
            <a:tailEnd/>
          </a:ln>
          <a:effectLst/>
        </p:spPr>
      </p:pic>
      <p:sp>
        <p:nvSpPr>
          <p:cNvPr id="5" name="TextBox 4"/>
          <p:cNvSpPr txBox="1"/>
          <p:nvPr/>
        </p:nvSpPr>
        <p:spPr>
          <a:xfrm>
            <a:off x="2762227" y="6215082"/>
            <a:ext cx="4234364" cy="369332"/>
          </a:xfrm>
          <a:prstGeom prst="rect">
            <a:avLst/>
          </a:prstGeom>
          <a:noFill/>
        </p:spPr>
        <p:txBody>
          <a:bodyPr wrap="none" rtlCol="0">
            <a:spAutoFit/>
          </a:bodyPr>
          <a:lstStyle/>
          <a:p>
            <a:r>
              <a:rPr lang="sr-Latn-RS"/>
              <a:t>Slika 1. Strukturna šema Ekspernog sistema</a:t>
            </a:r>
            <a:endParaRPr lang="en-US"/>
          </a:p>
        </p:txBody>
      </p:sp>
      <p:sp>
        <p:nvSpPr>
          <p:cNvPr id="2" name="Rectangle 1">
            <a:extLst>
              <a:ext uri="{FF2B5EF4-FFF2-40B4-BE49-F238E27FC236}">
                <a16:creationId xmlns:a16="http://schemas.microsoft.com/office/drawing/2014/main" id="{1AFCEC48-52A8-4168-9DAC-2CBC89401B67}"/>
              </a:ext>
            </a:extLst>
          </p:cNvPr>
          <p:cNvSpPr/>
          <p:nvPr/>
        </p:nvSpPr>
        <p:spPr>
          <a:xfrm>
            <a:off x="7422116" y="1674674"/>
            <a:ext cx="3728484" cy="2031325"/>
          </a:xfrm>
          <a:prstGeom prst="rect">
            <a:avLst/>
          </a:prstGeom>
        </p:spPr>
        <p:txBody>
          <a:bodyPr wrap="square">
            <a:spAutoFit/>
          </a:bodyPr>
          <a:lstStyle/>
          <a:p>
            <a:r>
              <a:rPr lang="sr-Cyrl-CS"/>
              <a:t>Pored osnovn</a:t>
            </a:r>
            <a:r>
              <a:rPr lang="en-US"/>
              <a:t>ih</a:t>
            </a:r>
            <a:r>
              <a:rPr lang="sr-Cyrl-CS"/>
              <a:t> komponen</a:t>
            </a:r>
            <a:r>
              <a:rPr lang="en-US"/>
              <a:t>a</a:t>
            </a:r>
            <a:r>
              <a:rPr lang="sr-Cyrl-CS"/>
              <a:t>t</a:t>
            </a:r>
            <a:r>
              <a:rPr lang="en-US"/>
              <a:t>a</a:t>
            </a:r>
            <a:r>
              <a:rPr lang="sr-Cyrl-CS"/>
              <a:t> ekspertnog sistema, baze znanja i </a:t>
            </a:r>
            <a:r>
              <a:rPr lang="en-US"/>
              <a:t>mehanizma za</a:t>
            </a:r>
            <a:r>
              <a:rPr lang="sr-Cyrl-CS"/>
              <a:t> zaključivanja, bitne su još i komponente: komunikacija sa korisnikom</a:t>
            </a:r>
            <a:r>
              <a:rPr lang="en-US"/>
              <a:t>,</a:t>
            </a:r>
            <a:r>
              <a:rPr lang="sr-Cyrl-CS"/>
              <a:t> privremena memorija (bafer) za podatke</a:t>
            </a:r>
            <a:r>
              <a:rPr lang="en-US"/>
              <a:t>, baza podataka i baza modela.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nSpc>
                <a:spcPct val="120000"/>
              </a:lnSpc>
              <a:spcBef>
                <a:spcPts val="0"/>
              </a:spcBef>
              <a:buNone/>
            </a:pPr>
            <a:r>
              <a:rPr lang="sr-Latn-CS"/>
              <a:t>Svaki ekspertni sistem se sastoji iz dve glavne komponente:</a:t>
            </a:r>
            <a:r>
              <a:rPr lang="sr-Latn-CS" b="1"/>
              <a:t> </a:t>
            </a:r>
            <a:r>
              <a:rPr lang="sr-Latn-CS"/>
              <a:t>baze znanja i sistema zaključivanja.</a:t>
            </a:r>
          </a:p>
          <a:p>
            <a:pPr>
              <a:lnSpc>
                <a:spcPct val="120000"/>
              </a:lnSpc>
              <a:spcBef>
                <a:spcPts val="0"/>
              </a:spcBef>
              <a:buNone/>
            </a:pPr>
            <a:endParaRPr lang="en-US"/>
          </a:p>
          <a:p>
            <a:pPr>
              <a:lnSpc>
                <a:spcPct val="120000"/>
              </a:lnSpc>
              <a:spcBef>
                <a:spcPts val="0"/>
              </a:spcBef>
            </a:pPr>
            <a:r>
              <a:rPr lang="sr-Latn-CS" b="1"/>
              <a:t>Baza znanja</a:t>
            </a:r>
            <a:r>
              <a:rPr lang="sr-Latn-CS"/>
              <a:t> sadrži podatke o nekom problemu. Znanje, koje je smešta u bazu znanja, dobavlja se na razne načine: na osnovu knjiga ili heuristički. Znanje se u bazi znanja može predstaviti na razne načine i ono što je veoma važno je da se ono može ažurirati u momentu kada nastupe određene okolnosti.</a:t>
            </a:r>
          </a:p>
          <a:p>
            <a:pPr>
              <a:lnSpc>
                <a:spcPct val="120000"/>
              </a:lnSpc>
              <a:spcBef>
                <a:spcPts val="0"/>
              </a:spcBef>
            </a:pPr>
            <a:endParaRPr lang="en-US"/>
          </a:p>
          <a:p>
            <a:pPr>
              <a:lnSpc>
                <a:spcPct val="120000"/>
              </a:lnSpc>
              <a:spcBef>
                <a:spcPts val="0"/>
              </a:spcBef>
            </a:pPr>
            <a:r>
              <a:rPr lang="sr-Latn-CS" b="1"/>
              <a:t>Mehanizam za zaključivanja</a:t>
            </a:r>
            <a:r>
              <a:rPr lang="sr-Latn-CS"/>
              <a:t> čine programi koji su sposobni da podatke iz baze znanja srede i odatle pronalaze odgovore na razna pitanja iz date oblasti. Na osnovu podataka u bazi znanja, kombinujući</a:t>
            </a:r>
            <a:r>
              <a:rPr lang="sr-Latn-CS" b="1"/>
              <a:t> </a:t>
            </a:r>
            <a:r>
              <a:rPr lang="sr-Latn-CS"/>
              <a:t>ih sa informacijama dobijenim od korisnika, moguće je doći do raznih zaključaka. Na ovaj način računar simulira ljudsko rezonovanje. Sistem zaključivanja koristi određenu strategiju da bi odlučio u kom trenutku treba primeniti koje od pravila na nove podatke dobijene tokom rada i uz konsultaciju sa korisnikom</a:t>
            </a:r>
            <a:endParaRPr lang="en-US"/>
          </a:p>
          <a:p>
            <a:endParaRPr lang="en-US"/>
          </a:p>
        </p:txBody>
      </p:sp>
      <p:sp>
        <p:nvSpPr>
          <p:cNvPr id="3" name="Title 2"/>
          <p:cNvSpPr>
            <a:spLocks noGrp="1"/>
          </p:cNvSpPr>
          <p:nvPr>
            <p:ph type="title"/>
          </p:nvPr>
        </p:nvSpPr>
        <p:spPr/>
        <p:txBody>
          <a:bodyPr/>
          <a:lstStyle/>
          <a:p>
            <a:r>
              <a:rPr lang="sr-Latn-RS"/>
              <a:t>Komponente ES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20000"/>
              </a:lnSpc>
              <a:spcBef>
                <a:spcPts val="0"/>
              </a:spcBef>
            </a:pPr>
            <a:r>
              <a:rPr lang="sr-Latn-CS"/>
              <a:t>Školjke ekspertnih sistema sadrže sve komponente kao i posebno razvijeni ekspertni sistem sa tom razlikom što im je baza znanja prazna (otuda se nazivaju prazni ili okvirni ekspertni sistemi).</a:t>
            </a:r>
          </a:p>
          <a:p>
            <a:pPr>
              <a:lnSpc>
                <a:spcPct val="120000"/>
              </a:lnSpc>
              <a:spcBef>
                <a:spcPts val="0"/>
              </a:spcBef>
            </a:pPr>
            <a:endParaRPr lang="sr-Latn-CS"/>
          </a:p>
          <a:p>
            <a:pPr>
              <a:lnSpc>
                <a:spcPct val="120000"/>
              </a:lnSpc>
              <a:spcBef>
                <a:spcPts val="0"/>
              </a:spcBef>
            </a:pPr>
            <a:r>
              <a:rPr lang="sr-Latn-CS"/>
              <a:t>Korisnik (npr. tim eksperata u nekom preduzeću) školjke ekspertnog sistema sam popunjava bazu znanja unoseći u nju pravila koja se odnose na probleme koje je potrebno da njegov ekspertni sistem rešava. </a:t>
            </a:r>
          </a:p>
          <a:p>
            <a:pPr>
              <a:lnSpc>
                <a:spcPct val="120000"/>
              </a:lnSpc>
              <a:spcBef>
                <a:spcPts val="0"/>
              </a:spcBef>
            </a:pPr>
            <a:endParaRPr lang="sr-Latn-CS"/>
          </a:p>
          <a:p>
            <a:pPr>
              <a:lnSpc>
                <a:spcPct val="120000"/>
              </a:lnSpc>
              <a:spcBef>
                <a:spcPts val="0"/>
              </a:spcBef>
            </a:pPr>
            <a:r>
              <a:rPr lang="sr-Latn-CS"/>
              <a:t>Školjke ekspertnih sistema su jednostavne za programiranje, fokusirane su na probleme u kojima nije prisutna neizvesnost. Kod korišćenja školjki ekspertnih sistema ekspertsko rasuđivanje predstavlja se u obliku stanla odlučivanja što se ubraja u olančavanje unapred (olančavanje unapred objašnjeno je u tekstu koji sledi)</a:t>
            </a:r>
            <a:endParaRPr lang="en-US"/>
          </a:p>
        </p:txBody>
      </p:sp>
      <p:sp>
        <p:nvSpPr>
          <p:cNvPr id="3" name="Title 2"/>
          <p:cNvSpPr>
            <a:spLocks noGrp="1"/>
          </p:cNvSpPr>
          <p:nvPr>
            <p:ph type="title"/>
          </p:nvPr>
        </p:nvSpPr>
        <p:spPr/>
        <p:txBody>
          <a:bodyPr/>
          <a:lstStyle/>
          <a:p>
            <a:r>
              <a:rPr lang="sr-Latn-RS"/>
              <a:t>Školjke ES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RS"/>
              <a:t>Princip rada ES</a:t>
            </a:r>
            <a:endParaRPr lang="en-US"/>
          </a:p>
        </p:txBody>
      </p:sp>
      <p:sp>
        <p:nvSpPr>
          <p:cNvPr id="4" name="Content Placeholder 3"/>
          <p:cNvSpPr>
            <a:spLocks noGrp="1"/>
          </p:cNvSpPr>
          <p:nvPr>
            <p:ph idx="1"/>
          </p:nvPr>
        </p:nvSpPr>
        <p:spPr/>
        <p:txBody>
          <a:bodyPr/>
          <a:lstStyle/>
          <a:p>
            <a:pPr lvl="0"/>
            <a:r>
              <a:rPr lang="en-US"/>
              <a:t>Znanje eksperta se čuva u nizu fajlova nazvanih baza znanja. Najčešće je znanje predstavljeno pomoću ,,IF ... THEN” pravila. </a:t>
            </a:r>
          </a:p>
          <a:p>
            <a:pPr lvl="0"/>
            <a:r>
              <a:rPr lang="en-US"/>
              <a:t>,,Mehnizam” za zaključivanje koristi bazu znanja kako bi se obezbedila nova informacija. ,,Mehanizam” za zaključivanje koristi neke forme logičke dedukcije da bi se obezbedili odgovori. </a:t>
            </a:r>
          </a:p>
          <a:p>
            <a:pPr lvl="0"/>
            <a:r>
              <a:rPr lang="en-US"/>
              <a:t>Preko korisničkog interfejsa omogućava se komunikacija između ekspertnog sistema i korisnika. </a:t>
            </a:r>
          </a:p>
          <a:p>
            <a:pPr lvl="0"/>
            <a:r>
              <a:rPr lang="en-US"/>
              <a:t>Radna memorija sadrži detalje o stanju znanja sistema u određenom trenutku</a:t>
            </a:r>
            <a:r>
              <a:rPr lang="pl-PL"/>
              <a:t>. </a:t>
            </a:r>
            <a:endParaRPr lang="en-US"/>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57298"/>
            <a:ext cx="10972800" cy="5500702"/>
          </a:xfrm>
        </p:spPr>
        <p:txBody>
          <a:bodyPr>
            <a:noAutofit/>
          </a:bodyPr>
          <a:lstStyle/>
          <a:p>
            <a:pPr>
              <a:lnSpc>
                <a:spcPct val="120000"/>
              </a:lnSpc>
              <a:spcBef>
                <a:spcPts val="0"/>
              </a:spcBef>
              <a:buNone/>
            </a:pPr>
            <a:r>
              <a:rPr lang="en-US" sz="1400"/>
              <a:t>Proces funkcionisanja ekspertnih sistema može se raščlaniti na sledećih pet</a:t>
            </a:r>
            <a:r>
              <a:rPr lang="sr-Latn-RS" sz="1400"/>
              <a:t> </a:t>
            </a:r>
            <a:r>
              <a:rPr lang="en-US" sz="1400"/>
              <a:t>komponenata (Roth, 1992):</a:t>
            </a:r>
            <a:endParaRPr lang="sr-Latn-RS" sz="1400"/>
          </a:p>
          <a:p>
            <a:pPr>
              <a:lnSpc>
                <a:spcPct val="120000"/>
              </a:lnSpc>
              <a:spcBef>
                <a:spcPts val="0"/>
              </a:spcBef>
              <a:buNone/>
            </a:pPr>
            <a:endParaRPr lang="en-US" sz="1400"/>
          </a:p>
          <a:p>
            <a:pPr>
              <a:lnSpc>
                <a:spcPct val="120000"/>
              </a:lnSpc>
              <a:spcBef>
                <a:spcPts val="0"/>
              </a:spcBef>
            </a:pPr>
            <a:r>
              <a:rPr lang="pl-PL" sz="1400" b="1">
                <a:solidFill>
                  <a:srgbClr val="FF0000"/>
                </a:solidFill>
              </a:rPr>
              <a:t>Akvizicija (sticanje) znanja </a:t>
            </a:r>
            <a:r>
              <a:rPr lang="pl-PL" sz="1400" b="1"/>
              <a:t>– predstavlja jedan od najznačajnijih zadataka za ekspertni </a:t>
            </a:r>
            <a:r>
              <a:rPr lang="en-US" sz="1400"/>
              <a:t>sistem jer putem dijaloga sa korisnikom sistem mora primiti i sintaktički – formalno</a:t>
            </a:r>
            <a:r>
              <a:rPr lang="sr-Latn-RS" sz="1400"/>
              <a:t> </a:t>
            </a:r>
            <a:r>
              <a:rPr lang="en-US" sz="1400"/>
              <a:t>ispravne ali i semantički adekvatne raznovrsne informacije. Od akvizicije znanja zavisiće</a:t>
            </a:r>
            <a:r>
              <a:rPr lang="sr-Latn-RS" sz="1400"/>
              <a:t> </a:t>
            </a:r>
            <a:r>
              <a:rPr lang="nn-NO" sz="1400"/>
              <a:t>memorisanje znanja i samim tim i kvalitet rada ekspertnog sistema.</a:t>
            </a:r>
            <a:endParaRPr lang="sr-Latn-RS" sz="1400"/>
          </a:p>
          <a:p>
            <a:pPr>
              <a:lnSpc>
                <a:spcPct val="120000"/>
              </a:lnSpc>
              <a:spcBef>
                <a:spcPts val="0"/>
              </a:spcBef>
            </a:pPr>
            <a:r>
              <a:rPr lang="en-US" sz="1400" b="1">
                <a:solidFill>
                  <a:srgbClr val="FF0000"/>
                </a:solidFill>
              </a:rPr>
              <a:t>Reprezentacija (memorisanje) znanja </a:t>
            </a:r>
            <a:r>
              <a:rPr lang="en-US" sz="1400" b="1"/>
              <a:t>– vrši se dugotrajnim procesom memorisanja</a:t>
            </a:r>
            <a:r>
              <a:rPr lang="sr-Latn-RS" sz="1400" b="1"/>
              <a:t> </a:t>
            </a:r>
            <a:r>
              <a:rPr lang="en-US" sz="1400"/>
              <a:t>programskih modula sastavljenih od činjenica i pravila i načina za rešavanje problema</a:t>
            </a:r>
            <a:r>
              <a:rPr lang="sr-Latn-RS" sz="1400"/>
              <a:t> </a:t>
            </a:r>
            <a:r>
              <a:rPr lang="pl-PL" sz="1400"/>
              <a:t>(mehanizmi zaključivanja), za određenu oblast.</a:t>
            </a:r>
          </a:p>
          <a:p>
            <a:pPr>
              <a:lnSpc>
                <a:spcPct val="120000"/>
              </a:lnSpc>
              <a:spcBef>
                <a:spcPts val="0"/>
              </a:spcBef>
            </a:pPr>
            <a:r>
              <a:rPr lang="en-US" sz="1400" b="1">
                <a:solidFill>
                  <a:srgbClr val="FF0000"/>
                </a:solidFill>
              </a:rPr>
              <a:t>Obrada znanja (rešavanje problema)</a:t>
            </a:r>
            <a:r>
              <a:rPr lang="en-US" sz="1400" b="1"/>
              <a:t> – u stvari predstavlja izvršavanje programa radi</a:t>
            </a:r>
            <a:r>
              <a:rPr lang="sr-Latn-RS" sz="1400" b="1"/>
              <a:t> </a:t>
            </a:r>
            <a:r>
              <a:rPr lang="en-US" sz="1400"/>
              <a:t>dobijanja rešenja sa odgovarajućim pratećim objašnjenjima putem logičkog procesa za</a:t>
            </a:r>
            <a:r>
              <a:rPr lang="sr-Latn-RS" sz="1400"/>
              <a:t> </a:t>
            </a:r>
            <a:r>
              <a:rPr lang="en-US" sz="1400"/>
              <a:t>rešavanje problema. Ovaj zadatak podrazumeva automatsko vrednovanje činjenica i</a:t>
            </a:r>
            <a:r>
              <a:rPr lang="sr-Latn-RS" sz="1400"/>
              <a:t> </a:t>
            </a:r>
            <a:r>
              <a:rPr lang="vi-VN" sz="1400"/>
              <a:t>pravila prema prethodno datoj logici zaključivanja pomoću traženja i upoređivanja, a zatim</a:t>
            </a:r>
            <a:r>
              <a:rPr lang="sr-Latn-RS" sz="1400"/>
              <a:t> </a:t>
            </a:r>
            <a:r>
              <a:rPr lang="pl-PL" sz="1400"/>
              <a:t>dobijanje rezultata u obliku novih podataka ili pravila do krajnjeg algoritma za rešavanje </a:t>
            </a:r>
            <a:r>
              <a:rPr lang="en-US" sz="1400"/>
              <a:t>problema.</a:t>
            </a:r>
            <a:endParaRPr lang="sr-Latn-RS" sz="1400"/>
          </a:p>
          <a:p>
            <a:pPr>
              <a:lnSpc>
                <a:spcPct val="120000"/>
              </a:lnSpc>
              <a:spcBef>
                <a:spcPts val="0"/>
              </a:spcBef>
            </a:pPr>
            <a:r>
              <a:rPr lang="en-US" sz="1400" b="1">
                <a:solidFill>
                  <a:srgbClr val="FF0000"/>
                </a:solidFill>
              </a:rPr>
              <a:t>Komponente za objašnjenje (predstavljanje znanja</a:t>
            </a:r>
            <a:r>
              <a:rPr lang="en-US" sz="1400" b="1"/>
              <a:t>) – omogućavaju pregled unutrašnjih</a:t>
            </a:r>
            <a:r>
              <a:rPr lang="sr-Latn-RS" sz="1400" b="1"/>
              <a:t> </a:t>
            </a:r>
            <a:r>
              <a:rPr lang="vi-VN" sz="1400"/>
              <a:t>međuzavisnosti, aktivnih i neaktivnih pravila za rešavanje problema i pružaju razumevanje</a:t>
            </a:r>
            <a:r>
              <a:rPr lang="sr-Latn-RS" sz="1400"/>
              <a:t> </a:t>
            </a:r>
            <a:r>
              <a:rPr lang="en-US" sz="1400"/>
              <a:t>zaključka koji je dao ekspertni sistem. Tako predstavljene činjenice koje je koristio</a:t>
            </a:r>
            <a:r>
              <a:rPr lang="sr-Latn-RS" sz="1400"/>
              <a:t> </a:t>
            </a:r>
            <a:r>
              <a:rPr lang="en-US" sz="1400"/>
              <a:t>ekspertni sistem u procesu donošenja odluke služe korisniku da uvidi koje su bile polazne</a:t>
            </a:r>
            <a:r>
              <a:rPr lang="sr-Latn-RS" sz="1400"/>
              <a:t> </a:t>
            </a:r>
            <a:r>
              <a:rPr lang="en-US" sz="1400"/>
              <a:t>osnove ekspertnog sistema da se opredeli za neku odluku, ali neki podatak može da se</a:t>
            </a:r>
            <a:r>
              <a:rPr lang="sr-Latn-RS" sz="1400"/>
              <a:t> </a:t>
            </a:r>
            <a:r>
              <a:rPr lang="en-US" sz="1400"/>
              <a:t>pokaže kao netačan ili besmislen pa se proces zaključivanja ekspertnog sistema sa novim</a:t>
            </a:r>
            <a:r>
              <a:rPr lang="sr-Latn-RS" sz="1400"/>
              <a:t> </a:t>
            </a:r>
            <a:r>
              <a:rPr lang="vi-VN" sz="1400"/>
              <a:t>ispravnim informacijama može uputiti na ponovno razmatranje. Takođe, posedovanje</a:t>
            </a:r>
            <a:r>
              <a:rPr lang="sr-Latn-RS" sz="1400"/>
              <a:t> </a:t>
            </a:r>
            <a:r>
              <a:rPr lang="en-US" sz="1400"/>
              <a:t>komponente za objašnjavanje kod ekspertnih sistema omogućuje korisniku sticanje novih</a:t>
            </a:r>
            <a:r>
              <a:rPr lang="sr-Latn-RS" sz="1400"/>
              <a:t> </a:t>
            </a:r>
            <a:r>
              <a:rPr lang="en-US" sz="1400"/>
              <a:t>znanja.</a:t>
            </a:r>
            <a:endParaRPr lang="sr-Latn-RS" sz="1400"/>
          </a:p>
          <a:p>
            <a:pPr>
              <a:lnSpc>
                <a:spcPct val="120000"/>
              </a:lnSpc>
            </a:pPr>
            <a:r>
              <a:rPr lang="en-US" sz="1400" b="1">
                <a:solidFill>
                  <a:srgbClr val="FF0000"/>
                </a:solidFill>
              </a:rPr>
              <a:t>Interfejs (jedinica za dijalog) </a:t>
            </a:r>
            <a:r>
              <a:rPr lang="en-US" sz="1400" b="1"/>
              <a:t>– omogućuje komunikaciju korisnika sa ekspertnim</a:t>
            </a:r>
            <a:r>
              <a:rPr lang="sr-Latn-RS" sz="1400" b="1"/>
              <a:t> </a:t>
            </a:r>
            <a:r>
              <a:rPr lang="en-US" sz="1400"/>
              <a:t>sistemom putem tastature i ekrana, ali moguće su i ostale varijante direktne komunikacije</a:t>
            </a:r>
            <a:r>
              <a:rPr lang="sr-Latn-RS" sz="1400"/>
              <a:t> </a:t>
            </a:r>
            <a:r>
              <a:rPr lang="en-US" sz="1400"/>
              <a:t>ekspertnog sistema sa okolinom npr. putem slike, tona, mernih sinala itd.</a:t>
            </a:r>
          </a:p>
        </p:txBody>
      </p:sp>
      <p:sp>
        <p:nvSpPr>
          <p:cNvPr id="3" name="Title 2"/>
          <p:cNvSpPr>
            <a:spLocks noGrp="1"/>
          </p:cNvSpPr>
          <p:nvPr>
            <p:ph type="title"/>
          </p:nvPr>
        </p:nvSpPr>
        <p:spPr/>
        <p:txBody>
          <a:bodyPr/>
          <a:lstStyle/>
          <a:p>
            <a:r>
              <a:rPr lang="sr-Latn-RS"/>
              <a:t>Proces rada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5032375"/>
          </a:xfrm>
        </p:spPr>
        <p:txBody>
          <a:bodyPr>
            <a:normAutofit/>
          </a:bodyPr>
          <a:lstStyle/>
          <a:p>
            <a:pPr>
              <a:buNone/>
            </a:pPr>
            <a:r>
              <a:rPr lang="sr-Latn-CS"/>
              <a:t>Jedna od uopštenih podela ekspertnih sistema sugeriše na postojanje dve grupe ekspertnih sistema (Stojiljković, 1995):</a:t>
            </a:r>
            <a:endParaRPr lang="en-US"/>
          </a:p>
          <a:p>
            <a:pPr lvl="0"/>
            <a:r>
              <a:rPr lang="sr-Latn-CS"/>
              <a:t>Ekspertni sistemi koji </a:t>
            </a:r>
            <a:r>
              <a:rPr lang="sr-Latn-CS" b="1"/>
              <a:t>analiziraju</a:t>
            </a:r>
            <a:r>
              <a:rPr lang="sr-Latn-CS"/>
              <a:t> neki problem i</a:t>
            </a:r>
            <a:endParaRPr lang="en-US"/>
          </a:p>
          <a:p>
            <a:pPr lvl="0"/>
            <a:r>
              <a:rPr lang="sr-Latn-CS"/>
              <a:t>Ekspertni sistemi koji vrše </a:t>
            </a:r>
            <a:r>
              <a:rPr lang="sr-Latn-CS" b="1"/>
              <a:t>sintezu</a:t>
            </a:r>
            <a:r>
              <a:rPr lang="sr-Latn-CS"/>
              <a:t> u procesu rešavanja problema.</a:t>
            </a:r>
            <a:endParaRPr lang="en-US"/>
          </a:p>
          <a:p>
            <a:endParaRPr lang="en-US"/>
          </a:p>
        </p:txBody>
      </p:sp>
      <p:sp>
        <p:nvSpPr>
          <p:cNvPr id="3" name="Title 2"/>
          <p:cNvSpPr>
            <a:spLocks noGrp="1"/>
          </p:cNvSpPr>
          <p:nvPr>
            <p:ph type="title"/>
          </p:nvPr>
        </p:nvSpPr>
        <p:spPr/>
        <p:txBody>
          <a:bodyPr/>
          <a:lstStyle/>
          <a:p>
            <a:r>
              <a:rPr lang="sr-Latn-RS"/>
              <a:t>Podele ES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5032375"/>
          </a:xfrm>
        </p:spPr>
        <p:txBody>
          <a:bodyPr>
            <a:normAutofit fontScale="40000" lnSpcReduction="20000"/>
          </a:bodyPr>
          <a:lstStyle/>
          <a:p>
            <a:pPr>
              <a:lnSpc>
                <a:spcPct val="120000"/>
              </a:lnSpc>
              <a:spcBef>
                <a:spcPts val="0"/>
              </a:spcBef>
              <a:buNone/>
            </a:pPr>
            <a:r>
              <a:rPr lang="sr-Latn-RS" sz="4500"/>
              <a:t>Prema </a:t>
            </a:r>
            <a:r>
              <a:rPr lang="sr-Latn-RS" sz="4500" b="1"/>
              <a:t>vrsti informacija </a:t>
            </a:r>
            <a:r>
              <a:rPr lang="sr-Latn-RS" sz="4500"/>
              <a:t>koje pružaju, ES se dele na:</a:t>
            </a:r>
          </a:p>
          <a:p>
            <a:pPr>
              <a:lnSpc>
                <a:spcPct val="120000"/>
              </a:lnSpc>
              <a:spcBef>
                <a:spcPts val="0"/>
              </a:spcBef>
              <a:buNone/>
            </a:pPr>
            <a:endParaRPr lang="sr-Latn-RS" sz="4500"/>
          </a:p>
          <a:p>
            <a:pPr>
              <a:lnSpc>
                <a:spcPct val="120000"/>
              </a:lnSpc>
              <a:spcBef>
                <a:spcPts val="0"/>
              </a:spcBef>
            </a:pPr>
            <a:r>
              <a:rPr lang="sr-Latn-CS" sz="4500" b="1"/>
              <a:t>Samostalne</a:t>
            </a:r>
            <a:r>
              <a:rPr lang="sr-Latn-CS" sz="4500"/>
              <a:t> – u stanju su da samostalno izvedu proces donošenja odluke i planiranja budućih pravaca akcije, a korisnika izveštavaju o primenjenim postupcima i razlozima za usvajanje određene procedure.</a:t>
            </a:r>
          </a:p>
          <a:p>
            <a:pPr>
              <a:lnSpc>
                <a:spcPct val="120000"/>
              </a:lnSpc>
              <a:spcBef>
                <a:spcPts val="0"/>
              </a:spcBef>
            </a:pPr>
            <a:endParaRPr lang="en-US" sz="4500"/>
          </a:p>
          <a:p>
            <a:pPr>
              <a:lnSpc>
                <a:spcPct val="120000"/>
              </a:lnSpc>
              <a:spcBef>
                <a:spcPts val="0"/>
              </a:spcBef>
            </a:pPr>
            <a:r>
              <a:rPr lang="sr-Latn-CS" sz="4500" b="1"/>
              <a:t>Konsultantske</a:t>
            </a:r>
            <a:r>
              <a:rPr lang="sr-Latn-CS" sz="4500"/>
              <a:t> – pružaju razne konsultantske usluge u smislu da pomažu korisniku na taj način kako bi i pravi ekspert pružio svoje mišljenje. Ova grupa ekspertnih sistema koncipirana je tako da se njima koriste eksperti kojima su potrebna dodatna mišljenja za rešavanje kompleksnih problema (stvara se atmosfera poput formiranja tima eksperata).</a:t>
            </a:r>
          </a:p>
          <a:p>
            <a:pPr>
              <a:lnSpc>
                <a:spcPct val="120000"/>
              </a:lnSpc>
              <a:spcBef>
                <a:spcPts val="0"/>
              </a:spcBef>
            </a:pPr>
            <a:endParaRPr lang="en-US" sz="4500"/>
          </a:p>
          <a:p>
            <a:pPr>
              <a:lnSpc>
                <a:spcPct val="120000"/>
              </a:lnSpc>
              <a:spcBef>
                <a:spcPts val="0"/>
              </a:spcBef>
            </a:pPr>
            <a:r>
              <a:rPr lang="sr-Latn-CS" sz="4500" b="1"/>
              <a:t>Savetničke</a:t>
            </a:r>
            <a:r>
              <a:rPr lang="sr-Latn-CS" sz="4500"/>
              <a:t> – mogu koristiti i eksperti ali i oni ostali korisnici kojima je potreban savet u odgovarajućim situacijama.</a:t>
            </a:r>
          </a:p>
          <a:p>
            <a:pPr>
              <a:lnSpc>
                <a:spcPct val="120000"/>
              </a:lnSpc>
              <a:spcBef>
                <a:spcPts val="0"/>
              </a:spcBef>
            </a:pPr>
            <a:endParaRPr lang="en-US" sz="4500"/>
          </a:p>
          <a:p>
            <a:pPr>
              <a:lnSpc>
                <a:spcPct val="120000"/>
              </a:lnSpc>
              <a:spcBef>
                <a:spcPts val="0"/>
              </a:spcBef>
            </a:pPr>
            <a:r>
              <a:rPr lang="sr-Latn-CS" sz="4500"/>
              <a:t>Sistemi za ispitivanje </a:t>
            </a:r>
            <a:r>
              <a:rPr lang="sr-Latn-CS" sz="4500" b="1"/>
              <a:t>šta</a:t>
            </a:r>
            <a:r>
              <a:rPr lang="sr-Latn-CS" sz="4500"/>
              <a:t> </a:t>
            </a:r>
            <a:r>
              <a:rPr lang="sr-Latn-CS" sz="4500" b="1"/>
              <a:t>bi bilo ako</a:t>
            </a:r>
            <a:r>
              <a:rPr lang="sr-Latn-CS" sz="4500"/>
              <a:t>... – ova grupa ekspertnih sistema omogućava razmatranje određenih situacija u kojima je potrebno predvideti efekte primene alternativnih akcija. Može se uspostavitianalogija ove grupe ekspertnih sistema sa simulacionim modelima ali razvijenim do ekspertnog nivoa.</a:t>
            </a:r>
            <a:endParaRPr lang="en-US" sz="4500"/>
          </a:p>
          <a:p>
            <a:endParaRPr lang="en-US"/>
          </a:p>
        </p:txBody>
      </p:sp>
      <p:sp>
        <p:nvSpPr>
          <p:cNvPr id="3" name="Title 2"/>
          <p:cNvSpPr>
            <a:spLocks noGrp="1"/>
          </p:cNvSpPr>
          <p:nvPr>
            <p:ph type="title"/>
          </p:nvPr>
        </p:nvSpPr>
        <p:spPr/>
        <p:txBody>
          <a:bodyPr/>
          <a:lstStyle/>
          <a:p>
            <a:r>
              <a:rPr lang="sr-Latn-RS"/>
              <a:t>Podele ES</a:t>
            </a:r>
            <a:endParaRPr lang="en-US"/>
          </a:p>
        </p:txBody>
      </p:sp>
    </p:spTree>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1446</TotalTime>
  <Words>1997</Words>
  <Application>Microsoft Office PowerPoint</Application>
  <PresentationFormat>Widescreen</PresentationFormat>
  <Paragraphs>143</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ie 16 9</vt:lpstr>
      <vt:lpstr>CorelDRAW</vt:lpstr>
      <vt:lpstr>Ekspertni sistemi</vt:lpstr>
      <vt:lpstr>Definicija</vt:lpstr>
      <vt:lpstr>Struktura ES</vt:lpstr>
      <vt:lpstr>Komponente ES</vt:lpstr>
      <vt:lpstr>Školjke ES</vt:lpstr>
      <vt:lpstr>Princip rada ES</vt:lpstr>
      <vt:lpstr>Proces rada </vt:lpstr>
      <vt:lpstr>Podele ES</vt:lpstr>
      <vt:lpstr>Podele ES</vt:lpstr>
      <vt:lpstr>Podele ES</vt:lpstr>
      <vt:lpstr>Predstavljanje znanja</vt:lpstr>
      <vt:lpstr>Vrste znanja</vt:lpstr>
      <vt:lpstr>Predstavljanje znanja</vt:lpstr>
      <vt:lpstr>Produkciona pravila (Rules)</vt:lpstr>
      <vt:lpstr>PowerPoint Presentation</vt:lpstr>
      <vt:lpstr>PowerPoint Presentation</vt:lpstr>
      <vt:lpstr>PowerPoint Presentation</vt:lpstr>
      <vt:lpstr>PowerPoint Presentation</vt:lpstr>
      <vt:lpstr>PowerPoint Presentation</vt:lpstr>
      <vt:lpstr>Deduktivno zaključivanje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Mira</cp:lastModifiedBy>
  <cp:revision>162</cp:revision>
  <dcterms:created xsi:type="dcterms:W3CDTF">2022-03-07T11:48:22Z</dcterms:created>
  <dcterms:modified xsi:type="dcterms:W3CDTF">2023-11-23T13:49:59Z</dcterms:modified>
</cp:coreProperties>
</file>