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9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0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9BCD-0759-456D-99F0-D70CCDAD1CC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714-E59A-411C-AE25-E4B15EF0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9BCD-0759-456D-99F0-D70CCDAD1CC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1714-E59A-411C-AE25-E4B15EF0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0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1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VREDNOVANJE PROJEKATA U OBLASTI INFORMACIONIH TEHNOLOGIJA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</a:t>
            </a:r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304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Formiraju se polja pod nazivom </a:t>
            </a:r>
            <a:r>
              <a:rPr lang="sr-Latn-RS" b="1" dirty="0"/>
              <a:t>Ivesticija i NPV </a:t>
            </a:r>
            <a:r>
              <a:rPr lang="sr-Latn-RS" dirty="0"/>
              <a:t>(u donjem desnom uglu prethodnog slajda) U četiri polja desno od naziva </a:t>
            </a:r>
            <a:r>
              <a:rPr lang="sr-Latn-RS" b="1" dirty="0"/>
              <a:t>Investicije </a:t>
            </a:r>
            <a:r>
              <a:rPr lang="sr-Latn-RS" dirty="0"/>
              <a:t>unese se vrednost investicije za 2022. godinu. U poljima desno od ovog, uneti formulu za uvećanje investicije za 10 i za 20%. U poljima levo, za umenjenje za 10 i 20%.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Napomena: </a:t>
            </a:r>
            <a:r>
              <a:rPr lang="sr-Latn-RS" dirty="0">
                <a:solidFill>
                  <a:srgbClr val="FF0000"/>
                </a:solidFill>
              </a:rPr>
              <a:t>Vrednost investicije mora biti u formatu brojki – values (ukoliko su prethodno tu bile formule ili linkovi iz drugih radnih listova prebaciti u obične brojke).</a:t>
            </a:r>
            <a:endParaRPr lang="sr-Latn-RS" dirty="0"/>
          </a:p>
          <a:p>
            <a:r>
              <a:rPr lang="sr-Latn-RS" dirty="0"/>
              <a:t>U prvu ćeliju desno od naziva </a:t>
            </a:r>
            <a:r>
              <a:rPr lang="sr-Latn-RS" b="1" dirty="0"/>
              <a:t>NPV </a:t>
            </a:r>
            <a:r>
              <a:rPr lang="sr-Latn-RS" dirty="0"/>
              <a:t>unese se znak jednakosti i potom klikne ćelija u kojoj se nalazi izračunata vrednost NPV-a. Potom se selektuju sva polja desno od teksta Investicija i NPV i ide na opciju: Data → What Iff Analysis → Data Table. U GUI-u koji se otvorio ići na polje </a:t>
            </a:r>
            <a:r>
              <a:rPr lang="sr-Latn-RS" i="1" dirty="0"/>
              <a:t>Row Input Cell </a:t>
            </a:r>
            <a:r>
              <a:rPr lang="sr-Latn-RS" dirty="0"/>
              <a:t>i  kliknuti na polje u kojoj se nalazi investicija za 2022. godinu.</a:t>
            </a:r>
          </a:p>
          <a:p>
            <a:r>
              <a:rPr lang="sr-Latn-RS" dirty="0"/>
              <a:t>Ovakvu proceduru možemo ponoviti i za uticaj prihoda od prodaje na NPV. </a:t>
            </a:r>
          </a:p>
          <a:p>
            <a:r>
              <a:rPr lang="sr-Latn-RS" dirty="0"/>
              <a:t>Dobiće se sledeća analiza osetljvosti za date parametre: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7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Očigledno je da je prihod od prodaje uticajnija ulazna promenjiva, u odnosu na Investiciju. </a:t>
            </a:r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828801" y="2736374"/>
          <a:ext cx="8572499" cy="2990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3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3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3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31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8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Investicija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2615476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2942411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3269345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3596280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3923214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NPV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4784508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5384387.53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5084448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4784508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4484568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4184628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3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5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Prihod od prodaje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6840533.33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7695600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8550667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9405733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10260800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NPV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4784508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3345122.7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4064815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4784508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5504200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6223893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71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Paralelni uticaj dve promenjive putem What If Analysis: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2870" y="2755900"/>
          <a:ext cx="10416541" cy="4015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9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8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45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6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31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1" i="0" u="none" strike="noStrike" dirty="0">
                          <a:effectLst/>
                          <a:latin typeface="Arial" panose="020B0604020202020204" pitchFamily="34" charset="0"/>
                        </a:rPr>
                        <a:t>Polazna NPV-polje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0" i="0" u="none" strike="noStrike" dirty="0">
                          <a:effectLst/>
                          <a:latin typeface="Arial" panose="020B0604020202020204" pitchFamily="34" charset="0"/>
                        </a:rPr>
                        <a:t>Inv*0.8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0" i="0" u="none" strike="noStrike" dirty="0">
                          <a:effectLst/>
                          <a:latin typeface="Arial" panose="020B0604020202020204" pitchFamily="34" charset="0"/>
                        </a:rPr>
                        <a:t>Inv*0.9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1" i="0" u="none" strike="noStrike" dirty="0">
                          <a:effectLst/>
                          <a:latin typeface="Arial" panose="020B0604020202020204" pitchFamily="34" charset="0"/>
                        </a:rPr>
                        <a:t>Polazna inv.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0" i="0" u="none" strike="noStrike" dirty="0">
                          <a:effectLst/>
                          <a:latin typeface="Arial" panose="020B0604020202020204" pitchFamily="34" charset="0"/>
                        </a:rPr>
                        <a:t>Inv*1.1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0" i="0" u="none" strike="noStrike" dirty="0">
                          <a:effectLst/>
                          <a:latin typeface="Arial" panose="020B0604020202020204" pitchFamily="34" charset="0"/>
                        </a:rPr>
                        <a:t>Inv*1.2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4784508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2615476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2942410.5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3269345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3596279.5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3923214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0" i="0" u="none" strike="noStrike" dirty="0">
                          <a:effectLst/>
                          <a:latin typeface="Arial" panose="020B0604020202020204" pitchFamily="34" charset="0"/>
                        </a:rPr>
                        <a:t>Prih</a:t>
                      </a:r>
                      <a:r>
                        <a:rPr lang="sr-Latn-RS" sz="20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. Od prodaje * 0.8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6840533.33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3945002.5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3645062.6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3345122.7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3045182.8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2745242.88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0" i="0" u="none" strike="noStrike" dirty="0">
                          <a:effectLst/>
                          <a:latin typeface="Arial" panose="020B0604020202020204" pitchFamily="34" charset="0"/>
                        </a:rPr>
                        <a:t>Prih</a:t>
                      </a:r>
                      <a:r>
                        <a:rPr lang="sr-Latn-RS" sz="20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. Od prodaje *0.9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7695600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4664695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4364755.1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4064815.2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3764875.3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3464935.39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1" i="0" u="none" strike="noStrike" dirty="0">
                          <a:effectLst/>
                          <a:latin typeface="Arial" panose="020B0604020202020204" pitchFamily="34" charset="0"/>
                        </a:rPr>
                        <a:t>Polazni prih. od prodaje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8550666.67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5384387.5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5084447.6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4784507.7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4484567.8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4184627.89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0" i="0" u="none" strike="noStrike" dirty="0">
                          <a:effectLst/>
                          <a:latin typeface="Arial" panose="020B0604020202020204" pitchFamily="34" charset="0"/>
                        </a:rPr>
                        <a:t>Prih.</a:t>
                      </a:r>
                      <a:r>
                        <a:rPr lang="sr-Latn-RS" sz="20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 Od prodaje *1.1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9405733.33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6104080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5804140.1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5504200.2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5204260.3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4904320.4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2000" b="0" i="0" u="none" strike="noStrike" dirty="0">
                          <a:effectLst/>
                          <a:latin typeface="Arial" panose="020B0604020202020204" pitchFamily="34" charset="0"/>
                        </a:rPr>
                        <a:t>Prih</a:t>
                      </a:r>
                      <a:r>
                        <a:rPr lang="sr-Latn-RS" sz="20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. Od prodaje * 1.2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10260800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6823772.5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6523832.6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6223892.7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5923952.8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5624012.91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62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Ukoliko se želi analiza više od dve promenjive, primenjuje sa alat: Data → What If Analysis → Scenario Manager. </a:t>
            </a:r>
          </a:p>
          <a:p>
            <a:r>
              <a:rPr lang="sr-Latn-RS" dirty="0"/>
              <a:t>Ova komanda otvara GUI gde prvo treba kliknuti na Add. Daje se naziv </a:t>
            </a:r>
            <a:r>
              <a:rPr lang="sr-Latn-RS"/>
              <a:t>prvom </a:t>
            </a:r>
            <a:r>
              <a:rPr lang="sr-Latn-RS" smtClean="0"/>
              <a:t>scenariju</a:t>
            </a:r>
            <a:r>
              <a:rPr lang="sr-Latn-RS" dirty="0"/>
              <a:t>, koji će u ovom slučaju biti </a:t>
            </a:r>
            <a:r>
              <a:rPr lang="sr-Latn-RS" b="1" dirty="0"/>
              <a:t>Povoljniji</a:t>
            </a:r>
            <a:r>
              <a:rPr lang="sr-Latn-RS" dirty="0"/>
              <a:t>.</a:t>
            </a:r>
          </a:p>
          <a:p>
            <a:r>
              <a:rPr lang="sr-Latn-RS" dirty="0"/>
              <a:t>U polje </a:t>
            </a:r>
            <a:r>
              <a:rPr lang="sr-Latn-RS" b="1" dirty="0"/>
              <a:t>Changing cells </a:t>
            </a:r>
            <a:r>
              <a:rPr lang="sr-Latn-RS" dirty="0"/>
              <a:t>treba uneti ćelije u kojima su nezavisne promenjive čiji uticaj na NPV želimo da testiramo. U ovom slučaju, uz korišćenje tastera ctrl treba kliknuti na ćelije u kojoj je prva vrednost za: </a:t>
            </a:r>
            <a:r>
              <a:rPr lang="sr-Latn-RS" i="1" dirty="0"/>
              <a:t>Prihod od prodaje, Investiciju i Troškovi proizvodnj</a:t>
            </a:r>
            <a:r>
              <a:rPr lang="sr-Latn-RS" dirty="0"/>
              <a:t>e. Potom se klikne na OK.</a:t>
            </a:r>
          </a:p>
          <a:p>
            <a:r>
              <a:rPr lang="sr-Latn-RS" dirty="0"/>
              <a:t>Sada se otvara novi GUI gde treba uneto vrednosti za svaku od odabranih promenjivih. Kako je ovo povoljniji scenario, staviti višu vrednost za prihod od prodaje, niže vrednost za investiciju i troškove proizvodnje.</a:t>
            </a:r>
          </a:p>
          <a:p>
            <a:r>
              <a:rPr lang="sr-Latn-RS" dirty="0"/>
              <a:t>Potom se klikne na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7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INICIJACIRANJE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2" y="241737"/>
            <a:ext cx="11416571" cy="6421821"/>
          </a:xfrm>
        </p:spPr>
      </p:pic>
    </p:spTree>
    <p:extLst>
      <p:ext uri="{BB962C8B-B14F-4D97-AF65-F5344CB8AC3E}">
        <p14:creationId xmlns:p14="http://schemas.microsoft.com/office/powerpoint/2010/main" val="335160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Otvara se novi scenario koji treba nazvati Trenutni. Tu treba ostaviti trenutne vrednosti za sve navedene promenjive, koje će rezultovati sa postojećim NPV.</a:t>
            </a:r>
          </a:p>
          <a:p>
            <a:r>
              <a:rPr lang="sr-Latn-RS" dirty="0"/>
              <a:t>Kliknuti na Add</a:t>
            </a:r>
          </a:p>
          <a:p>
            <a:r>
              <a:rPr lang="sr-Latn-RS" dirty="0"/>
              <a:t>Treći scenario nazvati Nepovoljan, gde treba staviti nižu vrednost za prihod od prodaje, više vrednosti za investiciju i troškove proizvodnje.</a:t>
            </a:r>
          </a:p>
          <a:p>
            <a:r>
              <a:rPr lang="sr-Latn-RS" dirty="0"/>
              <a:t>Kliknuti Ok</a:t>
            </a:r>
          </a:p>
          <a:p>
            <a:r>
              <a:rPr lang="sr-Latn-RS" dirty="0"/>
              <a:t>Ovim putem moguće je kreirati maksimalno 5 različitih scenarija.</a:t>
            </a:r>
          </a:p>
          <a:p>
            <a:r>
              <a:rPr lang="sr-Latn-RS" dirty="0"/>
              <a:t>Klikne se na Summary. Na novo otvoreno polje Result Cells u GUI-u, uneti polje u kojem je NPV (jer se tu zapravo unosi nezavisna promenjive za koju želimo testirati scenarije.</a:t>
            </a:r>
          </a:p>
          <a:p>
            <a:r>
              <a:rPr lang="sr-Latn-RS" dirty="0"/>
              <a:t>Kliknuti OK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0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5" y="164990"/>
            <a:ext cx="11496956" cy="6467038"/>
          </a:xfrm>
        </p:spPr>
      </p:pic>
    </p:spTree>
    <p:extLst>
      <p:ext uri="{BB962C8B-B14F-4D97-AF65-F5344CB8AC3E}">
        <p14:creationId xmlns:p14="http://schemas.microsoft.com/office/powerpoint/2010/main" val="38401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Dobiće se sledeći prikaz simulacije navedena tri scenarija: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69" y="2386799"/>
            <a:ext cx="8353817" cy="32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Sledeća je analiza je simulacija pomoću Cristal Ball add in-a u Excelu. Da bi se mogla pokrenuti navedena simulacija, neophodno je prvo instalirati adekvatnu verziju Cristal Ball softvera, koja odgovara verziji MS Office-a (odnosno Excel-a) na računaru.</a:t>
            </a:r>
          </a:p>
          <a:p>
            <a:r>
              <a:rPr lang="sr-Latn-RS" dirty="0"/>
              <a:t>Kada se instalira ova aplikacija, pokretanje Cristal Ball-a, otvara se Excel koji ima još jedan tab – pod nazivom Cristal Ball: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01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INICIJACIRANJE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6" y="133458"/>
            <a:ext cx="11702491" cy="6582651"/>
          </a:xfrm>
        </p:spPr>
      </p:pic>
    </p:spTree>
    <p:extLst>
      <p:ext uri="{BB962C8B-B14F-4D97-AF65-F5344CB8AC3E}">
        <p14:creationId xmlns:p14="http://schemas.microsoft.com/office/powerpoint/2010/main" val="116004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Definicija projekta</a:t>
            </a:r>
          </a:p>
          <a:p>
            <a:r>
              <a:rPr lang="sr-Latn-RS" dirty="0">
                <a:solidFill>
                  <a:srgbClr val="FF0000"/>
                </a:solidFill>
              </a:rPr>
              <a:t>Životni ciklus projekta – stadijumi projekta</a:t>
            </a:r>
          </a:p>
          <a:p>
            <a:r>
              <a:rPr lang="sr-Latn-RS" dirty="0">
                <a:solidFill>
                  <a:srgbClr val="FF0000"/>
                </a:solidFill>
              </a:rPr>
              <a:t>Generisanje i selekcija projektne ideje – neekonomksa analiza</a:t>
            </a:r>
          </a:p>
          <a:p>
            <a:r>
              <a:rPr lang="sr-Latn-RS" dirty="0">
                <a:solidFill>
                  <a:srgbClr val="FF0000"/>
                </a:solidFill>
              </a:rPr>
              <a:t>Iniciranje projekta – Business Case (Poslovni slučaj)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Planiranje projekta – </a:t>
            </a:r>
            <a:r>
              <a:rPr lang="sr-Latn-RS" b="1">
                <a:solidFill>
                  <a:srgbClr val="FF0000"/>
                </a:solidFill>
              </a:rPr>
              <a:t>Studija izvodljivosti </a:t>
            </a:r>
            <a:r>
              <a:rPr lang="sr-Latn-RS" b="1" dirty="0">
                <a:solidFill>
                  <a:srgbClr val="FF0000"/>
                </a:solidFill>
              </a:rPr>
              <a:t>– uključujući vrednovanje i evaluaciju projekata zasnovanu na finansijskim parametrima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projekata - Planiranje organizacione strukture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projekta – Primena MS Project softvera</a:t>
            </a:r>
          </a:p>
        </p:txBody>
      </p:sp>
    </p:spTree>
    <p:extLst>
      <p:ext uri="{BB962C8B-B14F-4D97-AF65-F5344CB8AC3E}">
        <p14:creationId xmlns:p14="http://schemas.microsoft.com/office/powerpoint/2010/main" val="247948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72" y="1846645"/>
            <a:ext cx="2808890" cy="4351338"/>
          </a:xfrm>
        </p:spPr>
        <p:txBody>
          <a:bodyPr>
            <a:normAutofit fontScale="85000" lnSpcReduction="20000"/>
          </a:bodyPr>
          <a:lstStyle/>
          <a:p>
            <a:r>
              <a:rPr lang="sr-Latn-RS" sz="2000" dirty="0"/>
              <a:t>U okviru Cristal Ball simulacije, prvenstveno je potrebno pretpostaviti tip raspodele za svaku od nezavisnih promenjivih (dakle za </a:t>
            </a:r>
            <a:r>
              <a:rPr lang="sr-Latn-RS" sz="2000" i="1" dirty="0"/>
              <a:t>Prihod od prodaje, Investiciju, Obrtna sredstva i Troškove proizvodnj</a:t>
            </a:r>
            <a:r>
              <a:rPr lang="sr-Latn-RS" sz="2000" dirty="0"/>
              <a:t>e). </a:t>
            </a:r>
          </a:p>
          <a:p>
            <a:r>
              <a:rPr lang="sr-Latn-RS" sz="2000" b="1" dirty="0">
                <a:solidFill>
                  <a:srgbClr val="FF0000"/>
                </a:solidFill>
              </a:rPr>
              <a:t>Napomena: </a:t>
            </a:r>
            <a:r>
              <a:rPr lang="sr-Latn-RS" sz="2000" dirty="0">
                <a:solidFill>
                  <a:srgbClr val="FF0000"/>
                </a:solidFill>
              </a:rPr>
              <a:t>Pre selekcije distribucije – vrednost inicijalnih promenjivih prebaciti u format brojki – values (ukoliko su prethodno tu bile formule ili linkovi iz drugih radnih listova).</a:t>
            </a:r>
          </a:p>
          <a:p>
            <a:r>
              <a:rPr lang="sr-Latn-RS" sz="2000" dirty="0"/>
              <a:t>Najlogičnije je pretpostaviti </a:t>
            </a:r>
            <a:r>
              <a:rPr lang="sr-Latn-RS" sz="2000" b="1" dirty="0"/>
              <a:t>Normalnu distribuciju </a:t>
            </a:r>
            <a:r>
              <a:rPr lang="sr-Latn-RS" sz="2000" dirty="0"/>
              <a:t>za svaku od navedenih promenjivih.</a:t>
            </a:r>
          </a:p>
          <a:p>
            <a:endParaRPr lang="sr-Latn-R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2" y="1794942"/>
            <a:ext cx="9000992" cy="50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7" y="756717"/>
            <a:ext cx="10846725" cy="6101283"/>
          </a:xfrm>
        </p:spPr>
      </p:pic>
      <p:sp>
        <p:nvSpPr>
          <p:cNvPr id="5" name="TextBox 4"/>
          <p:cNvSpPr txBox="1"/>
          <p:nvPr/>
        </p:nvSpPr>
        <p:spPr>
          <a:xfrm>
            <a:off x="1103586" y="136634"/>
            <a:ext cx="1003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Inicijalna standardna devijacija – za varijaciju vrednosti oko polazne (koja je stavljna kao Mean) je 10%. To svakako može da se promeni prema potrebi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55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07" y="175501"/>
            <a:ext cx="10515600" cy="4351338"/>
          </a:xfrm>
        </p:spPr>
        <p:txBody>
          <a:bodyPr/>
          <a:lstStyle/>
          <a:p>
            <a:r>
              <a:rPr lang="sr-Latn-RS" sz="2000" dirty="0"/>
              <a:t>Postupak se ponovi za ostale nezavisne promenjive: </a:t>
            </a:r>
            <a:r>
              <a:rPr lang="sr-Latn-RS" sz="2000" i="1" dirty="0"/>
              <a:t>Investiciju, Obrtna sredstva i Troškove proizvodnj</a:t>
            </a:r>
            <a:r>
              <a:rPr lang="sr-Latn-RS" sz="2000" dirty="0"/>
              <a:t>e</a:t>
            </a:r>
          </a:p>
          <a:p>
            <a:r>
              <a:rPr lang="sr-Latn-RS" sz="2000" dirty="0"/>
              <a:t>Potom se klikne na vrednost zavisne promenjive, što je u našem slučaju NPV. I ide se na opciju </a:t>
            </a:r>
            <a:r>
              <a:rPr lang="sr-Latn-RS" sz="2000" b="1" dirty="0"/>
              <a:t>Define Forecast.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5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7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Odabere se broj pokušaja softverske simulacije (u polju Trials). Stavimo recimo 10.000 pokušaja.</a:t>
            </a:r>
          </a:p>
          <a:p>
            <a:r>
              <a:rPr lang="sr-Latn-RS" dirty="0"/>
              <a:t>Potom se odabere opcija START za početak simulacije.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44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58" y="207032"/>
            <a:ext cx="10515600" cy="4351338"/>
          </a:xfrm>
        </p:spPr>
        <p:txBody>
          <a:bodyPr/>
          <a:lstStyle/>
          <a:p>
            <a:r>
              <a:rPr lang="sr-Latn-RS" dirty="0"/>
              <a:t>Dobiće se sledeći ishod simulacije: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8" y="743058"/>
            <a:ext cx="10600073" cy="59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01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43"/>
            <a:ext cx="10515600" cy="4351338"/>
          </a:xfrm>
        </p:spPr>
        <p:txBody>
          <a:bodyPr>
            <a:normAutofit/>
          </a:bodyPr>
          <a:lstStyle/>
          <a:p>
            <a:r>
              <a:rPr lang="sr-Latn-RS" sz="2000" dirty="0"/>
              <a:t>Ukoliko želimo da procenimo verovatnoću da će se NPV kretati u opsegu od 4.000.000 do 6.000.000 stavimo navedene gronje i donje granice i doobićemo: verovatnoća 67.08%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2491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6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 # VI: </a:t>
            </a:r>
            <a:r>
              <a:rPr lang="sr-Latn-RS" b="1" dirty="0">
                <a:solidFill>
                  <a:srgbClr val="FF0000"/>
                </a:solidFill>
              </a:rPr>
              <a:t>(OPCIONO – 10 DODATNIH POENA ZA STUDENTE KOJI URADE OVAJ ZADATAK)</a:t>
            </a:r>
          </a:p>
          <a:p>
            <a:r>
              <a:rPr lang="sr-Latn-RS" dirty="0">
                <a:solidFill>
                  <a:srgbClr val="00B0F0"/>
                </a:solidFill>
              </a:rPr>
              <a:t>Za projektnu ideju, koja je opisana u analizi poslovnog slučaja, i  za koju je u prethodnom zadatku započeto pisanje </a:t>
            </a:r>
            <a:r>
              <a:rPr lang="en-US" dirty="0" err="1">
                <a:solidFill>
                  <a:srgbClr val="00B0F0"/>
                </a:solidFill>
              </a:rPr>
              <a:t>Studij</a:t>
            </a:r>
            <a:r>
              <a:rPr lang="sr-Latn-RS" dirty="0">
                <a:solidFill>
                  <a:srgbClr val="00B0F0"/>
                </a:solidFill>
              </a:rPr>
              <a:t>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izvodljivosti</a:t>
            </a:r>
            <a:r>
              <a:rPr lang="sr-Latn-RS" dirty="0">
                <a:solidFill>
                  <a:srgbClr val="00B0F0"/>
                </a:solidFill>
              </a:rPr>
              <a:t>,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poku</a:t>
            </a:r>
            <a:r>
              <a:rPr lang="sr-Latn-RS" dirty="0">
                <a:solidFill>
                  <a:srgbClr val="00B0F0"/>
                </a:solidFill>
              </a:rPr>
              <a:t>š</a:t>
            </a:r>
            <a:r>
              <a:rPr lang="en-US" dirty="0" err="1">
                <a:solidFill>
                  <a:srgbClr val="00B0F0"/>
                </a:solidFill>
              </a:rPr>
              <a:t>ati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primen</a:t>
            </a:r>
            <a:r>
              <a:rPr lang="sr-Latn-RS" dirty="0">
                <a:solidFill>
                  <a:srgbClr val="00B0F0"/>
                </a:solidFill>
              </a:rPr>
              <a:t>u metoda i tehnike opisane u toku ovog predavanja: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NPV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IRR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Analizu dinamičkog roka vraćanja investicije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Izvršiti analizu osetljvosti za promenu investicije u opsegu ± 20%.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Uraditi analizu osetljivosti nezavisne promenjive NPV, u funkciji promenjivih kao što su: Prihod od prodaje,  Investicija, Obrtna sredstva, Troškovi proizvodnje, zavisno od toga koje od navedenih promenjivih imate u bilansu svoje projektne ideje, primenom What If analize ili Cristal Ball aplikacije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Metode NPV i IRR spadaju među najpopularnije metode dinamičke ocene projekata. Ugrađene su u velikom broju softvera za projekt menadžment. O popularnosti ovih metoda svedoči i činjenica da su integrisane kao standardne funkcije u MS Excel-u:</a:t>
            </a:r>
          </a:p>
          <a:p>
            <a:r>
              <a:rPr lang="sr-Latn-RS" dirty="0"/>
              <a:t>Funkcija za NPV je </a:t>
            </a:r>
            <a:r>
              <a:rPr lang="sr-Latn-RS" i="1" dirty="0"/>
              <a:t>=NPV(A2;B3:B13)</a:t>
            </a:r>
            <a:r>
              <a:rPr lang="sr-Latn-RS" dirty="0"/>
              <a:t>, gde je A2 adresa ćelije u kojoj se nalazi diskontna stopa (i) izražena u procentima. B2:B13 su ćelije u kojima je stavljen cash flow projekta.</a:t>
            </a:r>
          </a:p>
          <a:p>
            <a:r>
              <a:rPr lang="sr-Latn-RS" dirty="0"/>
              <a:t>Funkcija za IRR je </a:t>
            </a:r>
            <a:r>
              <a:rPr lang="sr-Latn-RS" i="1" dirty="0"/>
              <a:t>=IRR(B2:B13)</a:t>
            </a:r>
            <a:r>
              <a:rPr lang="sr-Latn-RS" dirty="0"/>
              <a:t>, gde su B2:B13 ćelije u kojima se smešten cash-flow projekta.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0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1497" y="1840061"/>
          <a:ext cx="5526596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1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diskontna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stopa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Cash Flow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IRR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-3269345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-95808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8484459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610179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-290688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1206249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-3018992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1248197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-742547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1321425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-1156743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22249453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-1228815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NPV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5215114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9930" y="1999622"/>
            <a:ext cx="59720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NAPOMENA: </a:t>
            </a:r>
            <a:r>
              <a:rPr lang="sr-Latn-RS" dirty="0"/>
              <a:t>Jedino što treba obratiti pažnju na sledeće. Excelova funkcija NPV podravumeva da je prva ćelija u nizi ( u ovom slučaju ćelija u kojoj je vrednost investicije I = </a:t>
            </a:r>
            <a:r>
              <a:rPr lang="en-US" dirty="0"/>
              <a:t>-3269345</a:t>
            </a:r>
            <a:r>
              <a:rPr lang="sr-Latn-RS" dirty="0">
                <a:solidFill>
                  <a:srgbClr val="000000"/>
                </a:solidFill>
                <a:latin typeface="Calibri" panose="020F0502020204030204" pitchFamily="34" charset="0"/>
              </a:rPr>
              <a:t>) zapravo ćelija</a:t>
            </a:r>
            <a:r>
              <a:rPr lang="sr-Latn-RS" dirty="0"/>
              <a:t> koju treba diskontovati za prvu godinu projekta. To najčešće nije slučaj. Naime, investicija se događa u 0-toj godini a ne u prvoj, što ova funkcija ne prepoznaje. Zato je ispravnije izračunati ovu funkciju za niz od ćelije u kojoj je vrednost -95808 do one u kojoj je </a:t>
            </a:r>
            <a:r>
              <a:rPr lang="en-US" dirty="0"/>
              <a:t>-1228815</a:t>
            </a:r>
            <a:r>
              <a:rPr lang="sr-Latn-RS" dirty="0"/>
              <a:t>. Time se zapravo dobija PV projekta. Potom, od ove vrednosti oduzeti iznos investicije </a:t>
            </a:r>
            <a:r>
              <a:rPr lang="en-US" dirty="0"/>
              <a:t>-3269345</a:t>
            </a:r>
            <a:r>
              <a:rPr lang="sr-Latn-RS" dirty="0">
                <a:solidFill>
                  <a:srgbClr val="000000"/>
                </a:solidFill>
                <a:latin typeface="Calibri" panose="020F0502020204030204" pitchFamily="34" charset="0"/>
              </a:rPr>
              <a:t>, i time dobiti stvarnu NPV.</a:t>
            </a:r>
          </a:p>
          <a:p>
            <a:r>
              <a:rPr lang="sr-Latn-RS" dirty="0">
                <a:solidFill>
                  <a:srgbClr val="000000"/>
                </a:solidFill>
                <a:latin typeface="Calibri" panose="020F0502020204030204" pitchFamily="34" charset="0"/>
              </a:rPr>
              <a:t>Ovaj problem se javlja i kod primene funkcije za IRR. Naime, Excelova funkcija opet pretpostavlja da se investicija događa u prvoj a ne u 0-toj godini. Zato će se IRR izračunat grafičkim putem razlikovati od vrednosti dobijene putem Excelove funkcije.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1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b="1" dirty="0"/>
              <a:t>Analiza osetljivosti: </a:t>
            </a:r>
            <a:r>
              <a:rPr lang="sr-Latn-RS" dirty="0"/>
              <a:t>Ova tehnika predstavlja </a:t>
            </a:r>
            <a:r>
              <a:rPr lang="en-US" dirty="0" err="1"/>
              <a:t>računski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predvidanja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ulaznih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sr-Latn-R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izlazne</a:t>
            </a:r>
            <a:r>
              <a:rPr lang="en-US" dirty="0"/>
              <a:t> </a:t>
            </a:r>
            <a:r>
              <a:rPr lang="en-US" dirty="0" err="1"/>
              <a:t>rezulate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Analizom</a:t>
            </a:r>
            <a:r>
              <a:rPr lang="en-US" dirty="0"/>
              <a:t> se </a:t>
            </a:r>
            <a:r>
              <a:rPr lang="en-US" dirty="0" err="1"/>
              <a:t>istražuju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utvr</a:t>
            </a:r>
            <a:r>
              <a:rPr lang="sr-Latn-RS" dirty="0"/>
              <a:t>đ</a:t>
            </a:r>
            <a:r>
              <a:rPr lang="en-US" dirty="0" err="1"/>
              <a:t>uju</a:t>
            </a:r>
            <a:r>
              <a:rPr lang="en-US" dirty="0"/>
              <a:t> </a:t>
            </a:r>
            <a:r>
              <a:rPr lang="en-US" dirty="0" err="1"/>
              <a:t>uticaji</a:t>
            </a:r>
            <a:r>
              <a:rPr lang="en-US" dirty="0"/>
              <a:t> </a:t>
            </a:r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sr-Latn-RS" dirty="0"/>
              <a:t>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ulazi</a:t>
            </a:r>
            <a:r>
              <a:rPr lang="en-US" dirty="0"/>
              <a:t> u </a:t>
            </a:r>
            <a:r>
              <a:rPr lang="en-US" dirty="0" err="1"/>
              <a:t>proračun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izlaznih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veličina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granične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(</a:t>
            </a:r>
            <a:r>
              <a:rPr lang="en-US" dirty="0" err="1"/>
              <a:t>maksimalne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minimalne</a:t>
            </a:r>
            <a:r>
              <a:rPr lang="en-US" dirty="0"/>
              <a:t>)</a:t>
            </a:r>
            <a:r>
              <a:rPr lang="sr-Latn-RS" dirty="0"/>
              <a:t> </a:t>
            </a:r>
            <a:r>
              <a:rPr lang="en-US" dirty="0"/>
              <a:t>do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ulazne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ići</a:t>
            </a:r>
            <a:r>
              <a:rPr lang="en-US" dirty="0"/>
              <a:t>, a da bi </a:t>
            </a:r>
            <a:r>
              <a:rPr lang="en-US" dirty="0" err="1"/>
              <a:t>izlazne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bile </a:t>
            </a:r>
            <a:r>
              <a:rPr lang="en-US" dirty="0" err="1"/>
              <a:t>prihvatljive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Ocena</a:t>
            </a:r>
            <a:r>
              <a:rPr lang="en-US" dirty="0"/>
              <a:t> </a:t>
            </a:r>
            <a:r>
              <a:rPr lang="en-US" dirty="0" err="1"/>
              <a:t>opravdanosti</a:t>
            </a:r>
            <a:r>
              <a:rPr lang="en-US" dirty="0"/>
              <a:t> </a:t>
            </a:r>
            <a:r>
              <a:rPr lang="en-US" dirty="0" err="1"/>
              <a:t>investicionih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se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uobičajenih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sadašnja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, </a:t>
            </a:r>
            <a:r>
              <a:rPr lang="en-US" dirty="0" err="1"/>
              <a:t>interna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povraćaja</a:t>
            </a:r>
            <a:r>
              <a:rPr lang="en-US" dirty="0"/>
              <a:t>,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vraćanja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slično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u </a:t>
            </a:r>
            <a:r>
              <a:rPr lang="en-US" dirty="0" err="1"/>
              <a:t>modelu</a:t>
            </a:r>
            <a:r>
              <a:rPr lang="sr-Latn-R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izlazne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, a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odredjuju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ulaznih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dirty="0" err="1"/>
              <a:t>prihodi</a:t>
            </a:r>
            <a:r>
              <a:rPr lang="en-US" dirty="0"/>
              <a:t>, </a:t>
            </a:r>
            <a:r>
              <a:rPr lang="en-US" dirty="0" err="1"/>
              <a:t>troškovi</a:t>
            </a:r>
            <a:r>
              <a:rPr lang="en-US" dirty="0"/>
              <a:t>, </a:t>
            </a:r>
            <a:r>
              <a:rPr lang="en-US" dirty="0" err="1"/>
              <a:t>diskontna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,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sr-Latn-RS" dirty="0"/>
              <a:t>investicije</a:t>
            </a:r>
            <a:r>
              <a:rPr lang="en-US" dirty="0"/>
              <a:t>. 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17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Tako, recimo, za projekat koji je prethodno razmatran: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6409" y="2427923"/>
          <a:ext cx="11459182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4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7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6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2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2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16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07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99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359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7359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438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</a:rPr>
                        <a:t>Godina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2022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2023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2024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2025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2026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2027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2028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2029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2030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2031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2032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2033</a:t>
                      </a:r>
                      <a:endParaRPr lang="en-US" sz="14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err="1">
                          <a:effectLst/>
                        </a:rPr>
                        <a:t>Priliv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gotovine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Prihod</a:t>
                      </a:r>
                      <a:r>
                        <a:rPr lang="en-US" sz="1400" u="none" strike="noStrike" dirty="0">
                          <a:effectLst/>
                        </a:rPr>
                        <a:t> od </a:t>
                      </a:r>
                      <a:r>
                        <a:rPr lang="en-US" sz="1400" u="none" strike="noStrike" dirty="0" err="1">
                          <a:effectLst/>
                        </a:rPr>
                        <a:t>prodaje</a:t>
                      </a:r>
                      <a:endParaRPr lang="en-US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8550667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16460033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32332208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39121972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46946367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60247837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75740138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88521286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114556959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126012655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Ukupni godišnji priliv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8550667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16460033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32332208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39121972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46946367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60247837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75740138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88521286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114556959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126012655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err="1">
                          <a:effectLst/>
                        </a:rPr>
                        <a:t>Odliv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gotovine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Investicija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3269345</a:t>
                      </a:r>
                      <a:endParaRPr lang="en-US" sz="14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1980927</a:t>
                      </a:r>
                      <a:endParaRPr lang="en-US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Obrtna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sredstva</a:t>
                      </a:r>
                      <a:r>
                        <a:rPr lang="sr-Latn-RS" sz="1400" u="none" strike="noStrike" dirty="0">
                          <a:effectLst/>
                        </a:rPr>
                        <a:t>/promena</a:t>
                      </a:r>
                      <a:endParaRPr lang="en-US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1487673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1376098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4249166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2557403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5610480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4871636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8305881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7095343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12835653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-10839676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Troškovi proizvodnje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7158801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14368942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28198993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34979371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41994063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53667145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67553106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79320187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101992311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113380785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Porez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104815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174737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378950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379888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460859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623697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784331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885738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1222093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1228815</a:t>
                      </a:r>
                      <a:endParaRPr lang="en-US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Ukupni godišnji odliv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3269345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8646474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15849854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32622896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37915723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49965359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58999640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76482685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87199861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115713702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103763202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1228815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err="1">
                          <a:effectLst/>
                        </a:rPr>
                        <a:t>Neto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tok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gotovine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-3269345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-95808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610179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-290688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1206249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-3018992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1248197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-742547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1321425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-1156743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22249453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-1228815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Kumulativni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neto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tok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gotovine</a:t>
                      </a:r>
                      <a:endParaRPr lang="en-US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-3269345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-3365153</a:t>
                      </a:r>
                      <a:endParaRPr lang="en-US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-2754974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-3045662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-1839413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-4858405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-3610208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-4352756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-3031330</a:t>
                      </a:r>
                      <a:endParaRPr lang="en-US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-4188074</a:t>
                      </a:r>
                      <a:endParaRPr lang="en-US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18061379</a:t>
                      </a:r>
                      <a:endParaRPr lang="en-US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16832564</a:t>
                      </a:r>
                      <a:endParaRPr lang="en-US" sz="1400" b="1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78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Ukoliko bi se ispitivala osetljivost na promenu vrednosti investicije u inicijalnoj godini investiranje (2022), u opsegu ± 20%, dobile bi se sledeće vrednosti: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Naravno, ovo je najjednostavnije uraditi ukoliko se u Excelu formira templejt bilansa finansijskog toka projekta, u kome može da se vrši navedena kalkulacija analize osetljivosti: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47395"/>
              </p:ext>
            </p:extLst>
          </p:nvPr>
        </p:nvGraphicFramePr>
        <p:xfrm>
          <a:off x="757813" y="2787345"/>
          <a:ext cx="9863295" cy="2287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3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1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5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551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pocetna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inv</a:t>
                      </a:r>
                      <a:r>
                        <a:rPr lang="sr-Latn-RS" sz="2400" u="none" strike="noStrike" dirty="0">
                          <a:effectLst/>
                        </a:rPr>
                        <a:t>.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ul</a:t>
                      </a:r>
                      <a:r>
                        <a:rPr lang="sr-Latn-RS" sz="2400" u="none" strike="noStrike" dirty="0">
                          <a:effectLst/>
                        </a:rPr>
                        <a:t>a</a:t>
                      </a:r>
                      <a:r>
                        <a:rPr lang="en-US" sz="2400" u="none" strike="noStrike" dirty="0">
                          <a:effectLst/>
                        </a:rPr>
                        <a:t>ganja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NPV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IRR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58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-20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2640000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5361888.4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22.63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58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-10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2970000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5059136.1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21.17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51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3269345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4784508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19.99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51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3630000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4453631.6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18.72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51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3960000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4150879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17.68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86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5091" y="1835790"/>
          <a:ext cx="10439400" cy="413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Godina</a:t>
                      </a:r>
                      <a:endParaRPr lang="en-US" sz="10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2022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2025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2026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2027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2028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2029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2030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2031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2032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2033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Priliv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gotovine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Prihod od prodaje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8550667</a:t>
                      </a:r>
                      <a:endParaRPr lang="en-US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16460033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32332208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39121972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46946367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60247837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75740138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88521286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114556959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126012655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Ukupni godišnji priliv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8550667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16460033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32332208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39121972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46946367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60247837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75740138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88521286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114556959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126012655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Odliv gotovine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Investicija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3269345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1980927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Obrtna sredstva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1487673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1376098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4249166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2557403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5610480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4871636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8305881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7095343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12835653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-10839676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Troškovi proizvodnje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7158801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14368942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28198993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34979371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41994063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53667145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67553106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79320187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101992311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113380785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Porez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104815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174737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378950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379888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460859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623697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784331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885738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1222093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1228815.24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Ukupni godišnji odliv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3269345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8646474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15849854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32622896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37915723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49965359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58999640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76482685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87199861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115713702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103763202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1228815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Neto tok gotovine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-3269345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-95808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610179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-290688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1206249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-3018992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1248197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-742547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1321425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-1156743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22249453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-1228815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Kumulativni neto tok gotovine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-3269345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-3365153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-2754974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-3045662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-1839413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-4858405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-3610208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-4352756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-3031330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-4188074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18061379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16832564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NPV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4784508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Dinara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pocetna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inv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ulganja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NPV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IRR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diskontna stopa 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-20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2640000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5361888.4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22.63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9.0000%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-10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2970000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5059136.1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21.17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3269345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4784508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19.99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IRR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19.99%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10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3630000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4453631.6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18.72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3960000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4150879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17.68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4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PLANIRANJE</a:t>
            </a:r>
            <a:r>
              <a:rPr lang="en-US" b="1" dirty="0"/>
              <a:t> PROJEKTA</a:t>
            </a:r>
            <a:r>
              <a:rPr lang="sr-Latn-RS" b="1" dirty="0"/>
              <a:t> – STUDIJA OPRAVDANOSTI – FINANSIJSKA IZVODLJIVOST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solidFill>
                  <a:srgbClr val="FF0000"/>
                </a:solidFill>
              </a:rPr>
              <a:t>Mnogo jednostavnija analiza je preko What If analize u Excel-u.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77427" y="2617282"/>
          <a:ext cx="11239918" cy="3800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0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1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9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2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02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16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06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25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831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588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2588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588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5651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115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Godina</a:t>
                      </a:r>
                      <a:endParaRPr lang="en-US" sz="10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2022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2025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2026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2027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2028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2029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2030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2031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2032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2033</a:t>
                      </a:r>
                      <a:endParaRPr lang="en-US" sz="10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11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Priliv gotovine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Prihod</a:t>
                      </a:r>
                      <a:r>
                        <a:rPr lang="en-US" sz="1000" b="1" u="none" strike="noStrike" dirty="0">
                          <a:effectLst/>
                        </a:rPr>
                        <a:t> od </a:t>
                      </a:r>
                      <a:r>
                        <a:rPr lang="en-US" sz="1000" b="1" u="none" strike="noStrike" dirty="0" err="1">
                          <a:effectLst/>
                        </a:rPr>
                        <a:t>prodaje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8550667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16460033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32332208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39121972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46946367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60247837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75740138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88521286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114556959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126012655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Ukupni godišnji priliv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8550667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16460033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32332208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39121972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46946367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60247837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75740138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88521286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114556959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126012655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112"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Odliv gotovine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Investicija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3269345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1980927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Obrtna sredstva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1487673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1376098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4249166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2557403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5610480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4871636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8305881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7095343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12835653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-10839676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Troškovi proizvodnje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7158801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14368942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28198993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34979371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41994063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53667145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67553106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79320187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101992311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113380785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Porez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104815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174737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378950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379888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460859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623697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784331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885738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1222093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1228815.24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3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Ukupni godišnji odliv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3269345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8646474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15849854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32622896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37915723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49965359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58999640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76482685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87199861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115713702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103763202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1228815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3112"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3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Neto tok gotovine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-3269345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-95808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610179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-290688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1206249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-3018992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1248197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-742547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1321425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-1156743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22249453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-1228815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6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Kumulativni neto tok gotovine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-3269345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-3365153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-2754974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-3045662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-1839413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-4858405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-3610208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-4352756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-3031330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-4188074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18061379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16832564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9334"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311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NPV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4784508</a:t>
                      </a:r>
                      <a:endParaRPr lang="en-US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Dinara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pocetna inv ulganja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NPV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IRR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Investicija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2615476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2942411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3269345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3596280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3923214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diskontna stopa 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2615476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5384387.5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22.75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NPV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4784508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4784507.71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4784508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4784508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4784508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4784508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9.0000%</a:t>
                      </a:r>
                      <a:endParaRPr lang="en-US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2942410.5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5084447.6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21.28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311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3269345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4784508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19.99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Prihod</a:t>
                      </a:r>
                      <a:r>
                        <a:rPr lang="en-US" sz="1000" b="1" u="none" strike="noStrike" dirty="0">
                          <a:effectLst/>
                        </a:rPr>
                        <a:t> od </a:t>
                      </a:r>
                      <a:r>
                        <a:rPr lang="en-US" sz="1000" b="1" u="none" strike="noStrike" dirty="0" err="1">
                          <a:effectLst/>
                        </a:rPr>
                        <a:t>prodaje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6840533.33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7695600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8550667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9405733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10260800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311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IRR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19.99%</a:t>
                      </a:r>
                      <a:endParaRPr lang="en-US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3596279.5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4484567.8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18.83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NPV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4784508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3345122.7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4064815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4784508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5504200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6223893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688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3923214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4184628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17.79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01744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2191</Words>
  <Application>Microsoft Office PowerPoint</Application>
  <PresentationFormat>Widescreen</PresentationFormat>
  <Paragraphs>669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ie 16 9</vt:lpstr>
      <vt:lpstr>VREDNOVANJE PROJEKATA U OBLASTI INFORMACIONIH TEHNOLOGIJA</vt:lpstr>
      <vt:lpstr>Sadržaj predmeta</vt:lpstr>
      <vt:lpstr>PLANIRANJE PROJEKTA – STUDIJA OPRAVDANOSTI – FINANSIJSKA IZVODLJIVOST</vt:lpstr>
      <vt:lpstr>PLANIRANJE PROJEKTA – STUDIJA OPRAVDANOSTI – FINANSIJSKA IZVODLJIVOST</vt:lpstr>
      <vt:lpstr>PLANIRANJE PROJEKTA – STUDIJA OPRAVDANOSTI – FINANSIJSKA IZVODLJIVOST</vt:lpstr>
      <vt:lpstr>PLANIRANJE PROJEKTA – STUDIJA OPRAVDANOSTI – FINANSIJSKA IZVODLJIVOST</vt:lpstr>
      <vt:lpstr>PLANIRANJE PROJEKTA – STUDIJA OPRAVDANOSTI – FINANSIJSKA IZVODLJIVOST</vt:lpstr>
      <vt:lpstr>PLANIRANJE PROJEKTA – STUDIJA OPRAVDANOSTI – FINANSIJSKA IZVODLJIVOST</vt:lpstr>
      <vt:lpstr>PLANIRANJE PROJEKTA – STUDIJA OPRAVDANOSTI – FINANSIJSKA IZVODLJIVOST</vt:lpstr>
      <vt:lpstr>PLANIRANJE PROJEKTA – STUDIJA OPRAVDANOSTI – FINANSIJSKA IZVODLJIVOST</vt:lpstr>
      <vt:lpstr>PLANIRANJE PROJEKTA – STUDIJA OPRAVDANOSTI – FINANSIJSKA IZVODLJIVOST</vt:lpstr>
      <vt:lpstr>PLANIRANJE PROJEKTA – STUDIJA OPRAVDANOSTI – FINANSIJSKA IZVODLJIVOST</vt:lpstr>
      <vt:lpstr>PLANIRANJE PROJEKTA – STUDIJA OPRAVDANOSTI – FINANSIJSKA IZVODLJIVOST</vt:lpstr>
      <vt:lpstr>INICIJACIRANJE PROJEKTA – STUDIJA OPRAVDANOSTI – FINANSIJSKA IZVODLJIVOST</vt:lpstr>
      <vt:lpstr>PLANIRANJE PROJEKTA – STUDIJA OPRAVDANOSTI – FINANSIJSKA IZVODLJIVOST</vt:lpstr>
      <vt:lpstr>PowerPoint Presentation</vt:lpstr>
      <vt:lpstr>PLANIRANJE PROJEKTA – STUDIJA OPRAVDANOSTI – FINANSIJSKA IZVODLJIVOST</vt:lpstr>
      <vt:lpstr>PLANIRANJE PROJEKTA – STUDIJA OPRAVDANOSTI – FINANSIJSKA IZVODLJIVOST</vt:lpstr>
      <vt:lpstr>INICIJACIRANJE PROJEKTA – STUDIJA OPRAVDANOSTI – FINANSIJSKA IZVODLJIVOST</vt:lpstr>
      <vt:lpstr>PLANIRANJE PROJEKTA – STUDIJA OPRAVDANOSTI – FINANSIJSKA IZVODLJIVOST</vt:lpstr>
      <vt:lpstr>PowerPoint Presentation</vt:lpstr>
      <vt:lpstr>PowerPoint Presentation</vt:lpstr>
      <vt:lpstr>PLANIRANJE PROJEKTA – STUDIJA OPRAVDANOSTI – FINANSIJSKA IZVODLJIVOST</vt:lpstr>
      <vt:lpstr>PowerPoint Presentation</vt:lpstr>
      <vt:lpstr>PowerPoint Presentation</vt:lpstr>
      <vt:lpstr>PLANIRANJE PROJEKTA – STUDIJA OPRAVDANOSTI – FINANSIJSKA IZVODLJIVOST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SJM</dc:creator>
  <cp:lastModifiedBy>SJM</cp:lastModifiedBy>
  <cp:revision>47</cp:revision>
  <dcterms:created xsi:type="dcterms:W3CDTF">2022-07-31T10:54:16Z</dcterms:created>
  <dcterms:modified xsi:type="dcterms:W3CDTF">2023-11-19T17:22:47Z</dcterms:modified>
</cp:coreProperties>
</file>