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7" r:id="rId4"/>
    <p:sldId id="261" r:id="rId5"/>
    <p:sldId id="262" r:id="rId6"/>
    <p:sldId id="263" r:id="rId7"/>
    <p:sldId id="264" r:id="rId8"/>
    <p:sldId id="265" r:id="rId9"/>
    <p:sldId id="266" r:id="rId10"/>
    <p:sldId id="267" r:id="rId11"/>
    <p:sldId id="268" r:id="rId12"/>
    <p:sldId id="269" r:id="rId13"/>
    <p:sldId id="289" r:id="rId14"/>
    <p:sldId id="270" r:id="rId15"/>
    <p:sldId id="271" r:id="rId16"/>
    <p:sldId id="272" r:id="rId17"/>
    <p:sldId id="273" r:id="rId18"/>
    <p:sldId id="274" r:id="rId19"/>
    <p:sldId id="275" r:id="rId20"/>
    <p:sldId id="290"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9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0A4484-6C50-4AE7-A257-FBD269FB9F2B}" type="datetimeFigureOut">
              <a:rPr lang="en-US" smtClean="0"/>
              <a:t>16-Nov-23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111A-B013-49FF-A7CD-51F3B91F4CDF}" type="slidenum">
              <a:rPr lang="en-US" smtClean="0"/>
              <a:t>‹#›</a:t>
            </a:fld>
            <a:endParaRPr lang="en-US"/>
          </a:p>
        </p:txBody>
      </p:sp>
    </p:spTree>
    <p:extLst>
      <p:ext uri="{BB962C8B-B14F-4D97-AF65-F5344CB8AC3E}">
        <p14:creationId xmlns:p14="http://schemas.microsoft.com/office/powerpoint/2010/main" val="407556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A4484-6C50-4AE7-A257-FBD269FB9F2B}" type="datetimeFigureOut">
              <a:rPr lang="en-US" smtClean="0"/>
              <a:t>16-Nov-23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111A-B013-49FF-A7CD-51F3B91F4CDF}" type="slidenum">
              <a:rPr lang="en-US" smtClean="0"/>
              <a:t>‹#›</a:t>
            </a:fld>
            <a:endParaRPr lang="en-US"/>
          </a:p>
        </p:txBody>
      </p:sp>
    </p:spTree>
    <p:extLst>
      <p:ext uri="{BB962C8B-B14F-4D97-AF65-F5344CB8AC3E}">
        <p14:creationId xmlns:p14="http://schemas.microsoft.com/office/powerpoint/2010/main" val="1016837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16-Nov-23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248177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DDA-8E38-4B18-A6F7-053AF0E1A875}"/>
              </a:ext>
            </a:extLst>
          </p:cNvPr>
          <p:cNvSpPr>
            <a:spLocks noGrp="1"/>
          </p:cNvSpPr>
          <p:nvPr>
            <p:ph type="ctrTitle"/>
          </p:nvPr>
        </p:nvSpPr>
        <p:spPr/>
        <p:txBody>
          <a:bodyPr/>
          <a:lstStyle/>
          <a:p>
            <a:r>
              <a:rPr lang="en-US" dirty="0" err="1"/>
              <a:t>Industrijsko</a:t>
            </a:r>
            <a:r>
              <a:rPr lang="en-US" dirty="0"/>
              <a:t> in</a:t>
            </a:r>
            <a:r>
              <a:rPr lang="sr-Latn-RS" dirty="0"/>
              <a:t>ženjerstvo – projektovanje i praksa</a:t>
            </a:r>
            <a:endParaRPr lang="en-US" dirty="0"/>
          </a:p>
        </p:txBody>
      </p:sp>
      <p:sp>
        <p:nvSpPr>
          <p:cNvPr id="3" name="Subtitle 2">
            <a:extLst>
              <a:ext uri="{FF2B5EF4-FFF2-40B4-BE49-F238E27FC236}">
                <a16:creationId xmlns:a16="http://schemas.microsoft.com/office/drawing/2014/main" id="{E2FC2343-090B-49A7-9FD3-6233923F337D}"/>
              </a:ext>
            </a:extLst>
          </p:cNvPr>
          <p:cNvSpPr>
            <a:spLocks noGrp="1"/>
          </p:cNvSpPr>
          <p:nvPr>
            <p:ph type="subTitle" idx="1"/>
          </p:nvPr>
        </p:nvSpPr>
        <p:spPr/>
        <p:txBody>
          <a:bodyPr/>
          <a:lstStyle/>
          <a:p>
            <a:r>
              <a:rPr lang="sr-Latn-RS" dirty="0"/>
              <a:t>Prof. Dr Ivan Mihajlović</a:t>
            </a:r>
          </a:p>
          <a:p>
            <a:r>
              <a:rPr lang="sr-Latn-RS" dirty="0">
                <a:hlinkClick r:id="rId2"/>
              </a:rPr>
              <a:t>imihajlovic</a:t>
            </a:r>
            <a:r>
              <a:rPr lang="en-US" dirty="0">
                <a:hlinkClick r:id="rId2"/>
              </a:rPr>
              <a:t>@mas.bg.ac.rs</a:t>
            </a:r>
            <a:endParaRPr lang="en-US" dirty="0"/>
          </a:p>
          <a:p>
            <a:r>
              <a:rPr lang="en-US" dirty="0" err="1"/>
              <a:t>kabinet</a:t>
            </a:r>
            <a:r>
              <a:rPr lang="en-US" dirty="0"/>
              <a:t>:</a:t>
            </a:r>
          </a:p>
          <a:p>
            <a:endParaRPr lang="en-US" dirty="0"/>
          </a:p>
        </p:txBody>
      </p:sp>
    </p:spTree>
    <p:extLst>
      <p:ext uri="{BB962C8B-B14F-4D97-AF65-F5344CB8AC3E}">
        <p14:creationId xmlns:p14="http://schemas.microsoft.com/office/powerpoint/2010/main" val="186496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c) Redosled raspoređivanja radnih mesta, prema broju karika, bi na taj način bio: RM</a:t>
            </a:r>
            <a:r>
              <a:rPr lang="sr-Latn-CS" baseline="-25000" dirty="0"/>
              <a:t>5</a:t>
            </a:r>
            <a:r>
              <a:rPr lang="sr-Latn-CS" dirty="0"/>
              <a:t> </a:t>
            </a:r>
            <a:r>
              <a:rPr lang="sr-Latn-CS" dirty="0">
                <a:sym typeface="Symbol" panose="05050102010706020507" pitchFamily="18" charset="2"/>
              </a:rPr>
              <a:t></a:t>
            </a:r>
            <a:r>
              <a:rPr lang="sr-Latn-CS" dirty="0"/>
              <a:t> 6 karika, RM</a:t>
            </a:r>
            <a:r>
              <a:rPr lang="sr-Latn-CS" baseline="-25000" dirty="0"/>
              <a:t>4</a:t>
            </a:r>
            <a:r>
              <a:rPr lang="sr-Latn-CS" dirty="0"/>
              <a:t>, RM</a:t>
            </a:r>
            <a:r>
              <a:rPr lang="sr-Latn-CS" baseline="-25000" dirty="0"/>
              <a:t>6</a:t>
            </a:r>
            <a:r>
              <a:rPr lang="sr-Latn-CS" dirty="0"/>
              <a:t> </a:t>
            </a:r>
            <a:r>
              <a:rPr lang="sr-Latn-CS" dirty="0">
                <a:sym typeface="Symbol" panose="05050102010706020507" pitchFamily="18" charset="2"/>
              </a:rPr>
              <a:t></a:t>
            </a:r>
            <a:r>
              <a:rPr lang="sr-Latn-CS" dirty="0"/>
              <a:t> 5 karika, RM</a:t>
            </a:r>
            <a:r>
              <a:rPr lang="sr-Latn-CS" baseline="-25000" dirty="0"/>
              <a:t>1</a:t>
            </a:r>
            <a:r>
              <a:rPr lang="sr-Latn-CS" dirty="0"/>
              <a:t>, RM</a:t>
            </a:r>
            <a:r>
              <a:rPr lang="sr-Latn-CS" baseline="-25000" dirty="0"/>
              <a:t>2</a:t>
            </a:r>
            <a:r>
              <a:rPr lang="sr-Latn-CS" dirty="0"/>
              <a:t> </a:t>
            </a:r>
            <a:r>
              <a:rPr lang="sr-Latn-CS" dirty="0">
                <a:sym typeface="Symbol" panose="05050102010706020507" pitchFamily="18" charset="2"/>
              </a:rPr>
              <a:t></a:t>
            </a:r>
            <a:r>
              <a:rPr lang="sr-Latn-CS" dirty="0"/>
              <a:t> 3 karike, RM</a:t>
            </a:r>
            <a:r>
              <a:rPr lang="sr-Latn-CS" baseline="-25000" dirty="0"/>
              <a:t>3</a:t>
            </a:r>
            <a:r>
              <a:rPr lang="sr-Latn-CS" dirty="0"/>
              <a:t> </a:t>
            </a:r>
            <a:r>
              <a:rPr lang="sr-Latn-CS" dirty="0">
                <a:sym typeface="Symbol" panose="05050102010706020507" pitchFamily="18" charset="2"/>
              </a:rPr>
              <a:t></a:t>
            </a:r>
            <a:r>
              <a:rPr lang="sr-Latn-CS" dirty="0"/>
              <a:t> 2 karike.</a:t>
            </a:r>
            <a:endParaRPr lang="en-US" dirty="0"/>
          </a:p>
          <a:p>
            <a:pPr marL="0" indent="0">
              <a:buNone/>
            </a:pPr>
            <a:endParaRPr lang="en-US" dirty="0"/>
          </a:p>
          <a:p>
            <a:r>
              <a:rPr lang="sr-Latn-CS" dirty="0"/>
              <a:t>Odnosno: RM</a:t>
            </a:r>
            <a:r>
              <a:rPr lang="sr-Latn-CS" baseline="-25000" dirty="0"/>
              <a:t>5</a:t>
            </a:r>
            <a:r>
              <a:rPr lang="sr-Latn-CS" dirty="0"/>
              <a:t> </a:t>
            </a:r>
            <a:r>
              <a:rPr lang="sr-Latn-CS" dirty="0">
                <a:sym typeface="Symbol" panose="05050102010706020507" pitchFamily="18" charset="2"/>
              </a:rPr>
              <a:t></a:t>
            </a:r>
            <a:r>
              <a:rPr lang="sr-Latn-CS" dirty="0"/>
              <a:t> (RM</a:t>
            </a:r>
            <a:r>
              <a:rPr lang="sr-Latn-CS" baseline="-25000" dirty="0"/>
              <a:t>4</a:t>
            </a:r>
            <a:r>
              <a:rPr lang="sr-Latn-CS" dirty="0"/>
              <a:t>, RM</a:t>
            </a:r>
            <a:r>
              <a:rPr lang="sr-Latn-CS" baseline="-25000" dirty="0"/>
              <a:t>6</a:t>
            </a:r>
            <a:r>
              <a:rPr lang="sr-Latn-CS" dirty="0"/>
              <a:t>) </a:t>
            </a:r>
            <a:r>
              <a:rPr lang="sr-Latn-CS" dirty="0">
                <a:sym typeface="Symbol" panose="05050102010706020507" pitchFamily="18" charset="2"/>
              </a:rPr>
              <a:t></a:t>
            </a:r>
            <a:r>
              <a:rPr lang="sr-Latn-CS" dirty="0"/>
              <a:t> (RM</a:t>
            </a:r>
            <a:r>
              <a:rPr lang="sr-Latn-CS" baseline="-25000" dirty="0"/>
              <a:t>1</a:t>
            </a:r>
            <a:r>
              <a:rPr lang="sr-Latn-CS" dirty="0"/>
              <a:t>, RM</a:t>
            </a:r>
            <a:r>
              <a:rPr lang="sr-Latn-CS" baseline="-25000" dirty="0"/>
              <a:t>2</a:t>
            </a:r>
            <a:r>
              <a:rPr lang="sr-Latn-CS" dirty="0"/>
              <a:t>) </a:t>
            </a:r>
            <a:r>
              <a:rPr lang="sr-Latn-CS" dirty="0">
                <a:sym typeface="Symbol" panose="05050102010706020507" pitchFamily="18" charset="2"/>
              </a:rPr>
              <a:t></a:t>
            </a:r>
            <a:r>
              <a:rPr lang="sr-Latn-CS" dirty="0"/>
              <a:t> RM</a:t>
            </a:r>
            <a:r>
              <a:rPr lang="sr-Latn-CS" baseline="-25000" dirty="0"/>
              <a:t>3</a:t>
            </a:r>
            <a:endParaRPr lang="en-US" dirty="0"/>
          </a:p>
          <a:p>
            <a:endParaRPr lang="en-US" dirty="0"/>
          </a:p>
        </p:txBody>
      </p:sp>
    </p:spTree>
    <p:extLst>
      <p:ext uri="{BB962C8B-B14F-4D97-AF65-F5344CB8AC3E}">
        <p14:creationId xmlns:p14="http://schemas.microsoft.com/office/powerpoint/2010/main" val="383657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lnSpcReduction="10000"/>
          </a:bodyPr>
          <a:lstStyle/>
          <a:p>
            <a:r>
              <a:rPr lang="sr-Latn-CS" dirty="0"/>
              <a:t>d) Šematski prikaz rasporeda radnih mesta koji odgovara optimalnom rešenju moguć je u više varijanti. Treba težiti da se broj ukrštanja putanja, po kojima se kreću komponente proizvoda, svede na najmanju meru, jer se same komponente kreću ili posredstvom sredstava unutrašnjeg transporta ili tako što ih nose operateri. </a:t>
            </a:r>
          </a:p>
          <a:p>
            <a:r>
              <a:rPr lang="sr-Latn-CS" dirty="0"/>
              <a:t>Ukoliko ima velikog broja ukrštanja transportnih tokova, može doći do povređivanja operatera ili havarija sredstava unutrašnjeg transporta.</a:t>
            </a:r>
          </a:p>
          <a:p>
            <a:r>
              <a:rPr lang="sr-Latn-CS" dirty="0"/>
              <a:t>Brojevi na spojnim linijama između dva radna mesta označavaju broj karika između njih,</a:t>
            </a:r>
          </a:p>
          <a:p>
            <a:r>
              <a:rPr lang="sr-Latn-CS" dirty="0"/>
              <a:t>Radna mesta sa najvećim brojem karika, se logično raspoređuju u centralnom delu pogona:</a:t>
            </a:r>
            <a:endParaRPr lang="en-US" dirty="0"/>
          </a:p>
        </p:txBody>
      </p:sp>
    </p:spTree>
    <p:extLst>
      <p:ext uri="{BB962C8B-B14F-4D97-AF65-F5344CB8AC3E}">
        <p14:creationId xmlns:p14="http://schemas.microsoft.com/office/powerpoint/2010/main" val="7229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4" name="Rectangle 2"/>
          <p:cNvSpPr>
            <a:spLocks noChangeArrowheads="1"/>
          </p:cNvSpPr>
          <p:nvPr/>
        </p:nvSpPr>
        <p:spPr bwMode="auto">
          <a:xfrm>
            <a:off x="2616740" y="1850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3239223"/>
              </p:ext>
            </p:extLst>
          </p:nvPr>
        </p:nvGraphicFramePr>
        <p:xfrm>
          <a:off x="5616613" y="1083029"/>
          <a:ext cx="5737187" cy="5774971"/>
        </p:xfrm>
        <a:graphic>
          <a:graphicData uri="http://schemas.openxmlformats.org/presentationml/2006/ole">
            <mc:AlternateContent xmlns:mc="http://schemas.openxmlformats.org/markup-compatibility/2006">
              <mc:Choice xmlns:v="urn:schemas-microsoft-com:vml" Requires="v">
                <p:oleObj spid="_x0000_s4219" name="Visio" r:id="rId3" imgW="6894576" imgH="6925361" progId="Visio.Drawing.11">
                  <p:embed/>
                </p:oleObj>
              </mc:Choice>
              <mc:Fallback>
                <p:oleObj name="Visio" r:id="rId3" imgW="6894576" imgH="692536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613" y="1083029"/>
                        <a:ext cx="5737187" cy="5774971"/>
                      </a:xfrm>
                      <a:prstGeom prst="rect">
                        <a:avLst/>
                      </a:prstGeom>
                      <a:noFill/>
                    </p:spPr>
                  </p:pic>
                </p:oleObj>
              </mc:Fallback>
            </mc:AlternateContent>
          </a:graphicData>
        </a:graphic>
      </p:graphicFrame>
      <p:pic>
        <p:nvPicPr>
          <p:cNvPr id="6" name="Picture 2" descr="Transformation from theoretical factory layout into realistic factory layout">
            <a:extLst>
              <a:ext uri="{FF2B5EF4-FFF2-40B4-BE49-F238E27FC236}">
                <a16:creationId xmlns:a16="http://schemas.microsoft.com/office/drawing/2014/main" id="{63185101-3AB9-4331-8632-5E75418EC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76" y="2374165"/>
            <a:ext cx="4226684" cy="241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2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3D9A-5929-449F-8770-468F6D087667}"/>
              </a:ext>
            </a:extLst>
          </p:cNvPr>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a:extLst>
              <a:ext uri="{FF2B5EF4-FFF2-40B4-BE49-F238E27FC236}">
                <a16:creationId xmlns:a16="http://schemas.microsoft.com/office/drawing/2014/main" id="{18862B8F-265E-446D-B58E-B750C79A579C}"/>
              </a:ext>
            </a:extLst>
          </p:cNvPr>
          <p:cNvSpPr>
            <a:spLocks noGrp="1"/>
          </p:cNvSpPr>
          <p:nvPr>
            <p:ph idx="1"/>
          </p:nvPr>
        </p:nvSpPr>
        <p:spPr/>
        <p:txBody>
          <a:bodyPr>
            <a:normAutofit fontScale="70000" lnSpcReduction="20000"/>
          </a:bodyPr>
          <a:lstStyle/>
          <a:p>
            <a:r>
              <a:rPr lang="en-US" b="1" dirty="0"/>
              <a:t>Primer za </a:t>
            </a:r>
            <a:r>
              <a:rPr lang="sr-Latn-RS" b="1" dirty="0"/>
              <a:t>vežbu: </a:t>
            </a:r>
            <a:r>
              <a:rPr lang="sr-Latn-RS" dirty="0"/>
              <a:t>Proizvod P se dobija sklapanjem 5 različite komponente (K1-K5). Redosled izvođenja radnih operacija, za izradu svake od komponenti je:</a:t>
            </a:r>
          </a:p>
          <a:p>
            <a:pPr lvl="1"/>
            <a:r>
              <a:rPr lang="sr-Latn-RS" dirty="0"/>
              <a:t>K1: RM</a:t>
            </a:r>
            <a:r>
              <a:rPr lang="sr-Latn-RS" baseline="-25000" dirty="0"/>
              <a:t>1</a:t>
            </a:r>
            <a:r>
              <a:rPr lang="sr-Latn-RS" dirty="0"/>
              <a:t> </a:t>
            </a:r>
            <a:r>
              <a:rPr lang="sr-Latn-CS" dirty="0">
                <a:sym typeface="Symbol" panose="05050102010706020507" pitchFamily="18" charset="2"/>
              </a:rPr>
              <a:t> RM</a:t>
            </a:r>
            <a:r>
              <a:rPr lang="sr-Latn-CS" baseline="-25000" dirty="0">
                <a:sym typeface="Symbol" panose="05050102010706020507" pitchFamily="18" charset="2"/>
              </a:rPr>
              <a:t>3</a:t>
            </a:r>
            <a:r>
              <a:rPr lang="sr-Latn-CS" dirty="0">
                <a:sym typeface="Symbol" panose="05050102010706020507" pitchFamily="18" charset="2"/>
              </a:rPr>
              <a:t>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K2: RM</a:t>
            </a:r>
            <a:r>
              <a:rPr lang="sr-Latn-CS" baseline="-25000" dirty="0">
                <a:sym typeface="Symbol" panose="05050102010706020507" pitchFamily="18" charset="2"/>
              </a:rPr>
              <a:t>2</a:t>
            </a:r>
            <a:r>
              <a:rPr lang="sr-Latn-CS" dirty="0">
                <a:sym typeface="Symbol" panose="05050102010706020507" pitchFamily="18" charset="2"/>
              </a:rPr>
              <a:t>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1</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K3: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6</a:t>
            </a:r>
            <a:r>
              <a:rPr lang="sr-Latn-CS" dirty="0">
                <a:sym typeface="Symbol" panose="05050102010706020507" pitchFamily="18" charset="2"/>
              </a:rPr>
              <a:t> </a:t>
            </a:r>
          </a:p>
          <a:p>
            <a:pPr lvl="1"/>
            <a:r>
              <a:rPr lang="sr-Latn-CS" dirty="0">
                <a:sym typeface="Symbol" panose="05050102010706020507" pitchFamily="18" charset="2"/>
              </a:rPr>
              <a:t>K4: RM</a:t>
            </a:r>
            <a:r>
              <a:rPr lang="sr-Latn-CS" baseline="-25000" dirty="0">
                <a:sym typeface="Symbol" panose="05050102010706020507" pitchFamily="18" charset="2"/>
              </a:rPr>
              <a:t>1</a:t>
            </a:r>
            <a:r>
              <a:rPr lang="sr-Latn-CS" dirty="0">
                <a:sym typeface="Symbol" panose="05050102010706020507" pitchFamily="18" charset="2"/>
              </a:rPr>
              <a:t>  RM</a:t>
            </a:r>
            <a:r>
              <a:rPr lang="sr-Latn-CS" baseline="-25000" dirty="0">
                <a:sym typeface="Symbol" panose="05050102010706020507" pitchFamily="18" charset="2"/>
              </a:rPr>
              <a:t>2</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K5: RM2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6</a:t>
            </a:r>
          </a:p>
          <a:p>
            <a:r>
              <a:rPr lang="sr-Latn-CS" dirty="0"/>
              <a:t>Potrebno je:</a:t>
            </a:r>
            <a:endParaRPr lang="en-US" dirty="0"/>
          </a:p>
          <a:p>
            <a:r>
              <a:rPr lang="sr-Latn-CS" dirty="0"/>
              <a:t>a) Simbolički prikazati karike za svaku komponentu i utvrditi njihov ukupni broj za svaku komponentu.</a:t>
            </a:r>
            <a:endParaRPr lang="en-US" dirty="0"/>
          </a:p>
          <a:p>
            <a:r>
              <a:rPr lang="sr-Latn-CS" dirty="0"/>
              <a:t>b) Utvrditi broj karika za svako pojedinačno radno mesto.</a:t>
            </a:r>
            <a:endParaRPr lang="en-US" dirty="0"/>
          </a:p>
          <a:p>
            <a:r>
              <a:rPr lang="sr-Latn-CS" dirty="0"/>
              <a:t>c) Na osnovu izračunatog broja karika, odrediti redosled raspoređivanja radnih mesta kome bi odgovarao minimalni put pri obradi komponenata.</a:t>
            </a:r>
            <a:endParaRPr lang="en-US" dirty="0"/>
          </a:p>
          <a:p>
            <a:r>
              <a:rPr lang="sr-Latn-CS" dirty="0"/>
              <a:t>d) Šematski prikazati grupni raspored radnih mesta kome odgovara minimalni put pri obradi komponenata.</a:t>
            </a:r>
            <a:endParaRPr lang="en-US" dirty="0"/>
          </a:p>
          <a:p>
            <a:endParaRPr lang="en-US" baseline="-25000" dirty="0"/>
          </a:p>
        </p:txBody>
      </p:sp>
    </p:spTree>
    <p:extLst>
      <p:ext uri="{BB962C8B-B14F-4D97-AF65-F5344CB8AC3E}">
        <p14:creationId xmlns:p14="http://schemas.microsoft.com/office/powerpoint/2010/main" val="111042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a:bodyPr>
          <a:lstStyle/>
          <a:p>
            <a:r>
              <a:rPr lang="sr-Latn-CS" b="1" dirty="0"/>
              <a:t>Primer: </a:t>
            </a:r>
            <a:r>
              <a:rPr lang="sr-Latn-CS" dirty="0"/>
              <a:t>Menadžer nekog preduzeća treba da rasporediti 6 radnih mašina (M</a:t>
            </a:r>
            <a:r>
              <a:rPr lang="sr-Latn-CS" baseline="-25000" dirty="0"/>
              <a:t>1</a:t>
            </a:r>
            <a:r>
              <a:rPr lang="sr-Latn-CS" dirty="0"/>
              <a:t>, M</a:t>
            </a:r>
            <a:r>
              <a:rPr lang="sr-Latn-CS" baseline="-25000" dirty="0"/>
              <a:t>2</a:t>
            </a:r>
            <a:r>
              <a:rPr lang="sr-Latn-CS" dirty="0"/>
              <a:t>, M</a:t>
            </a:r>
            <a:r>
              <a:rPr lang="sr-Latn-CS" baseline="-25000" dirty="0"/>
              <a:t>3</a:t>
            </a:r>
            <a:r>
              <a:rPr lang="sr-Latn-CS" dirty="0"/>
              <a:t>, M</a:t>
            </a:r>
            <a:r>
              <a:rPr lang="sr-Latn-CS" baseline="-25000" dirty="0"/>
              <a:t>4</a:t>
            </a:r>
            <a:r>
              <a:rPr lang="sr-Latn-CS" dirty="0"/>
              <a:t>, M</a:t>
            </a:r>
            <a:r>
              <a:rPr lang="sr-Latn-CS" baseline="-25000" dirty="0"/>
              <a:t>5</a:t>
            </a:r>
            <a:r>
              <a:rPr lang="sr-Latn-CS" dirty="0"/>
              <a:t>, M</a:t>
            </a:r>
            <a:r>
              <a:rPr lang="sr-Latn-CS" baseline="-25000" dirty="0"/>
              <a:t>6</a:t>
            </a:r>
            <a:r>
              <a:rPr lang="sr-Latn-CS" dirty="0"/>
              <a:t>) na kojima se izrađuju 3 različite vrste proizvoda (A, B, C). Prema tehnološkom postupku poznat je redosled izvođenja operacija i to:</a:t>
            </a:r>
            <a:endParaRPr lang="en-US" dirty="0"/>
          </a:p>
          <a:p>
            <a:pPr lvl="1"/>
            <a:r>
              <a:rPr lang="sr-Latn-CS" dirty="0"/>
              <a:t>A: M</a:t>
            </a:r>
            <a:r>
              <a:rPr lang="sr-Latn-CS" baseline="-25000" dirty="0"/>
              <a:t>2</a:t>
            </a:r>
            <a:r>
              <a:rPr lang="sr-Latn-CS" dirty="0">
                <a:sym typeface="Symbol" panose="05050102010706020507" pitchFamily="18" charset="2"/>
              </a:rPr>
              <a:t></a:t>
            </a:r>
            <a:r>
              <a:rPr lang="sr-Latn-CS" dirty="0"/>
              <a:t>M</a:t>
            </a:r>
            <a:r>
              <a:rPr lang="sr-Latn-CS" baseline="-25000" dirty="0"/>
              <a:t>1</a:t>
            </a:r>
            <a:r>
              <a:rPr lang="sr-Latn-CS" dirty="0">
                <a:sym typeface="Symbol" panose="05050102010706020507" pitchFamily="18" charset="2"/>
              </a:rPr>
              <a:t></a:t>
            </a:r>
            <a:r>
              <a:rPr lang="sr-Latn-CS" dirty="0"/>
              <a:t>M</a:t>
            </a:r>
            <a:r>
              <a:rPr lang="sr-Latn-CS" baseline="-25000" dirty="0"/>
              <a:t>3</a:t>
            </a:r>
            <a:r>
              <a:rPr lang="sr-Latn-CS" dirty="0">
                <a:sym typeface="Symbol" panose="05050102010706020507" pitchFamily="18" charset="2"/>
              </a:rPr>
              <a:t></a:t>
            </a:r>
            <a:r>
              <a:rPr lang="sr-Latn-CS" dirty="0"/>
              <a:t>M</a:t>
            </a:r>
            <a:r>
              <a:rPr lang="sr-Latn-CS" baseline="-25000" dirty="0"/>
              <a:t>4</a:t>
            </a:r>
            <a:r>
              <a:rPr lang="sr-Latn-CS" dirty="0">
                <a:sym typeface="Symbol" panose="05050102010706020507" pitchFamily="18" charset="2"/>
              </a:rPr>
              <a:t></a:t>
            </a:r>
            <a:r>
              <a:rPr lang="sr-Latn-CS" dirty="0"/>
              <a:t>M</a:t>
            </a:r>
            <a:r>
              <a:rPr lang="sr-Latn-CS" baseline="-25000" dirty="0"/>
              <a:t>6</a:t>
            </a:r>
            <a:endParaRPr lang="en-US" dirty="0"/>
          </a:p>
          <a:p>
            <a:pPr lvl="1"/>
            <a:r>
              <a:rPr lang="sr-Latn-CS" dirty="0"/>
              <a:t>B: M</a:t>
            </a:r>
            <a:r>
              <a:rPr lang="sr-Latn-CS" baseline="-25000" dirty="0"/>
              <a:t>1</a:t>
            </a:r>
            <a:r>
              <a:rPr lang="sr-Latn-CS" dirty="0">
                <a:sym typeface="Symbol" panose="05050102010706020507" pitchFamily="18" charset="2"/>
              </a:rPr>
              <a:t></a:t>
            </a:r>
            <a:r>
              <a:rPr lang="sr-Latn-CS" dirty="0"/>
              <a:t>M</a:t>
            </a:r>
            <a:r>
              <a:rPr lang="sr-Latn-CS" baseline="-25000" dirty="0"/>
              <a:t>3</a:t>
            </a:r>
            <a:r>
              <a:rPr lang="sr-Latn-CS" dirty="0">
                <a:sym typeface="Symbol" panose="05050102010706020507" pitchFamily="18" charset="2"/>
              </a:rPr>
              <a:t></a:t>
            </a:r>
            <a:r>
              <a:rPr lang="sr-Latn-CS" dirty="0"/>
              <a:t>M</a:t>
            </a:r>
            <a:r>
              <a:rPr lang="sr-Latn-CS" baseline="-25000" dirty="0"/>
              <a:t>2</a:t>
            </a:r>
            <a:r>
              <a:rPr lang="sr-Latn-CS" dirty="0">
                <a:sym typeface="Symbol" panose="05050102010706020507" pitchFamily="18" charset="2"/>
              </a:rPr>
              <a:t></a:t>
            </a:r>
            <a:r>
              <a:rPr lang="sr-Latn-CS" dirty="0"/>
              <a:t>M</a:t>
            </a:r>
            <a:r>
              <a:rPr lang="sr-Latn-CS" baseline="-25000" dirty="0"/>
              <a:t>5</a:t>
            </a:r>
            <a:endParaRPr lang="en-US" dirty="0"/>
          </a:p>
          <a:p>
            <a:pPr lvl="1"/>
            <a:r>
              <a:rPr lang="sr-Latn-CS" dirty="0"/>
              <a:t>C: M</a:t>
            </a:r>
            <a:r>
              <a:rPr lang="sr-Latn-CS" baseline="-25000" dirty="0"/>
              <a:t>3</a:t>
            </a:r>
            <a:r>
              <a:rPr lang="sr-Latn-CS" dirty="0">
                <a:sym typeface="Symbol" panose="05050102010706020507" pitchFamily="18" charset="2"/>
              </a:rPr>
              <a:t></a:t>
            </a:r>
            <a:r>
              <a:rPr lang="sr-Latn-CS" dirty="0"/>
              <a:t>M</a:t>
            </a:r>
            <a:r>
              <a:rPr lang="sr-Latn-CS" baseline="-25000" dirty="0"/>
              <a:t>4</a:t>
            </a:r>
            <a:r>
              <a:rPr lang="sr-Latn-CS" dirty="0">
                <a:sym typeface="Symbol" panose="05050102010706020507" pitchFamily="18" charset="2"/>
              </a:rPr>
              <a:t></a:t>
            </a:r>
            <a:r>
              <a:rPr lang="sr-Latn-CS" dirty="0"/>
              <a:t>M</a:t>
            </a:r>
            <a:r>
              <a:rPr lang="sr-Latn-CS" baseline="-25000" dirty="0"/>
              <a:t>5</a:t>
            </a:r>
            <a:r>
              <a:rPr lang="sr-Latn-CS" dirty="0">
                <a:sym typeface="Symbol" panose="05050102010706020507" pitchFamily="18" charset="2"/>
              </a:rPr>
              <a:t></a:t>
            </a:r>
            <a:r>
              <a:rPr lang="sr-Latn-CS" dirty="0"/>
              <a:t>M</a:t>
            </a:r>
            <a:r>
              <a:rPr lang="sr-Latn-CS" baseline="-25000" dirty="0"/>
              <a:t>6</a:t>
            </a:r>
            <a:endParaRPr lang="en-US" dirty="0"/>
          </a:p>
          <a:p>
            <a:r>
              <a:rPr lang="sr-Latn-CS" dirty="0"/>
              <a:t>Za utvrđivanje redosleda koristiti kombinaciju metode karika i </a:t>
            </a:r>
            <a:r>
              <a:rPr lang="sr-Latn-CS" b="1" dirty="0"/>
              <a:t>metode trouglova</a:t>
            </a:r>
            <a:r>
              <a:rPr lang="sr-Latn-CS" dirty="0"/>
              <a:t> uz pretpostavku da se proizvode iste količine svih proizvoda.</a:t>
            </a:r>
            <a:endParaRPr lang="en-US" dirty="0"/>
          </a:p>
          <a:p>
            <a:endParaRPr lang="en-US" dirty="0"/>
          </a:p>
        </p:txBody>
      </p:sp>
    </p:spTree>
    <p:extLst>
      <p:ext uri="{BB962C8B-B14F-4D97-AF65-F5344CB8AC3E}">
        <p14:creationId xmlns:p14="http://schemas.microsoft.com/office/powerpoint/2010/main" val="248454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sz="2000" i="1" dirty="0"/>
              <a:t>Rešenje: </a:t>
            </a:r>
            <a:r>
              <a:rPr lang="sr-Latn-CS" sz="2000" dirty="0"/>
              <a:t>Koristeći dati redosled mašina na kojima se obavljaju proizvodne operacije za pojedine vrste proizvoda, moguće je sačiniti sledeću „od-do“ matricu, u kojoj je predstavljen broj veza – karika, koje postoje između pojedinih radnih mesta:</a:t>
            </a:r>
            <a:endParaRPr lang="en-US" sz="20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25845119"/>
              </p:ext>
            </p:extLst>
          </p:nvPr>
        </p:nvGraphicFramePr>
        <p:xfrm>
          <a:off x="838199" y="2851486"/>
          <a:ext cx="10173514" cy="3539585"/>
        </p:xfrm>
        <a:graphic>
          <a:graphicData uri="http://schemas.openxmlformats.org/drawingml/2006/table">
            <a:tbl>
              <a:tblPr firstRow="1" firstCol="1" lastRow="1" lastCol="1" bandRow="1" bandCol="1">
                <a:tableStyleId>{5C22544A-7EE6-4342-B048-85BDC9FD1C3A}</a:tableStyleId>
              </a:tblPr>
              <a:tblGrid>
                <a:gridCol w="1453195">
                  <a:extLst>
                    <a:ext uri="{9D8B030D-6E8A-4147-A177-3AD203B41FA5}">
                      <a16:colId xmlns:a16="http://schemas.microsoft.com/office/drawing/2014/main" val="20000"/>
                    </a:ext>
                  </a:extLst>
                </a:gridCol>
                <a:gridCol w="1453195">
                  <a:extLst>
                    <a:ext uri="{9D8B030D-6E8A-4147-A177-3AD203B41FA5}">
                      <a16:colId xmlns:a16="http://schemas.microsoft.com/office/drawing/2014/main" val="20001"/>
                    </a:ext>
                  </a:extLst>
                </a:gridCol>
                <a:gridCol w="1453195">
                  <a:extLst>
                    <a:ext uri="{9D8B030D-6E8A-4147-A177-3AD203B41FA5}">
                      <a16:colId xmlns:a16="http://schemas.microsoft.com/office/drawing/2014/main" val="20002"/>
                    </a:ext>
                  </a:extLst>
                </a:gridCol>
                <a:gridCol w="1453195">
                  <a:extLst>
                    <a:ext uri="{9D8B030D-6E8A-4147-A177-3AD203B41FA5}">
                      <a16:colId xmlns:a16="http://schemas.microsoft.com/office/drawing/2014/main" val="20003"/>
                    </a:ext>
                  </a:extLst>
                </a:gridCol>
                <a:gridCol w="1453195">
                  <a:extLst>
                    <a:ext uri="{9D8B030D-6E8A-4147-A177-3AD203B41FA5}">
                      <a16:colId xmlns:a16="http://schemas.microsoft.com/office/drawing/2014/main" val="20004"/>
                    </a:ext>
                  </a:extLst>
                </a:gridCol>
                <a:gridCol w="1453195">
                  <a:extLst>
                    <a:ext uri="{9D8B030D-6E8A-4147-A177-3AD203B41FA5}">
                      <a16:colId xmlns:a16="http://schemas.microsoft.com/office/drawing/2014/main" val="20005"/>
                    </a:ext>
                  </a:extLst>
                </a:gridCol>
                <a:gridCol w="1454344">
                  <a:extLst>
                    <a:ext uri="{9D8B030D-6E8A-4147-A177-3AD203B41FA5}">
                      <a16:colId xmlns:a16="http://schemas.microsoft.com/office/drawing/2014/main" val="20006"/>
                    </a:ext>
                  </a:extLst>
                </a:gridCol>
              </a:tblGrid>
              <a:tr h="884897">
                <a:tc>
                  <a:txBody>
                    <a:bodyPr/>
                    <a:lstStyle/>
                    <a:p>
                      <a:pPr algn="just">
                        <a:spcAft>
                          <a:spcPts val="0"/>
                        </a:spcAft>
                      </a:pPr>
                      <a:r>
                        <a:rPr lang="sr-Latn-CS" sz="2000">
                          <a:effectLst/>
                        </a:rPr>
                        <a:t>           Do</a:t>
                      </a:r>
                      <a:endParaRPr lang="en-US" sz="2000">
                        <a:effectLst/>
                      </a:endParaRPr>
                    </a:p>
                    <a:p>
                      <a:pPr algn="just">
                        <a:spcAft>
                          <a:spcPts val="0"/>
                        </a:spcAft>
                      </a:pPr>
                      <a:r>
                        <a:rPr lang="sr-Latn-CS" sz="2000">
                          <a:effectLst/>
                        </a:rPr>
                        <a:t>Od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42448">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2448">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42448">
                <a:tc>
                  <a:txBody>
                    <a:bodyPr/>
                    <a:lstStyle/>
                    <a:p>
                      <a:pPr algn="ctr">
                        <a:spcAft>
                          <a:spcPts val="0"/>
                        </a:spcAft>
                      </a:pPr>
                      <a:r>
                        <a:rPr lang="sr-Latn-CS"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448">
                <a:tc>
                  <a:txBody>
                    <a:bodyPr/>
                    <a:lstStyle/>
                    <a:p>
                      <a:pPr algn="ctr">
                        <a:spcAft>
                          <a:spcPts val="0"/>
                        </a:spcAft>
                      </a:pPr>
                      <a:r>
                        <a:rPr lang="sr-Latn-CS"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2448">
                <a:tc>
                  <a:txBody>
                    <a:bodyPr/>
                    <a:lstStyle/>
                    <a:p>
                      <a:pPr algn="ctr">
                        <a:spcAft>
                          <a:spcPts val="0"/>
                        </a:spcAft>
                      </a:pPr>
                      <a:r>
                        <a:rPr lang="sr-Latn-CS"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2448">
                <a:tc>
                  <a:txBody>
                    <a:bodyPr/>
                    <a:lstStyle/>
                    <a:p>
                      <a:pPr algn="ctr">
                        <a:spcAft>
                          <a:spcPts val="0"/>
                        </a:spcAft>
                      </a:pPr>
                      <a:r>
                        <a:rPr lang="sr-Latn-CS"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728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838200" y="1586668"/>
            <a:ext cx="10515600" cy="4351338"/>
          </a:xfrm>
        </p:spPr>
        <p:txBody>
          <a:bodyPr/>
          <a:lstStyle/>
          <a:p>
            <a:r>
              <a:rPr lang="sr-Latn-CS" dirty="0"/>
              <a:t>Na osnovu prethodne matrice izračunava se broj veza između mašina, kako po horizontali, tako i po vertikali. Na primer za M</a:t>
            </a:r>
            <a:r>
              <a:rPr lang="sr-Latn-CS" baseline="-25000" dirty="0"/>
              <a:t>1</a:t>
            </a:r>
            <a:r>
              <a:rPr lang="sr-Latn-CS" dirty="0"/>
              <a:t> je:</a:t>
            </a:r>
          </a:p>
          <a:p>
            <a:pPr lvl="1"/>
            <a:r>
              <a:rPr lang="sr-Latn-CS" dirty="0"/>
              <a:t>K</a:t>
            </a:r>
            <a:r>
              <a:rPr lang="sr-Latn-CS" baseline="-25000" dirty="0"/>
              <a:t>m1</a:t>
            </a:r>
            <a:r>
              <a:rPr lang="sr-Latn-CS" dirty="0"/>
              <a:t>(h) =             = k</a:t>
            </a:r>
            <a:r>
              <a:rPr lang="sr-Latn-CS" baseline="-25000" dirty="0"/>
              <a:t>11</a:t>
            </a:r>
            <a:r>
              <a:rPr lang="sr-Latn-CS" dirty="0"/>
              <a:t> + k</a:t>
            </a:r>
            <a:r>
              <a:rPr lang="sr-Latn-CS" baseline="-25000" dirty="0"/>
              <a:t>12</a:t>
            </a:r>
            <a:r>
              <a:rPr lang="sr-Latn-CS" dirty="0"/>
              <a:t> + k</a:t>
            </a:r>
            <a:r>
              <a:rPr lang="sr-Latn-CS" baseline="-25000" dirty="0"/>
              <a:t>13</a:t>
            </a:r>
            <a:r>
              <a:rPr lang="sr-Latn-CS" dirty="0"/>
              <a:t> + k</a:t>
            </a:r>
            <a:r>
              <a:rPr lang="sr-Latn-CS" baseline="-25000" dirty="0"/>
              <a:t>14</a:t>
            </a:r>
            <a:r>
              <a:rPr lang="sr-Latn-CS" dirty="0"/>
              <a:t> + k</a:t>
            </a:r>
            <a:r>
              <a:rPr lang="sr-Latn-CS" baseline="-25000" dirty="0"/>
              <a:t>15</a:t>
            </a:r>
            <a:r>
              <a:rPr lang="sr-Latn-CS" dirty="0"/>
              <a:t> + k</a:t>
            </a:r>
            <a:r>
              <a:rPr lang="sr-Latn-CS" baseline="-25000" dirty="0"/>
              <a:t>16</a:t>
            </a:r>
            <a:r>
              <a:rPr lang="sr-Latn-CS" dirty="0"/>
              <a:t> = 0 + 0 + 2 + 0 + 0 + 0 = 2; </a:t>
            </a:r>
          </a:p>
          <a:p>
            <a:pPr lvl="1"/>
            <a:endParaRPr lang="sr-Latn-CS" dirty="0"/>
          </a:p>
          <a:p>
            <a:pPr lvl="1"/>
            <a:r>
              <a:rPr lang="sr-Latn-CS" dirty="0"/>
              <a:t>K</a:t>
            </a:r>
            <a:r>
              <a:rPr lang="sr-Latn-CS" baseline="-25000" dirty="0"/>
              <a:t>m1</a:t>
            </a:r>
            <a:r>
              <a:rPr lang="sr-Latn-CS" dirty="0"/>
              <a:t>(v) =          = k</a:t>
            </a:r>
            <a:r>
              <a:rPr lang="sr-Latn-CS" baseline="-25000" dirty="0"/>
              <a:t>11</a:t>
            </a:r>
            <a:r>
              <a:rPr lang="sr-Latn-CS" dirty="0"/>
              <a:t> + k</a:t>
            </a:r>
            <a:r>
              <a:rPr lang="sr-Latn-CS" baseline="-25000" dirty="0"/>
              <a:t>21</a:t>
            </a:r>
            <a:r>
              <a:rPr lang="sr-Latn-CS" dirty="0"/>
              <a:t> + k</a:t>
            </a:r>
            <a:r>
              <a:rPr lang="sr-Latn-CS" baseline="-25000" dirty="0"/>
              <a:t>31</a:t>
            </a:r>
            <a:r>
              <a:rPr lang="sr-Latn-CS" dirty="0"/>
              <a:t> + k</a:t>
            </a:r>
            <a:r>
              <a:rPr lang="sr-Latn-CS" baseline="-25000" dirty="0"/>
              <a:t>41</a:t>
            </a:r>
            <a:r>
              <a:rPr lang="sr-Latn-CS" dirty="0"/>
              <a:t> + k</a:t>
            </a:r>
            <a:r>
              <a:rPr lang="sr-Latn-CS" baseline="-25000" dirty="0"/>
              <a:t>51</a:t>
            </a:r>
            <a:r>
              <a:rPr lang="sr-Latn-CS" dirty="0"/>
              <a:t> + k</a:t>
            </a:r>
            <a:r>
              <a:rPr lang="sr-Latn-CS" baseline="-25000" dirty="0"/>
              <a:t>61</a:t>
            </a:r>
            <a:r>
              <a:rPr lang="sr-Latn-CS" dirty="0"/>
              <a:t> = 0 + 1 + 0 + 0 + 0 + 0 = 1.</a:t>
            </a:r>
            <a:endParaRPr lang="en-US" dirty="0"/>
          </a:p>
          <a:p>
            <a:pPr marL="457200" lvl="1" indent="0">
              <a:buNone/>
            </a:pPr>
            <a:endParaRPr lang="en-US" dirty="0"/>
          </a:p>
          <a:p>
            <a:pPr lvl="1"/>
            <a:endParaRPr lang="en-US" dirty="0"/>
          </a:p>
        </p:txBody>
      </p:sp>
      <p:sp>
        <p:nvSpPr>
          <p:cNvPr id="19" name="Rectangle 17"/>
          <p:cNvSpPr>
            <a:spLocks noChangeArrowheads="1"/>
          </p:cNvSpPr>
          <p:nvPr/>
        </p:nvSpPr>
        <p:spPr bwMode="auto">
          <a:xfrm>
            <a:off x="2723744" y="2538918"/>
            <a:ext cx="19614547" cy="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064824131"/>
              </p:ext>
            </p:extLst>
          </p:nvPr>
        </p:nvGraphicFramePr>
        <p:xfrm>
          <a:off x="2723744" y="2304171"/>
          <a:ext cx="667703" cy="729575"/>
        </p:xfrm>
        <a:graphic>
          <a:graphicData uri="http://schemas.openxmlformats.org/presentationml/2006/ole">
            <mc:AlternateContent xmlns:mc="http://schemas.openxmlformats.org/markup-compatibility/2006">
              <mc:Choice xmlns:v="urn:schemas-microsoft-com:vml" Requires="v">
                <p:oleObj spid="_x0000_s6392" r:id="rId3" imgW="406048" imgH="444114" progId="Equation.3">
                  <p:embed/>
                </p:oleObj>
              </mc:Choice>
              <mc:Fallback>
                <p:oleObj r:id="rId3" imgW="406048" imgH="444114"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744" y="2304171"/>
                        <a:ext cx="667703" cy="729575"/>
                      </a:xfrm>
                      <a:prstGeom prst="rect">
                        <a:avLst/>
                      </a:prstGeom>
                      <a:noFill/>
                    </p:spPr>
                  </p:pic>
                </p:oleObj>
              </mc:Fallback>
            </mc:AlternateContent>
          </a:graphicData>
        </a:graphic>
      </p:graphicFrame>
      <p:sp>
        <p:nvSpPr>
          <p:cNvPr id="24" name="Rectangle 23"/>
          <p:cNvSpPr>
            <a:spLocks noChangeArrowheads="1"/>
          </p:cNvSpPr>
          <p:nvPr/>
        </p:nvSpPr>
        <p:spPr bwMode="auto">
          <a:xfrm>
            <a:off x="2801566" y="32268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438718351"/>
              </p:ext>
            </p:extLst>
          </p:nvPr>
        </p:nvGraphicFramePr>
        <p:xfrm>
          <a:off x="2734377" y="3109182"/>
          <a:ext cx="554477" cy="608793"/>
        </p:xfrm>
        <a:graphic>
          <a:graphicData uri="http://schemas.openxmlformats.org/presentationml/2006/ole">
            <mc:AlternateContent xmlns:mc="http://schemas.openxmlformats.org/markup-compatibility/2006">
              <mc:Choice xmlns:v="urn:schemas-microsoft-com:vml" Requires="v">
                <p:oleObj spid="_x0000_s6393" r:id="rId5" imgW="393529" imgH="431613" progId="Equation.3">
                  <p:embed/>
                </p:oleObj>
              </mc:Choice>
              <mc:Fallback>
                <p:oleObj r:id="rId5" imgW="393529" imgH="431613"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377" y="3109182"/>
                        <a:ext cx="554477" cy="608793"/>
                      </a:xfrm>
                      <a:prstGeom prst="rect">
                        <a:avLst/>
                      </a:prstGeom>
                      <a:noFill/>
                    </p:spPr>
                  </p:pic>
                </p:oleObj>
              </mc:Fallback>
            </mc:AlternateContent>
          </a:graphicData>
        </a:graphic>
      </p:graphicFrame>
      <p:pic>
        <p:nvPicPr>
          <p:cNvPr id="27" name="Picture 26"/>
          <p:cNvPicPr>
            <a:picLocks noChangeAspect="1"/>
          </p:cNvPicPr>
          <p:nvPr/>
        </p:nvPicPr>
        <p:blipFill>
          <a:blip r:embed="rId7"/>
          <a:stretch>
            <a:fillRect/>
          </a:stretch>
        </p:blipFill>
        <p:spPr>
          <a:xfrm>
            <a:off x="690664" y="3707827"/>
            <a:ext cx="8875778" cy="3120490"/>
          </a:xfrm>
          <a:prstGeom prst="rect">
            <a:avLst/>
          </a:prstGeom>
        </p:spPr>
      </p:pic>
      <p:pic>
        <p:nvPicPr>
          <p:cNvPr id="28" name="Picture 27"/>
          <p:cNvPicPr>
            <a:picLocks noChangeAspect="1"/>
          </p:cNvPicPr>
          <p:nvPr/>
        </p:nvPicPr>
        <p:blipFill>
          <a:blip r:embed="rId8"/>
          <a:stretch>
            <a:fillRect/>
          </a:stretch>
        </p:blipFill>
        <p:spPr>
          <a:xfrm>
            <a:off x="5163765" y="3762337"/>
            <a:ext cx="10285414" cy="2301402"/>
          </a:xfrm>
          <a:prstGeom prst="rect">
            <a:avLst/>
          </a:prstGeom>
        </p:spPr>
      </p:pic>
    </p:spTree>
    <p:extLst>
      <p:ext uri="{BB962C8B-B14F-4D97-AF65-F5344CB8AC3E}">
        <p14:creationId xmlns:p14="http://schemas.microsoft.com/office/powerpoint/2010/main" val="23074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Rezultat konačnog obračuna daje sledeću tabelu:</a:t>
            </a:r>
            <a:endParaRPr lang="en-US" dirty="0"/>
          </a:p>
        </p:txBody>
      </p:sp>
      <p:pic>
        <p:nvPicPr>
          <p:cNvPr id="7" name="Picture 6"/>
          <p:cNvPicPr>
            <a:picLocks noChangeAspect="1"/>
          </p:cNvPicPr>
          <p:nvPr/>
        </p:nvPicPr>
        <p:blipFill>
          <a:blip r:embed="rId2"/>
          <a:stretch>
            <a:fillRect/>
          </a:stretch>
        </p:blipFill>
        <p:spPr>
          <a:xfrm>
            <a:off x="647826" y="2649616"/>
            <a:ext cx="11134682" cy="2136393"/>
          </a:xfrm>
          <a:prstGeom prst="rect">
            <a:avLst/>
          </a:prstGeom>
        </p:spPr>
      </p:pic>
    </p:spTree>
    <p:extLst>
      <p:ext uri="{BB962C8B-B14F-4D97-AF65-F5344CB8AC3E}">
        <p14:creationId xmlns:p14="http://schemas.microsoft.com/office/powerpoint/2010/main" val="353152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Tabela omogućava da se dođe do ukupnog broja veza za svaku mašinu. Tako će za mašinu M</a:t>
            </a:r>
            <a:r>
              <a:rPr lang="sr-Latn-CS" baseline="-25000" dirty="0"/>
              <a:t>1</a:t>
            </a:r>
            <a:r>
              <a:rPr lang="sr-Latn-CS" dirty="0"/>
              <a:t> biti:</a:t>
            </a:r>
          </a:p>
          <a:p>
            <a:endParaRPr lang="en-US" dirty="0"/>
          </a:p>
          <a:p>
            <a:endParaRPr lang="en-US" dirty="0"/>
          </a:p>
        </p:txBody>
      </p:sp>
      <p:pic>
        <p:nvPicPr>
          <p:cNvPr id="4" name="Picture 3"/>
          <p:cNvPicPr>
            <a:picLocks noChangeAspect="1"/>
          </p:cNvPicPr>
          <p:nvPr/>
        </p:nvPicPr>
        <p:blipFill>
          <a:blip r:embed="rId2"/>
          <a:stretch>
            <a:fillRect/>
          </a:stretch>
        </p:blipFill>
        <p:spPr>
          <a:xfrm>
            <a:off x="1280124" y="2756099"/>
            <a:ext cx="10527194" cy="3887891"/>
          </a:xfrm>
          <a:prstGeom prst="rect">
            <a:avLst/>
          </a:prstGeom>
        </p:spPr>
      </p:pic>
    </p:spTree>
    <p:extLst>
      <p:ext uri="{BB962C8B-B14F-4D97-AF65-F5344CB8AC3E}">
        <p14:creationId xmlns:p14="http://schemas.microsoft.com/office/powerpoint/2010/main" val="69079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pic>
        <p:nvPicPr>
          <p:cNvPr id="5" name="Content Placeholder 4"/>
          <p:cNvPicPr>
            <a:picLocks noGrp="1" noChangeAspect="1"/>
          </p:cNvPicPr>
          <p:nvPr>
            <p:ph idx="1"/>
          </p:nvPr>
        </p:nvPicPr>
        <p:blipFill>
          <a:blip r:embed="rId3"/>
          <a:stretch>
            <a:fillRect/>
          </a:stretch>
        </p:blipFill>
        <p:spPr>
          <a:xfrm>
            <a:off x="838200" y="2042300"/>
            <a:ext cx="10940111" cy="1449929"/>
          </a:xfrm>
          <a:prstGeom prst="rect">
            <a:avLst/>
          </a:prstGeom>
        </p:spPr>
      </p:pic>
      <p:sp>
        <p:nvSpPr>
          <p:cNvPr id="6" name="TextBox 5"/>
          <p:cNvSpPr txBox="1"/>
          <p:nvPr/>
        </p:nvSpPr>
        <p:spPr>
          <a:xfrm>
            <a:off x="603115" y="3492229"/>
            <a:ext cx="5272391" cy="2031325"/>
          </a:xfrm>
          <a:prstGeom prst="rect">
            <a:avLst/>
          </a:prstGeom>
          <a:noFill/>
        </p:spPr>
        <p:txBody>
          <a:bodyPr wrap="square" rtlCol="0">
            <a:spAutoFit/>
          </a:bodyPr>
          <a:lstStyle/>
          <a:p>
            <a:pPr algn="just"/>
            <a:r>
              <a:rPr lang="sr-Latn-CS" dirty="0"/>
              <a:t>Rang važnosti se koristi za ucrtavanje rasporeda mašina u trouglastoj mreži.</a:t>
            </a:r>
          </a:p>
          <a:p>
            <a:pPr algn="just"/>
            <a:r>
              <a:rPr lang="sr-Latn-CS" dirty="0"/>
              <a:t> </a:t>
            </a:r>
          </a:p>
          <a:p>
            <a:pPr algn="just"/>
            <a:r>
              <a:rPr lang="sr-Latn-CS" dirty="0"/>
              <a:t>Najviši rang ima mašina M</a:t>
            </a:r>
            <a:r>
              <a:rPr lang="sr-Latn-CS" baseline="-25000" dirty="0"/>
              <a:t>3</a:t>
            </a:r>
            <a:r>
              <a:rPr lang="sr-Latn-CS" dirty="0"/>
              <a:t>, te se od nje započineje ucrtavanje s tim što se na susedno čvorište postavlja mašina M</a:t>
            </a:r>
            <a:r>
              <a:rPr lang="sr-Latn-CS" baseline="-25000" dirty="0"/>
              <a:t>4</a:t>
            </a:r>
            <a:r>
              <a:rPr lang="sr-Latn-CS" dirty="0"/>
              <a:t> (kao sledeća po rangu važnosti) a zatim redom M</a:t>
            </a:r>
            <a:r>
              <a:rPr lang="sr-Latn-CS" baseline="-25000" dirty="0"/>
              <a:t>1</a:t>
            </a:r>
            <a:r>
              <a:rPr lang="sr-Latn-CS" dirty="0"/>
              <a:t>, M</a:t>
            </a:r>
            <a:r>
              <a:rPr lang="sr-Latn-CS" baseline="-25000" dirty="0"/>
              <a:t>2</a:t>
            </a:r>
            <a:r>
              <a:rPr lang="sr-Latn-CS" dirty="0"/>
              <a:t> , M</a:t>
            </a:r>
            <a:r>
              <a:rPr lang="sr-Latn-CS" baseline="-25000" dirty="0"/>
              <a:t>5</a:t>
            </a:r>
            <a:r>
              <a:rPr lang="sr-Latn-CS" dirty="0"/>
              <a:t> i na kraju M</a:t>
            </a:r>
            <a:r>
              <a:rPr lang="sr-Latn-CS" baseline="-25000" dirty="0"/>
              <a:t>6</a:t>
            </a:r>
            <a:r>
              <a:rPr lang="sr-Latn-CS" dirty="0"/>
              <a:t>, slika: </a:t>
            </a:r>
            <a:endParaRPr lang="en-US" dirty="0"/>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37804554"/>
              </p:ext>
            </p:extLst>
          </p:nvPr>
        </p:nvGraphicFramePr>
        <p:xfrm>
          <a:off x="6181794" y="3210127"/>
          <a:ext cx="5617421" cy="3550596"/>
        </p:xfrm>
        <a:graphic>
          <a:graphicData uri="http://schemas.openxmlformats.org/presentationml/2006/ole">
            <mc:AlternateContent xmlns:mc="http://schemas.openxmlformats.org/markup-compatibility/2006">
              <mc:Choice xmlns:v="urn:schemas-microsoft-com:vml" Requires="v">
                <p:oleObj spid="_x0000_s8301" name="Visio" r:id="rId4" imgW="6555638" imgH="4161739" progId="Visio.Drawing.11">
                  <p:embed/>
                </p:oleObj>
              </mc:Choice>
              <mc:Fallback>
                <p:oleObj name="Visio" r:id="rId4" imgW="6555638" imgH="416173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94" y="3210127"/>
                        <a:ext cx="5617421" cy="3550596"/>
                      </a:xfrm>
                      <a:prstGeom prst="rect">
                        <a:avLst/>
                      </a:prstGeom>
                      <a:noFill/>
                    </p:spPr>
                  </p:pic>
                </p:oleObj>
              </mc:Fallback>
            </mc:AlternateContent>
          </a:graphicData>
        </a:graphic>
      </p:graphicFrame>
    </p:spTree>
    <p:extLst>
      <p:ext uri="{BB962C8B-B14F-4D97-AF65-F5344CB8AC3E}">
        <p14:creationId xmlns:p14="http://schemas.microsoft.com/office/powerpoint/2010/main" val="212208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C7EC-A3C8-4963-A5C9-B2552DBF88EA}"/>
              </a:ext>
            </a:extLst>
          </p:cNvPr>
          <p:cNvSpPr>
            <a:spLocks noGrp="1"/>
          </p:cNvSpPr>
          <p:nvPr>
            <p:ph type="title"/>
          </p:nvPr>
        </p:nvSpPr>
        <p:spPr/>
        <p:txBody>
          <a:bodyPr/>
          <a:lstStyle/>
          <a:p>
            <a:r>
              <a:rPr lang="en-US" dirty="0"/>
              <a:t>Sadr</a:t>
            </a:r>
            <a:r>
              <a:rPr lang="sr-Latn-RS" dirty="0"/>
              <a:t>žaj predmeta</a:t>
            </a:r>
            <a:endParaRPr lang="en-US" dirty="0"/>
          </a:p>
        </p:txBody>
      </p:sp>
      <p:sp>
        <p:nvSpPr>
          <p:cNvPr id="3" name="Content Placeholder 2">
            <a:extLst>
              <a:ext uri="{FF2B5EF4-FFF2-40B4-BE49-F238E27FC236}">
                <a16:creationId xmlns:a16="http://schemas.microsoft.com/office/drawing/2014/main" id="{B1418685-0821-48E5-999B-97C7D99EB490}"/>
              </a:ext>
            </a:extLst>
          </p:cNvPr>
          <p:cNvSpPr>
            <a:spLocks noGrp="1"/>
          </p:cNvSpPr>
          <p:nvPr>
            <p:ph idx="1"/>
          </p:nvPr>
        </p:nvSpPr>
        <p:spPr/>
        <p:txBody>
          <a:bodyPr>
            <a:normAutofit fontScale="85000" lnSpcReduction="20000"/>
          </a:bodyPr>
          <a:lstStyle/>
          <a:p>
            <a:r>
              <a:rPr lang="sr-Latn-RS" dirty="0"/>
              <a:t>O industrijskom inženjerstvu.</a:t>
            </a:r>
          </a:p>
          <a:p>
            <a:r>
              <a:rPr lang="sr-Latn-RS" dirty="0"/>
              <a:t>Industrijski sistem u privrednom okruženju (uloga fabrike ili industrijskog sistema u privredi, funkcije koje mora da ispuni sistem i njegov benefit za privredu). </a:t>
            </a:r>
          </a:p>
          <a:p>
            <a:r>
              <a:rPr lang="sr-Latn-RS" dirty="0"/>
              <a:t>Elementi industrijskog sistema (proizvodnja, organizacija, logistika). </a:t>
            </a:r>
          </a:p>
          <a:p>
            <a:r>
              <a:rPr lang="sr-Latn-RS" b="1" dirty="0"/>
              <a:t>Osnovni podsistemi industrijskog sistema (proizvodnja sa definisanim kapacitetom, transport sa definisanom tehnologijom, skadišni podsistem, održavanje, organizacija, informacione tehnologije, menadžment, ergonomija, ekonomsko - komercijalni sektor). </a:t>
            </a:r>
          </a:p>
          <a:p>
            <a:r>
              <a:rPr lang="sr-Latn-RS" dirty="0"/>
              <a:t>Mesto i uloga svih industrijskih podsistema sa posebnim osvrtom na primere iz industrijske prakse (fabrika, distributivni centri, transportni sistemi, informacioni sistemi). </a:t>
            </a:r>
          </a:p>
          <a:p>
            <a:r>
              <a:rPr lang="sr-Latn-RS" dirty="0"/>
              <a:t>Primena i efekti primene industrijskih sistema u privredi sa konkretnim primerima iz prakse.</a:t>
            </a:r>
            <a:endParaRPr lang="en-US" dirty="0"/>
          </a:p>
        </p:txBody>
      </p:sp>
    </p:spTree>
    <p:extLst>
      <p:ext uri="{BB962C8B-B14F-4D97-AF65-F5344CB8AC3E}">
        <p14:creationId xmlns:p14="http://schemas.microsoft.com/office/powerpoint/2010/main" val="30228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8EDA-D34F-455F-A6F3-59798006F447}"/>
              </a:ext>
            </a:extLst>
          </p:cNvPr>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a:extLst>
              <a:ext uri="{FF2B5EF4-FFF2-40B4-BE49-F238E27FC236}">
                <a16:creationId xmlns:a16="http://schemas.microsoft.com/office/drawing/2014/main" id="{6229BCC7-7884-43B7-A7A1-7B14A84AF3E0}"/>
              </a:ext>
            </a:extLst>
          </p:cNvPr>
          <p:cNvSpPr>
            <a:spLocks noGrp="1"/>
          </p:cNvSpPr>
          <p:nvPr>
            <p:ph idx="1"/>
          </p:nvPr>
        </p:nvSpPr>
        <p:spPr/>
        <p:txBody>
          <a:bodyPr/>
          <a:lstStyle/>
          <a:p>
            <a:r>
              <a:rPr lang="en-US" b="1" dirty="0"/>
              <a:t>Primer za </a:t>
            </a:r>
            <a:r>
              <a:rPr lang="sr-Latn-RS" b="1" dirty="0"/>
              <a:t>vežbu: </a:t>
            </a:r>
            <a:r>
              <a:rPr lang="sr-Latn-RS" dirty="0"/>
              <a:t>Potrebno je rasporediti 5 radnih mašina (M1-M5), na kojima se izrađuje četiti različita proizvoda (P1, P2, P3 i P4). Prema tehnološkom postupku, poznat je redosled izvođenja operacija, i to:</a:t>
            </a:r>
          </a:p>
          <a:p>
            <a:r>
              <a:rPr lang="sr-Latn-RS" dirty="0"/>
              <a:t>P1: M</a:t>
            </a:r>
            <a:r>
              <a:rPr lang="sr-Latn-RS" baseline="-25000" dirty="0"/>
              <a:t>1</a:t>
            </a:r>
            <a:r>
              <a:rPr lang="sr-Latn-RS" dirty="0"/>
              <a:t> </a:t>
            </a:r>
            <a:r>
              <a:rPr lang="sr-Latn-CS" dirty="0">
                <a:sym typeface="Symbol" panose="05050102010706020507" pitchFamily="18" charset="2"/>
              </a:rPr>
              <a:t> M</a:t>
            </a:r>
            <a:r>
              <a:rPr lang="sr-Latn-CS" baseline="-25000" dirty="0">
                <a:sym typeface="Symbol" panose="05050102010706020507" pitchFamily="18" charset="2"/>
              </a:rPr>
              <a:t>3</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2</a:t>
            </a:r>
          </a:p>
          <a:p>
            <a:r>
              <a:rPr lang="sr-Latn-CS" dirty="0">
                <a:sym typeface="Symbol" panose="05050102010706020507" pitchFamily="18" charset="2"/>
              </a:rPr>
              <a:t>P2: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1</a:t>
            </a:r>
            <a:r>
              <a:rPr lang="sr-Latn-CS" dirty="0">
                <a:sym typeface="Symbol" panose="05050102010706020507" pitchFamily="18" charset="2"/>
              </a:rPr>
              <a:t>  M</a:t>
            </a:r>
            <a:r>
              <a:rPr lang="sr-Latn-CS" baseline="-25000" dirty="0">
                <a:sym typeface="Symbol" panose="05050102010706020507" pitchFamily="18" charset="2"/>
              </a:rPr>
              <a:t>4</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1</a:t>
            </a:r>
          </a:p>
          <a:p>
            <a:r>
              <a:rPr lang="sr-Latn-CS" dirty="0">
                <a:sym typeface="Symbol" panose="05050102010706020507" pitchFamily="18" charset="2"/>
              </a:rPr>
              <a:t>P3: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3</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4</a:t>
            </a:r>
          </a:p>
          <a:p>
            <a:r>
              <a:rPr lang="sr-Latn-CS" dirty="0">
                <a:sym typeface="Symbol" panose="05050102010706020507" pitchFamily="18" charset="2"/>
              </a:rPr>
              <a:t>P4: M</a:t>
            </a:r>
            <a:r>
              <a:rPr lang="sr-Latn-CS" baseline="-25000" dirty="0">
                <a:sym typeface="Symbol" panose="05050102010706020507" pitchFamily="18" charset="2"/>
              </a:rPr>
              <a:t>1</a:t>
            </a:r>
            <a:r>
              <a:rPr lang="sr-Latn-CS" dirty="0">
                <a:sym typeface="Symbol" panose="05050102010706020507" pitchFamily="18" charset="2"/>
              </a:rPr>
              <a:t> 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4</a:t>
            </a:r>
            <a:r>
              <a:rPr lang="sr-Latn-CS" dirty="0">
                <a:sym typeface="Symbol" panose="05050102010706020507" pitchFamily="18" charset="2"/>
              </a:rPr>
              <a:t>  M</a:t>
            </a:r>
            <a:r>
              <a:rPr lang="sr-Latn-CS" baseline="-25000" dirty="0">
                <a:sym typeface="Symbol" panose="05050102010706020507" pitchFamily="18" charset="2"/>
              </a:rPr>
              <a:t>5</a:t>
            </a:r>
          </a:p>
          <a:p>
            <a:pPr marL="0" indent="0">
              <a:buNone/>
            </a:pPr>
            <a:r>
              <a:rPr lang="sr-Latn-CS" dirty="0">
                <a:sym typeface="Symbol" panose="05050102010706020507" pitchFamily="18" charset="2"/>
              </a:rPr>
              <a:t>Kod raspoređivanja radnih mesta, koristiti kombinaciju metode karika i metode trouglova.</a:t>
            </a:r>
            <a:r>
              <a:rPr lang="sr-Latn-RS" dirty="0"/>
              <a:t> </a:t>
            </a:r>
            <a:endParaRPr lang="en-US" dirty="0"/>
          </a:p>
        </p:txBody>
      </p:sp>
    </p:spTree>
    <p:extLst>
      <p:ext uri="{BB962C8B-B14F-4D97-AF65-F5344CB8AC3E}">
        <p14:creationId xmlns:p14="http://schemas.microsoft.com/office/powerpoint/2010/main" val="31439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9ED2-F20C-4282-A327-9566505DE756}"/>
              </a:ext>
            </a:extLst>
          </p:cNvPr>
          <p:cNvSpPr>
            <a:spLocks noGrp="1"/>
          </p:cNvSpPr>
          <p:nvPr>
            <p:ph type="title"/>
          </p:nvPr>
        </p:nvSpPr>
        <p:spPr/>
        <p:txBody>
          <a:bodyPr/>
          <a:lstStyle/>
          <a:p>
            <a:r>
              <a:rPr lang="sr-Latn-RS" dirty="0"/>
              <a:t>Napomena</a:t>
            </a:r>
            <a:endParaRPr lang="en-US" dirty="0"/>
          </a:p>
        </p:txBody>
      </p:sp>
      <p:sp>
        <p:nvSpPr>
          <p:cNvPr id="3" name="Content Placeholder 2">
            <a:extLst>
              <a:ext uri="{FF2B5EF4-FFF2-40B4-BE49-F238E27FC236}">
                <a16:creationId xmlns:a16="http://schemas.microsoft.com/office/drawing/2014/main" id="{C99D2F7B-26FF-4CD7-82C8-BF08638E49DA}"/>
              </a:ext>
            </a:extLst>
          </p:cNvPr>
          <p:cNvSpPr>
            <a:spLocks noGrp="1"/>
          </p:cNvSpPr>
          <p:nvPr>
            <p:ph idx="1"/>
          </p:nvPr>
        </p:nvSpPr>
        <p:spPr/>
        <p:txBody>
          <a:bodyPr/>
          <a:lstStyle/>
          <a:p>
            <a:r>
              <a:rPr lang="sr-Latn-RS" dirty="0">
                <a:solidFill>
                  <a:srgbClr val="00B0F0"/>
                </a:solidFill>
              </a:rPr>
              <a:t>Za sledeći termin poneti, po mogućstvu, lap top računare.</a:t>
            </a:r>
            <a:endParaRPr lang="en-US" dirty="0">
              <a:solidFill>
                <a:srgbClr val="00B0F0"/>
              </a:solidFill>
            </a:endParaRPr>
          </a:p>
        </p:txBody>
      </p:sp>
    </p:spTree>
    <p:extLst>
      <p:ext uri="{BB962C8B-B14F-4D97-AF65-F5344CB8AC3E}">
        <p14:creationId xmlns:p14="http://schemas.microsoft.com/office/powerpoint/2010/main" val="172388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b="1" dirty="0"/>
          </a:p>
        </p:txBody>
      </p:sp>
      <p:sp>
        <p:nvSpPr>
          <p:cNvPr id="3" name="Content Placeholder 2"/>
          <p:cNvSpPr>
            <a:spLocks noGrp="1"/>
          </p:cNvSpPr>
          <p:nvPr>
            <p:ph idx="1"/>
          </p:nvPr>
        </p:nvSpPr>
        <p:spPr/>
        <p:txBody>
          <a:bodyPr>
            <a:normAutofit fontScale="77500" lnSpcReduction="20000"/>
          </a:bodyPr>
          <a:lstStyle/>
          <a:p>
            <a:r>
              <a:rPr lang="sr-Latn-RS" b="1" dirty="0"/>
              <a:t>Izbor tipa layout-a: </a:t>
            </a:r>
            <a:r>
              <a:rPr lang="sr-Latn-CS" dirty="0"/>
              <a:t>U prvoj etapi optimizacije tokova materijala, razmatran je opšti tok materijala u toku procesa proizvodnje u nekom industrijskom sistemu.</a:t>
            </a:r>
          </a:p>
          <a:p>
            <a:r>
              <a:rPr lang="sr-Latn-CS" dirty="0"/>
              <a:t>U drugoj etapi optimizacije tokova materijala, utvrđuje se tok materijala između pojedinih radnih mesta na kojima se obavljaju proizvodne radne operacije. Upravo ova druga etapa zahteva znatno detaljnu matematičku analizu koja će biti razmatrana. </a:t>
            </a:r>
          </a:p>
          <a:p>
            <a:r>
              <a:rPr lang="sr-Latn-CS" dirty="0"/>
              <a:t>Ukoliko se pođe od toga da je tehnološki proces po kojem se izrađuje ili sklapa finalni proizvod poznat, onda oblik i dužinu putanje predmeta rada diktira raspored radnih mesta na kojima se izvode pojedine operacije. Sa logističkog aspekta poželjno je da pređeni put bude pravolinijski i što je moguće kraći. </a:t>
            </a:r>
          </a:p>
          <a:p>
            <a:r>
              <a:rPr lang="sr-Latn-CS" dirty="0"/>
              <a:t>Problem se dakle svodi na utvrđivanje optimalnog rasporeda radnih mesta pri čemu se za funkciju cilja bira minimalni pređeni put materijala za obradu. Inače jedna od osnovnih podela, prema kojoj mogu da budu raspoređena radna mesta u okviru proizvodne radionice ili pogona, jeste na jedan od sledećih načina:</a:t>
            </a:r>
            <a:endParaRPr lang="en-US" dirty="0"/>
          </a:p>
          <a:p>
            <a:pPr lvl="1"/>
            <a:r>
              <a:rPr lang="sr-Latn-CS" dirty="0"/>
              <a:t>grupni raspored radnih mesta,</a:t>
            </a:r>
            <a:endParaRPr lang="en-US" dirty="0"/>
          </a:p>
          <a:p>
            <a:pPr lvl="1"/>
            <a:r>
              <a:rPr lang="sr-Latn-CS" dirty="0"/>
              <a:t>linijski raspored radnih mesta i</a:t>
            </a:r>
            <a:endParaRPr lang="en-US" dirty="0"/>
          </a:p>
          <a:p>
            <a:pPr lvl="1"/>
            <a:r>
              <a:rPr lang="sr-Latn-CS" dirty="0"/>
              <a:t>kombinovani raspored radnih mesta.</a:t>
            </a:r>
            <a:endParaRPr lang="en-US" dirty="0"/>
          </a:p>
          <a:p>
            <a:endParaRPr lang="en-US" b="1" dirty="0"/>
          </a:p>
        </p:txBody>
      </p:sp>
    </p:spTree>
    <p:extLst>
      <p:ext uri="{BB962C8B-B14F-4D97-AF65-F5344CB8AC3E}">
        <p14:creationId xmlns:p14="http://schemas.microsoft.com/office/powerpoint/2010/main" val="39462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223736" y="1825624"/>
            <a:ext cx="5262664" cy="4575175"/>
          </a:xfrm>
        </p:spPr>
        <p:txBody>
          <a:bodyPr>
            <a:normAutofit fontScale="92500" lnSpcReduction="20000"/>
          </a:bodyPr>
          <a:lstStyle/>
          <a:p>
            <a:r>
              <a:rPr lang="sr-Latn-RS" dirty="0"/>
              <a:t>Tipovi Layouta – koji proističu na osnovu tipova proizvodnih procesa su:	</a:t>
            </a:r>
          </a:p>
          <a:p>
            <a:pPr lvl="1"/>
            <a:r>
              <a:rPr lang="sr-Latn-RS" dirty="0"/>
              <a:t>Layout fiksnih položaja</a:t>
            </a:r>
          </a:p>
          <a:p>
            <a:pPr lvl="1"/>
            <a:r>
              <a:rPr lang="sr-Latn-RS" dirty="0"/>
              <a:t>Funkcionalni/Procesni</a:t>
            </a:r>
          </a:p>
          <a:p>
            <a:pPr lvl="1"/>
            <a:r>
              <a:rPr lang="sr-Latn-RS" dirty="0"/>
              <a:t>Ćelijski </a:t>
            </a:r>
          </a:p>
          <a:p>
            <a:pPr lvl="1"/>
            <a:r>
              <a:rPr lang="sr-Latn-RS" dirty="0"/>
              <a:t>Produktni (prema proizvodu)</a:t>
            </a:r>
          </a:p>
          <a:p>
            <a:pPr marL="457200" lvl="1" indent="0">
              <a:buNone/>
            </a:pPr>
            <a:endParaRPr lang="sr-Latn-RS" dirty="0"/>
          </a:p>
          <a:p>
            <a:pPr marL="457200" lvl="1" indent="0">
              <a:buNone/>
            </a:pPr>
            <a:r>
              <a:rPr lang="sr-Latn-RS" dirty="0"/>
              <a:t>U layoutu fiksnih položaja i funkcionalnom layoutu, najčešće se primenjuje grupni raspored mašina.</a:t>
            </a:r>
          </a:p>
          <a:p>
            <a:pPr marL="457200" lvl="1" indent="0">
              <a:buNone/>
            </a:pPr>
            <a:r>
              <a:rPr lang="sr-Latn-RS" dirty="0"/>
              <a:t>U layoutu produktnog tipa – linijski raspored</a:t>
            </a:r>
          </a:p>
          <a:p>
            <a:pPr marL="457200" lvl="1" indent="0">
              <a:buNone/>
            </a:pPr>
            <a:r>
              <a:rPr lang="sr-Latn-RS" dirty="0"/>
              <a:t>Kod ćelijskog layouta se koristi kombinovani raspored mašina</a:t>
            </a:r>
          </a:p>
        </p:txBody>
      </p:sp>
      <p:sp>
        <p:nvSpPr>
          <p:cNvPr id="4" name="Rectangle 2"/>
          <p:cNvSpPr>
            <a:spLocks noChangeArrowheads="1"/>
          </p:cNvSpPr>
          <p:nvPr/>
        </p:nvSpPr>
        <p:spPr bwMode="auto">
          <a:xfrm>
            <a:off x="5194569" y="2042808"/>
            <a:ext cx="136312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01525496"/>
              </p:ext>
            </p:extLst>
          </p:nvPr>
        </p:nvGraphicFramePr>
        <p:xfrm>
          <a:off x="5398472" y="2042808"/>
          <a:ext cx="5955328" cy="3852153"/>
        </p:xfrm>
        <a:graphic>
          <a:graphicData uri="http://schemas.openxmlformats.org/presentationml/2006/ole">
            <mc:AlternateContent xmlns:mc="http://schemas.openxmlformats.org/markup-compatibility/2006">
              <mc:Choice xmlns:v="urn:schemas-microsoft-com:vml" Requires="v">
                <p:oleObj spid="_x0000_s1165" name="Visio" r:id="rId3" imgW="5469377" imgH="3533865" progId="Visio.Drawing.11">
                  <p:embed/>
                </p:oleObj>
              </mc:Choice>
              <mc:Fallback>
                <p:oleObj name="Visio" r:id="rId3" imgW="5469377" imgH="353386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472" y="2042808"/>
                        <a:ext cx="5955328" cy="3852153"/>
                      </a:xfrm>
                      <a:prstGeom prst="rect">
                        <a:avLst/>
                      </a:prstGeom>
                      <a:noFill/>
                    </p:spPr>
                  </p:pic>
                </p:oleObj>
              </mc:Fallback>
            </mc:AlternateContent>
          </a:graphicData>
        </a:graphic>
      </p:graphicFrame>
    </p:spTree>
    <p:extLst>
      <p:ext uri="{BB962C8B-B14F-4D97-AF65-F5344CB8AC3E}">
        <p14:creationId xmlns:p14="http://schemas.microsoft.com/office/powerpoint/2010/main" val="262120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RS" b="1" dirty="0"/>
              <a:t>Optimizacija grupnog rasporeda radnih mesta:</a:t>
            </a:r>
            <a:endParaRPr lang="en-US" b="1" dirty="0"/>
          </a:p>
        </p:txBody>
      </p:sp>
      <p:sp>
        <p:nvSpPr>
          <p:cNvPr id="4" name="Rectangle 2"/>
          <p:cNvSpPr>
            <a:spLocks noChangeArrowheads="1"/>
          </p:cNvSpPr>
          <p:nvPr/>
        </p:nvSpPr>
        <p:spPr bwMode="auto">
          <a:xfrm>
            <a:off x="3054486" y="2354093"/>
            <a:ext cx="167943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46210833"/>
              </p:ext>
            </p:extLst>
          </p:nvPr>
        </p:nvGraphicFramePr>
        <p:xfrm>
          <a:off x="3054485" y="2354094"/>
          <a:ext cx="6507803" cy="4334162"/>
        </p:xfrm>
        <a:graphic>
          <a:graphicData uri="http://schemas.openxmlformats.org/presentationml/2006/ole">
            <mc:AlternateContent xmlns:mc="http://schemas.openxmlformats.org/markup-compatibility/2006">
              <mc:Choice xmlns:v="urn:schemas-microsoft-com:vml" Requires="v">
                <p:oleObj spid="_x0000_s2184" name="Visio" r:id="rId3" imgW="5850377" imgH="3899409" progId="Visio.Drawing.11">
                  <p:embed/>
                </p:oleObj>
              </mc:Choice>
              <mc:Fallback>
                <p:oleObj name="Visio" r:id="rId3" imgW="5850377" imgH="389940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485" y="2354094"/>
                        <a:ext cx="6507803" cy="4334162"/>
                      </a:xfrm>
                      <a:prstGeom prst="rect">
                        <a:avLst/>
                      </a:prstGeom>
                      <a:noFill/>
                    </p:spPr>
                  </p:pic>
                </p:oleObj>
              </mc:Fallback>
            </mc:AlternateContent>
          </a:graphicData>
        </a:graphic>
      </p:graphicFrame>
    </p:spTree>
    <p:extLst>
      <p:ext uri="{BB962C8B-B14F-4D97-AF65-F5344CB8AC3E}">
        <p14:creationId xmlns:p14="http://schemas.microsoft.com/office/powerpoint/2010/main" val="40755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838200" y="1646339"/>
            <a:ext cx="10515600" cy="4351338"/>
          </a:xfrm>
        </p:spPr>
        <p:txBody>
          <a:bodyPr>
            <a:normAutofit fontScale="92500" lnSpcReduction="20000"/>
          </a:bodyPr>
          <a:lstStyle/>
          <a:p>
            <a:r>
              <a:rPr lang="sr-Latn-CS" dirty="0"/>
              <a:t>U ovom slučaju grupisane mašine su raspoređene isključivo prema pripadnosti određenoj klasi i nisu usklađene sa redosledom proizvodnih operacija za pojedine predmete rada pa se veoma često javljaju povratne putanje. </a:t>
            </a:r>
          </a:p>
          <a:p>
            <a:r>
              <a:rPr lang="sr-Latn-CS" dirty="0"/>
              <a:t>Takođe, može doći do pojava ukrštanja i presecanja putanja kretanja predmeta rada, što izaziva lošiju efikasnost i može dovesti do povređivanja operatera. To bi posebno došlo do izražaja ukoliko bi se ovakav raspored primenio kod veće proizvodne serije.</a:t>
            </a:r>
            <a:endParaRPr lang="en-US" dirty="0"/>
          </a:p>
          <a:p>
            <a:r>
              <a:rPr lang="sr-Latn-CS" dirty="0"/>
              <a:t>Cilj je da se izvrši optimizacija rasporeda radnih mesta (mašina), koja bi dovela do minimalnih troškova kretanja materijala. </a:t>
            </a:r>
          </a:p>
          <a:p>
            <a:r>
              <a:rPr lang="sr-Latn-CS" dirty="0"/>
              <a:t>U te svrhe se najčešće koristi takozvana </a:t>
            </a:r>
            <a:r>
              <a:rPr lang="sr-Latn-CS" b="1" dirty="0"/>
              <a:t>metoda karika</a:t>
            </a:r>
            <a:r>
              <a:rPr lang="sr-Latn-CS" dirty="0"/>
              <a:t>. Pod karikom se podrazumeva veza između dve uzastopne radne operacije (O</a:t>
            </a:r>
            <a:r>
              <a:rPr lang="sr-Latn-CS" baseline="-25000" dirty="0"/>
              <a:t>i</a:t>
            </a:r>
            <a:r>
              <a:rPr lang="sr-Latn-CS" dirty="0"/>
              <a:t>) koje se izvode na dva radna mesta (Rm</a:t>
            </a:r>
            <a:r>
              <a:rPr lang="sr-Latn-CS" baseline="-25000" dirty="0"/>
              <a:t>i</a:t>
            </a:r>
            <a:r>
              <a:rPr lang="sr-Latn-CS" dirty="0"/>
              <a:t>):</a:t>
            </a:r>
          </a:p>
          <a:p>
            <a:endParaRPr lang="en-US" dirty="0"/>
          </a:p>
        </p:txBody>
      </p:sp>
      <p:sp>
        <p:nvSpPr>
          <p:cNvPr id="4" name="Rectangle 2"/>
          <p:cNvSpPr>
            <a:spLocks noChangeArrowheads="1"/>
          </p:cNvSpPr>
          <p:nvPr/>
        </p:nvSpPr>
        <p:spPr bwMode="auto">
          <a:xfrm>
            <a:off x="3793788" y="59533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40309185"/>
              </p:ext>
            </p:extLst>
          </p:nvPr>
        </p:nvGraphicFramePr>
        <p:xfrm>
          <a:off x="3793788" y="5953328"/>
          <a:ext cx="4327525" cy="762000"/>
        </p:xfrm>
        <a:graphic>
          <a:graphicData uri="http://schemas.openxmlformats.org/presentationml/2006/ole">
            <mc:AlternateContent xmlns:mc="http://schemas.openxmlformats.org/markup-compatibility/2006">
              <mc:Choice xmlns:v="urn:schemas-microsoft-com:vml" Requires="v">
                <p:oleObj spid="_x0000_s3204" name="Visio" r:id="rId3" imgW="4324316" imgH="761842" progId="Visio.Drawing.15">
                  <p:embed/>
                </p:oleObj>
              </mc:Choice>
              <mc:Fallback>
                <p:oleObj name="Visio" r:id="rId3" imgW="4324316" imgH="76184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788" y="5953328"/>
                        <a:ext cx="43275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611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a:t>Metodu karika je najlakše opisati na konkretnom </a:t>
            </a:r>
            <a:r>
              <a:rPr lang="sr-Latn-CS" b="1" dirty="0"/>
              <a:t>Primeru</a:t>
            </a:r>
            <a:r>
              <a:rPr lang="sr-Latn-CS" dirty="0"/>
              <a:t>: Proizvod P se dobija sklapanjem od 4 različite komponente: K</a:t>
            </a:r>
            <a:r>
              <a:rPr lang="sr-Latn-CS" baseline="-25000" dirty="0"/>
              <a:t>1</a:t>
            </a:r>
            <a:r>
              <a:rPr lang="sr-Latn-CS" dirty="0"/>
              <a:t>, K</a:t>
            </a:r>
            <a:r>
              <a:rPr lang="sr-Latn-CS" baseline="-25000" dirty="0"/>
              <a:t>2</a:t>
            </a:r>
            <a:r>
              <a:rPr lang="sr-Latn-CS" dirty="0"/>
              <a:t>, K</a:t>
            </a:r>
            <a:r>
              <a:rPr lang="sr-Latn-CS" baseline="-25000" dirty="0"/>
              <a:t>3</a:t>
            </a:r>
            <a:r>
              <a:rPr lang="sr-Latn-CS" dirty="0"/>
              <a:t> i K</a:t>
            </a:r>
            <a:r>
              <a:rPr lang="sr-Latn-CS" baseline="-25000" dirty="0"/>
              <a:t>4</a:t>
            </a:r>
            <a:r>
              <a:rPr lang="sr-Latn-CS" dirty="0"/>
              <a:t>. Pri izradi komponenata redosled izvođenja radnih operacija (po radnim mestima) je:</a:t>
            </a:r>
            <a:endParaRPr lang="en-US" dirty="0"/>
          </a:p>
          <a:p>
            <a:pPr lvl="1"/>
            <a:r>
              <a:rPr lang="sr-Latn-CS" dirty="0"/>
              <a:t>K</a:t>
            </a:r>
            <a:r>
              <a:rPr lang="sr-Latn-CS" baseline="-25000" dirty="0"/>
              <a:t>1</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2</a:t>
            </a:r>
            <a:r>
              <a:rPr lang="sr-Latn-CS" dirty="0">
                <a:sym typeface="Symbol" panose="05050102010706020507" pitchFamily="18" charset="2"/>
              </a:rPr>
              <a:t></a:t>
            </a:r>
            <a:r>
              <a:rPr lang="sr-Latn-CS" dirty="0"/>
              <a:t>RM</a:t>
            </a:r>
            <a:r>
              <a:rPr lang="sr-Latn-CS" baseline="-25000" dirty="0"/>
              <a:t>3</a:t>
            </a:r>
            <a:r>
              <a:rPr lang="sr-Latn-CS" dirty="0">
                <a:sym typeface="Symbol" panose="05050102010706020507" pitchFamily="18" charset="2"/>
              </a:rPr>
              <a:t></a:t>
            </a:r>
            <a:r>
              <a:rPr lang="sr-Latn-CS" dirty="0"/>
              <a:t>R</a:t>
            </a:r>
            <a:r>
              <a:rPr lang="en-US" dirty="0"/>
              <a:t>M</a:t>
            </a:r>
            <a:r>
              <a:rPr lang="sr-Latn-CS" baseline="-25000" dirty="0"/>
              <a:t>4</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6</a:t>
            </a:r>
            <a:endParaRPr lang="en-US" dirty="0"/>
          </a:p>
          <a:p>
            <a:pPr lvl="1"/>
            <a:r>
              <a:rPr lang="sr-Latn-CS" dirty="0"/>
              <a:t>K</a:t>
            </a:r>
            <a:r>
              <a:rPr lang="sr-Latn-CS" baseline="-25000" dirty="0"/>
              <a:t>2</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6</a:t>
            </a:r>
            <a:endParaRPr lang="en-US" dirty="0"/>
          </a:p>
          <a:p>
            <a:pPr lvl="1"/>
            <a:r>
              <a:rPr lang="sr-Latn-CS" dirty="0"/>
              <a:t>K</a:t>
            </a:r>
            <a:r>
              <a:rPr lang="sr-Latn-CS" baseline="-25000" dirty="0"/>
              <a:t>3</a:t>
            </a:r>
            <a:r>
              <a:rPr lang="sr-Latn-CS" dirty="0"/>
              <a:t>:RM</a:t>
            </a:r>
            <a:r>
              <a:rPr lang="sr-Latn-CS" baseline="-25000" dirty="0"/>
              <a:t>2</a:t>
            </a:r>
            <a:r>
              <a:rPr lang="sr-Latn-CS" dirty="0">
                <a:sym typeface="Symbol" panose="05050102010706020507" pitchFamily="18" charset="2"/>
              </a:rPr>
              <a:t></a:t>
            </a:r>
            <a:r>
              <a:rPr lang="sr-Latn-CS" dirty="0"/>
              <a:t>RM</a:t>
            </a:r>
            <a:r>
              <a:rPr lang="sr-Latn-CS" baseline="-25000" dirty="0"/>
              <a:t>6</a:t>
            </a:r>
            <a:r>
              <a:rPr lang="sr-Latn-CS" dirty="0">
                <a:sym typeface="Symbol" panose="05050102010706020507" pitchFamily="18" charset="2"/>
              </a:rPr>
              <a:t></a:t>
            </a:r>
            <a:r>
              <a:rPr lang="sr-Latn-CS" dirty="0"/>
              <a:t>RM</a:t>
            </a:r>
            <a:r>
              <a:rPr lang="sr-Latn-CS" baseline="-25000" dirty="0"/>
              <a:t>4</a:t>
            </a:r>
            <a:endParaRPr lang="en-US" dirty="0"/>
          </a:p>
          <a:p>
            <a:pPr lvl="1"/>
            <a:r>
              <a:rPr lang="sr-Latn-CS" dirty="0"/>
              <a:t>K</a:t>
            </a:r>
            <a:r>
              <a:rPr lang="sr-Latn-CS" baseline="-25000" dirty="0"/>
              <a:t>4</a:t>
            </a:r>
            <a:r>
              <a:rPr lang="sr-Latn-CS" dirty="0"/>
              <a:t>:RM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4</a:t>
            </a:r>
            <a:r>
              <a:rPr lang="sr-Latn-CS" dirty="0">
                <a:sym typeface="Symbol" panose="05050102010706020507" pitchFamily="18" charset="2"/>
              </a:rPr>
              <a:t></a:t>
            </a:r>
            <a:r>
              <a:rPr lang="sr-Latn-CS" dirty="0"/>
              <a:t>RM</a:t>
            </a:r>
            <a:r>
              <a:rPr lang="sr-Latn-CS" baseline="-25000" dirty="0"/>
              <a:t>6</a:t>
            </a:r>
            <a:endParaRPr lang="en-US" dirty="0"/>
          </a:p>
          <a:p>
            <a:r>
              <a:rPr lang="sr-Latn-CS" dirty="0"/>
              <a:t>Potrebno je:</a:t>
            </a:r>
            <a:endParaRPr lang="en-US" dirty="0"/>
          </a:p>
          <a:p>
            <a:r>
              <a:rPr lang="sr-Latn-CS" dirty="0"/>
              <a:t>a) Simbolički prikazati karike za svaku komponentu i utvrditi njihov ukupni broj za svaku komponentu.</a:t>
            </a:r>
            <a:endParaRPr lang="en-US" dirty="0"/>
          </a:p>
          <a:p>
            <a:r>
              <a:rPr lang="sr-Latn-CS" dirty="0"/>
              <a:t>b) Utvrditi broj karika za svako pojedinačno radno mesto.</a:t>
            </a:r>
            <a:endParaRPr lang="en-US" dirty="0"/>
          </a:p>
          <a:p>
            <a:r>
              <a:rPr lang="sr-Latn-CS" dirty="0"/>
              <a:t>c) Na osnovu izračunatog broja karika, odrediti redosled raspoređivanja radnih mesta kome bi odgovarao minimalni put pri obradi komponenata.</a:t>
            </a:r>
            <a:endParaRPr lang="en-US" dirty="0"/>
          </a:p>
          <a:p>
            <a:r>
              <a:rPr lang="sr-Latn-CS" dirty="0"/>
              <a:t>d) Šematski prikazati grupni raspored radnih mesta kome odgovara minimalni put pri obradi komponenata.</a:t>
            </a:r>
            <a:endParaRPr lang="en-US" dirty="0"/>
          </a:p>
          <a:p>
            <a:endParaRPr lang="en-US" dirty="0"/>
          </a:p>
        </p:txBody>
      </p:sp>
    </p:spTree>
    <p:extLst>
      <p:ext uri="{BB962C8B-B14F-4D97-AF65-F5344CB8AC3E}">
        <p14:creationId xmlns:p14="http://schemas.microsoft.com/office/powerpoint/2010/main" val="209364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a) Simbolički prikaz karike za svaku komponentu je:</a:t>
            </a:r>
            <a:endParaRPr lang="en-US" dirty="0"/>
          </a:p>
          <a:p>
            <a:pPr lvl="1"/>
            <a:r>
              <a:rPr lang="sr-Latn-CS" b="1" dirty="0"/>
              <a:t>K</a:t>
            </a:r>
            <a:r>
              <a:rPr lang="sr-Latn-CS" b="1" baseline="-25000" dirty="0"/>
              <a:t>1</a:t>
            </a:r>
            <a:r>
              <a:rPr lang="sr-Latn-CS" b="1" dirty="0"/>
              <a:t>: </a:t>
            </a:r>
            <a:r>
              <a:rPr lang="sr-Latn-CS" dirty="0"/>
              <a:t>RM</a:t>
            </a:r>
            <a:r>
              <a:rPr lang="sr-Latn-CS" baseline="-25000" dirty="0"/>
              <a:t>1</a:t>
            </a:r>
            <a:r>
              <a:rPr lang="sr-Latn-CS" dirty="0">
                <a:sym typeface="Symbol" panose="05050102010706020507" pitchFamily="18" charset="2"/>
              </a:rPr>
              <a:t></a:t>
            </a:r>
            <a:r>
              <a:rPr lang="sr-Latn-CS" dirty="0"/>
              <a:t>RM</a:t>
            </a:r>
            <a:r>
              <a:rPr lang="sr-Latn-CS" baseline="-25000" dirty="0"/>
              <a:t>2</a:t>
            </a:r>
            <a:r>
              <a:rPr lang="sr-Latn-CS" dirty="0"/>
              <a:t>; RM</a:t>
            </a:r>
            <a:r>
              <a:rPr lang="sr-Latn-CS" baseline="-25000" dirty="0"/>
              <a:t>2</a:t>
            </a:r>
            <a:r>
              <a:rPr lang="sr-Latn-CS" dirty="0">
                <a:sym typeface="Symbol" panose="05050102010706020507" pitchFamily="18" charset="2"/>
              </a:rPr>
              <a:t></a:t>
            </a:r>
            <a:r>
              <a:rPr lang="sr-Latn-CS" dirty="0"/>
              <a:t>RM</a:t>
            </a:r>
            <a:r>
              <a:rPr lang="sr-Latn-CS" baseline="-25000" dirty="0"/>
              <a:t>3</a:t>
            </a:r>
            <a:r>
              <a:rPr lang="sr-Latn-CS" dirty="0"/>
              <a:t>; RM</a:t>
            </a:r>
            <a:r>
              <a:rPr lang="sr-Latn-CS" baseline="-25000" dirty="0"/>
              <a:t>3</a:t>
            </a:r>
            <a:r>
              <a:rPr lang="sr-Latn-CS" dirty="0">
                <a:sym typeface="Symbol" panose="05050102010706020507" pitchFamily="18" charset="2"/>
              </a:rPr>
              <a:t></a:t>
            </a:r>
            <a:r>
              <a:rPr lang="sr-Latn-CS" dirty="0"/>
              <a:t>RM</a:t>
            </a:r>
            <a:r>
              <a:rPr lang="sr-Latn-CS" baseline="-25000" dirty="0"/>
              <a:t>4</a:t>
            </a:r>
            <a:r>
              <a:rPr lang="sr-Latn-CS" dirty="0"/>
              <a:t>; RM</a:t>
            </a:r>
            <a:r>
              <a:rPr lang="sr-Latn-CS" baseline="-25000" dirty="0"/>
              <a:t>4</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RM</a:t>
            </a:r>
            <a:r>
              <a:rPr lang="sr-Latn-CS" baseline="-25000" dirty="0"/>
              <a:t>6</a:t>
            </a:r>
            <a:r>
              <a:rPr lang="sr-Latn-CS" dirty="0"/>
              <a:t>, što daje ukupno </a:t>
            </a:r>
            <a:r>
              <a:rPr lang="en-US"/>
              <a:t>5</a:t>
            </a:r>
            <a:r>
              <a:rPr lang="sr-Latn-CS"/>
              <a:t> </a:t>
            </a:r>
            <a:r>
              <a:rPr lang="sr-Latn-CS" dirty="0"/>
              <a:t>karika.</a:t>
            </a:r>
            <a:endParaRPr lang="en-US" dirty="0"/>
          </a:p>
          <a:p>
            <a:pPr lvl="1"/>
            <a:r>
              <a:rPr lang="sr-Latn-CS" b="1" dirty="0"/>
              <a:t>K</a:t>
            </a:r>
            <a:r>
              <a:rPr lang="sr-Latn-CS" b="1" baseline="-25000" dirty="0"/>
              <a:t>2</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 RM</a:t>
            </a:r>
            <a:r>
              <a:rPr lang="sr-Latn-CS" baseline="-25000" dirty="0"/>
              <a:t>6  </a:t>
            </a:r>
            <a:r>
              <a:rPr lang="sr-Latn-CS" dirty="0"/>
              <a:t>( 2 karike)</a:t>
            </a:r>
            <a:endParaRPr lang="en-US" dirty="0"/>
          </a:p>
          <a:p>
            <a:pPr lvl="1"/>
            <a:r>
              <a:rPr lang="sr-Latn-CS" b="1" dirty="0"/>
              <a:t>K</a:t>
            </a:r>
            <a:r>
              <a:rPr lang="sr-Latn-CS" b="1" baseline="-25000" dirty="0"/>
              <a:t>3</a:t>
            </a:r>
            <a:r>
              <a:rPr lang="sr-Latn-CS" dirty="0"/>
              <a:t>: RM</a:t>
            </a:r>
            <a:r>
              <a:rPr lang="sr-Latn-CS" baseline="-25000" dirty="0"/>
              <a:t>2</a:t>
            </a:r>
            <a:r>
              <a:rPr lang="sr-Latn-CS" dirty="0">
                <a:sym typeface="Symbol" panose="05050102010706020507" pitchFamily="18" charset="2"/>
              </a:rPr>
              <a:t></a:t>
            </a:r>
            <a:r>
              <a:rPr lang="sr-Latn-CS" dirty="0"/>
              <a:t>RM</a:t>
            </a:r>
            <a:r>
              <a:rPr lang="sr-Latn-CS" baseline="-25000" dirty="0"/>
              <a:t>6</a:t>
            </a:r>
            <a:r>
              <a:rPr lang="sr-Latn-CS" dirty="0"/>
              <a:t>; RM</a:t>
            </a:r>
            <a:r>
              <a:rPr lang="sr-Latn-CS" baseline="-25000" dirty="0"/>
              <a:t>6</a:t>
            </a:r>
            <a:r>
              <a:rPr lang="sr-Latn-CS" dirty="0">
                <a:sym typeface="Symbol" panose="05050102010706020507" pitchFamily="18" charset="2"/>
              </a:rPr>
              <a:t></a:t>
            </a:r>
            <a:r>
              <a:rPr lang="sr-Latn-CS" dirty="0"/>
              <a:t>RM</a:t>
            </a:r>
            <a:r>
              <a:rPr lang="sr-Latn-CS" baseline="-25000" dirty="0"/>
              <a:t>4 </a:t>
            </a:r>
            <a:r>
              <a:rPr lang="sr-Latn-CS" dirty="0"/>
              <a:t>( 2 karike)</a:t>
            </a:r>
            <a:endParaRPr lang="en-US" dirty="0"/>
          </a:p>
          <a:p>
            <a:pPr lvl="1"/>
            <a:r>
              <a:rPr lang="sr-Latn-CS" b="1" dirty="0"/>
              <a:t>K</a:t>
            </a:r>
            <a:r>
              <a:rPr lang="sr-Latn-CS" b="1" baseline="-25000" dirty="0"/>
              <a:t>4</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RM</a:t>
            </a:r>
            <a:r>
              <a:rPr lang="sr-Latn-CS" baseline="-25000" dirty="0"/>
              <a:t>4</a:t>
            </a:r>
            <a:r>
              <a:rPr lang="sr-Latn-CS" dirty="0"/>
              <a:t>; RM</a:t>
            </a:r>
            <a:r>
              <a:rPr lang="sr-Latn-CS" baseline="-25000" dirty="0"/>
              <a:t>4</a:t>
            </a:r>
            <a:r>
              <a:rPr lang="sr-Latn-CS" dirty="0">
                <a:sym typeface="Symbol" panose="05050102010706020507" pitchFamily="18" charset="2"/>
              </a:rPr>
              <a:t></a:t>
            </a:r>
            <a:r>
              <a:rPr lang="sr-Latn-CS" dirty="0"/>
              <a:t>RM</a:t>
            </a:r>
            <a:r>
              <a:rPr lang="sr-Latn-CS" baseline="-25000" dirty="0"/>
              <a:t>6 </a:t>
            </a:r>
            <a:r>
              <a:rPr lang="sr-Latn-CS" dirty="0"/>
              <a:t>( 3 karike)</a:t>
            </a:r>
            <a:endParaRPr lang="en-US" dirty="0"/>
          </a:p>
          <a:p>
            <a:pPr lvl="1"/>
            <a:endParaRPr lang="en-US" dirty="0"/>
          </a:p>
          <a:p>
            <a:endParaRPr lang="en-US" dirty="0"/>
          </a:p>
        </p:txBody>
      </p:sp>
    </p:spTree>
    <p:extLst>
      <p:ext uri="{BB962C8B-B14F-4D97-AF65-F5344CB8AC3E}">
        <p14:creationId xmlns:p14="http://schemas.microsoft.com/office/powerpoint/2010/main" val="290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lnSpcReduction="10000"/>
          </a:bodyPr>
          <a:lstStyle/>
          <a:p>
            <a:r>
              <a:rPr lang="sr-Latn-CS" dirty="0"/>
              <a:t>b) Broj karika za svako radno mesto se utvrđuje korišćenjem obrasca:  k</a:t>
            </a:r>
            <a:r>
              <a:rPr lang="sr-Latn-CS" baseline="-25000" dirty="0"/>
              <a:t>k</a:t>
            </a:r>
            <a:r>
              <a:rPr lang="sr-Latn-CS" dirty="0"/>
              <a:t> = i + j</a:t>
            </a:r>
            <a:r>
              <a:rPr lang="sr-Latn-RS" dirty="0"/>
              <a:t>; </a:t>
            </a:r>
            <a:r>
              <a:rPr lang="sr-Latn-CS" dirty="0"/>
              <a:t>gde su: k</a:t>
            </a:r>
            <a:r>
              <a:rPr lang="sr-Latn-CS" baseline="-25000" dirty="0"/>
              <a:t>k</a:t>
            </a:r>
            <a:r>
              <a:rPr lang="sr-Latn-CS" dirty="0"/>
              <a:t>-broj karika za k-to radno mesto (RM</a:t>
            </a:r>
            <a:r>
              <a:rPr lang="sr-Latn-CS" baseline="-25000" dirty="0"/>
              <a:t>k</a:t>
            </a:r>
            <a:r>
              <a:rPr lang="sr-Latn-CS" dirty="0"/>
              <a:t>); i- broj karika u kojima je RM</a:t>
            </a:r>
            <a:r>
              <a:rPr lang="sr-Latn-CS" baseline="-25000" dirty="0"/>
              <a:t>k</a:t>
            </a:r>
            <a:r>
              <a:rPr lang="sr-Latn-CS" dirty="0"/>
              <a:t> na prvoj poziciji u kariki; j- broj karika u kojima je RM</a:t>
            </a:r>
            <a:r>
              <a:rPr lang="sr-Latn-CS" baseline="-25000" dirty="0"/>
              <a:t>k</a:t>
            </a:r>
            <a:r>
              <a:rPr lang="sr-Latn-CS" dirty="0"/>
              <a:t> na drugoj poziciji u kariki</a:t>
            </a:r>
            <a:endParaRPr lang="en-US" dirty="0"/>
          </a:p>
          <a:p>
            <a:r>
              <a:rPr lang="sr-Latn-CS" dirty="0"/>
              <a:t>Na taj način je za radna mesta razmatranog primera:</a:t>
            </a:r>
            <a:endParaRPr lang="en-US" dirty="0"/>
          </a:p>
          <a:p>
            <a:pPr lvl="1"/>
            <a:r>
              <a:rPr lang="sr-Latn-CS" dirty="0"/>
              <a:t>RM</a:t>
            </a:r>
            <a:r>
              <a:rPr lang="sr-Latn-CS" baseline="-25000" dirty="0"/>
              <a:t>1</a:t>
            </a:r>
            <a:r>
              <a:rPr lang="sr-Latn-CS" dirty="0"/>
              <a:t>: k</a:t>
            </a:r>
            <a:r>
              <a:rPr lang="sr-Latn-CS" baseline="-25000" dirty="0"/>
              <a:t>1 </a:t>
            </a:r>
            <a:r>
              <a:rPr lang="sr-Latn-CS" dirty="0"/>
              <a:t>=</a:t>
            </a:r>
            <a:r>
              <a:rPr lang="sr-Latn-CS" baseline="-25000" dirty="0"/>
              <a:t> </a:t>
            </a:r>
            <a:r>
              <a:rPr lang="sr-Latn-CS" dirty="0"/>
              <a:t>i + j = 3 + 0 = 3</a:t>
            </a:r>
            <a:endParaRPr lang="en-US" dirty="0"/>
          </a:p>
          <a:p>
            <a:pPr lvl="1"/>
            <a:r>
              <a:rPr lang="sr-Latn-CS" dirty="0"/>
              <a:t>RM</a:t>
            </a:r>
            <a:r>
              <a:rPr lang="sr-Latn-CS" baseline="-25000" dirty="0"/>
              <a:t>2</a:t>
            </a:r>
            <a:r>
              <a:rPr lang="sr-Latn-CS" dirty="0"/>
              <a:t>: k</a:t>
            </a:r>
            <a:r>
              <a:rPr lang="sr-Latn-CS" baseline="-25000" dirty="0"/>
              <a:t>2</a:t>
            </a:r>
            <a:r>
              <a:rPr lang="sr-Latn-CS" dirty="0"/>
              <a:t> = i + j = 2 + 1 = 3</a:t>
            </a:r>
            <a:endParaRPr lang="en-US" dirty="0"/>
          </a:p>
          <a:p>
            <a:pPr lvl="1"/>
            <a:r>
              <a:rPr lang="sr-Latn-CS" dirty="0"/>
              <a:t>RM</a:t>
            </a:r>
            <a:r>
              <a:rPr lang="sr-Latn-CS" baseline="-25000" dirty="0"/>
              <a:t>3</a:t>
            </a:r>
            <a:r>
              <a:rPr lang="sr-Latn-CS" dirty="0"/>
              <a:t>: k</a:t>
            </a:r>
            <a:r>
              <a:rPr lang="sr-Latn-CS" baseline="-25000" dirty="0"/>
              <a:t>3</a:t>
            </a:r>
            <a:r>
              <a:rPr lang="sr-Latn-CS" dirty="0"/>
              <a:t> = 1 + 1 = 2</a:t>
            </a:r>
            <a:endParaRPr lang="en-US" dirty="0"/>
          </a:p>
          <a:p>
            <a:pPr lvl="1"/>
            <a:r>
              <a:rPr lang="sr-Latn-CS" dirty="0"/>
              <a:t>RM</a:t>
            </a:r>
            <a:r>
              <a:rPr lang="sr-Latn-CS" baseline="-25000" dirty="0"/>
              <a:t>4</a:t>
            </a:r>
            <a:r>
              <a:rPr lang="sr-Latn-CS" dirty="0"/>
              <a:t>: k</a:t>
            </a:r>
            <a:r>
              <a:rPr lang="sr-Latn-CS" baseline="-25000" dirty="0"/>
              <a:t>4</a:t>
            </a:r>
            <a:r>
              <a:rPr lang="sr-Latn-CS" dirty="0"/>
              <a:t> = 2 + 3 = 5</a:t>
            </a:r>
            <a:endParaRPr lang="en-US" dirty="0"/>
          </a:p>
          <a:p>
            <a:pPr lvl="1"/>
            <a:r>
              <a:rPr lang="sr-Latn-CS" dirty="0"/>
              <a:t>RM</a:t>
            </a:r>
            <a:r>
              <a:rPr lang="sr-Latn-CS" baseline="-25000" dirty="0"/>
              <a:t>5</a:t>
            </a:r>
            <a:r>
              <a:rPr lang="sr-Latn-CS" dirty="0"/>
              <a:t>: k</a:t>
            </a:r>
            <a:r>
              <a:rPr lang="sr-Latn-CS" baseline="-25000" dirty="0"/>
              <a:t>5</a:t>
            </a:r>
            <a:r>
              <a:rPr lang="sr-Latn-CS" dirty="0"/>
              <a:t> = 3 + 3 = 6</a:t>
            </a:r>
            <a:endParaRPr lang="en-US" dirty="0"/>
          </a:p>
          <a:p>
            <a:pPr lvl="1"/>
            <a:r>
              <a:rPr lang="sr-Latn-CS" dirty="0"/>
              <a:t>RM</a:t>
            </a:r>
            <a:r>
              <a:rPr lang="sr-Latn-CS" baseline="-25000" dirty="0"/>
              <a:t>6</a:t>
            </a:r>
            <a:r>
              <a:rPr lang="sr-Latn-CS" dirty="0"/>
              <a:t>: k</a:t>
            </a:r>
            <a:r>
              <a:rPr lang="sr-Latn-CS" baseline="-25000" dirty="0"/>
              <a:t>6</a:t>
            </a:r>
            <a:r>
              <a:rPr lang="sr-Latn-CS" dirty="0"/>
              <a:t> = 1 + 4 = 5</a:t>
            </a:r>
            <a:endParaRPr lang="en-US" dirty="0"/>
          </a:p>
          <a:p>
            <a:endParaRPr lang="en-US" dirty="0"/>
          </a:p>
        </p:txBody>
      </p:sp>
    </p:spTree>
    <p:extLst>
      <p:ext uri="{BB962C8B-B14F-4D97-AF65-F5344CB8AC3E}">
        <p14:creationId xmlns:p14="http://schemas.microsoft.com/office/powerpoint/2010/main" val="417424891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695</TotalTime>
  <Words>1703</Words>
  <Application>Microsoft Office PowerPoint</Application>
  <PresentationFormat>Widescreen</PresentationFormat>
  <Paragraphs>164</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ie 16 9</vt:lpstr>
      <vt:lpstr>Visio</vt:lpstr>
      <vt:lpstr>Equation.3</vt:lpstr>
      <vt:lpstr>Industrijsko inženjerstvo – projektovanje i praksa</vt:lpstr>
      <vt:lpstr>Sadržaj predmeta</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Napomena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Industrijsko inženjerstvo – projektovanje i praksa</dc:title>
  <dc:creator>SJM</dc:creator>
  <cp:lastModifiedBy>ivan mihajlovic</cp:lastModifiedBy>
  <cp:revision>139</cp:revision>
  <dcterms:created xsi:type="dcterms:W3CDTF">2022-08-01T12:37:25Z</dcterms:created>
  <dcterms:modified xsi:type="dcterms:W3CDTF">2023-11-16T09:51:31Z</dcterms:modified>
</cp:coreProperties>
</file>